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png" ContentType="image/png"/>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jpeg" ContentType="image/jpe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s-CO" sz="3200" spc="-1" strike="noStrike">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3200" spc="-1" strike="noStrike">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s-CO" sz="3200" spc="-1" strike="noStrike">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s-CO" sz="3200" spc="-1" strike="noStrike">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s-CO" sz="3200" spc="-1" strike="noStrike">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s-CO" sz="3200" spc="-1" strike="noStrike">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s-CO" sz="3200" spc="-1" strike="noStrike">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s-CO" sz="3200" spc="-1" strike="noStrike">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s-CO"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s-CO"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s-CO"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CO"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s-CO"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CO"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s-CO"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s-CO"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3200" spc="-1" strike="noStrike">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s-CO" sz="3200" spc="-1" strike="noStrike">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s-CO" sz="3200" spc="-1" strike="noStrike">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s-CO" sz="3200" spc="-1" strike="noStrike">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s-CO" sz="3200" spc="-1" strike="noStrike">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s-CO" sz="3200" spc="-1" strike="noStrike">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es-CO" sz="3200" spc="-1" strike="noStrike">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s-CO" sz="3200" spc="-1" strike="noStrike">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s-CO"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s-CO" sz="3200" spc="-1" strike="noStrike">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CO"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s-CO"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CO" sz="3200" spc="-1" strike="noStrike">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s-CO" sz="3200" spc="-1" strike="noStrike">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3200" spc="-1" strike="noStrike">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s-CO" sz="4400" spc="-1" strike="noStrike">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3200" spc="-1" strike="noStrike">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s-CO"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0" y="0"/>
            <a:ext cx="12188160" cy="6855480"/>
          </a:xfrm>
          <a:prstGeom prst="rect">
            <a:avLst/>
          </a:prstGeom>
          <a:ln>
            <a:noFill/>
          </a:ln>
        </p:spPr>
      </p:pic>
      <p:pic>
        <p:nvPicPr>
          <p:cNvPr id="1" name="Picture 6" descr=""/>
          <p:cNvPicPr/>
          <p:nvPr/>
        </p:nvPicPr>
        <p:blipFill>
          <a:blip r:embed="rId4"/>
          <a:stretch/>
        </p:blipFill>
        <p:spPr>
          <a:xfrm>
            <a:off x="0" y="0"/>
            <a:ext cx="12188160" cy="6855480"/>
          </a:xfrm>
          <a:prstGeom prst="rect">
            <a:avLst/>
          </a:prstGeom>
          <a:ln>
            <a:noFill/>
          </a:ln>
        </p:spPr>
      </p:pic>
      <p:sp>
        <p:nvSpPr>
          <p:cNvPr id="2" name="Line 1"/>
          <p:cNvSpPr/>
          <p:nvPr/>
        </p:nvSpPr>
        <p:spPr>
          <a:xfrm>
            <a:off x="2692080" y="3521880"/>
            <a:ext cx="6815880" cy="360"/>
          </a:xfrm>
          <a:prstGeom prst="line">
            <a:avLst/>
          </a:prstGeom>
          <a:ln>
            <a:solidFill>
              <a:schemeClr val="accent1">
                <a:lumMod val="60000"/>
                <a:lumOff val="40000"/>
              </a:schemeClr>
            </a:solidFill>
            <a:round/>
          </a:ln>
        </p:spPr>
        <p:style>
          <a:lnRef idx="2">
            <a:schemeClr val="accent1"/>
          </a:lnRef>
          <a:fillRef idx="0">
            <a:schemeClr val="accent1"/>
          </a:fillRef>
          <a:effectRef idx="1">
            <a:schemeClr val="accent1"/>
          </a:effectRef>
          <a:fontRef idx="minor"/>
        </p:style>
      </p:sp>
      <p:sp>
        <p:nvSpPr>
          <p:cNvPr id="3" name="PlaceHolder 2"/>
          <p:cNvSpPr>
            <a:spLocks noGrp="1"/>
          </p:cNvSpPr>
          <p:nvPr>
            <p:ph type="title"/>
          </p:nvPr>
        </p:nvSpPr>
        <p:spPr>
          <a:xfrm>
            <a:off x="1295280" y="1060920"/>
            <a:ext cx="9600480" cy="1145160"/>
          </a:xfrm>
          <a:prstGeom prst="rect">
            <a:avLst/>
          </a:prstGeom>
        </p:spPr>
        <p:txBody>
          <a:bodyPr lIns="0" rIns="0" tIns="0" bIns="0" anchor="ctr">
            <a:spAutoFit/>
          </a:bodyPr>
          <a:p>
            <a:r>
              <a:rPr b="0" lang="es-CO" sz="1800" spc="-1" strike="noStrike">
                <a:latin typeface="Arial"/>
              </a:rPr>
              <a:t>Pulse para editar el formato del texto de título</a:t>
            </a:r>
            <a:endParaRPr b="0" lang="es-CO" sz="1800" spc="-1" strike="noStrike">
              <a:latin typeface="Arial"/>
            </a:endParaRPr>
          </a:p>
        </p:txBody>
      </p:sp>
      <p:sp>
        <p:nvSpPr>
          <p:cNvPr id="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CO" sz="3200" spc="-1" strike="noStrike">
                <a:latin typeface="Arial"/>
              </a:rPr>
              <a:t>Pulse para editar el formato de esquema del texto</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Segundo nivel del esquema</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Tercer nivel del esquema</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Cuarto nivel del esquema</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Quinto nivel del esquema</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Sexto nivel del esquema</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Séptimo nivel del esquema</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0" y="0"/>
            <a:ext cx="12188160" cy="6855480"/>
          </a:xfrm>
          <a:prstGeom prst="rect">
            <a:avLst/>
          </a:prstGeom>
          <a:ln>
            <a:noFill/>
          </a:ln>
        </p:spPr>
      </p:pic>
      <p:sp>
        <p:nvSpPr>
          <p:cNvPr id="42" name="Line 1"/>
          <p:cNvSpPr/>
          <p:nvPr/>
        </p:nvSpPr>
        <p:spPr>
          <a:xfrm>
            <a:off x="1396080" y="2421360"/>
            <a:ext cx="9407160" cy="360"/>
          </a:xfrm>
          <a:prstGeom prst="line">
            <a:avLst/>
          </a:prstGeom>
          <a:ln>
            <a:solidFill>
              <a:schemeClr val="accent1">
                <a:lumMod val="60000"/>
                <a:lumOff val="40000"/>
              </a:schemeClr>
            </a:solidFill>
            <a:round/>
          </a:ln>
        </p:spPr>
        <p:style>
          <a:lnRef idx="2">
            <a:schemeClr val="accent1"/>
          </a:lnRef>
          <a:fillRef idx="0">
            <a:schemeClr val="accent1"/>
          </a:fillRef>
          <a:effectRef idx="1">
            <a:schemeClr val="accent1"/>
          </a:effectRef>
          <a:fontRef idx="minor"/>
        </p:style>
      </p:sp>
      <p:sp>
        <p:nvSpPr>
          <p:cNvPr id="4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s-CO" sz="4400" spc="-1" strike="noStrike">
                <a:latin typeface="Arial"/>
              </a:rPr>
              <a:t>Pulse para editar el formato del texto de título</a:t>
            </a:r>
            <a:endParaRPr b="0" lang="es-CO" sz="4400" spc="-1" strike="noStrike">
              <a:latin typeface="Arial"/>
            </a:endParaRPr>
          </a:p>
        </p:txBody>
      </p:sp>
      <p:sp>
        <p:nvSpPr>
          <p:cNvPr id="4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CO" sz="3200" spc="-1" strike="noStrike">
                <a:latin typeface="Arial"/>
              </a:rPr>
              <a:t>Pulse para editar el formato de esquema del texto</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Segundo nivel del esquema</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Tercer nivel del esquema</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Cuarto nivel del esquema</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Quinto nivel del esquema</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Sexto nivel del esquema</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Séptimo nivel del esquema</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692440" y="1871280"/>
            <a:ext cx="6814800" cy="15148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s-CO" sz="3600" spc="-1" strike="noStrike">
                <a:solidFill>
                  <a:srgbClr val="262626"/>
                </a:solidFill>
                <a:latin typeface="Garamond"/>
              </a:rPr>
              <a:t>Propuestas Para La Decodificación De Las Actividades</a:t>
            </a:r>
            <a:endParaRPr b="0" lang="es-CO" sz="3600" spc="-1" strike="noStrike">
              <a:latin typeface="Arial"/>
            </a:endParaRPr>
          </a:p>
        </p:txBody>
      </p:sp>
      <p:sp>
        <p:nvSpPr>
          <p:cNvPr id="82" name="CustomShape 2"/>
          <p:cNvSpPr/>
          <p:nvPr/>
        </p:nvSpPr>
        <p:spPr>
          <a:xfrm>
            <a:off x="2692440" y="3657600"/>
            <a:ext cx="6814800" cy="13201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512000" y="504000"/>
            <a:ext cx="9600480" cy="13032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endParaRPr b="0" lang="es-CO" sz="1800" spc="-1" strike="noStrike">
              <a:latin typeface="Arial"/>
            </a:endParaRPr>
          </a:p>
          <a:p>
            <a:pPr algn="ctr">
              <a:lnSpc>
                <a:spcPct val="100000"/>
              </a:lnSpc>
            </a:pPr>
            <a:endParaRPr b="0" lang="es-CO" sz="1800" spc="-1" strike="noStrike">
              <a:latin typeface="Arial"/>
            </a:endParaRPr>
          </a:p>
          <a:p>
            <a:pPr algn="ctr">
              <a:lnSpc>
                <a:spcPct val="100000"/>
              </a:lnSpc>
            </a:pPr>
            <a:r>
              <a:rPr b="0" lang="es-CO" sz="4400" spc="-1" strike="noStrike">
                <a:solidFill>
                  <a:srgbClr val="262626"/>
                </a:solidFill>
                <a:latin typeface="Garamond"/>
              </a:rPr>
              <a:t>Modelo de la base de datos</a:t>
            </a:r>
            <a:endParaRPr b="0" lang="es-CO" sz="4400" spc="-1" strike="noStrike">
              <a:latin typeface="Arial"/>
            </a:endParaRPr>
          </a:p>
        </p:txBody>
      </p:sp>
      <p:sp>
        <p:nvSpPr>
          <p:cNvPr id="84" name="CustomShape 2"/>
          <p:cNvSpPr/>
          <p:nvPr/>
        </p:nvSpPr>
        <p:spPr>
          <a:xfrm>
            <a:off x="288000" y="1944000"/>
            <a:ext cx="10871640" cy="4255200"/>
          </a:xfrm>
          <a:prstGeom prst="rect">
            <a:avLst/>
          </a:prstGeom>
          <a:noFill/>
          <a:ln>
            <a:noFill/>
          </a:ln>
        </p:spPr>
        <p:style>
          <a:lnRef idx="0"/>
          <a:fillRef idx="0"/>
          <a:effectRef idx="0"/>
          <a:fontRef idx="minor"/>
        </p:style>
        <p:txBody>
          <a:bodyPr lIns="90000" rIns="90000" tIns="45000" bIns="45000">
            <a:noAutofit/>
          </a:bodyPr>
          <a:p>
            <a:pPr marL="432000" indent="-323640">
              <a:lnSpc>
                <a:spcPct val="100000"/>
              </a:lnSpc>
              <a:spcBef>
                <a:spcPts val="1417"/>
              </a:spcBef>
              <a:buClr>
                <a:srgbClr val="000000"/>
              </a:buClr>
              <a:buSzPct val="45000"/>
              <a:buFont typeface="Wingdings" charset="2"/>
              <a:buChar char=""/>
            </a:pPr>
            <a:endParaRPr b="0" lang="es-CO" sz="1500" spc="-1" strike="noStrike">
              <a:latin typeface="Arial"/>
            </a:endParaRPr>
          </a:p>
          <a:p>
            <a:pPr marL="432000" indent="-323640">
              <a:lnSpc>
                <a:spcPct val="100000"/>
              </a:lnSpc>
              <a:spcBef>
                <a:spcPts val="1417"/>
              </a:spcBef>
              <a:buClr>
                <a:srgbClr val="000000"/>
              </a:buClr>
              <a:buSzPct val="45000"/>
              <a:buFont typeface="Wingdings" charset="2"/>
              <a:buChar char=""/>
            </a:pPr>
            <a:br/>
            <a:r>
              <a:rPr b="0" lang="es-CO" sz="1500" spc="-1" strike="noStrike">
                <a:solidFill>
                  <a:srgbClr val="262626"/>
                </a:solidFill>
                <a:latin typeface="Garamond"/>
              </a:rPr>
              <a:t>La información y los datos de la información de la empresa se organizaran de una forma lógica, con las relaciones necesarias entre la información. Esta forma y estas relaciones conformaran lo que es el modelo completo que soportara la información de la empresa brindándole un carácter formal y bien marcado a la información.</a:t>
            </a:r>
            <a:br/>
            <a:br/>
            <a:r>
              <a:rPr b="0" lang="es-CO" sz="1500" spc="-1" strike="noStrike">
                <a:solidFill>
                  <a:srgbClr val="262626"/>
                </a:solidFill>
                <a:latin typeface="Garamond"/>
                <a:ea typeface="Noto Sans CJK SC Regular"/>
              </a:rPr>
              <a:t>El modelo hasta el momento soporta la siguiente información(En la presentación no se explica por completo el modelo construido hasta ahora):</a:t>
            </a:r>
            <a:endParaRPr b="0" lang="es-CO" sz="1500" spc="-1" strike="noStrike">
              <a:latin typeface="Arial"/>
            </a:endParaRPr>
          </a:p>
          <a:p>
            <a:pPr marL="432000" indent="-323640">
              <a:lnSpc>
                <a:spcPct val="100000"/>
              </a:lnSpc>
              <a:spcBef>
                <a:spcPts val="1417"/>
              </a:spcBef>
              <a:buClr>
                <a:srgbClr val="000000"/>
              </a:buClr>
              <a:buSzPct val="45000"/>
              <a:buFont typeface="Wingdings" charset="2"/>
              <a:buChar char=""/>
            </a:pPr>
            <a:r>
              <a:rPr b="1" lang="es-CO" sz="1500" spc="-1" strike="noStrike">
                <a:solidFill>
                  <a:srgbClr val="262626"/>
                </a:solidFill>
                <a:latin typeface="Garamond"/>
                <a:ea typeface="Noto Sans CJK SC Regular"/>
              </a:rPr>
              <a:t>Tipos de servicio:</a:t>
            </a:r>
            <a:r>
              <a:rPr b="0" lang="es-CO" sz="1500" spc="-1" strike="noStrike">
                <a:solidFill>
                  <a:srgbClr val="262626"/>
                </a:solidFill>
                <a:latin typeface="Garamond"/>
                <a:ea typeface="Noto Sans CJK SC Regular"/>
              </a:rPr>
              <a:t> hasta el momento SIAMCO SAS solo ah pedido información relacionada con dos tipos, puedo haber un tercero que pueda ser </a:t>
            </a:r>
            <a:r>
              <a:rPr b="1" i="1" lang="es-CO" sz="1500" spc="-1" strike="noStrike">
                <a:solidFill>
                  <a:srgbClr val="262626"/>
                </a:solidFill>
                <a:latin typeface="Garamond"/>
                <a:ea typeface="Noto Sans CJK SC Regular"/>
              </a:rPr>
              <a:t>‘construcción’</a:t>
            </a:r>
            <a:r>
              <a:rPr b="0" lang="es-CO" sz="1500" spc="-1" strike="noStrike">
                <a:solidFill>
                  <a:srgbClr val="262626"/>
                </a:solidFill>
                <a:latin typeface="Garamond"/>
                <a:ea typeface="Noto Sans CJK SC Regular"/>
              </a:rPr>
              <a:t>.</a:t>
            </a:r>
            <a:endParaRPr b="0" lang="es-CO" sz="1500" spc="-1" strike="noStrike">
              <a:latin typeface="Arial"/>
            </a:endParaRPr>
          </a:p>
          <a:p>
            <a:pPr lvl="1" marL="864000" indent="-323640">
              <a:lnSpc>
                <a:spcPct val="100000"/>
              </a:lnSpc>
              <a:spcBef>
                <a:spcPts val="1134"/>
              </a:spcBef>
              <a:buClr>
                <a:srgbClr val="000000"/>
              </a:buClr>
              <a:buSzPct val="75000"/>
              <a:buFont typeface="Symbol"/>
              <a:buChar char=""/>
            </a:pPr>
            <a:r>
              <a:rPr b="0" lang="es-CO" sz="1500" spc="-1" strike="noStrike">
                <a:solidFill>
                  <a:srgbClr val="262626"/>
                </a:solidFill>
                <a:latin typeface="Garamond"/>
                <a:ea typeface="Noto Sans CJK SC Regular"/>
              </a:rPr>
              <a:t>1. Impermeabilizaciones </a:t>
            </a:r>
            <a:endParaRPr b="0" lang="es-CO" sz="1500" spc="-1" strike="noStrike">
              <a:latin typeface="Arial"/>
            </a:endParaRPr>
          </a:p>
          <a:p>
            <a:pPr lvl="1" marL="864000" indent="-323640">
              <a:lnSpc>
                <a:spcPct val="100000"/>
              </a:lnSpc>
              <a:spcBef>
                <a:spcPts val="1134"/>
              </a:spcBef>
              <a:buClr>
                <a:srgbClr val="000000"/>
              </a:buClr>
              <a:buSzPct val="75000"/>
              <a:buFont typeface="Symbol"/>
              <a:buChar char=""/>
            </a:pPr>
            <a:r>
              <a:rPr b="0" lang="es-CO" sz="1500" spc="-1" strike="noStrike">
                <a:solidFill>
                  <a:srgbClr val="262626"/>
                </a:solidFill>
                <a:latin typeface="Garamond"/>
                <a:ea typeface="Noto Sans CJK SC Regular"/>
              </a:rPr>
              <a:t>2. Arquitectura de pisos</a:t>
            </a:r>
            <a:endParaRPr b="0" lang="es-CO" sz="1500" spc="-1" strike="noStrike">
              <a:latin typeface="Arial"/>
            </a:endParaRPr>
          </a:p>
          <a:p>
            <a:pPr lvl="1" marL="864000" indent="-323640">
              <a:lnSpc>
                <a:spcPct val="100000"/>
              </a:lnSpc>
              <a:spcBef>
                <a:spcPts val="1134"/>
              </a:spcBef>
              <a:buClr>
                <a:srgbClr val="000000"/>
              </a:buClr>
              <a:buSzPct val="75000"/>
              <a:buFont typeface="Symbol"/>
              <a:buChar char=""/>
            </a:pPr>
            <a:r>
              <a:rPr b="0" lang="es-CO" sz="1500" spc="-1" strike="noStrike">
                <a:solidFill>
                  <a:srgbClr val="262626"/>
                </a:solidFill>
                <a:latin typeface="Garamond"/>
                <a:ea typeface="Noto Sans CJK SC Regular"/>
              </a:rPr>
              <a:t>3. Construcción</a:t>
            </a:r>
            <a:endParaRPr b="0" lang="es-CO" sz="1500" spc="-1" strike="noStrike">
              <a:latin typeface="Arial"/>
            </a:endParaRPr>
          </a:p>
          <a:p>
            <a:pPr marL="432000" indent="-323640">
              <a:lnSpc>
                <a:spcPct val="100000"/>
              </a:lnSpc>
              <a:spcBef>
                <a:spcPts val="1417"/>
              </a:spcBef>
              <a:buClr>
                <a:srgbClr val="000000"/>
              </a:buClr>
              <a:buSzPct val="45000"/>
              <a:buFont typeface="Wingdings" charset="2"/>
              <a:buChar char=""/>
            </a:pPr>
            <a:br/>
            <a:r>
              <a:rPr b="0" lang="es-CO" sz="1500" spc="-1" strike="noStrike">
                <a:solidFill>
                  <a:srgbClr val="262626"/>
                </a:solidFill>
                <a:latin typeface="Garamond"/>
                <a:ea typeface="Noto Sans CJK SC Regular"/>
              </a:rPr>
              <a:t> </a:t>
            </a:r>
            <a:endParaRPr b="0" lang="es-CO" sz="1500" spc="-1" strike="noStrike">
              <a:latin typeface="Arial"/>
            </a:endParaRPr>
          </a:p>
          <a:p>
            <a:pPr>
              <a:lnSpc>
                <a:spcPct val="100000"/>
              </a:lnSpc>
            </a:pPr>
            <a:endParaRPr b="0" lang="es-CO" sz="1500" spc="-1" strike="noStrike">
              <a:latin typeface="Arial"/>
            </a:endParaRPr>
          </a:p>
        </p:txBody>
      </p:sp>
      <p:pic>
        <p:nvPicPr>
          <p:cNvPr id="85" name="" descr=""/>
          <p:cNvPicPr/>
          <p:nvPr/>
        </p:nvPicPr>
        <p:blipFill>
          <a:blip r:embed="rId1"/>
          <a:stretch/>
        </p:blipFill>
        <p:spPr>
          <a:xfrm>
            <a:off x="6696000" y="4680000"/>
            <a:ext cx="4627800" cy="158400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47560" y="1008000"/>
            <a:ext cx="10972440" cy="1144800"/>
          </a:xfrm>
          <a:prstGeom prst="rect">
            <a:avLst/>
          </a:prstGeom>
          <a:noFill/>
          <a:ln>
            <a:noFill/>
          </a:ln>
        </p:spPr>
        <p:txBody>
          <a:bodyPr lIns="0" rIns="0" tIns="0" bIns="0" anchor="ctr">
            <a:spAutoFit/>
          </a:bodyPr>
          <a:p>
            <a:pPr algn="ctr"/>
            <a:r>
              <a:rPr b="0" lang="es-CO" sz="4400" spc="-1" strike="noStrike">
                <a:solidFill>
                  <a:srgbClr val="262626"/>
                </a:solidFill>
                <a:latin typeface="Garamond"/>
              </a:rPr>
              <a:t>Modelo de la base de datos</a:t>
            </a:r>
            <a:endParaRPr b="0" lang="es-CO" sz="4400" spc="-1" strike="noStrike">
              <a:latin typeface="Arial"/>
            </a:endParaRPr>
          </a:p>
        </p:txBody>
      </p:sp>
      <p:sp>
        <p:nvSpPr>
          <p:cNvPr id="87" name="TextShape 2"/>
          <p:cNvSpPr txBox="1"/>
          <p:nvPr/>
        </p:nvSpPr>
        <p:spPr>
          <a:xfrm>
            <a:off x="936000" y="2664000"/>
            <a:ext cx="9792000" cy="2917800"/>
          </a:xfrm>
          <a:prstGeom prst="rect">
            <a:avLst/>
          </a:prstGeom>
          <a:noFill/>
          <a:ln>
            <a:noFill/>
          </a:ln>
        </p:spPr>
        <p:txBody>
          <a:bodyPr lIns="0" rIns="0" tIns="0" bIns="0">
            <a:spAutoFit/>
          </a:bodyPr>
          <a:p>
            <a:pPr>
              <a:lnSpc>
                <a:spcPct val="100000"/>
              </a:lnSpc>
              <a:spcBef>
                <a:spcPts val="1417"/>
              </a:spcBef>
            </a:pPr>
            <a:r>
              <a:rPr b="1" lang="es-CO" sz="2000" spc="-1" strike="noStrike">
                <a:solidFill>
                  <a:srgbClr val="262626"/>
                </a:solidFill>
                <a:latin typeface="Garamond"/>
                <a:ea typeface="Noto Sans CJK SC Regular"/>
              </a:rPr>
              <a:t>Ámbitos de aplicación:</a:t>
            </a:r>
            <a:r>
              <a:rPr b="0" lang="es-CO" sz="2000" spc="-1" strike="noStrike">
                <a:solidFill>
                  <a:srgbClr val="262626"/>
                </a:solidFill>
                <a:latin typeface="Garamond"/>
                <a:ea typeface="Noto Sans CJK SC Regular"/>
              </a:rPr>
              <a:t> A los tipos de servicio está relacionada toda la información de los ámbitos  en los que se pueden aplicar estos servicios. Los ámbitos claramente los escoge SIAMCO SA. Por ejemplo:</a:t>
            </a:r>
            <a:br/>
            <a:br/>
            <a:r>
              <a:rPr b="0" lang="es-CO" sz="2000" spc="-1" strike="noStrike">
                <a:solidFill>
                  <a:srgbClr val="262626"/>
                </a:solidFill>
                <a:latin typeface="Garamond"/>
                <a:ea typeface="Noto Sans CJK SC Regular"/>
              </a:rPr>
              <a:t> </a:t>
            </a:r>
            <a:br/>
            <a:r>
              <a:rPr b="0" lang="es-CO" sz="2000" spc="-1" strike="noStrike">
                <a:solidFill>
                  <a:srgbClr val="262626"/>
                </a:solidFill>
                <a:latin typeface="Garamond"/>
                <a:ea typeface="Noto Sans CJK SC Regular"/>
              </a:rPr>
              <a:t> </a:t>
            </a:r>
            <a:endParaRPr b="0" lang="es-CO" sz="2000" spc="-1" strike="noStrike">
              <a:latin typeface="Arial"/>
            </a:endParaRPr>
          </a:p>
          <a:p>
            <a:endParaRPr b="0" lang="es-CO" sz="2000" spc="-1" strike="noStrike">
              <a:latin typeface="Arial"/>
            </a:endParaRPr>
          </a:p>
        </p:txBody>
      </p:sp>
      <p:sp>
        <p:nvSpPr>
          <p:cNvPr id="88" name="CustomShape 3"/>
          <p:cNvSpPr/>
          <p:nvPr/>
        </p:nvSpPr>
        <p:spPr>
          <a:xfrm>
            <a:off x="1008360" y="4032360"/>
            <a:ext cx="5543640" cy="136764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oAutofit/>
          </a:bodyPr>
          <a:p>
            <a:pPr>
              <a:lnSpc>
                <a:spcPct val="100000"/>
              </a:lnSpc>
            </a:pPr>
            <a:r>
              <a:rPr b="1" lang="es-CO" sz="1300" spc="-1" strike="noStrike">
                <a:solidFill>
                  <a:srgbClr val="262626"/>
                </a:solidFill>
                <a:latin typeface="Garamond"/>
                <a:ea typeface="Noto Sans CJK SC Regular"/>
              </a:rPr>
              <a:t>Algunos posibles ámbitos que aplicarían a los servicios de </a:t>
            </a:r>
            <a:br/>
            <a:r>
              <a:rPr b="1" lang="es-CO" sz="1300" spc="-1" strike="noStrike">
                <a:solidFill>
                  <a:srgbClr val="262626"/>
                </a:solidFill>
                <a:latin typeface="Garamond"/>
                <a:ea typeface="Noto Sans CJK SC Regular"/>
              </a:rPr>
              <a:t>‘Impermeabilización’ podrían ser :</a:t>
            </a:r>
            <a:br/>
            <a:endParaRPr b="0" lang="es-CO" sz="1300" spc="-1" strike="noStrike">
              <a:latin typeface="Arial"/>
            </a:endParaRPr>
          </a:p>
          <a:p>
            <a:pPr marL="216000" indent="-215640">
              <a:lnSpc>
                <a:spcPct val="100000"/>
              </a:lnSpc>
              <a:buClr>
                <a:srgbClr val="000000"/>
              </a:buClr>
              <a:buSzPct val="45000"/>
              <a:buFont typeface="Wingdings" charset="2"/>
              <a:buChar char=""/>
            </a:pPr>
            <a:r>
              <a:rPr b="1" lang="es-CO" sz="1300" spc="-1" strike="noStrike">
                <a:solidFill>
                  <a:srgbClr val="262626"/>
                </a:solidFill>
                <a:latin typeface="Garamond"/>
                <a:ea typeface="Noto Sans CJK SC Regular"/>
              </a:rPr>
              <a:t>‘</a:t>
            </a:r>
            <a:r>
              <a:rPr b="1" lang="es-CO" sz="1300" spc="-1" strike="noStrike">
                <a:solidFill>
                  <a:srgbClr val="262626"/>
                </a:solidFill>
                <a:latin typeface="Garamond"/>
                <a:ea typeface="Noto Sans CJK SC Regular"/>
              </a:rPr>
              <a:t>Impermeabilización de piscinas’</a:t>
            </a:r>
            <a:endParaRPr b="0" lang="es-CO" sz="1300" spc="-1" strike="noStrike">
              <a:latin typeface="Arial"/>
            </a:endParaRPr>
          </a:p>
          <a:p>
            <a:pPr marL="216000" indent="-215640">
              <a:lnSpc>
                <a:spcPct val="100000"/>
              </a:lnSpc>
              <a:buClr>
                <a:srgbClr val="000000"/>
              </a:buClr>
              <a:buSzPct val="45000"/>
              <a:buFont typeface="Wingdings" charset="2"/>
              <a:buChar char=""/>
            </a:pPr>
            <a:r>
              <a:rPr b="1" lang="es-CO" sz="1300" spc="-1" strike="noStrike">
                <a:solidFill>
                  <a:srgbClr val="262626"/>
                </a:solidFill>
                <a:latin typeface="Garamond"/>
                <a:ea typeface="Noto Sans CJK SC Regular"/>
              </a:rPr>
              <a:t>‘</a:t>
            </a:r>
            <a:r>
              <a:rPr b="1" lang="es-CO" sz="1300" spc="-1" strike="noStrike">
                <a:solidFill>
                  <a:srgbClr val="262626"/>
                </a:solidFill>
                <a:latin typeface="Garamond"/>
                <a:ea typeface="Noto Sans CJK SC Regular"/>
              </a:rPr>
              <a:t>Impermeabilización de Cubiertas’</a:t>
            </a:r>
            <a:endParaRPr b="0" lang="es-CO" sz="1300" spc="-1" strike="noStrike">
              <a:latin typeface="Arial"/>
            </a:endParaRPr>
          </a:p>
          <a:p>
            <a:pPr marL="216000" indent="-215640">
              <a:lnSpc>
                <a:spcPct val="100000"/>
              </a:lnSpc>
              <a:buClr>
                <a:srgbClr val="000000"/>
              </a:buClr>
              <a:buSzPct val="45000"/>
              <a:buFont typeface="Wingdings" charset="2"/>
              <a:buChar char=""/>
            </a:pPr>
            <a:r>
              <a:rPr b="1" lang="es-CO" sz="1300" spc="-1" strike="noStrike">
                <a:solidFill>
                  <a:srgbClr val="262626"/>
                </a:solidFill>
                <a:latin typeface="Garamond"/>
                <a:ea typeface="Noto Sans CJK SC Regular"/>
              </a:rPr>
              <a:t>‘</a:t>
            </a:r>
            <a:r>
              <a:rPr b="1" lang="es-CO" sz="1300" spc="-1" strike="noStrike">
                <a:solidFill>
                  <a:srgbClr val="262626"/>
                </a:solidFill>
                <a:latin typeface="Garamond"/>
                <a:ea typeface="Noto Sans CJK SC Regular"/>
              </a:rPr>
              <a:t>Impermeabilización de juntas de Dilatación’</a:t>
            </a:r>
            <a:endParaRPr b="0" lang="es-CO" sz="1300" spc="-1" strike="noStrike">
              <a:latin typeface="Arial"/>
            </a:endParaRPr>
          </a:p>
        </p:txBody>
      </p:sp>
      <p:pic>
        <p:nvPicPr>
          <p:cNvPr id="89" name="" descr=""/>
          <p:cNvPicPr/>
          <p:nvPr/>
        </p:nvPicPr>
        <p:blipFill>
          <a:blip r:embed="rId1"/>
          <a:stretch/>
        </p:blipFill>
        <p:spPr>
          <a:xfrm>
            <a:off x="7632360" y="3600000"/>
            <a:ext cx="2447640" cy="257256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199160" y="720000"/>
            <a:ext cx="9600480" cy="13032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s-CO" sz="4400" spc="-1" strike="noStrike">
                <a:solidFill>
                  <a:srgbClr val="262626"/>
                </a:solidFill>
                <a:latin typeface="Garamond"/>
              </a:rPr>
              <a:t>Modelo de la base de datos</a:t>
            </a:r>
            <a:endParaRPr b="0" lang="es-CO" sz="4400" spc="-1" strike="noStrike">
              <a:latin typeface="Arial"/>
            </a:endParaRPr>
          </a:p>
        </p:txBody>
      </p:sp>
      <p:sp>
        <p:nvSpPr>
          <p:cNvPr id="91" name="CustomShape 2"/>
          <p:cNvSpPr/>
          <p:nvPr/>
        </p:nvSpPr>
        <p:spPr>
          <a:xfrm>
            <a:off x="1224000" y="2376360"/>
            <a:ext cx="9719640" cy="3455640"/>
          </a:xfrm>
          <a:prstGeom prst="rect">
            <a:avLst/>
          </a:prstGeom>
          <a:solidFill>
            <a:srgbClr val="ffffff"/>
          </a:solidFill>
          <a:ln>
            <a:solidFill>
              <a:srgbClr val="ffffd7"/>
            </a:solidFill>
          </a:ln>
        </p:spPr>
        <p:style>
          <a:lnRef idx="0"/>
          <a:fillRef idx="0"/>
          <a:effectRef idx="0"/>
          <a:fontRef idx="minor"/>
        </p:style>
        <p:txBody>
          <a:bodyPr wrap="none" lIns="90000" rIns="90000" tIns="45000" bIns="45000">
            <a:noAutofit/>
          </a:bodyPr>
          <a:p>
            <a:pPr marL="216000" indent="-215640">
              <a:lnSpc>
                <a:spcPct val="100000"/>
              </a:lnSpc>
              <a:buClr>
                <a:srgbClr val="000000"/>
              </a:buClr>
              <a:buSzPct val="45000"/>
              <a:buFont typeface="Wingdings" charset="2"/>
              <a:buChar char=""/>
            </a:pPr>
            <a:r>
              <a:rPr b="1" lang="es-CO" sz="1800" spc="-1" strike="noStrike">
                <a:solidFill>
                  <a:srgbClr val="000000"/>
                </a:solidFill>
                <a:latin typeface="Arial"/>
                <a:ea typeface="DejaVu Sans"/>
              </a:rPr>
              <a:t>Sistemas o Sistemas de Impermeabilización : </a:t>
            </a:r>
            <a:r>
              <a:rPr b="0" lang="es-CO" sz="1800" spc="-1" strike="noStrike">
                <a:solidFill>
                  <a:srgbClr val="000000"/>
                </a:solidFill>
                <a:latin typeface="Arial"/>
                <a:ea typeface="DejaVu Sans"/>
              </a:rPr>
              <a:t>son los diferentes sistemas que sirven o </a:t>
            </a:r>
            <a:br/>
            <a:r>
              <a:rPr b="0" lang="es-CO" sz="1800" spc="-1" strike="noStrike">
                <a:solidFill>
                  <a:srgbClr val="000000"/>
                </a:solidFill>
                <a:latin typeface="Arial"/>
                <a:ea typeface="DejaVu Sans"/>
              </a:rPr>
              <a:t>aplican en un ámbito de aplicación determinado. Por Ejemplo:</a:t>
            </a:r>
            <a:endParaRPr b="0" lang="es-CO" sz="1800" spc="-1" strike="noStrike">
              <a:latin typeface="Arial"/>
            </a:endParaRPr>
          </a:p>
          <a:p>
            <a:pPr marL="216000" indent="-215640">
              <a:lnSpc>
                <a:spcPct val="100000"/>
              </a:lnSpc>
              <a:buClr>
                <a:srgbClr val="000000"/>
              </a:buClr>
              <a:buSzPct val="45000"/>
              <a:buFont typeface="Wingdings" charset="2"/>
              <a:buChar char=""/>
            </a:pPr>
            <a:endParaRPr b="0" lang="es-CO" sz="1800" spc="-1" strike="noStrike">
              <a:latin typeface="Arial"/>
            </a:endParaRPr>
          </a:p>
          <a:p>
            <a:pPr>
              <a:lnSpc>
                <a:spcPct val="100000"/>
              </a:lnSpc>
            </a:pPr>
            <a:r>
              <a:rPr b="0" lang="es-CO" sz="1800" spc="-1" strike="noStrike">
                <a:solidFill>
                  <a:srgbClr val="000000"/>
                </a:solidFill>
                <a:latin typeface="Arial"/>
                <a:ea typeface="DejaVu Sans"/>
              </a:rPr>
              <a:t>Para ‘</a:t>
            </a:r>
            <a:r>
              <a:rPr b="1" i="1" lang="es-CO" sz="1800" spc="-1" strike="noStrike">
                <a:solidFill>
                  <a:srgbClr val="000000"/>
                </a:solidFill>
                <a:latin typeface="Arial"/>
                <a:ea typeface="DejaVu Sans"/>
              </a:rPr>
              <a:t>Impermeabilización de piscinas</a:t>
            </a:r>
            <a:r>
              <a:rPr b="0" lang="es-CO" sz="1800" spc="-1" strike="noStrike">
                <a:solidFill>
                  <a:srgbClr val="000000"/>
                </a:solidFill>
                <a:latin typeface="Arial"/>
                <a:ea typeface="DejaVu Sans"/>
              </a:rPr>
              <a:t>’ que fue un ámbito de aplicación mencionado</a:t>
            </a:r>
            <a:br/>
            <a:r>
              <a:rPr b="0" lang="es-CO" sz="1800" spc="-1" strike="noStrike">
                <a:solidFill>
                  <a:srgbClr val="000000"/>
                </a:solidFill>
                <a:latin typeface="Arial"/>
                <a:ea typeface="DejaVu Sans"/>
              </a:rPr>
              <a:t>anteriormente existirían varios sistemas que cumplen con su propósito, por ejemplo:</a:t>
            </a:r>
            <a:br/>
            <a:endParaRPr b="0" lang="es-CO" sz="1800" spc="-1" strike="noStrike">
              <a:latin typeface="Arial"/>
            </a:endParaRPr>
          </a:p>
          <a:p>
            <a:pPr>
              <a:lnSpc>
                <a:spcPct val="100000"/>
              </a:lnSpc>
            </a:pPr>
            <a:r>
              <a:rPr b="1" lang="es-CO" sz="1800" spc="-1" strike="noStrike">
                <a:solidFill>
                  <a:srgbClr val="000000"/>
                </a:solidFill>
                <a:latin typeface="Arial"/>
                <a:ea typeface="DejaVu Sans"/>
              </a:rPr>
              <a:t>	</a:t>
            </a:r>
            <a:r>
              <a:rPr b="1" lang="es-CO" sz="1800" spc="-1" strike="noStrike">
                <a:solidFill>
                  <a:srgbClr val="000000"/>
                </a:solidFill>
                <a:latin typeface="Arial"/>
                <a:ea typeface="DejaVu Sans"/>
              </a:rPr>
              <a:t>* SikaTop Seal-107</a:t>
            </a:r>
            <a:endParaRPr b="0" lang="es-CO" sz="1800" spc="-1" strike="noStrike">
              <a:latin typeface="Arial"/>
            </a:endParaRPr>
          </a:p>
          <a:p>
            <a:pPr>
              <a:lnSpc>
                <a:spcPct val="100000"/>
              </a:lnSpc>
            </a:pPr>
            <a:r>
              <a:rPr b="1" lang="es-CO" sz="1800" spc="-1" strike="noStrike">
                <a:solidFill>
                  <a:srgbClr val="000000"/>
                </a:solidFill>
                <a:latin typeface="Arial"/>
                <a:ea typeface="DejaVu Sans"/>
              </a:rPr>
              <a:t>	</a:t>
            </a:r>
            <a:r>
              <a:rPr b="1" lang="es-CO" sz="1800" spc="-1" strike="noStrike">
                <a:solidFill>
                  <a:srgbClr val="000000"/>
                </a:solidFill>
                <a:latin typeface="Arial"/>
                <a:ea typeface="DejaVu Sans"/>
              </a:rPr>
              <a:t>* Sikalastic®-1K </a:t>
            </a:r>
            <a:endParaRPr b="0" lang="es-CO" sz="1800" spc="-1" strike="noStrike">
              <a:latin typeface="Arial"/>
            </a:endParaRPr>
          </a:p>
          <a:p>
            <a:pPr>
              <a:lnSpc>
                <a:spcPct val="100000"/>
              </a:lnSpc>
            </a:pPr>
            <a:r>
              <a:rPr b="1" lang="es-CO" sz="1800" spc="-1" strike="noStrike">
                <a:solidFill>
                  <a:srgbClr val="000000"/>
                </a:solidFill>
                <a:latin typeface="Arial"/>
                <a:ea typeface="DejaVu Sans"/>
              </a:rPr>
              <a:t>	</a:t>
            </a:r>
            <a:r>
              <a:rPr b="1" lang="es-CO" sz="1800" spc="-1" strike="noStrike">
                <a:solidFill>
                  <a:srgbClr val="000000"/>
                </a:solidFill>
                <a:latin typeface="Arial"/>
                <a:ea typeface="DejaVu Sans"/>
              </a:rPr>
              <a:t>* Sikaplan®15 PR</a:t>
            </a:r>
            <a:br/>
            <a:endParaRPr b="0" lang="es-CO" sz="1800" spc="-1" strike="noStrike">
              <a:latin typeface="Arial"/>
            </a:endParaRPr>
          </a:p>
          <a:p>
            <a:pPr>
              <a:lnSpc>
                <a:spcPct val="100000"/>
              </a:lnSpc>
            </a:pPr>
            <a:br/>
            <a:br/>
            <a:endParaRPr b="0" lang="es-CO" sz="1800" spc="-1" strike="noStrike">
              <a:latin typeface="Arial"/>
            </a:endParaRPr>
          </a:p>
          <a:p>
            <a:pPr>
              <a:lnSpc>
                <a:spcPct val="100000"/>
              </a:lnSpc>
            </a:pPr>
            <a:r>
              <a:rPr b="0" lang="es-CO" sz="1800" spc="-1" strike="noStrike">
                <a:solidFill>
                  <a:srgbClr val="000000"/>
                </a:solidFill>
                <a:latin typeface="Arial"/>
                <a:ea typeface="DejaVu Sans"/>
              </a:rPr>
              <a:t>Y así, con cada uno de los </a:t>
            </a:r>
            <a:r>
              <a:rPr b="1" i="1" lang="es-CO" sz="1800" spc="-1" strike="noStrike">
                <a:solidFill>
                  <a:srgbClr val="000000"/>
                </a:solidFill>
                <a:latin typeface="Arial"/>
                <a:ea typeface="DejaVu Sans"/>
              </a:rPr>
              <a:t>‘ámbitos de aplicación’</a:t>
            </a:r>
            <a:r>
              <a:rPr b="0" lang="es-CO" sz="1800" spc="-1" strike="noStrike">
                <a:solidFill>
                  <a:srgbClr val="000000"/>
                </a:solidFill>
                <a:latin typeface="Arial"/>
                <a:ea typeface="DejaVu Sans"/>
              </a:rPr>
              <a:t> existirá los diferentes </a:t>
            </a:r>
            <a:r>
              <a:rPr b="0" i="1" lang="es-CO" sz="1800" spc="-1" strike="noStrike">
                <a:solidFill>
                  <a:srgbClr val="000000"/>
                </a:solidFill>
                <a:latin typeface="Arial"/>
                <a:ea typeface="DejaVu Sans"/>
              </a:rPr>
              <a:t>‘</a:t>
            </a:r>
            <a:r>
              <a:rPr b="1" i="1" lang="es-CO" sz="1800" spc="-1" strike="noStrike">
                <a:solidFill>
                  <a:srgbClr val="000000"/>
                </a:solidFill>
                <a:latin typeface="Arial"/>
                <a:ea typeface="DejaVu Sans"/>
              </a:rPr>
              <a:t>sistemas’</a:t>
            </a:r>
            <a:r>
              <a:rPr b="0" lang="es-CO" sz="1800" spc="-1" strike="noStrike">
                <a:solidFill>
                  <a:srgbClr val="000000"/>
                </a:solidFill>
                <a:latin typeface="Arial"/>
                <a:ea typeface="DejaVu Sans"/>
              </a:rPr>
              <a:t> que aplican</a:t>
            </a:r>
            <a:endParaRPr b="0" lang="es-CO" sz="1800" spc="-1" strike="noStrike">
              <a:latin typeface="Arial"/>
            </a:endParaRPr>
          </a:p>
          <a:p>
            <a:pPr>
              <a:lnSpc>
                <a:spcPct val="100000"/>
              </a:lnSpc>
            </a:pPr>
            <a:endParaRPr b="0" lang="es-CO" sz="1800" spc="-1" strike="noStrike">
              <a:latin typeface="Arial"/>
            </a:endParaRPr>
          </a:p>
        </p:txBody>
      </p:sp>
      <p:pic>
        <p:nvPicPr>
          <p:cNvPr id="92" name="" descr=""/>
          <p:cNvPicPr/>
          <p:nvPr/>
        </p:nvPicPr>
        <p:blipFill>
          <a:blip r:embed="rId1"/>
          <a:stretch/>
        </p:blipFill>
        <p:spPr>
          <a:xfrm>
            <a:off x="5904000" y="3888000"/>
            <a:ext cx="3933720" cy="185724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03560" y="871200"/>
            <a:ext cx="10972440" cy="1144800"/>
          </a:xfrm>
          <a:prstGeom prst="rect">
            <a:avLst/>
          </a:prstGeom>
          <a:noFill/>
          <a:ln>
            <a:noFill/>
          </a:ln>
        </p:spPr>
        <p:txBody>
          <a:bodyPr lIns="0" rIns="0" tIns="0" bIns="0" anchor="ctr">
            <a:spAutoFit/>
          </a:bodyPr>
          <a:p>
            <a:pPr algn="ctr"/>
            <a:r>
              <a:rPr b="0" lang="es-CO" sz="4400" spc="-1" strike="noStrike">
                <a:solidFill>
                  <a:srgbClr val="262626"/>
                </a:solidFill>
                <a:latin typeface="Garamond"/>
              </a:rPr>
              <a:t>Modelo de la base de datos</a:t>
            </a:r>
            <a:endParaRPr b="0" lang="es-CO" sz="4400" spc="-1" strike="noStrike">
              <a:latin typeface="Arial"/>
            </a:endParaRPr>
          </a:p>
        </p:txBody>
      </p:sp>
      <p:pic>
        <p:nvPicPr>
          <p:cNvPr id="94" name="" descr=""/>
          <p:cNvPicPr/>
          <p:nvPr/>
        </p:nvPicPr>
        <p:blipFill>
          <a:blip r:embed="rId1"/>
          <a:stretch/>
        </p:blipFill>
        <p:spPr>
          <a:xfrm>
            <a:off x="4968000" y="4248000"/>
            <a:ext cx="4320000" cy="1840320"/>
          </a:xfrm>
          <a:prstGeom prst="rect">
            <a:avLst/>
          </a:prstGeom>
          <a:ln>
            <a:noFill/>
          </a:ln>
        </p:spPr>
      </p:pic>
      <p:sp>
        <p:nvSpPr>
          <p:cNvPr id="95" name="TextShape 2"/>
          <p:cNvSpPr txBox="1"/>
          <p:nvPr/>
        </p:nvSpPr>
        <p:spPr>
          <a:xfrm>
            <a:off x="897480" y="2787120"/>
            <a:ext cx="10190520" cy="2833560"/>
          </a:xfrm>
          <a:prstGeom prst="rect">
            <a:avLst/>
          </a:prstGeom>
          <a:noFill/>
          <a:ln>
            <a:noFill/>
          </a:ln>
        </p:spPr>
        <p:txBody>
          <a:bodyPr lIns="0" rIns="0" tIns="0" bIns="0">
            <a:spAutoFit/>
          </a:bodyPr>
          <a:p>
            <a:r>
              <a:rPr b="1" lang="es-CO" sz="2000" spc="-1" strike="noStrike">
                <a:latin typeface="Arial"/>
              </a:rPr>
              <a:t>Protocolos : </a:t>
            </a:r>
            <a:r>
              <a:rPr b="0" lang="es-CO" sz="2000" spc="-1" strike="noStrike">
                <a:latin typeface="Arial"/>
              </a:rPr>
              <a:t>todos los ‘</a:t>
            </a:r>
            <a:r>
              <a:rPr b="1" i="1" lang="es-CO" sz="2000" spc="-1" strike="noStrike">
                <a:latin typeface="Arial"/>
              </a:rPr>
              <a:t>sistemas’</a:t>
            </a:r>
            <a:r>
              <a:rPr b="0" lang="es-CO" sz="2000" spc="-1" strike="noStrike">
                <a:latin typeface="Arial"/>
              </a:rPr>
              <a:t> tienen uno o varios protocolos(esto puede ser reconsiderado ) para desarrollarse y poder garantizar la eficacia de el mismo.</a:t>
            </a:r>
            <a:endParaRPr b="1" lang="es-CO" sz="2000" spc="-1" strike="noStrike">
              <a:latin typeface="Arial"/>
            </a:endParaRPr>
          </a:p>
          <a:p>
            <a:r>
              <a:rPr b="0" lang="es-CO" sz="2000" spc="-1" strike="noStrike">
                <a:latin typeface="Arial"/>
              </a:rPr>
              <a:t>Por ejemplo:</a:t>
            </a:r>
            <a:endParaRPr b="1" lang="es-CO" sz="2000" spc="-1" strike="noStrike">
              <a:latin typeface="Arial"/>
            </a:endParaRPr>
          </a:p>
          <a:p>
            <a:endParaRPr b="1" lang="es-CO" sz="2000" spc="-1" strike="noStrike">
              <a:latin typeface="Arial"/>
            </a:endParaRPr>
          </a:p>
          <a:p>
            <a:r>
              <a:rPr b="0" lang="es-CO" sz="2000" spc="-1" strike="noStrike">
                <a:latin typeface="Arial"/>
                <a:ea typeface="Noto Sans CJK SC Regular"/>
              </a:rPr>
              <a:t>Para el</a:t>
            </a:r>
            <a:r>
              <a:rPr b="1" lang="es-CO" sz="2000" spc="-1" strike="noStrike">
                <a:latin typeface="Arial"/>
                <a:ea typeface="Noto Sans CJK SC Regular"/>
              </a:rPr>
              <a:t> ‘sistema’</a:t>
            </a:r>
            <a:r>
              <a:rPr b="0" lang="es-CO" sz="2000" spc="-1" strike="noStrike">
                <a:latin typeface="Arial"/>
                <a:ea typeface="Noto Sans CJK SC Regular"/>
              </a:rPr>
              <a:t> de impermeabilización </a:t>
            </a:r>
            <a:r>
              <a:rPr b="1" lang="es-CO" sz="2000" spc="-1" strike="noStrike">
                <a:latin typeface="Arial"/>
                <a:ea typeface="Noto Sans CJK SC Regular"/>
              </a:rPr>
              <a:t>‘</a:t>
            </a:r>
            <a:r>
              <a:rPr b="1" lang="es-CO" sz="2000" spc="-1" strike="noStrike">
                <a:solidFill>
                  <a:srgbClr val="000000"/>
                </a:solidFill>
                <a:latin typeface="Arial"/>
                <a:ea typeface="DejaVu Sans"/>
              </a:rPr>
              <a:t>Sikaplan®15 PR</a:t>
            </a:r>
            <a:r>
              <a:rPr b="1" lang="es-CO" sz="2000" spc="-1" strike="noStrike">
                <a:latin typeface="Arial"/>
              </a:rPr>
              <a:t>’ </a:t>
            </a:r>
            <a:r>
              <a:rPr b="0" lang="es-CO" sz="2000" spc="-1" strike="noStrike">
                <a:latin typeface="Arial"/>
              </a:rPr>
              <a:t>Pueden existir uno o mas protocolos para llevarse a cabo</a:t>
            </a:r>
            <a:br/>
            <a:r>
              <a:rPr b="0" lang="es-CO" sz="2000" spc="-1" strike="noStrike">
                <a:latin typeface="Arial"/>
              </a:rPr>
              <a:t>	</a:t>
            </a:r>
            <a:endParaRPr b="1" lang="es-CO" sz="2000" spc="-1" strike="noStrike">
              <a:latin typeface="Arial"/>
            </a:endParaRPr>
          </a:p>
          <a:p>
            <a:pPr lvl="2" marL="648000" indent="-216000">
              <a:buClr>
                <a:srgbClr val="000000"/>
              </a:buClr>
              <a:buSzPct val="45000"/>
              <a:buFont typeface="Wingdings" charset="2"/>
              <a:buChar char=""/>
            </a:pPr>
            <a:r>
              <a:rPr b="1" lang="es-CO" sz="2000" spc="-1" strike="noStrike">
                <a:latin typeface="Arial"/>
              </a:rPr>
              <a:t>Protocolo #1</a:t>
            </a:r>
            <a:endParaRPr b="1" lang="es-CO" sz="2000" spc="-1" strike="noStrike">
              <a:latin typeface="Arial"/>
            </a:endParaRPr>
          </a:p>
          <a:p>
            <a:pPr lvl="2" marL="648000" indent="-216000">
              <a:buClr>
                <a:srgbClr val="000000"/>
              </a:buClr>
              <a:buSzPct val="45000"/>
              <a:buFont typeface="Wingdings" charset="2"/>
              <a:buChar char=""/>
            </a:pPr>
            <a:r>
              <a:rPr b="0" lang="es-CO" sz="2000" spc="-1" strike="noStrike">
                <a:latin typeface="Arial"/>
              </a:rPr>
              <a:t>Protocolo #2…</a:t>
            </a:r>
            <a:br/>
            <a:r>
              <a:rPr b="0" lang="es-CO" sz="2000" spc="-1" strike="noStrike">
                <a:latin typeface="Arial"/>
              </a:rPr>
              <a:t> </a:t>
            </a:r>
            <a:endParaRPr b="1" lang="es-CO" sz="20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76000" y="936000"/>
            <a:ext cx="10972440" cy="1144800"/>
          </a:xfrm>
          <a:prstGeom prst="rect">
            <a:avLst/>
          </a:prstGeom>
          <a:noFill/>
          <a:ln>
            <a:noFill/>
          </a:ln>
        </p:spPr>
        <p:txBody>
          <a:bodyPr lIns="0" rIns="0" tIns="0" bIns="0" anchor="ctr">
            <a:spAutoFit/>
          </a:bodyPr>
          <a:p>
            <a:pPr algn="ctr"/>
            <a:r>
              <a:rPr b="0" lang="es-CO" sz="4400" spc="-1" strike="noStrike">
                <a:solidFill>
                  <a:srgbClr val="262626"/>
                </a:solidFill>
                <a:latin typeface="Garamond"/>
              </a:rPr>
              <a:t>Modelo de la base de datos</a:t>
            </a:r>
            <a:endParaRPr b="0" lang="es-CO" sz="4400" spc="-1" strike="noStrike">
              <a:latin typeface="Arial"/>
            </a:endParaRPr>
          </a:p>
        </p:txBody>
      </p:sp>
      <p:sp>
        <p:nvSpPr>
          <p:cNvPr id="97" name="TextShape 2"/>
          <p:cNvSpPr txBox="1"/>
          <p:nvPr/>
        </p:nvSpPr>
        <p:spPr>
          <a:xfrm>
            <a:off x="864000" y="2698200"/>
            <a:ext cx="10080000" cy="2845800"/>
          </a:xfrm>
          <a:prstGeom prst="rect">
            <a:avLst/>
          </a:prstGeom>
          <a:noFill/>
          <a:ln>
            <a:noFill/>
          </a:ln>
        </p:spPr>
        <p:txBody>
          <a:bodyPr lIns="0" rIns="0" tIns="0" bIns="0">
            <a:spAutoFit/>
          </a:bodyPr>
          <a:p>
            <a:r>
              <a:rPr b="1" lang="es-CO" sz="1500" spc="-1" strike="noStrike">
                <a:latin typeface="Arial"/>
              </a:rPr>
              <a:t>Actividades :</a:t>
            </a:r>
            <a:r>
              <a:rPr b="0" lang="es-CO" sz="1500" spc="-1" strike="noStrike">
                <a:latin typeface="Arial"/>
              </a:rPr>
              <a:t> Estas son todas las actividades o pasos a realizar que se requieren para llevar a cabo por completo un </a:t>
            </a:r>
            <a:r>
              <a:rPr b="0" i="1" lang="es-CO" sz="1500" spc="-1" strike="noStrike">
                <a:latin typeface="Arial"/>
              </a:rPr>
              <a:t>‘protocolo’ así</a:t>
            </a:r>
            <a:r>
              <a:rPr b="0" lang="es-CO" sz="1500" spc="-1" strike="noStrike">
                <a:latin typeface="Arial"/>
              </a:rPr>
              <a:t> que cada protocolo tendrá su lista de actividades, tampoco importa si hay diferentes protocolos que tengan actividades en común. Por Ejemplo:</a:t>
            </a:r>
            <a:endParaRPr b="0" lang="es-CO" sz="1500" spc="-1" strike="noStrike">
              <a:latin typeface="Arial"/>
            </a:endParaRPr>
          </a:p>
          <a:p>
            <a:endParaRPr b="0" lang="es-CO" sz="1500" spc="-1" strike="noStrike">
              <a:latin typeface="Arial"/>
            </a:endParaRPr>
          </a:p>
          <a:p>
            <a:r>
              <a:rPr b="0" lang="es-CO" sz="1500" spc="-1" strike="noStrike">
                <a:latin typeface="Arial"/>
                <a:ea typeface="Noto Sans CJK SC Regular"/>
              </a:rPr>
              <a:t>	</a:t>
            </a:r>
            <a:r>
              <a:rPr b="0" lang="es-CO" sz="1500" spc="-1" strike="noStrike">
                <a:latin typeface="Arial"/>
                <a:ea typeface="Noto Sans CJK SC Regular"/>
              </a:rPr>
              <a:t>Cual seria la lista de actividades de la consta el ‘Protocolo #1’ del sistema </a:t>
            </a:r>
            <a:br/>
            <a:r>
              <a:rPr b="0" lang="es-CO" sz="1500" spc="-1" strike="noStrike">
                <a:latin typeface="Arial"/>
                <a:ea typeface="Noto Sans CJK SC Regular"/>
              </a:rPr>
              <a:t>	</a:t>
            </a:r>
            <a:r>
              <a:rPr b="1" lang="es-CO" sz="1500" spc="-1" strike="noStrike">
                <a:latin typeface="Arial"/>
                <a:ea typeface="Noto Sans CJK SC Regular"/>
              </a:rPr>
              <a:t>‘</a:t>
            </a:r>
            <a:r>
              <a:rPr b="1" lang="es-CO" sz="1500" spc="-1" strike="noStrike">
                <a:solidFill>
                  <a:srgbClr val="000000"/>
                </a:solidFill>
                <a:latin typeface="Arial"/>
                <a:ea typeface="DejaVu Sans"/>
              </a:rPr>
              <a:t>Sikaplan®15 PR</a:t>
            </a:r>
            <a:r>
              <a:rPr b="1" lang="es-CO" sz="1500" spc="-1" strike="noStrike">
                <a:latin typeface="Arial"/>
              </a:rPr>
              <a:t>’ </a:t>
            </a:r>
            <a:r>
              <a:rPr b="0" lang="es-CO" sz="1500" spc="-1" strike="noStrike">
                <a:latin typeface="Arial"/>
              </a:rPr>
              <a:t>visto en la diapositiva anterior.</a:t>
            </a:r>
            <a:br/>
            <a:r>
              <a:rPr b="0" lang="es-CO" sz="1500" spc="-1" strike="noStrike">
                <a:latin typeface="Arial"/>
              </a:rPr>
              <a:t>	</a:t>
            </a:r>
            <a:r>
              <a:rPr b="0" lang="es-CO" sz="1500" spc="-1" strike="noStrike">
                <a:latin typeface="Arial"/>
              </a:rPr>
              <a:t>	</a:t>
            </a:r>
            <a:endParaRPr b="0" lang="es-CO" sz="1500" spc="-1" strike="noStrike">
              <a:latin typeface="Arial"/>
            </a:endParaRPr>
          </a:p>
          <a:p>
            <a:pPr lvl="3" marL="864000" indent="-216000">
              <a:buClr>
                <a:srgbClr val="000000"/>
              </a:buClr>
              <a:buSzPct val="45000"/>
              <a:buFont typeface="Wingdings" charset="2"/>
              <a:buChar char=""/>
            </a:pPr>
            <a:r>
              <a:rPr b="0" lang="es-CO" sz="1500" spc="-1" strike="noStrike">
                <a:latin typeface="Arial"/>
              </a:rPr>
              <a:t>‘</a:t>
            </a:r>
            <a:r>
              <a:rPr b="0" lang="es-CO" sz="1500" spc="-1" strike="noStrike">
                <a:latin typeface="Arial"/>
              </a:rPr>
              <a:t>Preparacion de superficie’</a:t>
            </a:r>
            <a:endParaRPr b="0" lang="es-CO" sz="1500" spc="-1" strike="noStrike">
              <a:latin typeface="Arial"/>
            </a:endParaRPr>
          </a:p>
          <a:p>
            <a:pPr lvl="3" marL="864000" indent="-216000">
              <a:buClr>
                <a:srgbClr val="000000"/>
              </a:buClr>
              <a:buSzPct val="45000"/>
              <a:buFont typeface="Wingdings" charset="2"/>
              <a:buChar char=""/>
            </a:pPr>
            <a:r>
              <a:rPr b="0" lang="es-CO" sz="1500" spc="-1" strike="noStrike">
                <a:latin typeface="Arial"/>
              </a:rPr>
              <a:t>‘</a:t>
            </a:r>
            <a:r>
              <a:rPr b="0" lang="es-CO" sz="1500" spc="-1" strike="noStrike">
                <a:latin typeface="Arial"/>
              </a:rPr>
              <a:t>Aplicación del producto Sicaplan-15-PR’</a:t>
            </a:r>
            <a:endParaRPr b="0" lang="es-CO" sz="1500" spc="-1" strike="noStrike">
              <a:latin typeface="Arial"/>
            </a:endParaRPr>
          </a:p>
          <a:p>
            <a:pPr lvl="3" marL="864000" indent="-216000">
              <a:buClr>
                <a:srgbClr val="000000"/>
              </a:buClr>
              <a:buSzPct val="45000"/>
              <a:buFont typeface="Wingdings" charset="2"/>
              <a:buChar char=""/>
            </a:pPr>
            <a:r>
              <a:rPr b="0" lang="es-CO" sz="1500" spc="-1" strike="noStrike">
                <a:latin typeface="Arial"/>
              </a:rPr>
              <a:t>‘</a:t>
            </a:r>
            <a:r>
              <a:rPr b="0" lang="es-CO" sz="1500" spc="-1" strike="noStrike">
                <a:latin typeface="Arial"/>
              </a:rPr>
              <a:t>Sellado y secado del Sicaplan-15-PR’</a:t>
            </a:r>
            <a:endParaRPr b="0" lang="es-CO" sz="1500" spc="-1" strike="noStrike">
              <a:latin typeface="Arial"/>
            </a:endParaRPr>
          </a:p>
        </p:txBody>
      </p:sp>
      <p:pic>
        <p:nvPicPr>
          <p:cNvPr id="98" name="" descr=""/>
          <p:cNvPicPr/>
          <p:nvPr/>
        </p:nvPicPr>
        <p:blipFill>
          <a:blip r:embed="rId1"/>
          <a:stretch/>
        </p:blipFill>
        <p:spPr>
          <a:xfrm>
            <a:off x="5616000" y="3926880"/>
            <a:ext cx="5473800" cy="219312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648000" y="1099440"/>
            <a:ext cx="10972440" cy="1250280"/>
          </a:xfrm>
          <a:prstGeom prst="rect">
            <a:avLst/>
          </a:prstGeom>
          <a:noFill/>
          <a:ln>
            <a:noFill/>
          </a:ln>
        </p:spPr>
        <p:txBody>
          <a:bodyPr lIns="0" rIns="0" tIns="0" bIns="0" anchor="ctr">
            <a:spAutoFit/>
          </a:bodyPr>
          <a:p>
            <a:pPr algn="ctr"/>
            <a:r>
              <a:rPr b="0" lang="es-CO" sz="4400" spc="-1" strike="noStrike">
                <a:latin typeface="Arial"/>
              </a:rPr>
              <a:t>Propuesta de Códigos únicamente numéricos</a:t>
            </a:r>
            <a:endParaRPr b="0" lang="es-CO" sz="4400" spc="-1" strike="noStrike">
              <a:latin typeface="Arial"/>
            </a:endParaRPr>
          </a:p>
        </p:txBody>
      </p:sp>
      <p:sp>
        <p:nvSpPr>
          <p:cNvPr id="100" name="TextShape 2"/>
          <p:cNvSpPr txBox="1"/>
          <p:nvPr/>
        </p:nvSpPr>
        <p:spPr>
          <a:xfrm>
            <a:off x="864000" y="2592000"/>
            <a:ext cx="10152000" cy="3528000"/>
          </a:xfrm>
          <a:prstGeom prst="rect">
            <a:avLst/>
          </a:prstGeom>
          <a:noFill/>
          <a:ln>
            <a:noFill/>
          </a:ln>
        </p:spPr>
        <p:txBody>
          <a:bodyPr lIns="0" rIns="0" tIns="0" bIns="0">
            <a:spAutoFit/>
          </a:bodyPr>
          <a:p>
            <a:r>
              <a:rPr b="1" lang="es-CO" sz="1500" spc="-1" strike="noStrike">
                <a:latin typeface="Arial"/>
              </a:rPr>
              <a:t>Catalogar las actividades en aun rango numérico, Ejemplo : de 1 al 9999</a:t>
            </a:r>
            <a:endParaRPr b="0" lang="es-CO" sz="1500" spc="-1" strike="noStrike">
              <a:latin typeface="Arial"/>
            </a:endParaRPr>
          </a:p>
          <a:p>
            <a:endParaRPr b="0" lang="es-CO" sz="1500" spc="-1" strike="noStrike">
              <a:latin typeface="Arial"/>
            </a:endParaRPr>
          </a:p>
          <a:p>
            <a:r>
              <a:rPr b="0" lang="es-CO" sz="1500" spc="-1" strike="noStrike">
                <a:latin typeface="Arial"/>
              </a:rPr>
              <a:t>Para un motor de base de datos el código con que se identifique cierta </a:t>
            </a:r>
            <a:r>
              <a:rPr b="1" i="1" lang="es-CO" sz="1500" spc="-1" strike="noStrike">
                <a:latin typeface="Arial"/>
              </a:rPr>
              <a:t>‘actividad’ </a:t>
            </a:r>
            <a:r>
              <a:rPr b="0" lang="es-CO" sz="1500" spc="-1" strike="noStrike">
                <a:latin typeface="Arial"/>
              </a:rPr>
              <a:t>es independiente del código con que se identifique cierto </a:t>
            </a:r>
            <a:r>
              <a:rPr b="1" i="1" lang="es-CO" sz="1500" spc="-1" strike="noStrike">
                <a:latin typeface="Arial"/>
              </a:rPr>
              <a:t>‘sistema de impermeabilización’ </a:t>
            </a:r>
            <a:r>
              <a:rPr b="0" i="1" lang="es-CO" sz="1500" spc="-1" strike="noStrike">
                <a:latin typeface="Arial"/>
              </a:rPr>
              <a:t>así </a:t>
            </a:r>
            <a:r>
              <a:rPr b="0" lang="es-CO" sz="1500" spc="-1" strike="noStrike">
                <a:latin typeface="Arial"/>
              </a:rPr>
              <a:t>ambos códigos se representen de la misma forma(numéricamente).</a:t>
            </a:r>
            <a:br/>
            <a:endParaRPr b="0" lang="es-CO" sz="1500" spc="-1" strike="noStrike">
              <a:latin typeface="Arial"/>
            </a:endParaRPr>
          </a:p>
          <a:p>
            <a:r>
              <a:rPr b="0" lang="es-CO" sz="1500" spc="-1" strike="noStrike">
                <a:latin typeface="Arial"/>
              </a:rPr>
              <a:t>Por el momento no se cuenta con con un motor de base da datos, sin embargo Excel permite modelar la base de datos propuesta parcialmente ya que no simula la rigurosidad de un motor de base de datos real. Podrá ver el modelo formado a base de tablas en el documento adjunto llamado ‘main_schema.xlsx’ </a:t>
            </a:r>
            <a:br/>
            <a:br/>
            <a:r>
              <a:rPr b="0" lang="es-CO" sz="1500" spc="-1" strike="noStrike">
                <a:latin typeface="Arial"/>
              </a:rPr>
              <a:t>Estará en las habilidades de la persona que requieran información de la base de datos consultarla directamente en el programa Excel. Sin embargo el sistema de facturación con el que cuenta SIAMCO SAS permite la búsqueda dinámica de las diferentes actividades por código, descripcion, precio unitario etc...</a:t>
            </a:r>
            <a:br/>
            <a:endParaRPr b="0" lang="es-CO" sz="15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233</TotalTime>
  <Application>LibreOffice/6.1.5.2$Linux_X86_64 LibreOffice_project/10$Build-2</Application>
  <Words>13</Words>
  <Paragraphs>2</Paragraphs>
  <Company>TuSoft.org</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2020-06-20T17:48:24Z</dcterms:created>
  <dc:creator>TuSoft</dc:creator>
  <dc:description/>
  <dc:language>es-CO</dc:language>
  <cp:lastModifiedBy/>
  <dcterms:modified xsi:type="dcterms:W3CDTF">2020-06-23T01:00:28Z</dcterms:modified>
  <cp:revision>17</cp:revision>
  <dc:subject/>
  <dc:title>Propuestas Para La Decodificación De Las Actividades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TuSoft.org</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Panorámica</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