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Ex1.xml" ContentType="application/vnd.ms-office.chartex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0DC1E51-6C80-477B-B271-C0F7871AD7D1}">
          <p14:sldIdLst>
            <p14:sldId id="256"/>
            <p14:sldId id="257"/>
          </p14:sldIdLst>
        </p14:section>
        <p14:section name="본문" id="{8B2459D8-90B7-41F0-847C-1ADA4ED61B52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78E"/>
    <a:srgbClr val="F1897C"/>
    <a:srgbClr val="E6EEF2"/>
    <a:srgbClr val="6997B2"/>
    <a:srgbClr val="F9D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74522-822C-450B-B714-4775363F9AE3}" v="151" dt="2023-11-14T10:19:29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81375082732629E-2"/>
          <c:y val="0.13865052050624257"/>
          <c:w val="0.87310765255905509"/>
          <c:h val="0.638896429693871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전국</c:v>
                </c:pt>
              </c:strCache>
            </c:strRef>
          </c:tx>
          <c:spPr>
            <a:solidFill>
              <a:srgbClr val="E6EEF2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48778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748-46FC-9255-9E9BF58E031D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200" b="0" i="0" u="none" strike="noStrike" kern="1200" baseline="0">
                      <a:solidFill>
                        <a:schemeClr val="tx1"/>
                      </a:solidFill>
                      <a:latin typeface="KoPubWorld돋움체_Pro Bold" panose="00000800000000000000" pitchFamily="50" charset="-127"/>
                      <a:ea typeface="KoPubWorld돋움체_Pro Bold" panose="00000800000000000000" pitchFamily="50" charset="-127"/>
                      <a:cs typeface="KoPubWorld돋움체_Pro Bold" panose="00000800000000000000" pitchFamily="50" charset="-127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748-46FC-9255-9E9BF58E03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전체</c:v>
                </c:pt>
                <c:pt idx="1">
                  <c:v>개</c:v>
                </c:pt>
                <c:pt idx="2">
                  <c:v>고양이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0.157</c:v>
                </c:pt>
                <c:pt idx="1">
                  <c:v>0.11600000000000001</c:v>
                </c:pt>
                <c:pt idx="2">
                  <c:v>3.4000000000000002E-2</c:v>
                </c:pt>
                <c:pt idx="3">
                  <c:v>7.0000000000000001E-3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48-46FC-9255-9E9BF58E03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171129456"/>
        <c:axId val="656108111"/>
      </c:barChart>
      <c:catAx>
        <c:axId val="117112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defRPr>
            </a:pPr>
            <a:endParaRPr lang="ko-KR"/>
          </a:p>
        </c:txPr>
        <c:crossAx val="656108111"/>
        <c:crosses val="autoZero"/>
        <c:auto val="1"/>
        <c:lblAlgn val="ctr"/>
        <c:lblOffset val="100"/>
        <c:noMultiLvlLbl val="0"/>
      </c:catAx>
      <c:valAx>
        <c:axId val="656108111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17112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81375082732629E-2"/>
          <c:y val="0.19255676719015952"/>
          <c:w val="0.87310765255905509"/>
          <c:h val="0.600505545441864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상대가 농인일 경우</c:v>
                </c:pt>
              </c:strCache>
            </c:strRef>
          </c:tx>
          <c:spPr>
            <a:solidFill>
              <a:srgbClr val="E6EEF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8778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F6D-45DA-B20E-BE19D970BCA7}"/>
              </c:ext>
            </c:extLst>
          </c:dPt>
          <c:dPt>
            <c:idx val="2"/>
            <c:invertIfNegative val="0"/>
            <c:bubble3D val="0"/>
            <c:spPr>
              <a:solidFill>
                <a:srgbClr val="E6EE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6D-45DA-B20E-BE19D970BCA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200" b="0" i="0" u="none" strike="noStrike" kern="1200" baseline="0">
                      <a:solidFill>
                        <a:schemeClr val="tx1"/>
                      </a:solidFill>
                      <a:latin typeface="KoPubWorld돋움체_Pro Bold" panose="00000800000000000000" pitchFamily="50" charset="-127"/>
                      <a:ea typeface="KoPubWorld돋움체_Pro Bold" panose="00000800000000000000" pitchFamily="50" charset="-127"/>
                      <a:cs typeface="KoPubWorld돋움체_Pro Bold" panose="00000800000000000000" pitchFamily="50" charset="-127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F6D-45DA-B20E-BE19D970B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수어</c:v>
                </c:pt>
                <c:pt idx="1">
                  <c:v>구화</c:v>
                </c:pt>
                <c:pt idx="2">
                  <c:v>필담</c:v>
                </c:pt>
                <c:pt idx="3">
                  <c:v>스마트 기기</c:v>
                </c:pt>
                <c:pt idx="4">
                  <c:v>속기 지원</c:v>
                </c:pt>
                <c:pt idx="5">
                  <c:v>기타</c:v>
                </c:pt>
                <c:pt idx="6">
                  <c:v>모름/무응답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0.57699999999999996</c:v>
                </c:pt>
                <c:pt idx="1">
                  <c:v>0.129</c:v>
                </c:pt>
                <c:pt idx="2">
                  <c:v>0.11899999999999999</c:v>
                </c:pt>
                <c:pt idx="3">
                  <c:v>0.02</c:v>
                </c:pt>
                <c:pt idx="4">
                  <c:v>5.0000000000000001E-3</c:v>
                </c:pt>
                <c:pt idx="5">
                  <c:v>0.104</c:v>
                </c:pt>
                <c:pt idx="6">
                  <c:v>4.5999999999999999E-2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6D-45DA-B20E-BE19D970BC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상대가 청인일 경우'</c:v>
                </c:pt>
              </c:strCache>
            </c:strRef>
          </c:tx>
          <c:spPr>
            <a:solidFill>
              <a:srgbClr val="F9D0CB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1897C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3F6D-45DA-B20E-BE19D970BCA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200" b="0" i="0" u="none" strike="noStrike" kern="1200" baseline="0">
                      <a:solidFill>
                        <a:schemeClr val="tx1"/>
                      </a:solidFill>
                      <a:latin typeface="KoPubWorld돋움체_Pro Bold" panose="00000800000000000000" pitchFamily="50" charset="-127"/>
                      <a:ea typeface="KoPubWorld돋움체_Pro Bold" panose="00000800000000000000" pitchFamily="50" charset="-127"/>
                      <a:cs typeface="KoPubWorld돋움체_Pro Bold" panose="00000800000000000000" pitchFamily="50" charset="-127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3F6D-45DA-B20E-BE19D970B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수어</c:v>
                </c:pt>
                <c:pt idx="1">
                  <c:v>구화</c:v>
                </c:pt>
                <c:pt idx="2">
                  <c:v>필담</c:v>
                </c:pt>
                <c:pt idx="3">
                  <c:v>스마트 기기</c:v>
                </c:pt>
                <c:pt idx="4">
                  <c:v>속기 지원</c:v>
                </c:pt>
                <c:pt idx="5">
                  <c:v>기타</c:v>
                </c:pt>
                <c:pt idx="6">
                  <c:v>모름/무응답</c:v>
                </c:pt>
              </c:strCache>
            </c:strRef>
          </c:cat>
          <c:val>
            <c:numRef>
              <c:f>Sheet1!$C$2:$C$8</c:f>
              <c:numCache>
                <c:formatCode>0.0%</c:formatCode>
                <c:ptCount val="7"/>
                <c:pt idx="0">
                  <c:v>0.39</c:v>
                </c:pt>
                <c:pt idx="1">
                  <c:v>0.36399999999999999</c:v>
                </c:pt>
                <c:pt idx="2">
                  <c:v>0.11600000000000001</c:v>
                </c:pt>
                <c:pt idx="3">
                  <c:v>3.3000000000000002E-2</c:v>
                </c:pt>
                <c:pt idx="4">
                  <c:v>8.0000000000000002E-3</c:v>
                </c:pt>
                <c:pt idx="5">
                  <c:v>8.5000000000000006E-2</c:v>
                </c:pt>
                <c:pt idx="6">
                  <c:v>4.0000000000000001E-3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F6D-45DA-B20E-BE19D970BC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171129456"/>
        <c:axId val="656108111"/>
      </c:barChart>
      <c:catAx>
        <c:axId val="117112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defRPr>
            </a:pPr>
            <a:endParaRPr lang="ko-KR"/>
          </a:p>
        </c:txPr>
        <c:crossAx val="656108111"/>
        <c:crosses val="autoZero"/>
        <c:auto val="1"/>
        <c:lblAlgn val="ctr"/>
        <c:lblOffset val="100"/>
        <c:noMultiLvlLbl val="0"/>
      </c:catAx>
      <c:valAx>
        <c:axId val="656108111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17112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383317282344289"/>
          <c:y val="0.91302758593557198"/>
          <c:w val="0.31233365435311428"/>
          <c:h val="5.5176878315015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altLang="ko-KR" sz="1200" b="0" i="0" u="none" strike="noStrike" kern="1200" baseline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강원도</cx:pt>
          <cx:pt idx="1">경기도</cx:pt>
          <cx:pt idx="2">경상남도</cx:pt>
          <cx:pt idx="3">경상북도</cx:pt>
          <cx:pt idx="4">광주광역시</cx:pt>
          <cx:pt idx="5">대구광역시</cx:pt>
          <cx:pt idx="6">대전광역시</cx:pt>
          <cx:pt idx="7">부산광역시</cx:pt>
          <cx:pt idx="8">서울특별시</cx:pt>
          <cx:pt idx="9">세종특별시</cx:pt>
          <cx:pt idx="10">울산광역시</cx:pt>
          <cx:pt idx="11">인천광역시</cx:pt>
        </cx:lvl>
      </cx:strDim>
      <cx:numDim type="colorVal">
        <cx:f>Sheet1!$B$2:$B$13</cx:f>
        <cx:lvl ptCount="12" formatCode="G/표준">
          <cx:pt idx="0">88</cx:pt>
          <cx:pt idx="1">447</cx:pt>
          <cx:pt idx="2">96</cx:pt>
          <cx:pt idx="3">108</cx:pt>
          <cx:pt idx="4">40</cx:pt>
          <cx:pt idx="5">81</cx:pt>
          <cx:pt idx="6">64</cx:pt>
          <cx:pt idx="7">103</cx:pt>
          <cx:pt idx="8">500</cx:pt>
          <cx:pt idx="9">7</cx:pt>
          <cx:pt idx="10">37</cx:pt>
          <cx:pt idx="11">101</cx:pt>
        </cx:lvl>
      </cx:numDim>
    </cx:data>
  </cx:chartData>
  <cx:chart>
    <cx:plotArea>
      <cx:plotAreaRegion>
        <cx:series layoutId="regionMap" uniqueId="{4B30A43B-51DA-4456-B49C-47FF08905BDD}">
          <cx:tx>
            <cx:txData>
              <cx:f>Sheet1!$B$1</cx:f>
              <cx:v>수어통역사
공인자격
취득 현황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>
                    <a:solidFill>
                      <a:schemeClr val="tx1"/>
                    </a:solidFill>
                    <a:latin typeface="KoPubWorld돋움체_Pro Bold" panose="00000800000000000000" pitchFamily="50" charset="-127"/>
                    <a:ea typeface="KoPubWorld돋움체_Pro Bold" panose="00000800000000000000" pitchFamily="50" charset="-127"/>
                    <a:cs typeface="KoPubWorld돋움체_Pro Bold" panose="00000800000000000000" pitchFamily="50" charset="-127"/>
                  </a:defRPr>
                </a:pPr>
                <a:endParaRPr lang="ko-KR" altLang="en-US" sz="1200" b="0" i="0" u="none" strike="noStrike" baseline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endParaRPr>
              </a:p>
            </cx:txPr>
            <cx:visibility seriesName="0" categoryName="0" value="1"/>
            <cx:separator>, </cx:separator>
            <cx:dataLabel idx="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ko-KR" altLang="en-US" sz="1200" b="0" i="0" u="none" strike="noStrike" baseline="0">
                      <a:solidFill>
                        <a:schemeClr val="bg1"/>
                      </a:solidFill>
                      <a:latin typeface="KoPubWorld돋움체_Pro Bold" panose="00000800000000000000" pitchFamily="50" charset="-127"/>
                      <a:ea typeface="KoPubWorld돋움체_Pro Bold" panose="00000800000000000000" pitchFamily="50" charset="-127"/>
                      <a:cs typeface="KoPubWorld돋움체_Pro Bold" panose="00000800000000000000" pitchFamily="50" charset="-127"/>
                    </a:rPr>
                    <a:t>447</a:t>
                  </a:r>
                </a:p>
              </cx:txPr>
              <cx:visibility seriesName="0" categoryName="0" value="1"/>
              <cx:separator>, </cx:separator>
            </cx:dataLabel>
          </cx:dataLabels>
          <cx:dataId val="0"/>
          <cx:layoutPr>
            <cx:geography cultureLanguage="ko-KR" cultureRegion="KR" attribution="제공: Bing">
              <cx:geoCache provider="{E9337A44-BEBE-4D9F-B70C-5C5E7DAFC167}">
                <cx:binary>1HxLj+VGlt5fEWptphgPRjAarV7wdd/35rOypA2RykrxzSCDwedqeqa9sQ3YXgwMjNvAwN544YEb
bU+jDcz8oZbmP/gws0rKvFXKlAYtzChRKinJS0bEeX/fOVe/vB1+cZvf3ahPhiIvm1/cDp+9irWu
fvHpp81tfFfcNCdFcqtkI7/SJ7ey+FR+9VVye/fpW3XTJ2X0KTYR/fQ2vlH6bnj1q1/C26I7uZW3
NzqR5Vl7p8bzu6bNdfPMvY/e+uTmbZGUXtJoldxq9NmrP/3f//zN//iH+e//8nff/PvfvvrkrtSJ
Hi/H6u6zV08+/OqTT49f+cHyn+SwQ92+hWeJdYIwIwhjSzz8vPokl2X07jbcO7EtSzDK2PtF9zcF
PPiwo/fXPraR+23cvH2r7poGDnT/7++ee7Lp7y7fyrbUs9wiEOFnr77+D3/xT3/926//9z/86e//
7tUnSSPdh/uunDe/Ob8/7adPBf+rXx5dgPMfXXmkm2NhvXTrQ9X87q+/+a//6ev/+JvnZPEjlcJP
OCGE2jb9uFLsE2wz02IWeq+zB3t4p5ofsqPv0c53jx4r6Ls7fxYdPdXZY4u0Tzgci5pImPc/5Mgi
+QllCFk2t95L/F/m2H/4NZjmR4zy9F+DUf7+H//0x9/9uY0SMyaEje0Ho+NHemEnQphCcIKO9PJD
9vI95vjdo8fm+N2dP4s5HgWInzhk/P4fv/mrX3/9l//zz6sg6wRCBsPv3MY0jx3HPiGcM1Ng696v
PlTTD9rU92rq0dMfKuvRzZ+tvv7w6z+vvtgJIQhyKzn2JIiAhBFsI9Dgk8D+YDcv7uNZFb17+uMq
enfzX7+Knt3h4+LoyQd/bHHETiixMeRa9H2pyAY1cZPaTxX1tGz5/u18XFFPn35ygJ9FRQT7/9Pf
/6+fpli1BWK2RcVR7rFPGDG5haFUvf/5QB2woffXfnit+nCQV09LvnsV3L/uZ6mZb/72Nz+FZiCW
WeAkiNMHT4Hk8gRG8BNiQ9rBiL5Xw0PRBiKGHb2/9qNUc//cURh7/7qfoWr+8Bff/OXvfgrVAMJj
NkAFy35QDT5SjTgxOQBZyo7q6a/vd/TPUM27545V8+7yz0813/zmj9/893/7T//u/339f37zA8D3
USn5EqB8oAjuM8Exe/A08AAN8M1vfvvN3/zxB+/kKcZ6lgbgJ5aFOUIfRNa5qreExSiYzeNa5GEr
76/9cMd9/9yRdby//DO0jr/540/muJDo4AeTh6QGRcaTmCpOCOIQc8m7+++V8RBZwVBgX++v/QgF
vXvuWEHvLv8MFfTf/vjN73/7U0TWmYmwiI0Y/nhkZSdMYAyQ69uc+MSD7vf1z1DQu+eOFfTu8r+A
gr4/4n0bc7wbfePfc5aP4uHzd9+HxKNHn6M+H8S7evvZKwNRAmTEw8+jsn9+2dM49re/BWb1EbD7
yNN3N43+7NXMhQpu2ogD8SYQFwDb+rv3d2A9gW2IoYAIZuRdSqVj4FfpiYnAgQF4A2k1Y7pXnzSy
vb9FTuAKUHyMCBtAObe/5ZBPZT5GsvxWPu9+/6Rsi1OZlLr57BXQsdXDp+YNw6qEUmTC60xCOII1
4f7tzTnQ1PBh9G9krGJSVfF0yDhZwHJ72SW5M07NKjNI8EhCP3QtEINNMcGU2lDTPV4LCWCPsSmn
Q67Ntcpiv2DJImxxUMW5+/xSyPzYuQjlDE6HABQfrTWZpMkSEcG5qrpwkOFWYfW5qEvtMJLcpA06
0wWOHEubblo2t8+vDrDiQ6FaFuHAR86ufiTU1mj4GI3VdOi17eka+9GA/KQe1jjHgdGETg2Hb+zC
f35ZCOwfWda2gRxAYB/mLJNHuhQyTwUr2+lg1XrV6yiwbGNvGSrIstzP0eij6KvnV0Rgux8uyaAL
gMA2CGbzlh4tyasM15OBp4Ot6EWlBycazdKp4mxFy9bhIVqaaXQaTcMGRdE2qpqL3LB3Basv+8o3
jGJZDd2i5pX3/L4+qgAmwIPAsOHnSPutnLAc8wkszVI+pvGh0vE6ark3idpp0NturJZFwVfPr4rA
KT+UBp/RJHAwNuHHemfpoEZhgQKSxiXj4Oe1z5JxTYm1DTX3qgpMEUeuru0tr9Tu+eX5R09tA6Il
3Jwt4OjUorHgqCibDq1Nzzoz2oyKbqQdLxtKlrM9jEa1RbzY9229TtvOJUnlRnrc1KRY68TJC7wg
Q7VTRXoZF9HBNONNyPBZ3kVeF8WXOMy8PkuvumFLMNmN0bAkCT5nTetNEDCSgvsIjSujzL1OKr8z
pDOK2rVktZCKO31KvNbvRe8lMfNiydwpU4ech1+OeFgOZnkYijciuyZ16nRS7Maud+QwbJsaraQY
PFKoC5RhL0LmNswrv4rtU26osyZNLuvRx6W95oa1iptxHUu6TvBNr7J1JHPPTPBSFWRhmXSjQrU3
imqdVWlQoNtirDYvqOFjRiCgxIJwD5yDfeSFYABd0xrmg0uw3NoYHd23RbJozdhvJ+OFSPcxpVNI
LoJTcHsqjmyuM1Q4ZBgCXT+gBW6q06YqAivOFrQhniD7pGG+PfXL5w/5UVOnkH84h+QETaejZWXc
5+mEkumAutir4sirDC8q0oVqiDP0EGXzrZ1fVdZFW6sXwtwHsZ1a1II2FuUCuAObWHNOexR0pGn2
WWxl4wE1yCFR62Vdsco6srRDEWR6Wg1l5amhB397IYN9bGnIxxBTgGi1mY2PlCtHTJSd9d0ha9N1
qvBF1DZntM0Po8k2Axv9hi8Gw1jgoju8IPHZex9najg1Ay1zhinB2LQAdj8+dYGUKnDSt4eK1Gdj
3XnNmVGnQakHX5vxTo90GTbIK8KNuCypV5RNEDP+gnEfp5jjTRyJvh9NhfJxbA+a37YT87hdrCzD
dMt4dM54W7xg3DY6Nm9YkANBB8UOEBEf6hqXqpJZidqDaeiDNZkbZN1UWR0IrQ6jrPZjY14kY7PJ
qL3OpHkxxZ5hZyvFGqcv8x3HxVlYh9s8NsAxbD+RfNkrvbWUuGpVgKLmBufhoYz1Ia/GpSjy5cDU
3Rjne9Z5+cD8LGKbkPZnFglPBcRsc6hjp2Nbs2mDIsx2kS12UMd5ZZ1tJsh1Kc0OWJ+HuNuZCb/C
XX5OY/l5RJv1lOJVw1LX7g1nbBunJua+yacrA7cXpqi+jCTdxlG51KX6MtfCY4pfssZ6Y1bsfIPn
sJgxfDDSaGWX1C9ltqzsYUPKaavTJCgaddH0nqlzJ2HxpdDGYbLqveLZRcriIBzSNcu9SWW7YTIP
87ZnIWSVOBtstmbY3piuEVv3CcG02nMJkXHqyEGHesfl6CUlcvMy2eawbp2Hu6LsLqNeLViRLru+
2eJ68EJWBUXdBlDJBqp/PWq2zyu5irMvhzY75ybfZIaeHDLZ27neJCm6jmPylo/jvXbKHO9onm27
vn1TNmpbD9FqmNTStJye2KdNk1/SON2mZu2RfFvHel3F6mwWcVvle6GWolN+hIwrlIz7FiXBfDJl
UX9oxi3PxJ6U5UaJnaHqTTGiw7xVTgovHuoF1CUrhIydavg6qq9LkfqkrBdm0q1Ks7yqo+ELbU/n
2Erdsi+ujDH/XGl0m9TV9XCbMnYrSfeGtXybR+VZkegdo3aAO73ORTY4rLXXcWstEmQsJqO4sZBH
W/YFOuB+DGjWvh0Tel1b7YqnzZ2wq8WEskVtWetEn9pdfS042nXhuKWWesNwFUShdCrQbELESoTG
zqz7JYfoN0z9lSxiZ0CxO0t59gFEYseI4iWnw66Zqmsak91sGUiN/qwoCsecKzQmmzWZynuJt0O9
BEWkGAoVNgX5tG+5fhtmeaAT7M9iNVp2HULRN+hmkdvZoSxtJ6JyUaJpKTn1KtlcNzeGaIICh57E
uReP5fmIrIM5OrMLAiccsEy7s9xKVG9GS76exA6evTHrqnTake+J0C7KS1/VfjfR1fxuW8WnlcIr
k4FthPWmlNHe7MFd110+nXbbiEdrxa1lKfrlfNK51qJILMZCePXYBCTvFzqN3syOEE/6jTTDbZoY
O4ab8ybijlXmd1oZu4ndZEYDwcTezkuorD+fjzll+UXFow0vaj/NFhnlW0jBIDd7Gxti0cKbm/y1
0dTrzpHnIf18hHCRJSwgXHlNwryqy9c0KWOHKOoByPO7IVuOUJBFKvZCcNoS0YsuSi/aqAgqVPi8
m3Ylj7Z2awWxKFdzODNpszN0uqC1XFVkcntrX0KlqxXbz34v2eDODl5DeIjbZBN1+SrSuUfARQss
Axl1F0lpeygSi7l6K8D2aZGu0TAFVX3o8BDMBpeDCxa5Wgi7WaVFs8SE+22rFqpXa8zoGjdonWau
0YYHW6jUaft6h2+TSR54O35umMUpHdyh8UKzdYcJOWFWBhatT2fj4mG2aDoOpytez9ubt4Fidpok
cs803VT96wlsOqXxrsgGt2rMXQ5Rbc5yY1f5GnH4Zwx4ne/NqVrMJ0UTWjVQ5fVQ3Nu1OzDtElB8
YSZrDSVkNQw+iQYXM2PZdXzVNqM3rxqB82PLdufiQWPhmR0AYcgDEemCXm5HY2nQ2FN16xnhl2bv
pJXYjBBBzWG4BqS7TDJj2Sf2bgZa1hR5mT2eqrG5mEtg3hfnRp2/ntdLZLcoJVronC5FpoOhKrxR
N+dz2axttepZ7M72EE7MCbnt06F0oVgPepGseV6spha9KVTsD/SLPk0XGcT0onMsEu+xshfzwcfM
uhzT1iFmt6xwtZ042UdQgBOsvLRq9lCV7iYqN2NYXLe5i0uAXzF2Mh2lzgzFld36g+6+HHjp9L1D
1kZerQzRLbEpggYgazmNCzUYThx2Lo/oNosgLkRiOYuU1JM3sBoq88hDLV3OYo8VeAjEedS4ITX8
Fswzs9MlheTcjLGXqtCxIdZViASdkgu7GpYaoEpJ0kUtp2A+9WwbqY7BPL/MVfVQSyfUmwU+Q5Oq
FG4j1KWqezdW/XK2j7inezwVdzmu1k2c3wt26upDzLlvDxfVNJyOtT7MthFZQ4BztRkAmoQj8frK
dKWUm9ZrLbWswc7vJV9M93Ljol7WpiydJEkO/dgskWt3xVJ3degYuk29VlvcMcXbCXBWkUK0Ttt9
yPrXs3xKFR7gI7plkE9I5GRG95qhcasJkk5p2oEBQbNOsp2EB+u8cuUoHIXG9QwgTVNfVMVwSqPc
G6fMnYVbDvU2L7LXxRRdzNruirdwazGF+X5Gubmsl3NIQYStKCBgATVMjdt9Ixy+mxS+ms+cdtYm
ishFCVhYZnphmtk+J8MqtMbTNGcOnYagmtiWFOSSW+2NoQo/tZNlN6jFbLsTVDgWzV6LHh8qi1yb
6RfWQPbNNKwlBEnAedtZIzlQSSgqvkibczVEXg5Bc34rLvDFZLarNuSuEfGVrq01LtvdbA/ziQer
20WX0qbb2TLqZNiE4Dcls9aDRn4MV7JdJT2dICeSwcAC4NkWs4GNatjMKk5N7CUiuZRh549s8Mfe
XqUh37CcQ2KVTlRAVuRvkjA9zORApNG1obk7NeeQjNxs6N2kVMuO9p7QhTNvj2fT2oS3E5wcKtPy
zUIGTNm7kXZXCWSTDAVaFL7qp01T8rOwiU5FmK5ngdgQmA3FrxjA4bq0V2N2pXnjF2Hu1PVwN+9N
lpC6Z8OJ8vK0VcWdDq/jKD2ghN4Lyo2r/EyX9gZhIbzSqH3CQxAVddGQXTXaWOLGcAvAxkaReHNA
KmJ2QQEMzp8hVrOtmivell5WQDFjvcnzVYzrJRmn/Vx6JSRbj6VVOT1qDko0Ho06d/Z7wqfTNqsd
rkOX5OQ6HMUmY8W5XRZ7qrN1XCRuUpQrVMkzUhQXFphsGeY+1tPGVtOyb4d9PuFrePcXw5hvaRtU
vdqLSwQMw1yMUYARc80517SShqt5y4awPJVmwbyQFSsvA1XM9+JErFIhHJrUp/PiU1ocapEvGmK/
TuxAkPIsAxOJcmspIuswl/TCChLIptzurwrwmhBqySocLlgxOk0frVlUrAhJHbWAPvRCAa3wPHQ7
JsnuMYxNbBtofULYMUnWhE0DpBFvD2Vibdu6WRVDEYQiBg6Ub6d0eAEpfgwygaUzkwFORSY+4uRU
NchBirg9dCL0Kxt5EzOve2b41GCbejA8ZbGFsPIfvyx0ijlwgRiaFwDWnuJTmwAetKO0PyBR7CGu
JoZwcjCevJiCpEqgDk/XYxW9QER8KFsQLEMMJpFNAWT50appnYVjQdLpMNOsSU78OaXPHAC3h2Vb
rp7XpEU+AOE25dich2iZLT5YzoxrRPKpMg95Nq2isNv1KXJHwP0CyDAssaOzODAHvC2BS5MzAtlK
Ovq9LoJCbEo2eMbID3Uc+VT2q2EotpE1nkXltAmTCsy+25WpBcnas2tgpxW2AmUai7lurZLKq3Pq
R9jyStkesri5bOjgZzx1Jl648ZS4hm7WCsqZrtOXUlQLux1XmU2WhCJHT6ErWr7J0y4QSespZbrj
OHid1TvPC2nmAJ4SFWB9IJ+Z6eeWyY84Ap7GlRHRtj8MlnKyaFhlgvqa8yCq2As29xHtz4ZuWkAC
IehkHDGeQ474gJHZH9qC7QxgP4YqXlmS+GnE3A5M/vmTfWw5AjPEwO4xG9R/tFzL7DrpurA/WNas
EBHMrM/YI5ea51XPXyKbZkbnqSCB+5hnLAg4Mcw1Hwky7nEYjVy1h3SsFiEURaRIT1u/TcugmLoF
k5E3lMllHMrFbEl5pt6Ek17P/+RZurg/+7se3OnDug+do1tZjSqJ4ndfQPj2119dygL+3E/Ff3dx
/v7Cd7/t3n/x4dlPLe7k3G1ujj807+bbd8Fm3u1u7r49+eWDluD3NP2eDkk81xF80v5831ydW2Rg
Vo+M5IM+IEwOPfqmwXeNxPvH3jUAiXkiMPgBmtlKcc/Lv28A0pOZyJybFDa3hQkaft8AhNE0BEwf
UIww0E7x3DX8rgEIjWNoU3ILHJcLJn5MA5DMEfKxlUHfkQvYHeVEsHnGF+4/YlOtDLFoMozodKBs
cCyVpn4d8skfZFM5ERHLSDY7XGITuE2aONVQOYC9XZzn2kGdTtw+HSJnsPQ+64ckwHY1Ook+QD1j
J44YD3AqCP7aiBd9Dvf1EH1lVLrdxUnsETWcF2HFllIkmR/zSi+Aq+gq4tlVl63N7jQUPF7oDA1L
Q0zFLib7R9p6Z9WP+5/oI8e3TehGctMyGTjbEZGtKiBJgUyMTk2clasWSBGglE3tsjZkwbiTnbJ9
NBnUibMErRukHFkCph1HrT4nwOqQFG8GDIRazw0HmLpigY1keCGkotnVnyoJCY5BQ/AHzOWYd9a1
jDXleX6aySR1eWGRgIqMA0Do03VZJ1fQZMFOHo2GF6IJMEiRBlk3fjWZseHH/XTDRKGWsSqx09Us
Xb8gRPph5wvajXN5M88fQzv5KA2PXSg62Uf5acyMragLuTXmvzgCYs9k2y5OS7+2ZOjHVBmb2O6A
i8G1i2knXSVGvstywwkH6FGaudaQqBL4fGXK1TCaaM9ZnyyMcJKO1eWWY0p7b40NAoDY4ms+9XRH
Bh2eWd0+yoQJZFPF/IiNxGFjUjuiTF4XorA3vFFvRUnuEHSUFiZRmV+dsu6CYE39KpwiYBjw5UBs
CTjQHjxqNNWl2WWFw5u4cEY8GrmjEiNyEkXtFeGJAHJKR6sy8fKkrVas1a91bSaLioY7ZdRRYNid
5co6vUKywG4WdqHXAaO9U5ZcgKb7lYgUcmWad0tWaWupqyrcwFd47oB6jBcqHWRA5WRtVMzULq77
vSErEMKg5bnEmWtikXolqfRqqK3Ct+yB7PqGZ4BGG/u0jSwbaM2xCiYY0/JkUq2HXC/L6lSZDPAI
K3ovrcttL6PEzVOZrQA3ziwOwAFaZBuldbvs4i4NKCzhpANH14Xq0B5ck+4q67RLSiNIeNOskDV+
kTdJuxhynjtF1WhHFVm1KBILSIwhJmtbiTNoDa+Bn8j8Ma/P1GRZm6Enn5sASo0sjy7H6Xoyw8QZ
MrHRYVe7kgp3CDu8skxrhkz9TrZh7NWi83ssez+yptFFFjUdKDyrfRaHazuJ2FucnEd6eskH8cds
3EY2jGpACwa+SzTXho8CZdRLmlOay9MoNkqfkoxuTDyGTke3A4vStY5ry7FHutEowgcZ1aZbQd/S
aSmLgkSyxJEqw4tycMq4MC4EFGSRyadFkkWlh8rc4T0XLzRQ0HENAUNeiJnwXbwZD8C0yFF4Yzqv
p9xI69NBtdqL6mpbw7d1NiMatZcgiGZWm0q3LoHmrifl0MrcRG3euEW7EaGlrrClydWYxFfPRwxy
DFKgWLMAC0GBCC3LDwvpOMM4L+w2PYPSx0PUbhwcChWwxljzAmd7JdpTI5MAusGfukzthwkbToIa
7MbzXzyvloxW1znEEUDAwMuVmCBHmVGzuf+UxH2xnGgcB1MJiDwLeei3GU2hy+1XTUSDSulkMU4Y
OM5EnbOOdm7FcuyEeR3ogmeHOh+Vg7lCewZ0uafCcHTQAL2I50WB7gvix8H9Hh9CVIdhWxvwE5sN
75FhcRzyymqhqVbO3tUqCqTuaC0zJd3B6jvfrkcRGFq+aXWtazeSyoZRCmi20SYs/LKoLrKGJ2et
cmoYa4GoKxL2Oo7zzf37plSW61hEB8qrZGHSN5JqvbwPrnGYRQ6qIQ6EaQOkWsliJ+LWAHwpib0G
s2Inb/rQ2BSQnc46K079lKtyAXMltTOU8bCzoy51rJHLtQ6LXROpRWuI9KKKUe7IlMnVqHPoR+mS
H3IsPVrqpd13bN/1LPLKKbrt8ThcjJi/lgWBT5tf9J3ejtIUbmG13Qbc7XNM6C2xQmONEiQ9M5t8
LKM2yGRobVKus4CRIXbNrlNO0Vqlx6X0YCAL2k7EvlSRUj6ZksId7XHTpzZZNGXvimqNDAydHGle
3dtHAbNBAU3Sq1QCaOkEWiUJrTcwrQUyC01rw6ixwmVjQd+rh40O83xDq7ZcSz+rRr3tY36GZZIv
4QBJULfJddvVOxihjpxGjcSXeXJn8MuIkHWjSnNXc8LPlFmgvWxgOIBCQ0/XictKnnkWzAcFfCQ7
pnGz7GrBfUyG3sFx5fZRTw5NEy2ilE1um3VZACRk7Ny/pcaVdtWk6sP9ocaQ2W5U9kZQdtIvSrD+
TuP6IjECJbsQeqlx42btVDmZPdyMyVT5kYbuKVYFsIQUuFCDJStOQTPUjpLYsXPbhP3WkGtE1Xu2
lUBamAkdGIVamkl8MfAYrVRKXvctPsXAAy+40ufQNFh2IfRxYotd4nQoLrvkzsbUDOyC0VU+ggX2
Jfhz1G4NKs8N4L4PZTTJwKD5tozGbFPiFzrZH2nlA5RHwqKEwQAzfHH0qddZoi/HFCnzELY9jMhw
qFanDPiJBoYnwO9KtCdxs1dIQlmH235p5w19wFQP89MfKT7pB9EZ2BJI0ghqz/k/jvFrnAxNHeFG
ng5IjPvcAi3xof8SmQx5jSGh6WOE0FFQ4VZCUXlguoOojOi6msrGge9Du7yto51VMLwfwfgWeRJ0
qWy2U1VFl9Wgvbov72gzdm5cDF+xvBg8gAIpjOIMxUJ09lqlot4YoW+Z+ksKRcPu3taBhqvOlTU0
wHQXQHLbJoc8y4cz1UIDhY0c+qK0M1wkIhinmhN5DznMF1NUQdvE/uqFAPlBrsDw5cQ58QKjBfo6
HnEpQtKMbVXmp/fxjIfxDW86GWAY8Vt2ZKzdDJeRm6i8WFoVsNrQ5JevBZM6IFleBoOI/L7VpcN4
Fu77pDbctIWJI5sZ59GQpsvnt4vnlPo4nMN0hrA5hw4Y4D1OxVGd0Jhg/1w05el9SAPE4fUG8OBt
3AXTOCaLIjRA3kDSFmNDNgl1WhFeFln4FcqRXLb2VV8Z9vWg883EAZWlUe6zuQAeZhmzTlxTglL/
+U3TY2qDwPegqMksIBwYJua9pT7KQVPKRWVpmZxyUl4bBfT6ky61zxpC7xSro8vCMPx8MuxN5pfo
3GxZeqkrdUlUXu47Ij63jEL794/YcMm3Ilkt6xBVnhQ1dmmpXsdTMd30GvpKI7/MK8hF/Ui3xthD
G9KKN/eVJWlLB9xe7tIigkZYw7eag8WpaZw8Kw2h1u1DR1VpcdkAQDDaZmvWbDyrOeSdwcYOU4lb
NBNZ2UM6AQGUvTh79IFyCaKMCGBkgAHi7HiG1TJSKxlabR8e0Aka0F53qd+IyfT7MeIBQh2oeM4R
RYoBkFTsWpqjtcE1yOF5pd1XnE8sDbQGXzOcvw0KY3/kGLoXuDCa0QqbQ1R11I363osqNa1aszFX
Se8nVhiuqxlFjSlGq96IXifMUI6NOph7MPjtj9/OLBUgEjAwE8BnPI2omqOizQ2rP4wY/icVUhi7
0ADivjFyE4BqMrqsGrB7X53dZ4MyAnUZRRc7AIOShTbalyR0P+Z7JCFwR5g1thDQtlClPN1SWA92
ZACYm+cszqvWlPuontbcwXkXL6CvWy/sxmgcu01cojq+FVJXn6ez5adGBWRuDfzEJBw0WtDy77PS
ayQ0vK1Ad4D5Kk5dW6eDo43JXKK4eLE0/NDagOGBqXEA/DCfDaXw/yfkvJrkxrEl/IsQAZIAzStd
ua5qJ/+CUEstGhAk6ACSv/5mUS87momrjQ3FrDTbqiJhzsn88vzz4yusKI3enz7uHTALCZhZYLXS
Nkd+r/3qBiWDI5bmquXi5V6YuXQaM1GZD///u3X/dVMBFL+HFnBLATB2/1z3Dp+LEIUje5SDXz9w
ZkAYoE2ykIDqm9QyOFYj3VINEvGiWHuAlK3yTgty0D5aYMUskLkynWp7K9bNHEnd4eEtKDZK1WWV
LpcTqbcbIaVO3YpDs65q9tSU3l+r7T9PZ3yRe0wavqdPXWcnmv/noOvpGJW2d9ljMPn1IaqiJtsm
Cct2wfkVwZgppDmuaze8et6HvveHWyHUKeCDTre1VR9br4Q7XnAecy2ckxuWNv3Ls/6X2ON598cM
Hh+1iQdt8J9vnfqN9Fd4fgDcBrQdhYrVFE2oA0F5SMXOg3gLHNTWe3G6lTpWnW6vxdo8Dnr7Ogxs
fV6WKls762XDaFVmeBsd+q3TwMtQ5qg+zPbNxipSx6xpRexKt8wKO/7lq0Aq/edV+Mc3+aOzmcNe
GWlL9qiU/6Uoq7MT1X+pDrz/fFr3HAPEO9y6f65MHGb1EBah++hGtnnqysLPmHUghtVMpdIRQ26Y
UPFW9m+2Lb7AH37ffzcivY7dtm6SoqxVDOYMVyyx45EWw60Sck5Ga6LcUfpQFwvgVm+K4ajx2LEc
DVqgv9837tFU9NazWl1YPQw5iqbjUkRfJs97cmhHHvpAtPgZrZ8o4v1lU95DsP96vNiLcAh8XNv0
T/NrrL0tMn7tPSJwMX2safSKFonGZqjm2GwVdEA60XwIPJqgNXsrtAhuk2/rrItWhtZ2E/HWDuwv
poz3H2cFh9CNRhb/RRl///P/2WKETwtgbMMe2yB86K32Pk4dGk2/dvlFh8+r9t2LpwQ4itCXT70c
6gQatQKw6R0Y0V6sZ0aA68NVASix1z6e3N4af66fxDhUqdThkIaQTLLQOPHeyNsKogB10BIasCC/
i9I6sEPKBk8dw3BF3eG3OgaWEH2qQxQnk/qLzXs3Bv58HdD4mXOXXP6jNtiQh7QcUNSj2yxDXq06
zDtqH3YJwzPVFM/KAW+12Ri6RJgHRUljtpooczp+q0gXpTMknLi0PMg8d3yMhN4SsOvg5QzQcddx
Lw7bosStRHucxRSPbrP9vk/r3o91YeWD0+of+xMDnHxRAWlvfl8/+5zonJV++Jey8b+uBXgGIYNt
gBkv+O7/fNVbuDkgufCVlf5Um35NMOtlPq5BSW6QayHYEN7mRnReTrrlWzWHPzZC5wcYAbG+03lV
HfyoSHAKoq68FI392EBaBevXd3iZKKQMhJ1h7JyMrv33yinyWevwL52gdz9P/ygSfGgwqJ8QpsIb
vJ8w/7NeGx1tjPSO+7i3MhCcWLz2RIEKskVWINES7/WcMwRtIkQ9nAb6IsTSnTg6Vbk+TUMTxnRA
2CWo/ODUjkqlxHRj7njOi5lnDl1irLNJVvUDjsTv/mQTCCwER5Q7HdeiNvFq0Ic0ZR3ELdyQ//8+
+a9jwr+j0xE6XQaE7I/9GMGXKchSO4+F/6XUc5VTt9L5yilM4SF83vU0nK/Ohc7289bKT0M9R8/z
6CJ/oebnsv97YfOvlu7OQdydL4+50A/oH4UNX6jn9m3jPEYQQIt6s2ByCpsS5f5wTAgYzw/SSq/q
9+bhKrhzzd/WDdt4MWY8d+ESg+r5vE4hYNeZl9fmLlGRzuN/WR27AfTn6kDBgBadeffW7l6j/c/q
ML7eyjqy+Kja8oszsebJlQ1kajY2l1nIKO1Ei3epoteVeDSWtKhuDeikvvL/9lnuj+VfnyVkd00b
Ku2//O5oduZmIK2LehASjrPMJ+iRTeJIfhIqugYLK/L9dRZMbkfpDnVaVj7L1nFTMd3G6DjIxYmX
rRWHugviQLHl4My0+dsH/fcVAGfSgQl6f8eR82dEI5iHOfAW5MI8Mpq4bjzQzEJHhwF+Cpi/qs8B
e0a4fe7SbMXQRN2VsF1FcAgsngpidFJslXtwLTjM/39DhP8uGfDpGJRWdMoQomGg/uOVBtbRU9Ay
+qgaMWfK9iSNWqq/GgMAuJkbL8Wl2uc8mv1E9N2PCS5kMln0pCpUwbkZxWUpXJFP86TzzmujDHpx
br2WZ8YuXsoNGfNaMEgniDMRR3/dbaxqfKi6YblSb3nsPUISNnBwwKO1x4IbP+9WigtqDPXX/Z8Q
GkRZAtLs5NUI0RRyAEIhf5SQXvJStd0FveUxUI4PgHy4On6rkt/NXuk+EduRlOA/MUgIAt4a1i4w
c6iOoZdP/Lxu4kM1fhCzY450m2lO0AEVDgcffG9de8fKp6qsnyNjYbNppb+GW1M+mNb70DnWS4ye
mgwy5pY4TEIIKpoxJtrWR9KP8UoqwDGGk3TtnO9OVQVp7wJPpcTP91cclkzFNXFZ5ogoratAJyMf
ir+8ZuTu/uNF4yXj3ENkx/f8P23TpjW9LGbAifvJvumlvPX0uAvhvP82cirjOdD6FLQ+7s8JBOhA
FIQDqb+Ei8r8utEvSw8mty6CW+HxL0zgUp/vjeruOTRhR2PPK8LUW5Yxc1TgZWsLeH2xzE/61S+z
9VwxWr4iPqnw1MrHrYreAVL3GepPoLptHyQghpfEzk53GnX/nbCpu7joPjv3qlHLPM2EP+6mgBJK
nZCVMxfA3MdC9rep3swzqQqAxr2GHBc2sIVNgYvFOAdBlM0B4KNJk0WUlqKer3LtgRnVTR33d12g
CQiNy0qQVC1dkJHBn7AcZP2wDDqD/yBAQ+sVRVv/VkGAS+y4IFkVND/Lu88XFL6XbCAHD1aaNq4D
qZJpEO/7w3bpan+wsijw73OaV1W/pm30xqP2qSF+UjXuksLpy9pB+bcWGsDAaXXFlePMiSpUf0PE
MOUFBwg4hkXezu1Twbsx60Kv/G0NN8pggwFHHvj6S1uCbADDWMzW2OvCw3cSknwVbfvxnjaefPzk
sV4xKPLuMzQNUhya+3HkBzxxl7pMisVe/YBgq7rNz0n0/In1xeeAmjDGeDTnadcu3Ggu45lG5sll
8xzbkn5Q5jaFy/rFFTNE76GBeTC/hxFsg5ZtUP7WHwqxoJNv2c85iOCKwITPVjxb4K5BF/tMrIei
IjqrR1JnG+DSPKQbaPXxVLIN5pTc4t3qCGXt3JwRggruqDrxFXxhfPt0vqv/8zboJ66QQlqmj5bK
6rAfrWabnFsYxW6xqh9BV+SmM+nCWoM3BjFx3+u0qbbDGJHE5VoeLAtp4vl4MWCrbnuXCM95xA9u
howUVeyjgbr1jesiZbd890PTXtpCLyhDcX5OS3XwG/EMAHc5mGbgMRnWLu4kJnQWcCez3uTNYINj
MAd4rkURHph8KDYU83p8nqE60qaFpuLQ6245Lb2JkqnxDTJTFcvKGkmzxeEX7xH6IslLilVYKnF2
KZHYvxBwZmo2iE3qU8+3LSmZ6E7eZjIMzBiyubFDtt2zQcjPzrG/zHHDgzF2RKkSiAAsdWtCD1ME
mPxehnqbEAlvjBriyVk+e09hpMoTdSZ5x/zeQGPxF8RfyhPpmiZTI8/VzPiFa3qF7uAmhuI67hop
81KyEXarLrK4KL0gUXf5M6LQKAM+HQfcIzEZJ36pGnrCKnUSGPEbzA945Q6nn9uagVGfQpPtq1Cz
1eaClj9cgY8iWwnnEpRxDEWIvmxT/eKVyw20rzhsvhOl4l5WglUUxyGc+mNZT+tN2+YBjoJzM9Ej
/irzAeTrz2UMZWz97QMMJ51FJ7M1Y0YirPH71yrBF8dTAQ9p6RfYATcuovmzhACSeHdtM6rq4iyn
o1fqKi8W/0sw1GtiN+3l2FKPoiDXvTxj+Otif/PWdN6AREpKjwWSG/tSqx0mDt1ILxUgtkPNGUur
Go6r5/TBCQB5N3+JFnDbYdEc9y7HpQNF5LM8dfeFzxsJRGPXyQPHW9KwMb/CvkdSxK8e+g4cdt17
6Xa38/ZibsdSlBrEYdTOgjrO/VTiaArJ/KnEvieMQhKKQFdweJcNzj1IBbPIEfE70Amnru2iw37Y
7S2eosVB00qdyahug2qvFrS37Ht9Xazfg24JRFIWlYFx8SxpsjSNi7Wy/n6n+1bcNn1TXgXg824O
9pSx53FuP+9/ZkNucP4a9VCvJU19Vb33rtyu9VxcFk3fFq6fqe6qVxPhGbRSDqD6MVfBWI89evVE
0/2TtjPxsjZEo7YZlQozbtf9JqBjlZipUUDVYecgqfOwAxeB4Fsi15lfmKs/U6/mz1JGP3sLCFLW
3Tuk+Bwa5Ra3bUUT4w7Vy1bybH8FDS3eFGj3WEdK36JFoNu9i5a7lommfcjCosQOACsT0hVLx0HC
qO9zJf133fP2SpEaSzjTGb2b8PuJVZbOteikfGoRXGtDprL980YlMkDTgLjRoJxP+3K13fiklRM7
3dR/4VswXqsRcwZcTAY4qXX9SFtfZ4uary7Hhwgr5r/OXCBFBmghRBH/uSnpJ7D49xCk68aUkekg
FuSDZhchc6i2wIDoUxeMUVISx7mEiCNiZzTOkqjWReYfJ9K20fVYT8uPrpuhP9QgoctKvUH7xO6/
dxOsn9ZYN0zk+1Lc5HenD4eHtmSX1UwvQbGt54GJuDKyOgfFOCTrFgK720h7GGfPj7FT19if2yFf
Wgo7UJLXIVJFirjpmLrKIrcyhs+ELBeUFcMRjwiX5wK0jhsHgI1Tfva7EuulxKN84nWHpBn/NSru
nPciSVgTgFhWy8HFiKHHhXxiroz3oxmbu0taPg7PAX4Ejo3ATafiWTYlkNiOsasQqKmUrZuzWw14
rmbNCsb73O824IKEdMcR0FemuQTSOkaAA/Cj646XSI4SmWuzymxal8+t8IoXOaiTM4aJhF56Um3/
0iC2cqyQHHD7MFG4PaCKD29iQLqTtcFDxQEeGcSxMlXNuQnvFyId65P7C2sqKOJiEckdiDKDTIGO
LYdRhjyxaHePneYn7Wxd6vFW/34vQd3NedG9epEaswlaG2401MgrYoGRFkk9bqnvERHrvrJPVT3Y
H9MaHAaPygfl2ecNicwEsvl6bjpsp9kRKaHhkc1XJ1qqS6msGxeyGmLohE8w5hPEa5v49+Hkzs+t
HuTD0vmHvSMHKTrXyRbN6pmp6vt+zdMeQehoYbdw+oGzwE0ELNDnfV+j+zkVPhXpLtnvW8+HVfZE
tlvB1twsUcJEA63p9zGES+/+v2b8thY9vXLe+dCQO1TqtLKP5J7zHuzyvjca+9bbgnKOy1EPWTU2
1RFDbubU2m9+iW4n3H/htRc7OitbR6VbRavjflqWFTJx7kCfox5Nltf7N0fLk6SmAVQyxtSWQBfm
bj1blNy4q4GUst7JICUExy2Uzm3tnZ9N1DkpsazMW7zMagaIP48DTnJvEJkfTTxHyZIa/X0luF3D
8h7J09VH0d7jlFGb7xdXb1hxWBRaAe0hWoU0HEB7VIXoAEGlxsbAMdqdZzpN58oJQeVQzHPpha0v
K/MOc3V3kO7buanvqCswqgWf60RMMcGvgcqp2XF/Vg6zuEKM7i9NxHpk3dTHCcZ/THGEHvxiKbNO
F+qiRuOlRm0z7hxHPrTQjgrHLteq+Mo9ApdzxQwNHE8sRmbmK+rJH2zBbSfuJpqoxBH5PqCE5FGM
5QcZjiYB47s8Sd08OZXqYqE1uRbNWathPrqyeN/4ok8jUypbuO+m0sem0GE5JVKNRSqidYWLO7fn
fUFtJU6hZjMyKep+Agd7nKx1bsWkL3Bo+xQq7XFtSvNiAbcdN+QIdd9NL1F4nETMBi0/V7VjkG/Q
IoyZhTfM9IsyQI1aJqq8FQNqlU2+9eTz5iDgKOBF3yzBpqhIiAY0PJYzaWMZFZjoYtkzJjVUALoM
nmKBAnovkKD/k3z0g3y7+7OoRdysqwi6+rv/SIt5wpGNZh4jun7ylnjHYu5ZrF2kX93t7FMkiMz0
2htKUqvsu8AaOpR9j9qd43aPVPSzg51aggA4UTuPv1s3uIS+hAM2wfXOGEhcJCvcV1RUMom6yD+i
Mp8Pu05vHSzD0dmQqWy82MAKynQ7iwNKDnrUSJQlpLNhbCe+XHgkD81ku6yuIQpXkk4vWzB3yca2
HqqiXu4oR3mQw9jE2nOjxzqMPu6+EHIqUxrWyp537cHfqmwcB/ZEG5vUnsL/e3VNPPbzEuPEeN2a
7ZtCki6hvCuTbvQf7HXvOLbqpZpre5AIouHTuYeikMXJ1Os7Wct3oDvRSS4KvYQz4w2EMH4J8giG
bOkaUPe3RxXW0RAbNKV3EaNPO2XOhbyMIyRUPOWvRe2+1gXy7/hEt5kt7wELPlTwDs8Typh8bKMb
ixod1x6lF6H8z/2iwgPEMMDMHtN40Eh89N76pMNqzeq5rG4V0oyxEO+U6Tn3qKZpi3i5w78MUb5J
7h/JUJCk8tyXQBQml2LTH0n1sUREN1TV59Ib29SKtnmdYK9tEe9f9qpxhHUWWxY9OPdyoJCqTYAl
qnR/4hym3U3KMO37Tv7u2EuvfuJTy260fK4iU18IhMRMM8lj+ABrvlYzT6emfIvCsD60EkTPYCO4
uYXjJnCsdN5riwgVc+xpXzuBaPzE7Wae8MFleckYtBjRF4eeej8EaUxecLXFXSGft6bzEDrGTpha
9wvq1hllBIztJQx+8rXM/GbZXjZ4XQFzuqcK62NgBhnenTLh8nu1WJuERMrTLj4EFvyoriS2fIeV
gOlJVbKytn3wyrC54aElJQ1vRC/yGRZUGRL6hAO9AOJPctRbHhq6kWUgUFA1lLJJMb8IOlcJntH2
eGZTpc3ZVfrNxVSKx46Ln5IBad47X6voa1dX44H3rLihNffiOpwhTOvztCxB3rTOeFQiDA6irl4R
PvrOOccACPRVsVzHFg8AKvH+AmfLvzkoXJ+LF7uGIidkmk7AE81tf4XFyJNpbTEswjzB7RdpxAKe
O7P8akI+ZlDEpsQiTQtGFmMQ3OAuxOkA72drMNTCdMdp65BubOEG9svwWMlbT8KfTR3KV3duv3Ia
iYQhOHuAOXnt18q50Sr6jhREPIdO963kzXHzi+/wHOSH0EYGcGbG/WpCL0Bjigd4I5N/+X1/bnVc
z06ZlsPqvNbDAlyhic5TO7oQSpxPHRvfOrkVzy6kDIBj4maUWjPGLc6iZoTgIZ3qu2TiPCp3TRZp
9PNYSABG1H+zzKJGcnFziMl8hP6N92Xs9hwuBXK/dEgjXlbXHjnaU980UJqLfj3ha78W7tRnxIrp
NVJwS3JbLgIgLcYqSESN/W38WYVZALL0Jw+a7z7uC8Zk843SLyMSTbrz/J8TJi8MIgqfO+S3wkD0
GCFGMN4EmyrbdGkgfDVfIH1Gpw50HE6U5guSKvKIs37OZ4NFVrl5xxZ5sapR+VRP9wEHysukw5o8
AvV+8Vb2ezuNIzH5MhYXjgROXoKATMESqbNsywizp5615OXPzlk8RN7z0SnlaQJs8lgjhREraj2E
Vnt0NehvPlDa/txqftxwIj4gA3xoFZ4oK+cgWftljbewGqB0TO9rVeB7iZVCnZq+93c5agpHsPcG
ydQKOFSPtGBWl1FwlgM0JrMg0O16v8S66CPiBgoUZoRpGk3xGCB9mFXz3DwgiwCyeb0H6+d1+Uk1
QckU+LFrhuhorXsQKOQb0A6wT5SLVfJra/TTWvOPVc9TVrYyEQrp3g2IVu8hQOBXKutd8oYHg1sC
kkasW1TL61ugPPypm5KiO64YgoYBZ+JMBCYCVGFbI97gIVPLXibwDY9TPedlY7/MXYMhAK5vET6Z
vrZT3WLCgaJXXE9b4q457xDh9jHhCGljzL0p6y3DJVxksxj7OKzRPKulvq7O8MLGYskAxKLz6RpE
St1PtYqSigk/Fco+boWLoMNQfexd9XFQDPrDLNcUo3v6CWLU7KFbaSD20epmqEQV4a8YNDIEVY6x
TucxZHOGIA2oCfCo0JMxGhAu3ebpZC4bSIcyGiEGss8rb1SqnAZjIeBrcyBYCYEUnK4N+iZGyqRu
3DBplm/jhq1tJ23wYKsrKb1fGNKHajbFFKEiZpg4gTihG2tsvkO7bh/aJXoKOvI+jH2ZuM7YxT1y
y2pwRGJwgaVkg/E0IEp2UhSuP1ZaZPjrArU4IQhCJlDesXYR51BQW6tidc7GjT43boSJFoUXg3ug
YOjRuq5jn4c1ddBlhBR4E71FK9pXz39n1iAsLxCl9EoBGB4WUhgtuV/iztKuA1YHRVkdOue7m96g
6boj8mhspJfosvwMiPRIB/gmBEdPNA86gXbSpjSwJ0F4dAKC+qsvtybRRpj0nrbX6xpctp69Sm0h
4gVtmzQB7D9K1FV0UKQA9amD4cupXBTmFp2GsgSlGMTRJId0QhbIVsWWtRYp06VOIk+EadjZDyqM
fkElhGQ1fkGWF+9Ddj5AZ34aFxcGrPVE0qj60vUCAJrTo9INxWe8ni7fzPqBV/L7FixRrCK845mY
xwKFPbpVsNQUNR0REt33ghAOHVOfy9dxZL9kMHwvC+e1MGNSTn6flrT6Uq8QFOroycW/GXdhgZyy
53wwIFrj0W95iqEeeWT5F3/CCJeVuh5iZEN4DEsp45JU+OAMT/ClCEpg4EH71IsK2DVXiZW0OUwu
Een6BZWEwbiYADl4zA3xhXwtNlrFa7l+mRkqQd2iKvO2gGTu5MTlrUJhisCQwDA+zj52C20h89QV
nKLxvanH07QA7Kfj9Ms3pj0ugbmSSHjI+nXnxe8+UuVv6abwpYJpTqwbynxanedQyccAUwWRbO6S
sW3jSKKeX1yE6kImT6IiFdYwhvWVW30QDB/QgUB8Bmb+wylrc8ZS+M7mHpOp4kY79SGAUXSYLRIH
kQGNbrozndxcQgWPi3lMsf/dFHG7+YDJKZKmdbScXDSwCEn7Uzr53ZxsPh+SKCyCS41vpfVtki47
CdyOR9jLMTS23Cdg9DXVkFkWFsaKl18XbK1UMP9CWqISJeb2WEevZLFofcYmTPohSIH+olYYTwSj
IAxFw46HmUyBrZB2448+RmOlTbtefCRp1ui0BfVbX7o/osaBMSfoYRz9H4VTvrdwa3wCVV4V0Ye+
6cLY5U2URH7B47qumuemD8+rY75KD7EY2/EW4FntnLvOwr/VHQy4ObrMvDvXUCii2R0OlT+JJ7ea
7BOB59JB2Rs7TECcRoxh2Ii41kSWh6ZBTGLVWMV4FjY3CnPDRO8UWce8ItFF4+Dy9n6WixGnPipR
Iega4yPgvY8ueeV2oh86F6dnhyTPdTOYouD1IUblVODI1iZ8EK19W0inbg792gv/x0R6eR3X3IHz
cw4c0+RC6T6NoGcdGzzlCwYjXWUgXreONqd1ZuVh5Lw8WoaxD1Fn49CDuRCYrgM4Y6u0Vjx4KsMS
/M9CIXQPXx1v22qk7URzT5pSQMdh+Lz/gokIRTqXyBtEQRv9/j2nZe/+Rvl5/61BtMhDmW1NC1fz
h/2XAD37w6RFBQBeBJjD0/fnhkWYYtKVD5Bj10RDFEn9Bc5ey5iFYDQRdHF9FVcY/JOYda0heRfQ
hQYXxtzSxDbogMnfpYJqExC40SfD2TBvJZsNppSkkZUvRdORy87HSme12UIipNnWV9CVp3tWIDaF
H8YtMkKWqF+FP0JAKnCmResT3yb3Y9gt34cBTJouNFxJNGSrZ+2VuK+OU7YHhEybZFf+d+B6pFN0
9NCyEAizSII06KOqzwOKaq9N3N4Lj5hZoZNeAksKx+nNqfrMGTDBJBx0C5ozWK4Mtzk0Zgfy6VjH
cDxV1JpP4Qqsm21ZZ9fhGRGz338DpMbXSAPxDDkBdejzLeYjlvEo17yrR+TlQmDfEypb146P7jC+
YQ6PORs1xs3kggPn3m1u7UlpSCuMdx929kuL6IjkFlzm+7dYLHkPQjJk1EQYvSVwepQi/LBjx+DD
vCvFXL7YhUZxiVxkiwf/uyKGQNVfz4K6T0ws62Wy7RbvinM7l901BPP5m0ODlTKVXL+uoNBj/KTq
t95XVACVVrl8a+FYpRGkn3PbTCVMva6Pi8iD6tKE5sGP8GMlZN1kRIeaynVbjpy4ThyS8bWWW3fC
PzSH3vFIjoYLtjwMsnkLLnyGWQXRb+7iYeqaBOAmuHnm9WfMU4WT320nCs/Ou0e8fK2zvh0+I4YL
PcCRT3Mwb4nfgyPzwwnrZrf+Jq5Pxez4DzyMbjYCMYhZNwN60w51uj/LFGRNG3uG8qTHmgCdS72U
dOwZVTWmwN0tcB3KLyPwv9jDfIZX0hHc4SNmuQjUnROj57ZFBe/rkB9mJLrgliKrrNbcCr97hGh0
9qcivDQGuZvqXsm00W/Ns1gQDxaNbDCfJ0QSsJ/X2K18kdtZY6LXbE7ITcCP8e2rCg0qrtEQcHR3
ofKeES3QwrvjRdTaXALvGiJFhGGt/dlBIjBFG1zmIDm6axn0H5AahXA7l6/O0ubEBuwh8NZHPNEI
OzhSiVNubrJ48p2V05BPRefizoVvWgTuFG+z4oelZMXz76dXyvCxVeMT3dCK6ar2PnJMdrP35DPy
Frcyx5hkzPTQvH+o2kB/hfeO4Tc9O1k+68sioWZMzNqDYiMmeU4AAJiHGVitWrJK+Oifm9+Kru4B
QVHxsW/sJ0vmCF4e+uH72mmH7tHTy/tq6HIfxxhPtfi2nzbbhqFB1dqDARJF0ou6g7AQIN02Owic
CAOldlR5tIwP8ObVlQ4a1VUxPXPkoWgxlY/h0mRR3UPfWNIWg6miUm3fwm79WEu8tpYUy1mvgJ92
qcBFPf48OSJD7Xs/8IoNscoOUtZtZWhosfUggledrZO5wQQTMDigNCmmJd2z6saHsDKStKEPK+Sc
fLfCEDD0Lk7dfF7uKac9OjziEcVDM+okpAp+5B3KrZBHKy01/8femezGrmXb9VeM1+cF66LxOoy6
UESoPlKH0JGOWNfcrNruG/4Tw3DDHf/Q8094ME5e5FEBydl/CWRe5K2CEST3XnutOcecn99VJSqN
3WhUy8BDrFLW6rKzQ3sTcAb3LKSKPTq966BBnZ518QVqWH+mBRY31jBREKQeGzMqvkXdWDYv86it
zh15Wgnpmo6Xex5KlaV8z8iiXp61ex21gTvmmQImmceEZo8992i8rCRWZuZvfbQKZWiRUn5nptoP
U6nCRdmYnJ+sAppetOgVu/89CcXEyPDBK6FUiVBZ+AlfnkO2y9O6oIYYn7SkSGYxshvHLM2Vag2Q
OCeXEKA+nDXTxydZBhTS9x4lCbXX9IAIRS/deHSKPQfHdMHIoHiwEtQf/gi6kJLlejBQZg7iSuO0
uY6jLpv1QWUtsC39hAOa7Ap15Lb1cm3SoG7bG4Wz2Vl5Z4VKNRdydcwzL1icZyA8p+BTQ43zf8SM
RsdOJhX5VOqaJ6utXs4NLX1Mhxk0S8jhON1dtZC9mWwDDDQmLQZ213wjQx/jtHWy6GPNPH8Mlmrj
MxeYvuMQaVMb9QZaqDFXK2fyKJb8CmNZgXviRQm0ARxymvpLfkqG2jwek22tRjnc97vcjCMXh3mB
rjMx57rCsFehF023sM/XUtsxSfWCnVEra4bGHZOElG6RIc9ZUm0KPsWhkTvn+3g2eizH79Qb2NJ7
z8BNPV26H9IezttgWOGCyhdtGqITqDD5qkaozK3ylv1LuTZ8JuaB4W8MGqWUUEOGt7RbFJNCx5+I
gq2qrCPVgTKn/FY2I0d4NqueZZTG6nmoEyrqo0R7YZ6ZJahtK082sEZ7txwyyrzQPpw/1rGj+7FU
KZBpG6PTytotZrO9ilJhhvWiBd8+AhTrWHEzxuKbjEYjLh1XZHiMfTthUovJWnfK5tar42NN12jn
1BDXLCk/iUDuTzjkT3buxpGd34tifFW0mv5GanbPbdY/N8KI94yI3PMrPFYpmp24fO7NWF85jCFO
EULdvVEwosVAHCoe5m0sIo4ZPkFeAqVdZBgOO505RwxQ4feEq4hYv/wLtF6uVlQm4urIm5WWGLZl
Z5vHsCbQ4PywtDhOL2teD1gY5U0lTijvlEOS7WiTATzL5HBZLTzOR5jArVzeJ2ybnuOV7limYlUZ
wlyKGE46bgt7bUp1PRNqy+1nV1wJxMLP3CNOZvborRNfBmpQPppxjam+rlc4GNd5r4U7u64YLY7W
Adc38NNAtKtw0JeWZyarPOnsJYrJcYnMvHa9jslnqSrPOOLrOf9ef5Mw95uF2L3XaUA7zh5eI99J
T3JF/9VQTcZY4XDqCvVnZyfhXq0RlmSlJ+/NWFBpnKUseZpcIVTLkeVEBiKTThvXo9PJB2X6H61p
TDe48mVa8XYc4Jhmw/B9kAtiUthDXC0ehpHxgVqN9s3IyVbBxX/PEENbiB5xiMJzD+a8Kq+Dqq9m
tsOxr+btjYIfapeIeW2mnJfPfsaySmaDFyZzS+IHatIacU85rCDHFOu8NFZaIUyYJma9wWSwQEac
b5CNrPuGz0rR7Zx1EVH9nHYiX5eCKQmE1mhjJdsSzdja8EFp9XatLCwNnYyfN/osyaFu+mwscLKd
zLUD3VipIxMXA9t3X8Bf8HpqUZSAO1ttr5UA556mRtpMLmxan2PoowqpDlJb3523ItVrk9noJ+ZG
iYZ1Nvb2RVwsLKdnXiLfhXrBmMOrN13RMJOfalqlMSA8Kr6bt200C/K2cEWuPmU4vWdaL+dbUQ2w
DnC+54n+e41DGMaQUwtfpLC1L00CHlxw1vXB9Owno8uOLZwPhrjh/RBo/QkV6m7Q9F2Ueye+aIwi
ypsVolYONBd116LkY9KOXYTD7iLiGF5YzIobvj84foVSyQBQKaFziNNG/Q1cqHkGD05ZGLuqrOOZ
7dMQ8fG3ilyh2WrkGPuyeMO4D9mUZN3ysMYrBpI+FP9iquQoIfGpMSVO634OQi2mGNWuG02SN6rQ
5rkZHdIMaLrZ0CBpY6VcIbh5HksPuX++LVOrYI5R3p1nsIGmB7PC0qOlk2IWJbtD2vQhW2GJaHNr
Uu7O6JpyrjzLK0Ao7UoEC2UfgEE0HMylq6zOHc6w4xYY+T2oVHl33sDaTKa2zquNOdi/P+pcTDs5
vOlSK1dFGgBkm1TK051lZo+yRmrWyigYkqibzDP1XQK2IEAidLAezwe4vJhLSaqvGNtF0+GFBSyT
oqnsn/nS6G1bs+LYzCqvt+pdm2NMxiXCYcwLg1lgDek6yZPetbJ8OpxclpNl3/SlR8XxWiRRWXtr
qL7ilkL31mWncNooZHMmUl6W0DBTWpWcBtI86vccgH5rgz3gMqveAr2ToN5aSzl01g4EOx44KCC5
lCxNiL9znNUNbyQn0sSoxcxUcufI3ZsPeAR356F5ZEvhBurJOKmkpKUvt/f1dPo6F8mlNcprzbjQ
MKog1mpUhBxai89ZByCR0JGj6IJ0Hy4So6xnkV9scq3UKE/aq6pUs00kOvQsLfPGnI5Zd9covrmu
7WBYTIj5Lm/ALQhOckkJTLwIPCC5ZeJf8AjpDf1Y0CN7r/c2TMi6/dgjVWptFicW6NrPIs4mhjOv
rWCWgKrYFo6KX5WqUlf61i08hNKdnOmcSfToMpS1GQtgs+L2rkBFbY2w9HdBFL3EUd27td70RyQq
fsxIKDeDZ7+wk3nOsXkb9AGKFE3eRmVNk7eoLnyogFI7TD+D9+ApCp2RfsDe1GZPZtC/jGqbsrN2
22SweMU8evRGffAsuXJruaxXQ+k/mNYY72sznvuOla7TkSdbmPla51X7bZ/2kVlzPqNfXSIdLCVC
VpjJovRASCqD48FcdaCxiSpCP2Vpbl+dz3FOjbvIZIarG5PEJiju/CSwdn0/5BvT7hiyKVceRu2Z
1nYGyrdAocrAiwoQKVuHKvMV1CkwWmlreL2ULs6brYKYbO10XgV0xhi4qsikKkbhqeUwUjONXg4B
PWC2xDV7DhJljPI0JoAjJ9EmCql0e+8x00Q4D1WOK2rh50jlx9lYLToIKFtz7JulqSbRslKLI2dX
h26HEgO2CFYYQnaYoB+9MvDmX3sHPnE8YVexbII9FI0QXvWdObNsqGyGvFGOZ8VhHPneUVYibJTw
xxGbNi0HN1umIVEqnIBV34fshOpAgfW5shMaz52XKmiiAY3Xxo4b6uqWX9ybgwowJJCuGjlU8I6B
v9KYmEUU6bH2jTvjs++AJVq2NGPCGFnvDUGir+j0FATFyOpoIW63sqUZ5sWFX3L6GRuXfrPPyAO1
rFe0+UUdRWLRVkHOYaXX15rnq8uh0fqHWuvczdoeGD1ZkvcqrOjowS97kiSzcA2pD+6HNpdnahR9
I+1XPrKYYNZB0lMtQOQ4zd8xFsLK6VrhSfZvYX+mefncIwhlninQr6IMPOwZZIFnYUQjAILBqxrd
jfXiW4f59ElvLTkWaT9TfDZxerJqvXOYt3XdRkXqS8fz6VDK9OouYzA0aBmMsywrkXAM2Uzum8KV
IG1zkOnpqHBc3dlWz9SiR3CqTFso9OFDVT0mcD7t2OwnZVAzaycTFswB2y0tfQ0Hq77++nnWPr1+
Q5cn4xt5SWcH/R/2Js7q9HmaUToWWrEYWD+PXlFqrq32xvpccNDbmQfIh+lCsHg6gTSBvGk/KhhA
XRrhW8kwXvxCXvRZrd/LFSWMOgdUX9xnQpBPYt07VVsthw58khV44cKpx3juFaxSGWgi1IRKtuhQ
7m78PPLRkFot3N+GU0tmfwP7+4jm0IDTyRzjbAxxtvE+tcZLjMzsrFI/MgHizIfK+NBF43acDsLn
Wu98Ez1ohDQOlE1c2vXCCYt+iVrorLTLmB8vRDdutDyIdpmD6SJGOdplwS/TeDmfR+TGzjff3KSP
HACbq5YtRQMQZX1g1dDJVJPGVrVjBSVgUYYhkCNs8+hMrzVmN67XoKY2NIDmKpEWURrVi05iYpaE
SMcG8+4s/Bj4WzeZypzS0OPA1TFabfzV+TAHm7db1ZO2xPBIAXEmz8j5WFkrMJKtUGX6o3h7Ch7j
N1TKsCppwZnzW+/7p98UXIPs4Cp1CBh6a83KdUbvQcoApWaRnxkhYiqC1F7UqIRb0Y5wxCdbaNR5
CyIHtrKkd0tf6ZN5beSpq5pQ8+S+o83Coocu1gJ+PxVBZzErXV597sSIthLmlIIZyDd36eOixF0C
fAz4Fh2L/N4pqKlKYWYSfmo823s5D2kyVmEySwYwKCKZWjWiS/exRt+iAT++8CNr5ugEZ01AM9/P
xTySq3CJdMbYR3Uys1PqWo+5G8rEhLNLol2Nqf5QFOUr0ioyUSosfBke7CUmf809P32ljl8sx3lT
d872XIR+/SU/BPJovEKGiv3QkDXDgDPw9gZNhI/Ol0IV+XdDt2UsxYOSxP4CB1XD0Ff3dno7V/1t
UKv2yZ8M94E1yxnfrfKxQF4p4mpbNYYx7+Tw1o+GeJ6lKJwzAXHxm0v97H7AVGNR4+UhE+3dVi3J
rcIkBPdXmPAKx4KfDDNci7bChtoXFcVW0tnt1HIQrHcMwx3CP+Z+J+ezb67kox3Sxp1vENBlsWGh
K3z7o3VqqY5Sm+BDUxDPBX342ji1dqEti1qT50ai2PjQiFDTQprYjJZ2QM3CMt2cl3+ztiWXny3/
xhesflz6bRlzJk8r7GxHN9/9PjiycHiAzTu2Fg3fdJIZI1RW+nBcI7033fOrpmTWHM2+TuXZlSA9
dN4ug5nvEFQvucDiiL8vnueSAL1QWisIuP2FWqGYzGX7Fcs6dhHqkG8qmE+whjax4QZ3dcKSmPJk
xf9j16LIyw25q83jpPdHtrttZeT3ToHP7fw22S0ngxLHNXNn51fONFgpQv13azWpxXU+eeWTXP7X
6xKuy7JwYE2FCX7ht9eFl1vS0z42jueXUbUK7CyW8tqPoCy1Bt8GiDn9VEglo/FJrnvu8SkZh/+v
n7jPdjr2c0OmUJWd6Z19eyFSpcjONHo5JmM0rDSJHTfSNhFFGSN3cBic0IZlwfi6H2Oq/KlEzanm
HCbnM5RyJGUQ28N+XQDq9aV2FXmGigm/uDh3KoyyYxPJrQu9tvzvLv2Tl2VibFsgvcEdKOa7ewuA
W6YWMc2jqZfqziq7+yTLHdv15AoTEDUGgCZGUUH6nPVTQqGNOafuVHoIOFclNA2XWRcouDD4v+Og
65CDyfxBNKmvY/GD/BsdU5bXLepSuc4cDq9SJOTt5G371+/BtFhOYXUqa+X70qrQtVTyNcs+BrIj
gUKW2htRm1fn6gkE6H1nB0cg3/pRH9QV4wdrGctMi/KLvMNQcj5J/+Yk5e06m+EGw2Zqxv2h21mY
W7o+9q6+vuLz4v22mLU5HVvQkuAlTZq3t09N04NcDQNhHM9iydZAG6nH9IvqIVyiKWGwPZrPOBQ8
jEvp8fzwyr5+kRr0xQgA0GaOPEQHPYw3zDjjxddXp31klIFVU1hFdZXoQZT+b69OiCI3x0gPT2et
Zu4xkEQ9oC2khI93Bs5bvYU0x7RyaJ1hd11mwfq8GnjWcMcEsbsQYBeuC1O5V9H6bCvzEoYk4R66
kPZ1YfRAJF1f9qi4G2h7fNTvcV8Nga2O4fRLlgQSwVidDTCx0zxTymZQA2N1UtwsutBahYqwN9Yk
qvv6y3+CIZgI4Tp2ZsjzmNbfvRWJ0elSXzQRTWv2B9n2bzKclnQMVH0eoHlZBbK4tSs/2Nmj6hF/
wPAjiXXnRH7IN5dy3jjfPSZT+AEkKIvrocB4eyNQwXb6WKvB6VxX+XTHN0UKyyPPAVJmcKhoNlca
Pax4tI51plAnpCBBF0N40Rc2xiSsMK2pwOeTJ19khJ+mefB4F9HOXhaiDJF+9HNRyndJYXYLE2Hh
8vw/o4ZQTmnSYEF5wbisCa8ynWau1bbjXpFaezaEVjw7V/H5YAt6q8iG40K70SZxdp2TtTKaA1A0
LDsihBjKtN8NZKvBVUfHQWYo07PkSTFQbyxzqjHepYH2eF5LMjN+SkJgz2E1ZWPlyiHwUzK1hDRz
slrDrQI3NxY7S8mfRMtpTjABcM9dFFnHYhWVPxxzwIMboqIdoTe4cZCal31n3dFOQT5JCk3Tpy+Z
nhwllLgclmp6rNkei6RGRoS9PCv5owanbaSXcwPT525khEuLbPT3qWVf+W1LCc+dY4yBJDnFpLwp
8JNiEiaBA5HdqyFXMBo9DqJO8BJmnbH/5uH4pIAHITn5pkHSyfr7nRknR4wPj+f03IFVUueQ6ibF
a6C+2HKPuikeaNIow7A5z5PPa4gt6mrTIhb45lo+WTAcalSi1GE9sAK/q1V9h6ktI/Xw1PsAvJVs
MBdn737RyVt8RO36fAlnlMsvFX/iigNrOatiZeOk401PO3de1c3Si/Gc4sQZvzkwfGTPa+gOVZTu
5gQi+9DFaI1ay7rKgIFE95UO0MxPa/WhSrEtiqKs7pQRYHqPnD6FCLnWRtThAfttoYdwgRhTosDQ
fgYNFo4gL5SZiIKN1Ub/KGr+M/nhZih+/fu/Pb2kIa6UuqmAA/yZ/EAWPLXTP/7zx5P3IQPiP/7X
fycL/ot/9O8geOsvKm1bM4BD8cxPpLK/cyDMvzioYCaQ8Vnb+pTR8HcOhPGXyuBOhwY/tZdY+P+Z
A2H8BZTGhr5qKgZ/hX/q7xiM0+/V+qsgeI5wrNpvV3ULXJtOGr1JtgSv8NtVvdMLbVRj0JZjGh1Q
Nz7hd3vumuAgwk3v8EwGpnFLR/ekavKGDlumW09jayMjKcaLvP5ZqcHMM+hFh6adIlIUIVIpxElG
/quhUFsMTbhIJWeKTB0JYNV2meQQ3djv/Vy5zi1xS7P0OKtb84gO5thpA7lSPd0l6UIRzQ/JTpig
dpm8CBSCSDHpL7Ucd5lSj68DAZoaRxgtJ+NmVJp9ZRfX2Dfv88B4scL63vdwpYQt8ZnR1vfRWRsB
uWXjHf1lzn+JsWyVEnF+fuPr2cGQsQ4mmdv2JBFMTX8Ix084ewtk3dI+G8PHruiPSSLflJQEiOUT
0yvgIILzKMruSY/zgyIQ+iQluVyYBN1Siq8wmjJktK7KotiLtj2MBXV2gGg/CMRJzaynyk7h9HcL
zcFW2KItlOk0eWq1HrNdMHY0N8SkmO/kh7FXsmv2G0XvB7wvBj0z55SOyU8tTF85gvZooAH6Gwag
ekG7rY8f0FZthXWiSzfJVVc2vvW0vWqHmjDOy9SGeRAn+37w1rDhIhvOamwdUlXZj6ihXbNrp36g
uShMTCiO0SwL8oeieAhdcmF3or5BLPPsQ0zXHbH3KsUd9JbIVekqxWLoplp52YlyKfGUDBMqRYTO
wumGh6ToShcZ4H6S9plNudET89rOo5MO2USowTZzoEWwsQ8m+jkU2sdxTK7SlPosyQcG44cY6Eka
KQ9VbPzyK3JHxkfaLOjcMckYMcIs36Z36eynIZbbCc6iOeEZNfpWVoOYeyvWhiHtmWIHLsi2X7xp
P2z9YugB45GYqi7SqbKsEMNuVPBAKCKH/jHXhTXByyCIQBWQEGO2Tf4go6dzO6wrNj93bZZPHhQO
N2TaDCDpdzvwPxfk7xdkNsz/nwX5f/6f//jf/+P//rf/+m5N/vOf/ueazGnHkQ1bVcnTcShl/16T
p2wecqd1Vl594gf9c022/4LbPRW/DmOgKdHnn2uy+RcLMoMhcHiIElTaZ//Cmmx96GDBPeTaVLoc
9J+Yzb5dkvUEegVeKFKlEWk0tr8Tmljk+YD2IZiCEoCqpPs60xGQasWpbsafji+JmdeZ8wrnfJgq
i7yqH4XFqqyV3o2U1YsKX7GhIZ8I1JxANhVb64iHzu+eCvsxGrpda9WEHQrjJ+GC6C8qfVU4Ef0h
qQLJ1WQYUPNd6nirzi9es9x7qbX6Jgp6oi/sK9VmFdTH7LWdPnKsGrdk63KF6B5Qm+HCrEkaSQ0m
iSUOExvJ01CcghFvrcC8PRMaYChfD+6ht4Ru4lg7hgM/w4KADMt7sYNOuJnBccE2H6JC/ECC92P6
I41hy40LuAKq6IJvjvHnk9WbfZE9W1ZpkcG/hSJlTRXvH72mOsRrnEeZf5IS69gm9go9b8tJ2GJE
J64iUf1q8fuycY0v/RjsiQRSWAtMMo1ngD8wP/q3mo5/FA27RuCGGkqti6Tk2ZAsuuyq5bYKVqSs
CmAiksygG3iZyb85MUoKQTxqWz2Tr0SsgdCxyRTpSgP1JMo08EBPKgHTksW0LbWTS5lmqmMFx/N1
VrjqyiyatVEYffOLnBsX738Rjbabw/uiI55994vgVCsj0eRkWzbQ53C+gZSWA/pt5avdtj+MXtVd
JRndUO0f1FDcdtn9KOcYw3hSSGx7gEDBThKjhlVM7wAeP3AzFJWO0lwRk8qZzFz0RpnM407/ZpLy
scPBK0m/UdMmNh0HWF7dP2+mUHtyf7I4OTm1tI4yj3anNa+Y0NnZzug7UiV33s2gdDzugjSSlVY5
OM/FItKTeWmH3/S67A+9Li7HptQCRscawyW9vRxDgOs3oyo5Ja2x0SAOlBz+MDo2gb03yzu7e7YH
9Yir9F6zs7sgR+Tb47V2/ANnG8REEJfLdCZlXDi6AHbnYu0RcCI8Y1kG/SWIh3WlemsUBKswzAjt
Lee0B5ZkZq6q/meVmAszGzdAMvIlR/pVYHfAN51Z7hHEwDA9sOy5rEnrIM+IHVHnFTWd6pkzXwvQ
qTn4MdPV9Os4JqrAQOFUKzZ2IJHtRWEj2q3wgBOa8qxhA5csGVExkp1ypLOcrKa/liBkcch1KZKf
UF1Atzsb09MJ/6oWeNIWUdUuuZOzxHFuFP7YG4wGc+Oopfpz0Og/uiJcAK1ajuq4H2ukaMHzH3X8
P4rk/5KJ9JSHWVP/+79pHxdg4gPpQ/KM64rqvO/nlqkfmKMXJZiu/FnjS67hKbNYf2yoQ8noLgIx
k7NxniBgmy5O9swN6pJZTSOJGeSCs+e84qmpQuII5QBtN4XdWC4KJlESCo2QQLUYKp7DPdNwoAkf
7oeJhMTK52S9fvfefsBHquxb4PCm91Y1ORa/fdpqXo2yD0kwsjx9BaDzNOqL8WcEIMlTt7ZarNM4
PkUSYlf92tMQLRjVBjbV1kwNGIPG5t6owMp12UHXphBTUPwJ/qs6JZSlBi13FExTfKKB8S9ffn0j
jE9uBFuupdB3UqGGvu+lmjm5LBZrzkmuu1NHjsVc07NNqSNr9/2N7XS3ASliahCBEVbrW4BBoPxu
GnBPZTAgt9EWelQcuyQ/GoH4GaLwl4G+E8LudnUGHbqyXsN4uPCqhHyGFyeSlo4ekoyr3StDQg4K
+1Kaq4+BJ113tb0opAy5XnQRiPwRx/qm8LKA4F3zUh/HRaX5Ky/lH8JNj00iRvXWezqmYJ2grI7e
TfrNY2pNfdm3CzJnLl1XsOrrDLzeg6A1Gi5BLEXFia1qVoSPVjCeCF9AlxF0d2GhPIZyfJn6huSC
XEKiLLaDNDwMUfMstazeZhTe2J4v3CogY7m1d3YRXKmRf98GV3KYP0eWQAgNM0A4zjoRAAbDcLgt
G3Ez1RAeahs1kvehqt6nUXdKbesaUcGO2dr1WO8hb2ykgAZsnt7JHa71ZPD3RWff+D0qEw1iAKpj
FdBrtredZIunaFUA8nNhrZ041N1L8oM08F6AgE4gH/mXCvE2oAFyW75JSeFzrdR+GACpM+qtACdO
L891HeCvLUrMh7UoN4R2PlSKib4F6yoIlqBsbgrPv8DxvEF4iQJHJrPQxomr+Jjbv350P+KFVW4O
QzaHUo4a4v0oBqCHB0UCgXRTTny1OJlVjfIES39wgxEJSGvfck67yn2ynJoaQHf+ExXFUldObUdW
C7OQfUXmfEtrqq4ADRfaju7ebmhQaBmHCUZmqv4Sj9hO7tVHBDD4oAjGlsdlEUDB+PrbfGgSTF+G
IQEFM4MYMNfvlpCsohIih+iU5epGkr2NY/gLybOvo9C5+PqjPtmr337Wu35/ELBy9x4+9abVF55v
rpLsAozc1o79rYEkKemyfaKGuzriYdOrwEXh4OOYfkT99mB29Wb679fX9NnXV5D7KMRv2qRuvLsk
Q9LsLg7L/NQW0tpPiq2HcnCMomNkxN/MOPXPXmryiSZwMwv2h/FsFvpl0IGZPtedQxOf0h7LdWpG
945XvXqSd9NlECysbivM+qIM0509AK1vhyP59Au7yubTcp4PCrbS5ilhFRpibVGrw24gWUtin9VK
6UdgTqYKsRnLMuC8ijc8DdorKarmg4xdNHgsGXXiBB7RhUTNSo2Cu9DoH3u5Yxp0nZA54uEgmJ48
szd1ILO8pYE3XjohA7n6B8qY2zgbqm8ew092Mqb6VIb0v8iPe78va/1QRyNZEaeSvTlsqnkH+EsA
pcwFZvSwvSDc8es773x2O1SqDU5jU8Pt/fRJlapaKY24OGnDQR3CHZrH+8a3nm0PxfyQAg2X6h9J
PewbHkdr5FXvAzxSWv6QxMYrQWVzQgzWlkefqyTEzqJcC0J9X0E9IGbkxgGLNqtkucGKfAu2FrnY
YHNyMikegru8fc6M9uocEGToj5EZXBia2Mjlht75CbsjroRG3mt99YynDp1b7vYKEpiwVF8tDf+D
k90VOHTdRrOXaitFnMDU0aWBoQTiJq+ChTFod8LLtz75loKPwHyySkxt42GzS2xxQXLMlTc0ixiI
I6h5aekVAv5o9dwoxqVoImYk6Jg7wmEL/SjZzsbBiOMSTzqz0Ti2VXRbQQ7CkJ4QLRZAJ451XGUj
kwpRX1e4IKYnBZwyaFa8VXpfulnj4KYtLkPzV50E11oWXNgsONObpsvdxQBOZ/pzciddfX2rP/bl
qcZVclZNm8a8xdHv7SInQr0GT9Imp6hK7xDhrEevIgA0am7yqHwkNtROd0mjHRzPYehHmpN/maNv
rxTt2oNkAbSWoDVV/6WY2jd10Dme5N1OrzNUQZtuIX903jdpwwY5k08w4inDecIAZm025p3Ulltv
ClBFXO1Tgnd4ntQ4XVSxuRh6XLmVaH75GOHNRFuqw/Si98qvr3+0T1ZG3VCNSRrLrsCZ5u1vxgFQ
Lm01y096EVLjjmsMQhcV+aShmn0TN3tWALz/Ef74rPc76oSC0YnbyE/FGD1KgbEpaC93LQMva5eq
YhFDr5EZ03IVcd3Oh/4p6QwXmMSuSMSiAq4wAhik5eKi/99X2lUpUoTaHVzhGilZXG9gacuImM4/
cKBvYgROulUypxke0xF3jcBiCx1t5of5TursO63odg626HIojjXEoVK2n52oW2qjceIg2YqBAxIi
8V6Uv4asQRuumKtOEw9EypwmYGPeeUf89BuDBTUjyQXn2KVphwfEEEt/tNfT319MPjVf3TuK+KZG
+TAo44E3aPxPwwcOBu+HyxreTSWXg/w0xt4qUbKNT9r4aPsL5DXroVWvv35WPlm9dUNjb5PZSpEg
q2+fldzrbNUf0vwExeKCVI+HOGwWuQeTqHFYJrSbCq/01x+JTIB/6fuHhkg2kuQoxFTt/dYdq4Ql
pbpRnIQc3zcBWMpsKtCb+tUCkOpQ/EWmcoIxsisUcM5EP+QAi+kqAfhh4LbQYPpn8sHOpUPn+Ye8
z9KjVc/GerCWxJ09isyEn9ObLh6DbcF5Zcbh4JqZxsKXVKCveXBplNI1eJDbOq+3owtCi3WZSEfH
i+GUFsFPaDE77BtbRWCwmv5GYYh7xexWUQ/10vfmdiu/aqLKJluf7yKbP/o+hTn2eCNv70Cj3Qpy
+vgiIy65opoDwH8C+BbMO3JgmNjHs0K16mXaTmU5Kl+1d9DyJwoxXD1d7a7fBWbBJg6WnfEOWBsV
+G6kpcAt2joFzGxVrjfY69IhUNNDNZNFo+aGXopBygB1U8QYrUgnfolNsM6Vo03o5wjXBqHvtOcj
bRpb69Gm1FImJlmTLGuhmy4B4jDncPq7GKf0Uj9AR5xrbf+spyONPuWnJMprq7+RxXgrK6AUFARz
AYaCJvV+6ZE90K70GhDeyS+DxC6rgRubkkEzt6oydWsM7tXQoL5v3SYjf0oQBRsHySZN259Zl/XY
8fxbKQfCmYYbGcn/wmvKn2P/A6VjO7PO39wufsbdi5RaCytqfToSNtCHwmQ6UqaqazFtmHLB+Z1H
kmzZ+DGHAv/LKsJaNrnKubjP4kNewlWWunamenQPBWeXTG4PoRKCAKqGe5Uot28aTB/lmrzZbGPU
kCaHfjazt6+aAp9U7gIrp4Gx6Cp7h6UXlmGww/G4aCM8WVo2ecyXyhD8qDt54djDViFdFX3pAc/G
GkU2IuKVhS865mT29UupfrbumCSHy2i9VKId32202WinrQz79RQWHUWV2LSNfTFqeEkOLEdXCjHV
Qzxu266gro+VU2M2l15X3dfeK4yRS6J0bojtuK67+qkhF7ad9j2/XuHyXff9k6Jl16Zkzv1wvLAC
Z/31xeuf7XiWrFlkUjLUld+vYrzdUYsDqjhXCQ0kD4QuYKWcJfIYWnbKBtLeutadda05FyXUbyXo
SVqO722uRYZYhsX5yki01zrPCP2OsBa2MK/IuC0s7VAKcTCV5MGI5V9D/YM3AS1JXa2apFt3gwrC
xpi3DTbGHWaeH/hpkEBihWZQSFQUSPZkLlnZXkwNvH68kTV/SXd7rWn1PlD7b44qn53UEBpZaCZs
2aIt/O4ps8uMP5kb6UltXtQ8p/nXMBKNrWgzwuljUwZJlXmHvO2fZLm6rf4fe+exW7uyXdEv4gNz
6HLnIGlLW7lDKDJnsopky/AXueWfsj/Cg7IN36NzcAV33PIDLt4NR9IWQ1WtteYcU3bEYzQnC/aP
nNWI9HZ+OsMZvy/3PPMsBDSoEaR8X+5rhZz1RCjRKYnDwudDPVVugWMtXjsCdX9TbqQid/Fg7FVt
2Fit3Ix9vtSa8Idn/OsZ/rbv0GZmtmSgRTHREX97A5GoqT2JqqfGs89CDJsGy2KmaCu7w5mqxdcS
FIGhn5AHXIzoFo1u25c0Rlx5amOoGZm+ihy5cRoVMOq41oMciE+7GvVXu23XMfGYRmtfOJAjUlvZ
uRWuwX44VeMOMdG6MRWaOfkWRPRDF9vHLIMTrwfqug2VD62DLmL2d3//XvyuzSWSEouCwdzK5Mp/
V930HdJChR77SXbVzuiVXV3V8EshTvIZCxZFXxkUn9Dti9JIr2IGQbFOervMb8JYP1lO8YPr40/H
eRc1rj6nyBLk8707ZrcoHok2TU+udq0lCk4O5xw58QlNNoM0L9uZZbcvkeHognC9WDsFffyiOzet
anyEQ3+MKv0eLhdRLekP564/1JRMCkn442o5uvq7WAowxCBKYuvK5qyQdC8rHNfKrUhrmvrT20g+
TByZPzVWtD+8HNwZx8FAxUJufm8E6yOS3lghLi9ALDHhmzKm/lJG+qH1xHbo3S08gzkDD962shOW
c1Qb0sTDlyzPP2iqXQAqXXuKunTtHdC3U42D2U1N9JEzGZIyw0PjJ5m7d3Jruy8ZsSs0QPek4IHG
4347NS56r6FTEDr625Dntx9hoRy6yrnokqssFDdprF7js6C/kN/IJrn0poK1C9cfUF+h5gcb5pw7
Ev7G3GjpadP1aNtPQWmf52cfo2rbtbfqBIoqoSpgyhLBtopIphma20apPgMNVFaO9K9O4hfZh1tp
RRsq8J2hfcZlvHVziuKeHAuxliWK8vqhss37hItRZbRPNO+2LZpbMIhvcRwc454pQJ5dGGp+Lezo
bnS7Y0ucTRcgqHBKaEXZNnHD43zVqEEwqTAdDLaTdNaQe8DIkr+cg4BXQxKOKyCACvrO7rbtPuop
uhb4wK3UeXLr6D5tEZhy7TIl/eGg8BUl+m2Zop2iMYvigEx779sSbitRCqLFTU9GZJz6PN/E3BHN
GWkAEHOlNWvXBWvTDVsyGsAApNeN2gJ113boRPbwAY4R9qOWg65pDZuw4WJDoT5WYf8+/z7zm21y
fjCJKaeFlX6oVXWTJvnp79ce4w97MpJxvGwMOGjQfdeOYzCVRjTWySmFeafG0yuk8B3uzFigNWmJ
7srM6ky8TAus2bixbM6mbr2e/2WkmZeV1pGW0e71viT1/CKOtUPlgK/0ikPtNB+wixI63fVmJAAK
LeNHb5sbrcDDVluZ3yjjAXvWZS0ea6IFLJ7UIeoe/v4X/C21/CuBjN/rq1KjD/XtNjldrDSF0yZU
ldU5yxfz0gV1IcnEOz/t2Cs5WCqurRitn3bUP15b29DJXmM5Ncxvvc+gnCmfwBBOYTq906I4wz29
imy00XAs3bKgWRgey5TqQAA45eUNXMSULKeIzojOtAKunf3DY/unzWY+eGjMhjiJYQn9dXdNBTmS
ozEmp6wMnpxIHEHOXSOPzxEK7FLKmGGsdsQNLqT10beVH2f1MggiDGLxKaPj/ve353fbBZsMag0k
6qSfzTX1rx8HdnAv0gnqs0a2I0aip3lNCEB3lxbBbOZlaNHFroprB8WRN4THwrWuhYFVJY+OU63u
yhiyCGWaiT5D67SNyrdxJGC07Kdh4B9kDXxUb1YiUvlrzMJ//aiK3Sm64zbJ1/FViTF/VNJ6Godx
q/N6MEh7NR2BqsOwI+bKnCvbqVnMr0JeTN3CzPKneR2E3bw1u00s3SNUif388ue98NNY21k2RHBp
75lQE+3obVPc+LZWQe9xNz3DRsOLV6Eh7+bvOVXFuUvym2qIj32iX1dWcBt0zoazbpjniLP8vqnv
tMY5/3DD/tCKQN0zi2x4lww8xb9ehaql+kDEkJ6GMX9ROM9T0BEwqinPQQWYLJ8zosL4iA3iZl7k
iBPbu0VPjpGy6qj5mkYe560t/oo8Nk7zyoDocQuw8NGpPWQ1+UqvYGfRTTUgeVYNmRmQxf7+t/gy
bH9fvGGYGhwzTQa83xtijoEicUjU/BSP42Z6i7L0IFy505xiE7KVtQ5TucR8k+UBuuJNaMljHuR7
yOULmsNbLB5bURJWBdOoqKKFq3t7aLPvdpNsS45IcaEunay5jUZAU/0IIWA66ka1HUqIs6I5zF/D
4X8bd+k24gNYndhFXbEn8H3jLtGtJy6Jc5T25ZQdRWevEGSdujjbNoU8It2zcvU4f31UupMfkWWn
59xzrVX3U5vt5iIhpqQovHA7Kdo6MHWIh+Nb1cEXEBBTNXozg/dDv+hLWvX9kjpzn1+nyapS2vz6
YFhqmEaG4mSnqZc7nXzr+f9bN76vhm5fMfworXZJP2CTwqjDp7abr1Rn5+Q3ucsqBB7kkJClfF3M
aHCOxaGvAUDwBRy9QlQQ7RkQ+E2LVbeI7FWCOkMqze38JSTobHWv3CP0v7CSaoMBeSPK4V6Qo9ZA
cOoGi2ycaWkNAjmkeZxRoYqE/FG+jW3/hNUCDwDkAL6NNrTvptLfzhdKQjpEJXGM+dF6D7fGckfq
fbjQUMH02vzhCv5xaWZ58VDdMcGiLvz1CpKdETuw7LiCJHeqWCyxLWuFBisgWjjTA0IWwpOyJXTl
oQmWnTldBrRdNYbNgGPiHz6N8aejNtwFjv949Yl5/VaGjUOsqrngxNEo9aHN2n2YYXkDekxqCKY2
uS2S9rF6jQpnoxHIKEh4sXRg9zy2Kk/hfH/m+8F32FVcYCl2KsZWIw4PdRhdqVl9IOfjoBL9ZOvV
yu3Do5LdkLV8ZZDjp3E33VG5nV/P+e55qPgJ7bkZlM2YOj8d7//QVUF8yC7NxWen/u57BfABDAaK
7ClsYXNqrbytlHRnqPIK1PFVl+fLnsVBL58dq4jAzb6EdbWyjWnp5XnsizrxnazHsRH6f79MfR1O
vr9TM2cAvwPGzd9MidTp6Lf1kCQ/zvVMmbo1La99GRVbF7Bl2fIYg0vno3/gp1n1KebSbPyh5HLn
Lfi3D0HMJbYlXNq/DXc0wSbtyLo4YQlAgdRA4ZKlcyQNfl0V9FWA746pfZEif7LIa2wBuVtLe2wP
WoAsmDVqOwj7LdWxDKWmP9/hoVU/XQuFNnNPXyrOCan+VdABP+3tbbJGGL6hQjpU/aZq+r0U5gEv
74BYJC7Gr1fAlck6aMpHNzEPURVcO2BSRGwsZZuuwxZ809Cch1YjatR5nBdrQ5rYhbRjivPRHSEC
98K8cbvoOD+l82otPHsTOt1u/msceYJjX7UTyhqxyL1pYysWcp+XeWWFj4o1soHE40dVdSuls5kq
69HTSr+tdqkXPw8TTMOke83K9r3LnGGpkKbRtLbzw9Pxx7OTx1DAwnugW+DVf10vsspzOifQ4UpR
bbS6w+RQo+1IgxadjshPkQEsiiwez+yCFU4Fz0fE7WvBuE8G7ZnGZsSzG56c2npGoemnbXw9gI2B
Dv8uK/lGiNlPD/TvDmqOe0AKrC8J8Tzi+vUjx9jjbK3O8xOMoRL2Dky0rVvR3bPFxlOMfV9fDvmz
nVirCh/XgPHfpYZ0bpwWbU7ekGg4IJOtcOaKWOy1yF0mZbSaIqisfM0Pb5/x24NvqHQpSYGZYR/Y
on79sGFZj6Xryvxk15ToIcPVpL6u5VMliUWIwDJBxVco/Iyy20bCWseqtqtl91M3Zj6R//r+zR/D
AsCgWly87z3fLpWjAbk8P5GPvB7SG2nCQR9pHPARnNxe5em4CjKIG5wS6xLdr+dzmwXxED9cj993
BD6Io1I1UE4Z7vcDsO4QTBWGCG3JI7i31J7Ecrk07fTeLdKVkj71kQ5076nsnD3H020BDVUeGY2v
XJJ8cHXTPOyPmFp8/YcF/E8fDHHNLDHHf4Rj49cbRauadpXNjRrDnrxYd9EUwEStZqlY8rpucTu3
hJul/e7vL8jvAzJD/euP/fZ8YLLmrM1Bn0Ms3kRdqS8nU90OmvNTt/iPv59jsPzSE1VhAPz6+02j
3lsTARCnIQW1nhsfaZidIs+4IJBg1xNXiml7GSiXjHjhnCw9oS/r6rEoY7SW8DNL46QZ462LVTJN
f7j0+Jx/ezwxC2LHoydo8K58b8lhDBllL4r6VGjQzScVshD9ioeKY96Ozu2Vil/Pr4Ven1X1uqwl
qW2t/cTCyPrf2L6jtg7k+OBCEQYw6HHBur4RmvaKDvvOrMccFUijrQI3AZJJegZpypvEjls/aT1Q
biEcD3ck7dkigA7/cdih7VekcnYdgH/TnDNcHDy+VkfRYxq+Y1qvyFerRRTD+jKTZWcYRIzV9i2D
vOs4wnAZuXj7dTUgTVdF12znr0bepavESAiHzqd7s0YMqYAAWpipSoniuUvdZVhXFNShI4Ml0r6g
lskC36blAfI1LDIgCeoJm08H1Tp1oc8e5Cyswu0WahJfZIZyXeSKTm4tQRpRW7KI91D/xoqcWMit
iWtwLCEOrA/LhyRiRJfVkE1j/kXX3Amjrxc94K91p1ioYVoJCzZ7ICX8Q2msAIk/+JQoILpGzRk4
KtGSnKYDyq8ryJr6Mh5ExOY5e+Tjx0EJLhtB0IKVEqjhtmG+gNnWMkUPNmQl7IYqUxaRy3WD5L7u
BvbvMRjm03QZ+JO9KNzAWkxqMRBYSnJaDsAOtT4xNylhsUkGVLLPPiQq+1SCEVSV/bxT2/NFkWYK
Nx72G4QM0brDimaVsuiH+j4BY2kyQF30ePkJUVuHBoydMdawCynDcOHClg4UdjeaJpqM4Kmb021d
p+xy4aXT/7AreL8XwFh1UVKBXLBnc/23XTeGiknPp2RA2I+0HtSPmJsTuc5V2fUTq3B107QF0PPS
WI41+py+9y7GPsW5MClMJECFQdE89xqhil1brS3y3YLukKK4pGDC9611L4pGZAL8BR/pebEgOppc
qUi5F12MihD1IoaOAYB4AnQ8VLSjjba6UNLRr8FA+h6BC75WzxRR7dCXZNrEPYcVMgwaX4WOPLkV
wSMGwFiCB9PWbdcuDcqJaIwFKt57YPFjeiTJveegqz+nRXGTjgyEINHJdQFkfIEVebah6UTSpQtZ
OS7JSNkVQo1VSoZeMzi3dkET2dGB7fChrIiUEvJPiamM3qOESU3ZMVWNyCMZGG7HQIZ1RTP4txG7
7ArRrbEk59hejskjv3+PxNR9T+kZoER1V2FrPbvBRBKK9EisqO2tyYOKmHhcqgo+R4Ys2SpujCVJ
E6eemKC/X/K13zfj2aiNYpgWGtiS7+2zIcO8XwDsP7UkCZE4dR3r9Hw6y15lcFyGsb7QDfupMLZe
oV5QMy5NxVww84FLZI72D0dzjZTU31ZfDC+m9SV6JLvs+9RO63hz6cbWJ8VtaavWCzPMCe5mQWJ0
z0Jjhdp9CnWZbYrxtMZIVOkvET+/k2E2bxsvcZwki6Ay34vcfpjgBCpUFW1czJHNQbMw7ek9DAK2
8WBpC0RmTT9+2rH5agp9YZPB5Us53kHdeK+F448NzhTd7R4S6xVQx3slxDsRBD6+KnKJ3IQ8I+ej
rZ1jqVL8hzFZf1EaPCn68F6rMalFufFEfMIe08mcWFg8hZ28rKZ+qwZnPudbTpR7aRDpUwTaw0wh
kmpOa0DqHqzUejdwKxqLvPRSe++j/s4gmaIvlEvtMahZLEvyUACajg8AwNH1WXcpqFw/NRghuflO
msFlFWK3ggwLn5WpW2k5T/hNfKEQ94dai+MzS4wp+juafr7KjARHEYlpFspEAD7AYHprA/x9o1bO
k9mHt193AOOvRg4uOF0gsApH89oUz5PtfXCe8ZlbW5nzIBHBGclziG6Q9yW9SS24GQJeKVU1gGSp
EC6eC58d/FgTq4YwEFkzWXLLyiJ3jxguWLjmwmRL6t3oZjSj2yClLUIahR65Z09/5bF9I6ZV85Tr
TMm3wH2qK0XVX1WiL/22oZ8RqfqRANrH2AK4YNJnqeoPpew/c9V5+roahASAz7S7J22KcbnlUO3S
5jG91IvwfgTU7UM7YjsHYV1b5jsJJozrwVRlGlEUTfNUTvyR+ZlwWP2HOLiXMOA9e1H3jgFvlkTc
jLKx14ytzYQAE2/0kcCpxjiVLMwxP5pFuxsHiOdFzGBfJtXBJNlqFPXWFMN17ugPdG/BvnpPLTxl
4U0r/S4Z4vt8/rmuGt2KTt4lJBxkoGui8bPVspCSZ3wIUnvd2ObKzN2ztJJ7PQhvKtEdNJL2YkdA
pXYQ7jJecmLBaYUgM6cDYsKY+UrghvAa5VwkypNpTheN89ErFFC2AS0i3EA3v5HaeDc/ihbzU3/U
9LvSGsGj6+915zzxhL9WWX4HgSMcw1t44ndRE92LAFFX6+7suto5lriFG0boTKhsdI9zTRa/24aL
xSC65udAJx0+A+/T67SP0J5HyBmhAkng15VzmxpzGI/oGMRNa9tG+kRcTezNzO13FeOU349zt3Lm
d8MM3aRxdK1XBswvDC+ZzVtmKrgLU23DkOX09YQLTOI0eeVdmo0ETZEVy+Wi7gwasK5s3NHwWdUh
C5ACTmoY45uhj09Y+w3cPbesqq3f67xIbY5gDMwckDxes2l+tdCe+ENODFZQ3dsqSRoIk2DvW9Om
VrKFbd+p3p7X7tNJOKV0ZYraNcTulU6+Eyavqkg+FStmgsXiAJBkQ7zWmzE12OraEMK5CyrCimD4
US4u9NR6rptm18tNZo13FmG0ZC2QR+jywSWvNnxXLtEQrOpC/UTNzX9L3ct27vpa/Rsv0CqLMWWV
sfppxQ42Q3IYhB5eM+9ZECz0nLvohRtvfFesdoH846ITtgSR7sLLtcifFsZWmJU1652vdJR7rHYn
sN6q//UepWa6Tit85MR07VqH17IcH0LDfcqEcqYMuNJcDpWF9a7muD7m/1AZ6h1tISV9abL+2dR5
snltNvpw2ZjtkzdzDbu+WjotMoLJznI/ie2DahXFfnABLRtxiaHHJVsqiWEvhwYrTDPsLYRc9B1R
w3qV8hTpgbExo3jZFcNMtbStRTuDBSzhmwUcbCztBfK58iYphpS4KpbkPuquS0Ocw7K9MI2C1E/g
6knIEnOhOwsJDDOsEvTAbOBty1uqxT05PrQTk2oh9UkSxmdDoDaBI5RpdFMX5cKrtdcxcWBbGebZ
Vp9rOT0AsLkfRx3+wDzeq9Rz2KYk9IVbAFJvNsuwmSt3oSKPMHIW8xfI0XmYcvsQCu51LvjFCVcd
0kL1u/mZg7+9DEVwBxuJ1Z5Di8OQtx4GP2vVd7MjLZTVm8FYJa8Tc1rEB2npN5o+3Y3zwzcm7nl0
w0uljO4kQdYcyoqPsh/eAX/V/vw3gzxKkT5PGrll7fhihRaKQlotUxUgrEgvHJA5ftBiM6qd0pvx
+Lg+LwyDdLxcnHOWrLAd34skvdLsaVW1wVmZxuuqspBACHFjjON5LoDmB4Oh+v38zx7/rIXlY9uN
74nHqSCq38uN2zJYmX8p1omEc35+n3IaNPuNUMWnpKwno8GP5ujLmorNmII3ZMzNIq7JB0CKZ8/L
oGmH7/MLWBrRa2DW1/D5l6OdrRGdX4sh5DWCVe974ON8pYa8rIeXeZWgI9aze9SCfuvyhs0PbJ86
FfY49OyjuDDCXmdL5R2zs/gjQ52pWNGDZe0iy6Lo0x+LqFwOkqGHqcXhwqm8y6JT76TqUeHoPJ/a
xAQsfDHxU8dIMZAtE2CHkqiOzuA/Z08lYbadd58b9qtBAKHfOeMhn1GsU/4qVLS8rfpRQz6lPgPB
UzKdz9WBNJgRsE2LOrFylEPvxtfwJqIqeRJ4O3ETP45BtE0qY1kYzgdRmOnCCKMTMZqkI+qvVjB8
ys48SY/NRrnLS3HGpfwAn4iI6vlikjhY1uoVsSfHgYpeh8yWm+qDMw43WW3cy51nchpzmYYQ1H4r
qhE9yJCggBs+xIAzFLBwiIqgpQlgvoaRhtFVVekODGhPjfSmgCEUhvK6N/GR0ahLWabxTI4Jh6GA
DQWFbOME1wbGaWw01Bgmdy2MdpXXP/W9drBqXL9ac+FYAJezkYxhgvCoODJKCiJt+ABBzigCe4Hd
yXPQOE+NSdg16ts8mo/9kfic3OS20/utO9XbIWrRSvL7aWnNE+l8CI2DVE/gtXqRduSs9SqsEODy
VIXvCck3q//P2Ps/ythLOIYs8GWy1t/2GDWIU81nfzKpXNxgMeeAmiRvubf4+K9qslDUQn4UenNQ
xhaxjZYyjTS9K4OcSqQVbZlSR5af5UjckFGQW2B1MFeq4q1P08E3vIUiVdLAYPcvBqpqUi2aMwT4
bgl08aNBMxzazV1Nn9qPGwtfglrsO9vKcdVeWXK0dmQmvcppzghzPsKujvd6g/0UUK+y6e19gjh+
iZHyQA5zvBmMnNl41qd7wzhXEpUpI1KFWdPG4BHbOGLnuvBZCv0gq5wuk947h3RuYQ1BtOuKJNtG
7Lop3TqGCARL9N2zVXAgTvXg6MCsNsLkxhqVs65Ht+6I80efdrG+i0ayIquxIVNV24jWqlEpaLTZ
OfUEL2Ouvk+R/gJO7V0PxtVgK0eP5jNCLKj4g+Tb44pK4m6tesRsO+2dR43CgnmlKvhOCZ5XVUq0
6LGjMl2YXmH5FtvCoE5EPjvXbdKdKIk5UREl3svj14EPLvs7Te9mEbQmKk7jQL4HCtRc3OoVseOK
++TZq27MXnOVdcEGvAbkj8Nv26avtsUlaKR92zEeI5inpsKptp0F2nqaaDwFd3maPIiYQKb5rzC6
KStB0cTxL1c4usVqsOomudJHlwBs71yY+WOGjMBHqmvb8WKykodafvTz+tMO+qnkYEKdmW+LvDog
gnqPpwdHunslK9bDXHroWfmpejvBQXteMLVqToLui91oBotBn7xNI62RaAljga+UyWl3UcVwDKNR
e7Pc8EOrmGlZkwx8oxOXmZkdPWKCTKJzwkF9kIQhkm4wHyzV+BWskV+7wzFWOHrao3fr6eMyJnfN
9wIOKkVNiUL778Ck8La40YySI0hyXRjZY9T07zOBjsy1K2sXN/MuP0ynLHYdn/ymQjA3qlX5Nhmo
OZJ0MfU8HJiqMBCQa+umGceukD4C50TGgZwnM242Y4e0nDhry+At1jhcoEvztXF6KQcI71F8V0Sc
jLC5GVAi8pectOAqAQ1tUFuO46z2GRaksuMgs5MlN5B8uJu8m8/AHCWEGM+Q43fleCFd+SKp58rW
wDZKTpVhTMegit4DL39Vupnnr3/SICbDgZ/XVWxp8Hy4Ql+WZfH89cO+jvsi7+86Qld8L+WtymkT
+xP4JTtQHlKdPfbrD4Vm9hTaiW/zI7/+nNf1VIzqOnOE7k9OdT2Y4AZR/zmLOJo+lJ4kDsJGLkna
IQkm2duQWAJFJzq4XRlT6/i2Jyip88+x114DwnkXcdVepySidNZLaTyGHdbUVLkbyv5ZVMEZZyZJ
mYLqzo8Y82I/rM7FHF481/YBnqNkfjOZBxHbYvvNfPiK5/2+mnfThrZxZThbvTRei1YZMItYb8SA
L9RSYJ5RrKObBHvHEBF9O5AaZEAtaYidiS26KuexjlQTuiPmhUcGmdQcYoTmxN7EsXZSD++73rsx
7P7THvFR4utd2mHW+0bOhbf0vR54t3qpw5ug7Rqnj7mI1pUwOtJKOjSr6JoJ/lZ2hINqIEXU7ReI
Ce7uSy0SwpxjcYX6ZKE1xRkwl/JoP0Z40nudOEWlyG6nGioFVTq93WSGbctpnabeupoIB8bGN54s
+lG+blfntoFIw7CxXJHdfCOAlxw7q91QQJr7MiPQx6hbJB48uy7a/mV8V87dKRnei8xSNlp/n+Rp
u2jm90m4Yt1XBkJsvu9XT1RX3npTX2kBN4kzHFSrEN7aNJmc3LtzrE/2HLEBS6bmjW07ONZqfyi9
C73OQP8k43Hel5opZGrPnyC177mb0q0zJa+JZ0qobNpDD15cn5q3pvZtO9sOceMiRQo13+lpb0ts
K01GM7zsydFU1OkVCuVJFNobQZPz8ViWfoax1Vcd1ANNL9BwZ48Komsm4i2+uXoO8uatHMxm4jTc
E8RatZ+WyrkHIGgRFldqN1WbcpiwzLTNtueESPKLCllFUHk7mUENZCP/RQwb1NlCGiqfN3FIJdVt
kgEOnMbdlWqX0xbd/qoaeyYBdVavCImaaCe7e7dyqzXn6hdCn/kdQaUy+VVsZoskA+emdpRe+hqo
CVSv4crJ03gp3PqztsdPIUMaE91bL7tPEkKfswZxDEMRZALFMqhVfEYqSbpJkSGHWkjS6GKTpSET
CSJXBYVYUBGSkwN1XlbDiqr/Lu7T90y3L2parrPycTHkBC7ZkjQZRNde6p1K1zvERf3qBvENIOJ2
0TEgWIiSIPaJfcDvp2Ek85v+mlaycGcYxBGxBvkyq5Ju11X5vm8bcZRxsx8Yg2+hsOzTtn0dOvWR
c+bEZKI+TWN6UiZCy0PU7XiNzGcVtpASyQvBL6WnjwYp8sBY6ITZ9CEpIdwWEru4DAz1lKo3GUIE
jkjYSEyYTW0rXwj7orjIe7nIaVoTjPSuRzVAwI5It1J9qupqXOmDBSjEuYqNpNoPdflA3vcNYE1W
dcu6YGZO3APzH/290TIyXWS9iOzRWk5QnngOYR7Zel5eNhaZPUUsN2ZL2s9gP1umcPeN9pYaSb0U
5n1GPbuIBvVl6ka/EbjZpt5KcMBAriN9dwBzEwxkfBEasGw8jaPaNHHTuquxZGY7n03inLZwXjr3
utquOiN7VYi/oDhM72pRLSW8hWmKrsyifGUgq9DNMB4sOpWdyoXrDG6sQnmNdoawSIKCuVOVvY8T
kC9FmixHVIGV3UAEVtS1iip1Y8Y8NHmXLx0GHoXk1Rum/nkQOspP8roKISgsKmhy9EjbmKoIqQyV
mccq6WTXeUPit1bJCwS+0dx/Bu1+104N4Xy5s9OKu8T76HW3Xwzz1zuK99HJcDO3o8uw2ajJQ5M1
d0Tv7rUgfW4M90Vt5MID3c+uwKam2PSCqXFIYJfCLz25dqzy9mva8P/cup+5dZDl/ut/fxnQ/AYS
/bd//ad//+d/+Qat++uX/je0zvsHfjP8fGj1LVtnkP/fzDr3H2gWDdxoQH7RNTBZ/x+OqOERkafi
gJ0V8g5f1JZ9FwE9Mv/hOZYD1gOtAQI5z/zfMOt+l/0x0yeihB4j3xF18TfhZNUnrqPRPTtpMl3o
TnRZGASQGc5R6/Ur8v12LYjR3ks3MhJXA/bYKRmWcRbtRNauIjN9/MsVPP2nsOSvCCfNnOUEvwhO
Zlkv4CBGnLqFHXCegf2V39aMxOcKLPNUOQ9SU5dVGe/twTyj41v17bhvHHK6rc8icfa5F10ZlnJT
mOqB4mzPUP6qmaMIi/6CwOpwai9yu1+61E1NnW8r9y4mzqro9XVUD4d61OAClEsdDi90hKmzrztF
bpS4PiiZuhktf5qn9DUFTYGXaL4wKWeIPqEMCfZBQFN7B0MTdNdbFHEiDhFMW9o9g26GD+xRGi2J
rtyWobkepNhEfbGwwGTlI5NweNto1mgpJeaRkLkrYfZ7q7GOHPCXVhluO7OgpEnJA+vI2yaigxEj
ecSrgGOS5tbw592TB9mvauLLLo2IAx2x9/QbDraZc1mU2WWhR+cW+ZtUreWoVQeNGCitWc2fJhkw
P9IpC5UlmpYjc9ujMOWqc7ytJHLXyuOVnriXBiHDqaNhFqhWBKkxjcvhFLaIhenkoLZx2+3oTMtx
Ga3atrugWXYSlnbbkr07e2/mbxGOxZrK0Z+/pV0rq9beTrG2ARSzIfJtjrjcAulAiiEpo/OlOX14
BastelKjJ8RKT1dGaG50QzsMj0XlbsPRQeTU7CvnR73V75iC+cFzVBMogjG/kbNO8y8PHvu+I5h9
Q2WyQ9Bg6X1OqIvnKRdubF1L1B19m7yi3F61ApeRSGmoMtvGRrHsMghj+Za6/r1qIBsVXnMzP71m
mH4AQV1F+fjRJMkDDWrLhwaCXZxBzBNH20/EZFcux/y6p8fBkfrZaTnDY3wa/Tac3roCdr+K3HNU
kd56zrsAFFm16aO5gPjODwq1hUS4npiq7xakM+chc++27mhqE4K8mHsDQUBstAegYREK1zti+sYC
FTzF03DR6vEDsHNs8w4jcCvYKGBTGPkHr6UzfFgzRkoYaySQq5raiBEcWkSMshPuCCveJj0G5cF6
rEBbh7Bk44FtN5qya4wnHEz0bFpZw7TXlOQ+lekhgfdkRz2kCeNzsLIj43wK7F7Bjw9LMplQVxZh
eela1OhOr+0Ld7zoZX1NqU+gSk4uGZFzQzZsEpoiiXpoO2NcWFZ9b3bIzFEDGNpagofStfDeqQmv
ATN5MSRiM6FuBxlGfmfRNxtjglKcE4Jn2xglmBhPRbHrxhGkfHEDX/RsadMdDeJt8hXhxbtMu3MF
TYZGfYiqOIxIvO0PuggIK0/eon7GRJRrW0leq16cynoOFLbWKAQelZgDYZAX9x5sFMPIa6hyMH+C
1KWHEJHYEmoEr/0He2eSXEfSZecVRVmER6/h6xs84KEHOAkDCCL6vvWYlbQBTTTSBjSUaa4NlWoR
+hxZZcUEaGTVvH6zNEsmfxLvReN+/d5zviNIoANORltIiTIM+Ug82rt6/I2mBZJTrJH9HDKnunJ1
8n2tkM5pXxcnkdDGIb/hj2FtX4b6n96DTztC3Lqu5tE6OYMnvBNR/i2zkEFFyUVh5ieD4kMthngV
vseDrcx2lzr/GIpTNGorJ3gtcv0PSgNLCTM/7wlsCA6MVlTHhEn8/dUkzDmTltFUZ/KnLxwq9cRC
//c+1f63tu+u00y70TV/L3txiKm8yyncBFI7EG16DHViE4V56ejJTR1Vu8Hp1yIWa3cILuq53gfa
tMqJwuhS86SZxq7xXJT8+TI1xmXiOFtyRDdO2bJZtMey23gNC9e7S7siGqzFaNPN04qb3++BXzQ+
3ICfv+2nHRAvtkkqeF3B+yP/FJUWhpgtbbi9DOYtCw3AlPEPIr+vjFD1M03KCmw/NqLeT7oiJADS
k7mHtZ/znx8O53SIN2rvHHk3ZWwuRsm4odA3tTmf/cyhcDdXJrqtkrtt0XHI8FyE0bbQJHNOKQ5u
C4EKU1C5U4VCMbV/uEjmr+oEnya/S7IjfC/zk+wSkehUGymP6RQU+7p98lv0dzhA25AY6v491rOL
cHAPdj08uuxMRgSojr0vm+NTFXlntd1kzHlyInaasTio5Nh4uM2acZ1QVaSktOnzwW7tU5j4xzLL
L+MGXV3dCuAa5LH5kCV/f9t/WYr9/I3UN/5pAxJeO2V1/y/fSNr5lRlVW1b+teZkZznEa1UQpHZ+
jRwLgmy190LnmBrdLn1kzPVX9f99+i/hj/IXhdhXsbR6IoAmuyaefPZEJQv96dMkLZmhY892OPjB
OpuKvW1UW7g2hy4gBy1h6qlrJ10Pt6RWLrquPrmDc2iCeZdQHKrSJki7J/UEEXfrsrlNBNUa83xR
EzLrxMUfpFFfRKp//7SfLVUD7GKUF0V1zkzuK/+QfLZMphsgbB+VhaALMzfeH0TJv35tFG/adnlj
UWb9/SIR1jxNlkirsyE6pszu83wVxeWFGFkNE7lTFVoZhMeuZ5Yej3fQVR6tN1VD5SSGtJl2bBx3
ra5MXTJSLNud5lk4GKBChO5CkJb3+0cMpSAf6MtKyvkBLT6KbuPzSirKNLd1yXVClEygFOpoEuTd
mhg4VtbQH2/0sDwZ7bo15N1sRsc2r3dZHn3Uy7lN0Hcl2oXJ+kmNhn5BW+nSW7niRzqW27zNVUTp
QdTNS1U4F+aIC72io4tbnin2Hvpopcl9P8QNvPb6+8cV0gu0Hfdd4eNnS3clcbBF0Gxn272RcXXZ
ON7eyrO1k8z4HtD8PCRjuGMzWI/zVdyZG1XD1g1RfE7Omx9dCL8gh0A/G3Ir0h7f20wYmljptkak
5bDOcXypFR6f8aVFm06dLcZmvCzb/hGAzsGJjB3Qh8XMKFc9214kTqo2kIV5oRPvYYc7UXSrXivf
hlns00i7txAY5qGxjlNqi4o42c5Lb6UNyZdb6lLz1iXMqFJf4+B/iBhxoya8ItYSP5fzJAHro2G8
WLHNXEVBuIucHnj0sE8RQk0ZkLwxZSCDaGImLEFdkSiTFzWJSUmYXY+uvBq94TSV2k7dPyMrtroV
r1TNPHnJukKBAp92g1hlawT9S4OgYaat+XEiYbBV0wIenGlfEs3UlUd1SOkj9wwHDaGFqEoSgA+k
lS/6lnmU6+yKKcP+rh8qHVp1U/UIsvzvzqw/kXOyEbLc+gHT/kYN1g1zX83Oxmnkjcc/bcbQjOtY
l3JbteExyMVd6NHNarRsx4hnqc4dUkM7D263hOoVQW31S2TH5aHKzGuc7vs+rpcJ87bYgCPASq5r
/frjGBcHpwlAlHpc1RlRdt2WgwXpLONGx8R2N5AgLjsAlLS4WKm6S0IhzrnhfRdjsOrN0V5lqIQX
OWz13qn26n61UX89zqsWQgKa7n1eFBcAU3aaELsB+vc02Eyaj5AMVupuW5X/mmQO+dfGgTb/QM5t
A5zEk9cibrYoHblvgdDPddDu2r7aSH9c1QNSJ7O7aIZ5rxvxBaPoY6GfE85ZDh1TddsmNzzNhCe1
rB4upzf1hdWDhU5kMzbaxdjgaOMr5ZF/1hJvq15LX9SrkCcxYidMs3yrzisJ5UI3giSV3UG9cxoP
v6vF14yEKJHkZqyEOtxCqheM76xDFphLtJca4/PUpj0n0ejCZJnitfrbGDZsYjg1q5qlq/fBbfEC
2GAi7Dbb0PRt2jvOPcCIi63LzpBH4iD7ER29vS053M7k2GchUU/2uMErZTU3dfcieGAdXF1Rz5wv
0dlinLVo7Q3A8nVRQEsdgmXsR6SMK/0bFfTQc27E68UmqD6PoWp6Vk6gEccSRrBdrEqyyKH0kN4+
btTuxXzxHGoAh2hxDHWzG4oRi+V4GcNlJOly25CV7WnmKvWOI8SHGYi7abcvTk4GhxGtUnLVkmre
1Em3VNdVfWJdtZLntePJrfoAUq8YZd4RiLuza/1oAcQN0nE79O6V+gDqAdEJ6QNCueScpBZ81UpR
L11C0eG1Diuj3A6ztekN79Bp6P215AI/t7Ea7PquNrMLkjd0snzjLK326NbaC0Irwtm87QJgS2I6
T8lhaMeLxpaPRmzdQrYCL+DfEFZ61LVRqtk1scpe96Kmt0Gq45nslyKKjgNrYTfPkEKio+NPp5p5
UFA23zmn3cQcBV1tIrcEq2Fsd9EqKxWwUhcrfwQ/loL6Hqd6wyu7KvEij7m+KVO5mZvwmCX6qSlm
KPk+d0RnUjOd1X9z/Ts5y1NMSvWiS/yDFVBRSXBJ2AcszT/4vtwls7Fjrr6JS+vUFTymWDwgQHMG
8gbPvMsENN7IhWoytc3S06FfcXD9a9LmTk631QMU+Y449dK9wrfjgJZuzvbk75GerwnYWkVjfDV7
CH8IADmPkbbviyu37LL1VA3eliEhr0sER77f2iXUs7LfsBIF6IGnTPQrs6kHqN+XgqnIJjHTDSZP
WtANsy4mlzcBiDx6slz+DqRJDlJtJj8yy4/Y0hicZWgME1wYKXADR5odv8g7kMjWbcH/13RYc3Vg
jPH0aoO0x+Dw3NndVeeQgTYa7VMz+nhbKVKl1C4COa0QaILSNu8brV45ZXkbh83FbFivOU0rh1L3
93XEn6qITycUQzdCLWipItQRUa3NqtLOSvAa0nuMzWwNcnhb8YL+/sf+4mTK1QEO5StG2hf5u0v7
m9ElByMO9NuZnd/SaWjhT26o+X//o35xBuNbGCbORkcnPOFTYSdKv8w0S/5V2GF9Ww5Vu4lSA3oG
0mabAJk/FLDGFycTDWL6TnRbiTah4/vpBOb4jWEHXlidxwLVt+pT6iGTV0IaJ3HUvOnKq++YHS2l
Q5enDv704391bW3a1Ng5QV9/8dlGY+fbIzJ2+BL1yuh89OrRtiG9wOnr3Zy7qJTdtdXbu5HIBzOx
D65U08uduvwJ65k6Ev/+FvziITPAcNGYdtgcvvjq8rl048lp6nPPOJBgWHPfmkfPeJrI8DHFc5U1
07K0mj+cwr7Y6rgNP//UTzfeHAWI8QxLg+O1SNQIhA5UjII26X/4Qb/8ei7dfx/SmPvFPztGkgzm
YKzPONCGKFjq5IyoklE90/Avll3JRR3/8EO/2qn5eo5uuxYPGzbKD0fHT6e6UAZB6nYMAWExbvP4
sfOmW0KbVnT4N6qxYjJCdOk/k9ewxyVFFy8+qe0yGOrt1LI240jPspWq/tuGKAd65l6mbbPQPKgP
r37PS/2drVWXxfQgKOmdOdtrpX6ypq2s44vRte85WsIhmnYmW2RBeaG2+LhiQIkLyOXhV9u773F4
4L8XRnmqCc2YqZmQW62m9pue4dGxg7UCrCaativ1/K4lokHVzKzc19I+mYN/YbfVFeL3s6qS9W48
dJ61nhKUMma06yaDl6hdGQT1aXeCmnmiRgnK6XKYq3XG76izjeo2G72qUnkMrDwBXdXuginb/f5B
/9Wr53zcFZ3GC4yvvx8iDaQYs9NpFZPm5GxQ8Bl8HsetYA8Yf/nH/nOm9+eZnun+e2Z6//S//8c/
/8///ossqp/+9E9jPeC7rrB5kwBx8YL/61yP5EB6J2QG6qzmjLL+ba7n/QPgGpxS5EP5OtRqhgz/
OtfjDwleTtdwbYX64e/7D2RRIWj80jSFEMxK5gFdNzzYQJ/6uE1TeuZQBPPZsqEeN/U+FUiuxJRm
HG+VlwodQZkjkx2g+aFT1+wrWdxOFSCdBA8CsWwjrEtSpTXG7EOdv+K+XcWsShE5fEiFORi69byK
K/MVUweKGrSHrZk+hJP1vaQCr7HSLMoouAi0ZDU0yMXEUP2QCi0iGKlh2j2RYYhTVdQL02hXpRVd
p7iHF5pWraPAO9HUeY4VoF6LEfC2vbdOzfYWtQhlI2GFBi4lYLF00PMLEru/QcgVTP3TV7e2UPk1
/iG3GV/Oj+Hsc0xLDiPOlqqNyqX0Zb10ixGsWLLsLBQz0UQ9Bji/tSxrAf0nRteD5K5kCwij5FYS
wONoOFcKI3+de8xWPdMu2ljW6xBf6Ndu5d3MPeSHnMWiK7kyho1Sv3b7xZS2390Y38qH4ckZrxvA
OJMyK2MjUT6P5DFA6Z8Hy7quvn84rgQMTARYo6L/gNxAADnW7k3uhowOUa6J6KrBz+lpj1Y5cMbH
K1ACXC38aWUjzAijaT0OELSUNFEZ6D5cM248diiJKkQjiIDy4b6zdIyahf1MkzFZCmc6S05kQam/
+XRz83h4/fgKvlecmozxGxGAuNusEfFtEy6N4oVQmm9TspqUNc2vaok8itaCHb5hS2CYEVO9xJ6f
LH2cYosITmEhXz7UnCIAVWLDynTn4LZ3h/dC7wY2mlUt5T19o2cjG+6Vd4Ctp4nLm3b2ntPRe9a8
fNW5fOBYvOkhS7yL3CoZlk2EuCN8icuW7arCdTgqaWGUbVyH+6jhaSMR9q9nroJiyHTMui2pXBKn
aPGJYo4TVUDygQQy54O/t978ftrU1fzmTowus4qvBIYyKdor34te7HgeFibimkRYEw4NzpTuRKQC
hyKUeEPAzBdv0+gOEpEf9yTq0/2IibiypgaJFN89QAa3iGqCkiLvW6Y79OGybCPzqNhH5MIO+ivp
IP7SqVMVN+JcuamRLLXIXxUgUHCdVs02GxDl+vLZ09wVLQLjvilo+0r4OCIlTCKe/JVnyHWJLXId
pJwgkk5wosabZoW6WOai6dagq8OF1NvyIhDZBc+/5RbWrdui9IzGBEkSabcrI0S4OLcO1n6yGnc6
MRV9W9+alZVvgDB4h7ShLJT1rcDsvbGZ0a6wtC9qU5LsLayeIRze6WB61qKg39gt7iXpeee+8q8B
u8plPVvlKvRSuRxD5zGe9a1n5iOAdkwcAhunDPRru0RnqbegkAPNyrZyQtw0OxjufSPYxA6LkhYa
KxJxrH2o9ad04LQ9kNK6xaZz5QX+fIzynKhOg39xQ+tS5zquy22KgvrHdOzqrFkwUjRv+yb30Ax7
40GaU3/ZNH278gSSzmzgEa7mzt5UemAcRR/SV0PCoOpgc080BLoi15vJ7uzdReUBYa61aG22s//c
zHIBA0xcoEo3CYKLd0xhlrGI3qYPzStxmzuWnDCT0WGWqL1AbZOVhCKqzrV0HRp45GURrMvZZN4S
MSme5oz0qnygqWDth2YgG6emQdHU4dHOa5ouacdjSfW4GitPO5f5QC66Yc1rw0GwjJXXXKFUGI+O
MoVpsbvCX0mLD7p5pJf1EpuIuURmuXNT/30ua3OTxqyxMz/CLM3we5wCsnqTvpXfckJ+DTWX53Ly
LuOkp92JCXrbBDg12G/eKpwZa8Je9y1t38WoaWsjYjAdZJxbB6fGdteZN5Z6GRq0fkmQ9htaguvU
Yt5baWayD03x2CflOoInc5dB31i4RrrSW9E8mR4XXW8DsUbgTUQPRpC0Hfv1ZFbhVp+aU1CBRHFl
uyykhXbDbfEyKQSBgDmTKWEvrkxUj5k4umNy57QT17+IEZZbU8XdBJLHAmbifuK+w+hNRLSbh35Y
VkEAwcCvHkukyyEFq2Br242j2AYsSJkfo2oegMJ3xfvM8EQm9n1MvLwVIRUMSDBCpPYy1lhLNCfO
17XQXnk6hkVrV/qiKg5DI19dqBLASldaWO4k6qG1EwcHRXNkQS3YSgui+UaLqaZnXnVJv4kyoJdl
Zm6xONJ+rLvnAkYKjj+VQMvwGKnnBmmtAUyC9JI2RYUdJfNaNwv41UGLNzpxcD+TjyWN5sZqcbYO
tY9BrswOXFiksD7azMBZBfl4NYdCrMomvq9Fft+ohDT69nJlBue6U/4Cs7l2syRaQqcZdFqlqcNW
1zduvDEb79B6Vo/MtzLXoCZGDkXLpGCYNUMV66OsXJYp8ke6II/SzpjhGBkPNrJn9rVgqZFuu5KZ
cbA4hRDuK6Bf4EqDwr8AXTxwYeOTFpnvnNwRXq/Q/Yaozv3NMBAWUKVE0ReSLOHJZ/an/WhajH/C
QNsOxWOTN0aAftMuV9rMxs6IgBOKbl5ZuX/hD/btJLQKHbWAoKfFh7QAkJ3XKO9DaRwG4T9mwt96
OQ6q1Aj0RWwAJpRtvfESHRl35OmI4vVLn+V5Mp0f1jgMaxmQqGlGbBdZk6w8f9ogC7cxbBjlOsZt
nXjGwSkq8GuQE4RLTA6mUtAJ0SNEDNZhkmY00rX8vqmWtiiLle6ODLNtf5/l0zsazmzJZgSpoHOR
hUu8MGx7aUWvtnKLYpm5jguzID8Rs4GctInz7YBTM5ryq9DbN1CCXRNGQpc2TAa8S8yg87oYfXWC
Iq848FZeOd7lnv+OfJeWZvsE75D7kdIoSz17304Cy9uILDvLk2MJyIy4SBLzAi945PaUm3mQd5DP
XmZ38gF1cI97bbgK5waParopeHSWvoYauSYPGX9Ju3Ls9LZtrffUbV7IWrgNsYdGnVOvIj1+SthT
KFrPMJvbRemFYh2bxt3QgxJpncJe5U208Uf7yelsCIS6wPtYESviRSmpPhrIngwwxuomdCN3LdyC
Rj0rAWkXS8hH2bYTWrCSTzLuh00Fh2TbTgWOgfQ2nCF1yUg+9Rb82qoIoEbOrrYWHenbl7GXpmvb
C8ZVbFv3yvi3TJUPZ2zaH1nS7hEPWWsXd9nkPXTKbJYo29l86vCg9cqMZuFK01nmQKc8jsquppcV
reVuZ+LuKfCzZcrY1iqLW23t/MZ97hpMfTjgfJxwiSpTbYeBVNljv8jd+zjULxGobVxcdKjalh2u
uhJ3nRaCH8DsMijbncB/V+PDi5Uhr8WZhzIFBjO1orLsIUtDfKoN1zluPh9X36TcfRyGGOghmih8
57VPQfl2gBE+LNtBp/8YseTOqIehsoR3kTIQKic+25VuP3i4C1HvPZq4DQ3TBtGYXXAiuGJy8Jer
NmFlR5vxmOFXNPEtDv56wMVoocIYcDVWBgLdICaaBPtDju+R4wjxfSzW+CFV2WaY2XM/74SXXndj
hM4NXotuQ47IS/rhMm35FcuFo9XLIjN/JF5KGGD1GriIoQf9mAieBNH4r4jTH2J8m4UycA65Bvt0
K5SvE+PYwrLaxfg0JfG0KJUB1BodJnapvC9695J4Dk35h5gw4RutxFOobKQWA3JcpSnuUhuXaa3s
ph/FqF1Pp6KuNx09ei666j7gUg0YquFUfUBPruyr4WWAn9VTxtYhR5/s9jxYA9KAmHKUImgl7Bbb
T/Ra6GR1Tsnbx8W0+4XENrAgEYikCxy1Cq8QKoutq8y2Q/rQwNcIxZbxF9t+9UAkAFBxPLpsn9xd
HNj1W4yDt8HJy6D4qWr823KcbpXpqqRyb/7l1wH2nZLBzDLAG1xiBtPxCud4hrVGvhG69djgJRZ4
inXnFKs9VlmN/ZYrizIA6Tc+ZIkfOVfGZAuHMqktLxLH8oBzeRzJhZdvjTI0q3+pcDgPyuoc4Hkm
o/hywgNNbCYMPVzRpdBv5D7GKR3hmJbKOm0qE7X6UnUmMQ3kZxOX9ajs1lof3Pv4r1tlxAZOrTOM
ovjDoq31mJIkru0B9zZ1+SPaCGDOw4V6JG1c3lj4vrPcba0hWVmpvHWBFX64aiFZPqg/IPNvQopb
J+ewYgv5Wg/FkqzF61IHRQihA6t5ga1qakoIRs42Gtqjp25qGeURB4kkWVtiEYhlYp9KXOwV0Z0i
RjE51KdRdgTXNNdox3gPe7LUbKu8GZUlfhx9fdO1i7YbDWwXyjavDPQmTvpQWeojx3s2deh2EEdb
Eu+HQxtP7XqyHHOroe13NcyUo7Lpq/r7EOPcx1+dL4bWoBKdZiVWnfewQp5z75IPuUU4RydAb76N
XfzS0z2THw9GWyr5HG+9XXC+D52rqeLJ4YnxoQs0UAaArO7RWeI0m5NNrJZJKPD6IgOLacAoGGEV
9Apa0Js7wCgYxD5wBprP848MxZUMXbAIoKqgyqoaCCd06UV8baVw3RutRAipv5MEyI3nBNLDUWjg
KQi4CnR22BIhLcQQFzyFXmgUhEEoHIOrwAy82imchlgHB9nsDegNpsI4aBZABwnZQVeIB6w61qKA
+jBCf/hw6wXwIGa4EOoFbBNsRP4UPYwKHVHVyZNsjHfFxS8eYhPIFZJYSz1ztkJPBDAoRlgUzNDJ
mVZ4io/+AfXZNtX1p04hLHQFs8Aqaiq4xQjlAnnWTaOwF6UCYPSQMJyGz+Z2V4ZCZNiwMhIFzSiC
7h6iG0uYsmw3pn6mRbBtdMyD1JVsTrwPQqeYjrWz7OOto87HeYHRhFtI2u0L6mxIKu6qDgO+m9zk
WfPQ8qeWcWzfYfDDLct904hn8ICC+P67BSLEBhUSgwyxQYcgxnqDBHNbgBSJFVvEsYc7xyv2JvEE
jeHeQ6N/CICRMHK8c1JK9ByzBKgSkCWGMb/h0z06rX7fJdhAc7u5D0GrWK1+Ezmb2NMw9pDubTY/
SLU9NbQOqty/VTUU48erosLKghuStXJgLWRaOyuKRQRoRQe4UirwCgCWARCLCZBlMMGaBuil1Yql
iC0B6BYHhEs8HJOsv08HnLbKHUol/WDc92BfcIwRE+w/G+BgMrAwVj9ckw64s4JhXY7FEaIK/Svl
3hztel/66UVdaOQ54ZrRhuANH0m5g0ayQ6azyhSXBjYrNl4GUKkX4P7vw+TksBiEgl0aGUxUmg5T
SPO1G2qoXd4mlUW9ng0EuLkn7ux6NbERIom9810tX6STuefAsqGZjXtHdd6oUN/86Gw3yeM8sTdG
BYQcL8X3r9PzkJQPdq8GQsDY1W6RZcXKFs31EBgnjeZ56RzmhnTdyK/vhwmNzfwaRVuUnKA+bZot
haCwkY531krJoHKGgQejpwSnQwQNs3v/0p2NbiHTQYXAPjbDUhUJbpG9VpHx1jpcdIeK2pbB8QNP
kqU0eJwYqoPWgkWw0x77TvNqRsOmaLpvjAOQUds6sfXNfdnQ6hIZX3LU+atTArJVm2+UCHf1M3ef
UobfZI5xaNN0G51EcdLn+C4U+Skp2X2FclcG2fTEQ74DCnzTcRqHD/6qnqmU/I9GT9ckIC40JEWN
T92nsXwoWBgC9/eUEemizd5bPF4pU/qFwBg7tu2lfi16ufu4PEJSKGEmJ2LKuXelsyTAK29oNAqL
FqlUcJKsD9/6ytjGqf2WmcGuoJ7VpuLkTtOblfPHRYCNyN/T/XCSCbGJ6s9Zyjfga9OlN8vtRwPX
8OYVcXGHEZdyF5PenQXcnvG98DLwyLJ68TlafrRsYxPWEa2IskuOlBAU4gqdlRQ2uxNyKMLAryq3
fgWIgh25W3ZJeyGDVS5p1Bapy+Qy6liAKFeJFWTLckcukXbd0EejmufvdZzpmQXUn/PnWcWIf6xu
1Ni7ojJ3H5/exw32wfZI++DWTYxN3zqPNHPpfYbR88xxdip/FDWO5SRNXoUyd7V1u8RPe6phiIWG
+9JhFFdkkG5yVqPFkuXLtRtVr9YEv4lgJXYKNlD91ZYJUhU0Ix+dV+YwnBhcHGoRiZXqb5THpHZX
uQKGJREf1hH1UwKX8MN7NmBCs9UC6drTypDyWxKab5W6ZHraPRP9uB0sdpBUM18DxRoKp+9oKN7n
mA3mo+yyC46EptZ9L2BR9+73NhWw+8JD1MGnJKxQZa2lzsJ207MVJxRuOdHxFcL1IcrfPt4Cwh0y
+FCuu+CoNwS3TGx/YMH8YQKVwfG4mdMGrH++/jgNfHzowIt3s4XYIQTQUkE/41qPg7ORxkRPOmVt
LF38FV5GghiLRIh4y+y/f9zQCARDlPunwMi3kwXWjwDJ1ymrblPTXfuSd8sLOPrTpAMBUH2zM+M+
FO5zUeRIpnrx2CKexe2a/NWMxXsP/snJj6OPvj0gpq3rqADHOrgK82ifpMNON7SbzGueqdzTZVcp
ZDDNM9tVPjueybxlz8xaF7dsB5uXAsZlb2wSCnrVyK5p5yZl9xTzkPSB+dyrzFxy9hayYlJAADkh
oYwHHY5aHwO9/5yy/TumbPjV/vrfTzPQL865f/o///ef/9s//r//+r9+MWj76S/4t0EbkgiP9COF
/cUV9vOgjVE2hYGN2+WvEdy/GegQ5Pomwy9LMAhTg+5/HbRZ/8DEjvmaSeYMSFvvP2SgU66gvwtq
cc8xTKfQcn3d/LAu/DRQF5b0kMpX0bm2p3srme/Mxrqw8vSmTMeb0seo/dOF+oUu+xcqcbQhyvvn
EjYNa+3TWG+u/BK6QkwQSGnfo95dSVduZGc+j0WP76W8lcF7JMSVS94258IIG38HQyVizG8czWy6
+cPn0b+Or1leBBFEBrIV4wu/Hif0XHVAFM5uFD/2cfID4VRL27Q6ze6hjuKjcIqBg2fxWobmhjDe
LQqoSw78rwtLazancSRsrBX9XVi0h1JP75i0sB7r07cB43LvJ9ezWf+oh/oWGXzSNevemx7bcCDA
Qj/IqrxITfMQc3618j5a5lVBxjxu7kXPVKZL34LJOJFScBMNzosp7lsBOREZFfxbQhegqT3kCWu9
F2QAKOBKpQGZmHl+C7Hh1uEsOpsyQ4PYXI06TSwH5gXyk67XfripThTCLN4N0a79yunRMqJIDPUX
P9FnTr4Ywer0omu758mwdEjuSb1ptSxaaNeeTTMo9+9Npg5FQZfUa/WAM6lxGx2aH14FUU8vNJBi
3k2k4L5DdPYFE7O5jxgM2D05beNjUnSsfo3Y+0P01sbMSPJ441g9IlrHPOdVcONHzUY3GRXZA8t5
HgsEtR5d0Yqb4if5H3J+DfPLq8CDQJin6dqkBmCm4/d/ehXQgoqATltyBjoHtauA/Upxaqf5JiEc
MRifc6k9dyUX1QbdTzdouCMdaTU3LMS/fyjVT/r7S8knIWmcD8PLqTufFBXJDA4wyVRMzOheT4P2
qB4ZLRAA8wfCK/Nr3x6uf/8jv8p5CFHWyZbUBVYA31IX56cvT69ftjNWt7N6Fd0ofy1ctFIIL80e
g2Pvjm9Eki///HO/RkyZf//Bn7R4uYWmUlRExzdZc8D+MlNnJhdDcpcGw3WTTKQsD3d6Vf/hEn+N
tmbpUc5klj2BZ/LzNUaGVnTst/l5sL/3sHwWsr6x6MwlpfcNkulKiPjCnasj3e/9JIdDkEynSNdv
Pdl+06qKpkedbUoGi7+/D7/Q0fG5PEsXWIuBxX9W7qGwz2pPswqeQpwmlqYvk9jcFTVHIWcc7nlm
Xly/gAHrrg0auwuHJfP3H+EXj4JnYugmRhJgPmmSf38UimqybLOai7N3ii2sCINzrU/upvUikI7+
jRtpyNGpMX//U3/1+nkWGxpWHTj05uescVrGtpOVXvaxE1Vg6voTC++plP61Docm69LnuKtuR2Hc
2qjA8yuAsi9/+AxfNCc8FLZuEtisRCzOZxy7aadTxe9n54pAXaAmx9yynrBbB6h2datbMnc/OHa5
0znz/+FH/2Ib4ke76AVdQS3gir9f9cl1jaEgU5g4yPsq1z5ee4vtDvbVgsizVTdUwPEwWRcX+sBp
UbOfpILSDjVGEjEvkcJ8+/1HMn/1IDg0c3U0pAYxGeoj/7QmBKNHb9bRsrNex/g186sZaG/qnaSP
sYOLzy7PrD1sXgKR3DPN+W7pe3QDHWe+4rLwzFVut29qS/9YOC37GGnVhTOg0HOIZiy5xX4GLDCN
j3EN8LKw1uGEE6+zdiWXn7n0PbKhJ3NaClMcGJ8SUknGKEsCTKdvVkU1/Psv/JEp92nd9TBpkqfG
I2Dx9v39C49JU44NDrWz9MF4MrKEYKatrZkslDS6d0f/R27ZaN8n7+jHHV3HRuxw6j6qJbqx0LlU
83LoIPsMrNOpXxFs1s7buGS2Q4yfknEwOdcXokO6pCqAoN/Xg4Y6iTA/PZxAVRrVzkjNLayzYzC9
6WP5pPb+sMwfdOBWAVqXhQtrOAQsw2gNsSK/CGxFlcrtezwDyynt36CEnXvoLX+4PEIBHT7vS2iX
2Zp0BLY+q9Tfr0/qG1B1Rp12S2k/DE333vAlqtzcFoSsCVE9tG7/YsFeWqR1dtfSx3e78ViVDpJ0
xI5GDl+t5EDoZeK5s+J3Lx4UdNT51uvxscs4B9PyuPUiEGoGBuoVgmnCmas3myHZAjret4y9L63N
Bz0/GFPfUhbe+OXwACyq8iYudrtUNccYat/Kzjt7sPZUYVZO/gvuqWaRW801z5dnIl7q7vsCTEks
z5PA+tkrI0DNoBPxPCPAGVyK3JUNwBInRLoSaJtyGF+1SvuBKuiAwdVcmD3uIZRYmsUd9juxgqB9
5p2ENuO1y9yFFxeHT0aZ/Wjpn3YBI9jGBrYzorxoGmgyvDmt1b/bI72SknDcoSP0UXtOiX5bVJlO
J6hP3kwEFNSenAPU8wYqoUTMiVcDOziEB56nb6XLX+9Q9pUDylW2bg7B4IpoqS6DYG18D7LLwJZr
rY9u0/y29Nw1CtuXkWfOtgjt+f/snUdy5NiWpleEMmgxdUF30km6Uwc5gVEEobXGjmrQkx70qmoR
/R1kP7NMBjvidY37jV4ymYQ7cHHvOf/5RTBvloo3yaND4isPVV1cQ7OmCnM3lcfVkYyEfXiwUh8a
rQ0SGcG1jaAz8/CzyiYttbr0QpNiLkI/k4g9n1bVL1gD3FuM3xPihpTSOvhHK0aB0RWYskVz9BDA
M5mjT2YtHwmP1Sq6o6LHxoowKWxpvOE6t2+sgLACXzbgWgmgMvm3SyXCdjBo6lXmTsgveJJBmZwc
vtNdEuT3MBrv0uJCIdoMO+SK+fh0ZaYqq694cJTHlsAcrVKhjAxMZwbWppNWLy5zhwuyOJiDJf6p
9Mxj0AZ3ms8E23QuGnmZtLh/kR9COYbypr5LYeDp6mvKPUul6rbhzETx0UzhW8ed/Wjb9idhBlfZ
7N8QaH9fr+BPPslP1eFMy+bXPmBgqgAAoF0BYtV8G1XKrK5nqL5QJLJt1qraei7SLfPtxyAqo3Wg
0gwxZNw2Fbq5yLf4Q8R+8A5dBRoDDwZV/iYwsVzThoeJ6hEYNEBRZezb+rPWDLaYxgrXQRpvde3W
EXyyKDJiOyqmRHlbnzHE3I7z2oIPtNTvcw4rAoORJn+U/a9N3J9lVJ/80Nt1sAENOkXaVB7rNH/M
mX4X6BcwgzAmH/CAC+6VYD7kUz2vk6r6Q8W68Iq/7tbMSVTXpVSii/5Sr+cBRqlTqYXoolzIOBnz
4k3KYpMdI7AwL5nD60or3gw2Jq107xMj35Vu8DTU48Hrk73WHaXJ9bGHaMr8Bhu64Q875uI+8+Uj
iq7Wsw3Vxg/nqygiSYswMdwxpsgkoMQDLNMREgqEFCmVmIdjWT9a8wFLBVq3FkJbpNJNZFfY5BLZ
kDHaVGTlF57N1l7toBnUwaloYUeAyv3US/PCn52z2CmvMz9ArZPGt4bZwiMNbjF5cZGQ0cqgJMKx
xSWbvD/IYlx6sqnGT7TL4quB1jetX92YUT38gd61T1MY1VBiIFsEI6zErAsudKtcDQZaII09YRVG
1aWc0d6uTiaw7C59itrkyRyNq+wQRduss/t1ZyO3t+afS/cWQdqA2/8MHfmhzV6ntPHW42T9KdZr
EQD8cscpVxDWWyxST46wv9Usmti9oxUjsRaBgK1GNMF8QFxF9lmvFktbnzEkUyN7Y2bj+aCCImeq
eaYozU09OddpPGlr4mnSPygXfo0FRynBp7IsEw0i++eXD4a75qx6AcpNMtT9tTYOj2pZ3ARswat6
UsRkud3LiSSr1fE1vCTF27Ez93i2BZgTt4wexmlLC80QP9BfG818/n358ysUJC0nqAwaJT7m146o
aJQICCvm1lFmJUH5JO1fbJunWdCZmtHf76/3jQUCFyTlmRaM3ECkA/98VkbRG3GNVf5ppJSQWjdo
tFvDGe6HBqVcOhwdZT7KcSQnjo86Hp7vHnbWs08SkDCz5pVa/QBl2ssvkK74WjhC9x1rIOUK41vk
mKTN9eAlEGOH5tyYbJSkFCBNbD5i0sYMcktITvyHL7bI5r8uQowHUKnLHVW/ZsuZWlIrtYkaYjnv
U6V8IwDtap6rB8s+4l5xGrCHzVWGvbGfXoT9rGxkI/397f32VbBYapC9wA9/qWZTp+rbMTfDU+GX
P8Gnt8HtlA27xqtftKk763mxDfGkZSG5U/1gmu6+ydZ9kj5Jm49X5Z96bvtXcRItAZ+HElJXXeur
y4EWwNDMPYJ4HK43p9W1bBrRIIbhcPqYgDO+Ky4MHZPhkZonDDwFq8AIHgmvS5PrGGYRyVCkJ92u
FiG7rQbMXbG3Yea8fJmU5YobPn7pbgojbBXaDIHY8lT5NnVOrB+R77bAScz4p7g56eXDGJn3TWO8
LKuqbaJ9b6Estd03zVHOR8q4EUFzbYdX1lhgux4x+O+PmR28QBovO/e27/QrY7yPU+PcooTDaeXM
Qynt5ektks+NFSEAbtjETcj6uXtTu/6+HN2PPzztb+8tE332PU9Vf1Hh2GmKXYxnRTif2GwpaR+s
vNk5DZg1SKU+hXD+UpIepZ8oB+NSp5zJs+S95+DuiHwjdVGZ/rDpGfIGf30RHFppcGU2dufrG16N
sel3fpj89aFs4MIIwZM6ettGzwiFdLY48VOGmj3Da6b6mWu+SUkc0WXimvwmle9k4gDsMt8JcFiW
d16P4h/D0D+RmPJmOdH78jjNyrkgOYAitJrf1SrHHAetapxcizOnn0T3kRymnpyzf7rxzrffErEK
5j4EDNJB/nMfgxk/5klRJYhwKfzrxla3VO1x3CDB7tWNvytsWIxBWpzqcNzj3PJYFFNIQFmBMcD0
omITpmbDVTj0HxlFuOmjwVUrYzeqt+SMoDcx1GOa+zfLua87+jbm9vSwUKkd3H05YxdSlHgjWMF0
R8N5Lu06OTzRmmXI/LuY7mrX3jaCXDKNdbmLGRMoX4VAwbxJlr+fwUga3AeVRZGaDNIEsnZM5Gt0
RNl81lD2VebHhJ4SAvJPHUgo9CV2qtKujCrCrYtJ9gqZmxepl6qHLXJtxofIGdjGq3ZVIOZYoYFg
gio5r8J2xRHjre60lZfrzP6xhRZ8I5mmVxUIpMwILlNIe6aA5kxmRBLA7/Ve0z66MNTmqIvDc0yr
tY5NMtLawNvEM6dk7MZESzjJYWB059S6urEVf2dN43U4jxs929F0wucCUe6DStkHvEWbmSxuypA+
yp8V6IFbxwrmfUrArj0WuE23W3w13rNRP6bg56WH9xlvEp5CinlkbAC5BgpI5oz7jKNHWtSsHi4y
zTgLOhXqIueS7DiZiJZok2rCv5GhzBeGEm3rEAvSpFI/LMTpc4QPql6+Jp15I+2MX4gJ53Dhq8Ur
enkSxKJDapnXBrFPK9R4j7Y7fsBJOSq2Wa98T3+vgvIySsvPsUgufYy5YuQdSqa/OS20GsUBhsdn
6rXyNmPq0FFnbyFomsmWVpn6BbR6LHo0mUybyurTJbiAfAQjoAe1GecrM3jD1MI20AUOxmEBYhEy
maTG0n5grTB4hvOLKwqSrHm3LLUhuOy9cB9mRr1iMHwXUo6Tx/oyZ+mZlcFSD5vozFSGtymKb20N
H6MQGiji3h0KJAAN/iqOpUxe/fBZxRWgmdaOP+sHTYvDy6i0g0ugc2OrZ3m3Vssz/E7PGRDfxAyF
Wwa1LXhTkXbXgWa+6AFz6oRzI3AxnAui8L5Vw23R6gyLg/QQR8NPpzC6VR068Juyerv8B1hhvhA2
p7QTVlBDl20oxZ/NcnqjxoSxAPbjlP27Hj8WbcGrhK3QAoi5gGEe/4Lk5X7Vl/a2dke49MYLshxj
k45Q3zyPWmaO/LWTEMNVxXhA45uAGbM3lehdaPHzz8hX65U7CGkGwc6Mczz9QIB6ISOWYySvVenY
T3KyXlFAraIxu7b8BiMeYMAcBhFEvkPq5w9S8jT4ieXdYumbES5OoofPLKErsw3m3jaKDyAoBefz
AGKxg+nzSlc7riE33za651TVrtuGRsEhO3HsUtIZpe8elbe5NI+qUfgbWb2xEXYrnydQ1ePG7LTz
2Qsuyi44U2asxgTtcyvjWE81tJdp23XKMVQtLDm6aF1hXRJEtbUV9Mbvxnxjsq93YABhm9GE1PMZ
1M2NbDt96r3Lb9XYr6zg8F8UxHqySO3PaPY+4jo5GlOO98qcvapldNYqPqR2R/mrha9Gm29oi9rs
Hk45RFd33SC+UnBg9kIIZXDv3p2yxe0D1LWbnhS1qdaJXRyyrqvWQTO84KxzlSl4YcttbBWcLbto
C3/9zp+sbWNj5GY5l+muS1lOhQ9PtWltZ42zQj5Ao+3xAyzwBXTxB/TEKLDAMTAR60AbnzLGcs5Z
IbaCyAcuFXwGHfwGYYyLbT/eMNkj9A8sTzAm9MSiMMCrcBqIJSrm4TKd8nWuOJj2+YcAd8MUA++o
N85VP91hW8Mzs+BVYSDGO22SDKFZwbtTD816iIN9oigGe3i2VcP0ya7nq8gPXlq7Izgs8y/H0bHW
OgNUjLConS1QTrcew3Xn1IQUlv64NRptNYw4MQ0q0WFm9zNiHlm0Q3uRGjrOLtD5Ef8dhzG4wIL0
lCfwstImOc4pCjyrR1ijnEdBeyp7xd5kg3e0ZvOK4FvCnkLirIk7WBHWTMBCR6y0O9RwXrRNaVjj
FpqveR/Hs7UexV+jw2gjxnCjx8SD5Ll9WKn7Aiu9BmMOitydwSbexN4FER1YgGDhYXv3iRh6TBPp
kOoZ8PymwvBDfjZhAJJjBDJY6plZKBdajcmTTlg0Cadh2ZorpsYbq0WCERkTQg/WUx/owXri7npO
fpv57bsN02rS5yvXiw5lo3EdZyNgZ43wz8PAxE4+GgwJbILnzM64KoPxaei0U5zhcM9ItdJ78j7U
vZJFJ7KndLF6WXcWYpEEFs0IWh6k/qZHIVRW7VqhXJ7qcddApaswvAy8+QwiFhQU9dw1/Lsei5Vq
Hp9iiECtpW0hXCPrtMuHkoHPvlH7lmTmIHklLAsXBZJWh2IPpzXdZdxSiKT5s62fTY3Bo1r7XXs2
Tk1wSWIwuQHmNpm544mFtqaazzHuERaLEihvbYY4xk7hgiaD9Rrm1oNq1iSaFQy7naaxz4AxqTcq
B3qQ/BbTwHBF93atC62J4SDyG0QUK/IaVp4ZiWlLv2na5sEl68ShWmeS9h4j1DR6VB2d9wC5HfdO
kZ2q+vQT550uCEEBHcolxZ+OpZrd+gjLeMI3S8BPMXG8Fg4SjqZ7Ds36M+gh9pj58JFM2YOimcQs
8Ak9Ucwyr3jDyeq8VVB3CTcKeSwA5djd2AXxYuZ9kYBuWgZEI/T+EFAHKh4XUHEe7qesPxs6mKa2
muDI5O9cF85QDXr8V2oD4ifIaCUE74wjtsDrUecmns1whwDM3WQLiZgYrdS5RbWH7xkuPmmE/ycu
Mq1OPNG6svlAFYg6eAaURDu9wKL4oFVvidUfsT4yKNAspKjeY52fYkhdfWvg3QlVkx4QIJCNjzjs
iFPdbT7T1rsjJ/fBdq8kxWuJk6I5g+2vxRdF5LzZdgZQHnoPHjQ1m/dYV7KnUripAWeEcG6PLk5X
RgPHSYdCsVJHu1z5briZQ+2uNuB9pTV4EtOBNSZW3spP+s9Et27NSqGSdfJ10yMw9h3wWfZSM5xf
JWQQ0c1RabR17caHMr+3yuEBIM21zDuR3OLds0lbFdpcsjN18rVdHiVxqcTgQr6eTeIFY1peWKrg
zLl313cFGYCY0pMEYwygscw1KYTnp5p6py5ZSNEATTF0aSu8Y8C4Cy45aIzPaqlbA/wYGrw5aCQi
QMkq5PaSY7yaccOY93MXv/WSaGhIupNTUD0RrAAQCbb/YWGGFeNYpCFyWvX2Jsnd22qQW8oLwIsz
XDeavcpFMM05dhlY6rGOISUm8bRy6uRyzhB21KMAhvbj7INP5y64VpHgOCX/0eSFD0lx3yCI8KLm
hS/IUzaKM2x5nkwhNpbu/GRWlb7apcSNrVrD+gCl57M77W1qaccwnD98g4vYDOFWDbqVsiRhtwsg
ov+1rrsXA3RVT9Ut0gN7fl/eoVJ9IKml7Z1LPysOpqLcqdjOd36vsNWgs9EUfUNoy7VpN5/KNFIW
j8ENiS/YujyRbHNZIeaveYao+M1+oAIqkmfuK+UmL3Q2Mf9iCHwGC+SJsLqQwhdeImMPOzYe+kT7
WCIMMRZ71lvGR4q21XNzI6mmQxI8zsH0ieD5oHQziSHRLXRJ0tUG49Pq4PDO6ZU6TVvP624nFSXR
8joRUoIOPnQhI5LVoak3s3emJuarlrNAUwv5Sdl9xvF9kRWvaS2KEeRpKLbvh5rMGq95KVAoSCgm
OhwkCwEeGckO8ShIFUvIsS3ytruZ/4eqQZYPVo30TMKB74tiXyf1sZU0Wcs3c848/VnnnJVkmOVz
1QZyEHWotxy75wshHkfZd6izP9Q7TUPNzsone4B85KZ9wmWKoZL9FjvjJ/LaA5YnByLmAjI0WKJl
wT7LcB7ZLkPerKSg5dtSYcmShNNeTi/sPuQSm8OZa6UXhc/MCgNAt6MsdWKCmK21I3cRqeSz3G81
AB9Jpt0YuJcItXehxXKLaHhiWW2aGWzHwLyEKs76juAqS5qn0vHUbQ2jh/Q0IKwge91d2UNxzMzk
GHi7QCE7Gbu2H8sKd4NxHWfIuIDt28w8tYZ70AasonUS5oogOep1cyYmfWsErexKtnJjqbDXi7o8
elq4s7AgXS2/7GV3caj9sPXOW6nuJ1ZW93IVp0BdFVvzNe32mRPLNpzgdFUHE8ISQENHsV7iT77o
h2EQziayDvqfGlMDt3xpEmfbdtEm0vXXdJqXXKdZ9xn0DdYlluLAAXy5kswVXwXoFQWSQRRrEqo7
aIFIRuXT+UHzmmafDQoxOO1cG30ICQpq/OyJDUXa3eEvtCrK9s5jjMSvTzoyiN3UzgiulLtpwOxN
n3cdWbjk2f1Aanzbhv0hQvclOgHh/1te+yB6l8o7b871cBta7WOQcG6ltEnYZsA2k48PgEq2y52W
QE6Iu4c6Iib72ihSgufbB4e/UWZkz4hxwSJ+0RSPTBTSw3p6/janosV1FcqM6j3zZ7dRqWp/ra/l
lmBkhkyCUJuhCh+RHe7GtnsS0YKOJUcu3OXKdjQMP25coiQ4NpqD4fVXy5VEZRHr6XnvmMfKvQHk
gQ48g/lqCpucL5kW6Tq0wreubNHoK+9uv3O04Zqy+T2yoZqPsfJAJPCNrogpbbRhzPvquqDtCrTJ
1ZKixdlDO6oelvNDbZngF3r7OZt06fauzXrpqCmUHv3+5CjTa+0tAi3OPXuYX/nJJazi89AfzzR/
OI94VFCqmf4mb2ExMCvl7LFD+7nS4m0x6ucjuACjVOyEcl/GApwPoEDYKoa8HRHsiXikbAv89znz
if+ROyJr2y3F9Bm7SZWHUHj9Q1/h9jUOtxCc710J1yJeUvtweza0cJw+5OE3ylUSznTiaXtJCXtt
Ofi2w2nnVJEnpIUUbCFVycB1RCvam+y2WWRfErlw0UO8J5zGboszyhbcGokYRJGZmt3dZEDZag+t
GtwWlf3W4GVCLPHWEXZ25nRnRoAHVzHtzYl+uwmc43RI5/4lbF6RODb+vPwTsgKU7LV/oaXzwan0
Y4ucxS/JMKnCm1I/J2TpLFWjS5eik/hrXhDUIKNTHI3Ye42r4tBplbVtETUekDidwqS4HjnPEIeh
fesaHx/q1HNxwMCYRC+dn96AbREJ6+ezLXrd2kzXQd5eOQ75SiAVJYj21lf617Bldp9Y+pr0cLpJ
nN1Hs6kvm6K9NoPwaSSTikSyfhvXmrXChrRBLKxivA2+Abd2a2XTmxWX+XoSskuXqR62eiHml/0m
8dyeJHQka5mRV2sGcz+K2NqU1KdDj6NFmI/P9ejeBBAHtKmI17GxdiNG3ORSXjsGjtWu2Z3nk3aZ
5dNtBMyBu8RpIg/Qdbqf+Wj8mLWRCITwvQLri8zkbRl+lPiVms2wVwO0voAr2cqK/XUTdx8kCbw0
Ie9fcttkToTUYbpL44gEhRI6Lm20Ebsf2iVykOcWhqA1dB0qvZQytzxEMhLH+YaITJQP60KumMQv
NHgvpsXdBiWpcjyidX1bJ0gwKIpWo2Iy3SY4iM6uX3V+dR4tXFrnEmguo83mvbYS99irAT6ZNtYU
U7B1P5vUuDJlzOdFxNUsl8OPDRFc+SHMHE9TOho2WiUSQRi2qqb7QQewibidCPNfmiA6VkFwsRBM
LPYPDMPYnsq5WVeC1zUEB6zr9ghHBPeVFE2LlSAojhWwQDe6CtzwpWekPPtxjrwRy9DO/tlZ9/pf
55CmckBqUgNjC4S8foBz4E8Ll6Ef57tCBw/q8SZtsDTxhF6hCVglj7qLrM+CfKdtR808tidwR2Za
bZOtlrviwQfJOayFI20Pbr0p8E1ed35B84p2wd838RmIjsiMnyod4YWfOkd0KsxGyAtyQmogGwTC
7tS3sMHAzeop26NaPBW0ERMhCLyKgKIoi2fuUhjtkWqTrCY4etDRtM5Zcpqj97wmDElzintFwbWF
4VbeEvoQDg9OJKelnexiLX03eI2QGdKnWZV9P9v61u8UjEuYYsdjA1ZSxAeZjHhpgxAt2lMhrEpt
uC8Hn/g51SnXraccu+iHlk/uGh9kMtsEiR7MTabU56k38L4nN5oa/Bx9m32TeZqV8hV8wh8gYbRT
jm60ph3wJ/PV927mrjsP1fRaVbMnqOrcTFYkOvJX3XtW/frTtsjVg/dHAdbQv8bPMnPyGXQLulYo
iC6EBhdrJNl5NvIZ2jgkSPfDXFEweerbQtT2ayqAzt4JzLpwtCN5hq7vf7AXrgIymzH8VN9SuYW6
CWCbKe0+GD8F6coBka06PC0EXKFELyyUufLw/x8OKtSoXtMePoUFKUQPwTvDsLtsA33PUBlkIOfM
zOoAy/3wQm+tT5mchkOpQRxTiOuL7rPIe8ZP+Trrnty8Y+dnX5H7FjoPfWee1X11peRYPMjPZIaU
MS4Km2mj9cm1YHDuVF0qXYOtx0hBUWEyGwvxPX0Wtkg4GW9MaU6d0j+nQK/LdC2MDMJvq4NfKVe1
Mr7nRuWAonUa7QgVfTYzsBWGN7reszzrP2RAZYG/B7370njpaiwMwn1s6v4MK0lSom80ZJOKSb+r
tODtTRgccCZ61OSPYOvyURbdjyS+EWp/AaPfbHj/nOF1tKjEwrTal7rd/UV+kTemKrTHKDf2rqxc
1kOGrjj8WLgspjC+2Hz3k6Kea60Pdthk9wwI7a7glWaGUvH3PeYolQ+y2dBtB13ylpv96Q/zJtzX
fpmpkRmgYr4GQ/dXz3a4BVMxQJgm4/VHGSVXwrQMhuFkQnCqFBy+he6BT8hrysxA1snvP8A3RFUP
pqqrWyJCcb/SBOhEEOy5LgKOzLqvM+fHQpkzG7Awmav+/mLfMOG5GIR7B+cykcn8c7QGBORPgWHH
J4IZ9yGZdUJ5EZaLNgGy2rh+wFH4/SX1b2ivHpwiPCZ1eN/aV6ZGNZNA29Z1fEp8EzKLfea32kmG
yDJcTjkSEyFLuR4csyrDub27TToxI6/uSn5poZnI3FLIHDKiVOd52zka1Tf4QhAxdbOwPGEUWjrU
iQtP06V157jHaaN1/o9l4v81CMHSv1kvSBcwgdVUcLyvQ/eh0iLLjXMkeIZbrqUaiEP7LsinD5Gv
KCiXs6phOl2VD6oabZHLPihVgje1gSLPhCsYnNVJ/Cmk0mUyr4CI4MadOl4jhtaPcWl/BNtFF6HI
pjJQ8mcJfq+4UZcVDpQjrWKt4ZnddtM9qRSbbjSvQrD0xhiv8PSQ3SvIKnTtaGZktm4n8VaesUzS
TYy08nbftiRCQXn28oh8DlsHU/Guf//cvxug49Xq6BDf9V9FF2HTto2fe/GJ5J9itdCuSmJl8Tp2
/0Q01r57h5jUq4bOTNzUvs7F2xaXgxTnjVMWO8UaUQyGXftQSL3MakBxZF6aVsHe66ut4lQ7uVup
ETabhdE420+Q8vf/Bgn/u9fNY3OBloMOBMnaP1+3zLS7lBcf8XsCRivc2YUUa6n0BYOQdHjLZUv8
/Z33vqHde+jYRPcA9Vtf+DR/I23VLNtax6T0BG96WJkOXh79dB2U+T5y1B3DibtYn47wDNbqMBFt
yLq1Cldd1Yh4VoN4iumf2UAHLJPvWJ8PDY5lwhXWhvR9Ofl7b2WWzuMIaxS2AoRsiT+tP5W8hRuL
xB1dQx4P12bh0olOWJBwmlXhD6zFtjKiF5q16lVnk5vtI1E0yX8c6VEBYsuI3Oy7A1+L+SG1stUy
CBBG62AWa7s2PilzT50+PAlfGH4Y1T30+AzO/FK31075lBP2UZsGUTPToXQg6MYFSIqOelteCV+o
5lLl9WlxsMGP7Bz3+PFhKEkJgGpMOurembrrJk82wncU6mdnmTvQOrcNSZ1n9pFNmbMUWwuPC5sp
Rv94qUcG/fHvH+Y3tEz4J7xGnsYTddSvayi2mzlIbIMs0DYnl0iG3ASEzGn9IIQ3TEYejGIfF8PP
EMDNR/7Ww1C02guh0bjxCGbAkJJyBUxaYQnOz/8GWebXBcdnhJgC7wy6vLYIAf624AbMipsus2ng
W1ccK05CHSe6eqVmwb0wZPzE2oNWPAgN6Q/359fz21M1lQMUmRkBXZ7s13+7NgvAwiR4SE7e1Hnr
LHEefHwt+yA4Ga62tSfzUDFKMcy9FJwWXBc58qDe1+uFrekhiKb6ZfqmdNgekCsLsQcN570UXb//
qLBofzk7+KyI0IhUEr6W/pXZMo0Z2pM4PRm4eq9Ldfzp00lOIkLuNKxeFnqoa2qPOu6hTp4wPEWV
sZBdmaSQpa1hSww35Vir7roby+KvWjHpnCusIG5z4deHJdRSBLQVxpLuX+VfEvr+fiG0Ynm265r+
QuqMwaKo6rsRnjIhvkFLHlmaW5eOU51VU3fbeP5PT9QnSjIcqevwZnwRUok79rsiVh6bKHgdbIfI
0sF5W76ClQWwannCfo6Hte9c6BoJLF1+4bb+Ks/qQy9c9bqu99jerAqjuOqFhOTa4S7BWlmoYKhS
HuwofDSFLGsSKV1W9jmystu8fMFN6g78nVkS1ARpTFLI/UuZSiTBeecGN4XT0UJW43pqMfOLfW1r
NWCoQVe8VkmANUKCO5ndFzuf9JIBdYHDpeIq/2FIb5nH51XsfwYanZq1kM6nEkMb8f6ahyc2jo5W
MLTQsktdlo4aU340AMLxSappwPC02vdwINZml22lvhcFbsmNBpr+SOb2XunIqpB+OzC19yyjdHZj
8+C5dFVhdL/wBeXtxnA1X8+m+5Rla6tmObOhYlLq0X8jynDZKNYjbIs5LtdBDMlLh8AgWzib93Ws
YQOl3nTmSBCmfZL9W1g/fg6XveC8V0LlSeI28gzuOQ9TenTZextgEPllW1TC0l0t+5rT50+gL+0T
QdW30hARe6FugGduBgxHZt9cpBQLM4eT5klYGmOWb1EikF0xntyMeYMW/MBn512YBIXe72OzxDQk
xMvPOBNSwkJwwAHUVautWkE3WoCHoiwvdcwrZiFVc4xvKsV8STR8BGylwMlOmhsbWv3SBEmbFdtG
v/RhnLe3IGrgAwZu5r36igXInTRXU5Q/MmqChHItbar8CWngtDZmSlf6T6HX752hR4gUXNLDYoAY
h2TVA8VIw4TGmtEjHuDTbO0wZUr+qsDC1tgKXqHV/t4FL0pdzE51oh1d6zGN09fB0i4jjg+yr4SL
OT7L27F0xxOeo3rRv5t++mCwnnM3J7eu3BFcuBNgQRr/aohAdYPLkSeYCIvMQudT89ppVXNtOCle
GTS7IntpsZk0nGfZaWX3EL25CK6X2jn1rj2JEAhCnxQXeR9EBtWpRER2NQGCHlxF02vIPRWghLpz
jVv1Lsy6k93HYEggPEvLzKCXN8iDqhLOW7hif0nlmuYo63NYXuS+ufeH+qMzTXLY8amaYufdstGi
BfroEgKxbfGHY8z/EOfBhWdSlCmKrq5tzNujUBe3q/xtAUqm3PmJsRCjfTQlTX/d69ALMMd4tRID
r1XhM3lT+p6qw5PWzacobPu1oT6ZHd2+kEoC87O15nM/Tx/U0CXINmRIotgP9Zx9ZCDAaIw+F/2z
tOBx7zw1/mYImmjDq2qyZ/JPpXdYhBjkgD74anXmTcZ2skjTLEWgbbAp8tINbwSshPM6yqAHTGPw
DK38KEtLeJTOWGFPmG61yTqpcfNzAWisFliZM1JrEYnQ0i+9QlaGL6YZXMRl8yr9/tB91hlD9gSl
ahdhDmyZH8D8wnyTyhXm1cciMBGaDoljhEA0gCrSXRQtE6rJ026UEAJhoSkVXjq4MYbZm5InzB2j
BlC8Z29s3xXnR9ex87clasxctk7D0e5NgLH4GmWhCxsgf1QLPGxib47XPS5SoMxAhlPonrfNZR7i
i8KaBqk3WhdfLW2bJjpT5AmGhPk2O9Wjbf+AUGOus45x8SSG3FqHH+uknf3+ZP2Vai/nqusamimJ
yl/r/yLm/IdFhh9AgguQUNwX7CMEstX69IccFL+/4DcdBz2gismhVNm4RnxppLUhUjObvFQaWCi0
nqK8Frlx3km34abVE9v/NkM7U8QtIgk23qGbz4eukQQCqHTI2aLjpIa7P3yq7+oww9BcmyQ34hy+
9qZEbU5mHkKUN1RzXNtdsLVHSGbSg7o8zEK3oFuKBMVG+QrT8g/85G/E1lAEPYenYBh0Y19b/Yw0
II+olOTUZoWLfo7TidZ9M5MdZTvZM1ZeUEnmo5oUL4z97h1+9t+4A7ZB12NgF0mY9pdqsPQDHQ2h
TX51U11Ztr8S8QVc6uuuao+dZh/sejsK8VIA9N9f+1ecgy7XotvluyP1/vrlw2T2ptiFldwhBRQw
R0nz8wagMdWGMxFJ2eyPU9P9Ny7rWKjudcv1eA2+fOOKN7RTsYU/CTYfM4SYrfQpw4i3naoa1DJn
EIvsnlPo91/3G+cRT3WQ9xqqpWlYK3x5BfIsTr2kzwrUTvq5jbS/AoHEI/0UQ9kYwOKT3D5ipPwu
uHzkh09t4W/DWDt3Iu9JwMTff55fe20+jmdhOgKWh8Za3o2/9QGwfFIiB0gul1IjsuYrObflbEow
eYUb+G+YPHxjtuBpOiiQR3MGT33Biv52TR6oaVBkZKe6Um9FgCGCz9lB/gQh1EGBKeL2RPWYKvyx
m/jm++q8YfJtPUP7Zbk5BAiEsx1nJx7Etdfl5+I206fRrYZ7vFbZVwKWLbf4/xsZ/RtGRjzjv/73
t1X5i5HRf/2v//yv//k/vjcy+tsf+JeRkfMfnNCeafPysFO5dLb/Sgyx8CRyAIMRjnHoqmw1/zIy
IhYEKwlcHVyVB/+PxBDrPzzHJhHL04lkpL/8f0sM+WV96cBHLG3LtCSI6uv7NFZ+77dj6x9V1hJ+
psh5m507v1qBuS2h11T1A7FnqUrMLjY4CdME+KkbG78ZRpurUSsOlmbdRuEfA6m//2A4WjBY5Kj5
2kTPQ55q0dT7NKXtIUiryylrdxiX347GsPedglLN38oGiMpz3WJUrRrWdZW46xyuUk7Iqgdvi00c
uOuPx49stv8Q6MhNowSxEdCa7i9AJCSyZJi9wj+2zXbQkzMkp/sx6Zl+dMYTOtV3B3eGRNGxJ9D3
ad5f2+EfSiHN+OYjWFKSGKa9eAv8cx/0EVvmgLLKsTSSXWIUSJtPZKiui5c+j89aIixlNDO1zbEc
6nP5LF79pzCrX+oxbgNeVAbDNrkLXxU8+VwVDAOy4AQF7trzyi0YFoSXZE/2+k3p1X+yGvql7pHr
/W/OzmO3kiTZtr9y8eYBhBaDOzlaSx6qSSCTzAytdXz9Xc6eJAVI9GtR1YVsMpQLc7Nta+uKTRoI
ksKnBkGjD2Wa/EH5I8udtjYOcL48I6ewQMywEGqlApR7UQWnliH7zwQ//efb/k/aJCeaBOrqf/+f
+tUnN3WDvkRcAwHNiJzPP3sAlhSWZGaldAQ2sRRzZIjBuYf7EgRUWwWHBJZ7rtP/X0sLTQI+gkem
xOkPPRyyqhcEizt97CH8NpMqB8LOLqIHjTXhV12+v1XlU4QiXpNBYxWts7RTfiQyGUMSeI3NrSZq
u8mi5kirCyqpRYEJaQwGRhvWRu5PwYxhMuvO6Gy95gM6k6Jbxlq8HHFYG4M/mp/NC7dYfX9zn8oF
KoAYXIhVBWs3QUl5/xrLoDd6EwbXqZeARqbuvslwqTWyH0Lkny4jvuY/XytOdfwtSiM8wTXeQlWn
58RYmJ73QyQsYp8P64BjqgRlDosnj/PhMinyaIhTVgg6vmUN6qnwRyvH83ahZ/8wAD93xxKBqZbF
BkITpUY48v6RhHS9lxE0n3Ji7qQ0d5IkXZoENjQg+JQimau6Z9ZJ3Ni8DW4bu3L8qTf28+NyC/Sh
gr2D66+9nQv+eauO21RQsyVy1Br0ZbOgQYPuH9fZYwPyX4+T95f68GY93aUP1uBp/UFdNzQjyZZ+
sOLyp6rlp7SyeKuOQp8lcGsW0g/Rbe0lo5EWXnyqO6pqKsatY3GO6+GRUza4illo5MsCmk3jF1iU
SCs/G+mGwH+27OcI1vEjyuZ97t3a1JrEUbkuVHv//YzRPq/0+NxTNkbTw1mUfN77D0/d2IFa4Cen
KI1uqHLLB2jeO0cyzziILsTfQ1QELdYdQ29dK0HCkIuD7IZLMDy/TCtfaaQsaSbZ0DuF2m88VRkl
gpZGA7NH7R9sQsk4m29rmXZo3QBLb5oP/CZ+pKDYpA++291//0xfDmb2LhYCOtME3/H9M4W60Ttw
VBMqZlhhJ/GSCtqsaAk0lDuQxg8lNKA8gSpskLZyg/IYhv8/80nTqVWrwq5N+Xi0r8oiqRXHjUEe
ABT042fDuUsxJC5jckTeSellUQeaaq1GR4G3++nyn1cojUenZoijqaYZ+odzTGAhcVbJCJ3iscTY
o5z6kYRQLt768jANc2Pmj9EsVoMZvi21B/zJxsXYC8+URc+h0fwwD778IJTvDYtoDWu7jykFw4CN
Q7eed2rcZlbDUc/zcdVWTx07qUGSnh6taefXC7GzWiipw+ync6aY0e/XUhYUVjekEbAHCCreD4mE
/bxr2tQ/laMydXV51pjkNtJ8lkvZnAJhO9eRgFI5QFbYTgI1XXw/Jj/vmhpDgVIqp3p+iyY+2D+L
WxCQ/lLVzj+x7KAzM2YFwcxQk1mj0Bzwz2b7UvjO5PurEq1/fux/L/vhsXNVTQMMh/xTj+nxOBR7
3Jgy1zvLvjKPhnjb6uPKwkpIUXG1dr0FRZZdRIFBMlcgyMtSNOpMnquYmYyytOQzUXpYi3cYyMEC
CdFMbuxJm+RzE1Fh5utLKcqnBf0QPTQDMbI4u++G0pnknQ5qDDQOXfhFbdD/hzypoZjmutOeb1CU
zbYOxlUY1jMyofNQNK3EOX0zwcajC2fk+kYbLDpr5foUgKKR2Aw3dVqsfo7HPoeeGnOHT0E8puiA
x95/LY/G/bCyLZxEUY8VXrDAmXEd6cp+9M19U6XH7z/T5yyI+u56H6cr/LJWjeipPVVDuFYqj4hK
U5eyn8zUoL2moURvmJJvEs+rcCswj41qHVOVQKqRH4u0OBRhc/rhlj5Hw+RBLVJ8GKprGJt9WEMJ
mnKvzp2I8k+JT/o1TKSZ6B7zFzVOr2mP7i5e6LX56/vrfq5U8yoQFpmOA/1W/PX9qw/rRJJKEBin
0ZL3YVRuPU+9Lw3EKSYW0EE7L+Jxk+V/Q7c/K2M1T/vhzqzWUQgMsIqW4MUOmZodg04/KK2xcL3y
4fs7/GoxIz4iNfqWtvm0Y0YFaarGBsmSgVBNwuDQVxaGteYi9PW5o8VskOzWEOMmymicjVrZMA9+
GDHi7b9bzjhLczJje9FVA3HEh7eU1n2O9xnre4l1Onbzc1u2DiFl2MxLV5Jw6gr68odrfpGoIjVJ
bpZgiAWUHOX7T2Nn2RgpdeSfRj05iJFqB9Fcc4KZG9r7UtmU6VyWs2PKLXz/ysXTfHxai3w0CUoH
bMXHLIJe0BrCQYzDOuY7uUSq3JQOWudhrKf9ENqrn0I23qzwZZVJxiFx+5j79Sw5i2jdhRfe54u+
97d1OMz7KN27Khrr+CyiHTsC/1tCLgias1z9qRC841p604u4mIxeciRloOeMBdOf0e2+TDrj5fsX
8ml75yZRBHFitMjifDou1pGSVpqhuMdx0GYhFl8IkOfUaBffX0YRX/Tji+dAhfTIJCDm4Pf+iweJ
jyZPi6RjH4UH6uw7jGPWWRkd4A5PhpCNUrlPtfzsl8pq1FpUrXQHaneSk/z+/k4+h6k8MQ7tKqOe
lDxrw/s7QTnpx4rjS0cjqR7Uwj+0NdIAhkD2V0/0316SsYv0B7rh0AMPW5OTppJHuzyVdmR48DcF
FluiLwIGX+rpygfA1kT5jCwPNtz60sdihV14TUC4KHDNUz1jn0fdIo3kQ5p5N91gF2Pd+/6pPu3O
4qEohJJmQ33Ccvf+ocyulweVjsYjNpPLoMy2HQ+l4RXpD9m0jKu14iNd9em9/f66n5cw5jDm0Ax0
KNHGJ+4V1uh1q9W1fzL9nrOJher8yS3rhd3LKzRP8xrhn9LuQ4wwag4BiTH/4QY+7S7cAJIywfol
t/NJbxNFqhIz48HEldquT+O5ax6GVt82RrCk8Lr2zPkI7sxwf8zyOF+8dLBLNm+eGh9/+zimaXJt
TaKLk5MFD5Whn+vIQ7vs2XjRUddmMadxrrrUdXhSk60dWAd/SFal5m2bxj3EsXvCkHEqIyxoEhTd
tuwd4J745lka6oOSj6ds7I8qxh8NJVVhvJlKe9/G985TFo2KD7ulPokfCulQiGp6pOR7TfJx9cqO
Uly8el704CflXVnQmrNR/HjVm8OxT7Rjlo+/Ers4Rqp9Nhxvhm/fGkDsMsNr2A3btVO7J71RWxqh
UF2bAZJPJXeB76DUHJ0JEtpNHti7xVDyJ7JdvULxAxw59TTn3BsdxhvZPkK9HjTVeaT8V5LvoyHZ
keSZJyMJL9Pg0Sr6mQwPFRMvUBLmNvWW5kC2p9WNlVzUl0yFyoTpMlwluvo4ohy441lZYwiXyvuu
HZRZXSIBkIf4VQucpZxVoqVq70nmNveaRR4kz3RX0CntpfvRc2iuiqVTaOOaUSBLldYiDKoPqqRt
ddl/aDA3moLWQ7JVzFNvLVUI/vjuF08a7+k1/sUEnCnNzpT9BfIsWCTaNTd1upea35linaMSygGN
fUER3Ikf6+vxN8DfU6AmdyEilgpfnlAOqVIr0BMYJm2SLLHsmGUVoFNfyhay2t/EB6dZepe55TJ1
oNsVyn7Ao2ky5sMqd+jp1uU/vtmcnFx+krtn2Q6eZKncxkp+dB351gOZybCTDzZKDvvT6ZAq1sTd
LjgB4pmFSVbPTumY66K7xDe345CeDRu3IyWcyTBwm/ZWmsFZKYVO0n7yZWvZeOANxEDjd0lVuwRp
tx4id4kEEXGDt0nyaC1eCt7A68FoT4UUPnqBdvl+mn+xb1skVDXLUtin8CB/v75BCChouytBi1X2
1G5AwuXdXK6hyVre7ftLfREQvbvUh6VU03oLTTdhYyRHD4iD15mKVTGXM12Q8ZW/0KLuh6jky4WE
FYzcHJgN2Hzvn470Rhch6SEf3KvLxFj0DNk0MFZpLWj0cPP1nMhc/4nQ9+lsIuKvfy4r/vyfk2SN
NVWI81Nwwn63ru48X1sbibOM5XBmKcYPO8WXX/Cfi31YLHM/bDMFL4qT0+t30dguJKtd+YF6J7JR
//0XFNkK/qOzI3yUfw4qWoSooBvbq+VZbe1HwhkRV4jzuKn6Z/Wn7NxXMYVFMoLMnMq/P1HdUU7K
saFCTu5lHZacfcl1CVjWbRgfx6rH5Aorv2bY+dXc0jN8L0PrDIdoA4EDJwd/qyKBcbvuLjLGY5nS
EUa6sjbrlTrEOzC8i2botqUXTzWNE4oer96WBSymfXo/naKa69XVqrQfBqX+xagE58e/kMvrn7c3
j+ZgR2kq1rBY2ym1ks6iVo62b3+p9PY5GTKX2ALJYNfd1FyTF/QgupAcaTdQlTMObkCM+qVcGJu0
zlddlR+ZeEu5Uw9Gg3A5T6Elj751jI9GY8Mg6reapAh96YTSykKJ0yvSticXW1WbhKoZDPNOLqaD
RYtBWx0rx7mNaXNRO+O+19utWobdzKO1z7adKW2Y/hr5j7Ux+opOzyL9oyP0/H6cfR7SOhUtwfJH
3CHTwPV+/gT079uVTQ+XQYge2uUlStrVGCaPXVn+EOZ8PswyV0WhhHYCJHPKx+Tq0EhGWVSaf3IV
YtRsVtNu2LTlI/6acx1b7TZZ4TQzEy4eqa5upaKbmkU4S5W9PuRXOUvno21MrNo/I1s44H39w/TW
vzjtIPvgpC3O3ARiIk77ZzGJazd3GrsQViDwyn3FR3kVAQjGRi2OVi2FKKcIKUA2Gz0mRaWtEStc
RjnfZ+74rPfLpDEu7ggOi42SjtKTVPQbm+DJeQqVeqazKepw8oYEgzfWqJIQBN38XalCplLMpSY/
i/18UGEHopNsdGRXQX01W3Nec7wMHZ8mnXzx/ff/YoJYorSJxkilreRj0K05VRKPVeafCJCWmT48
ROCJEj+894sIahAZeSk0jkWgXL+/7hewWQYD50qubsmfYbO52hF+JLl3Kqpw09IvF+nWSWT/MdrS
QZ2rdrUMLG819O0Ck3FiYHArfbp19Ghlt3o3jUZrF/XtOsBF+ft7+6K9ChUOb4RhQNnsU39AoNq4
kUuDd7K6bm1p5SVAzFhkycY1zL1sbpsIhFTUHey2WkUKBQsIiJzyoG9Ic7FIYxo7H91sYZJL9FW6
uGt2XywX5X7ru8bZiv4waB59jjhWUF9StNmB9MN3VT9VMphsKBc405D4JuD4MJYz2vOTpOh4v8Yg
YJ9HcRCsTWPW2dpZHABrpd8kKZJiFx1C6xwjz7i0Ub5GFcsJf/wN9zktWK9pmS0NlQDdmlYJ4ANa
kaMm+SEn/nkZEnfL7Eb9xHD4uN35pZ4HNUlgRMvAYC19Jl6j+G+eGj94Rnw14k2UBLomMMKfElbw
6wad5Ld3cstqr+H7TofHoiN1IoWM+IbFp/erc+YUf74fVZ9LxXwRQj9xymW5JaHyfnVxlMgbIAQH
p7QKlmJrTKS/uWOcoNAfY3vTNOYBZMlBzLl4PNONMhVxauFqmAKoW1bENUr9dTB0S837IYNifjVa
KMsxTmwd26u3Lot/Vj410wGU4ct+cmp9UVTSIdHwuK38Tdi0jx6B/RhgZQBZRW3Lg1gexDahImZH
+6+tVZKSiRvOR7M+mb1NXJ1fevaPpPeWUqsscgMDYkhNSSVvaqm/pWY353O/xdyJBBgojKp1mbhn
awCZ6MoXNW/WYrnNXH9mczDtkf0T09KDZk0l1n67LJ+8JNrhTzMZ7XJTmU5Jz6I+lzraNbwuPYqQ
HxLDrZfqadG2a68Gh6IEJzMo+knMA7RkIcH+7TxtvBbhNNH7H9IZXw1pFjdCKoO0kPmxhhyFFbno
ioBYvFKw2ieRDO0r7eDKwQ9pui9Eokx02aRcTXr6s35HM4veILngYykPxS5HqEcpz0E7pAbRlvpA
0jebpjMXyqsbmtPvx7UYth+yYiwyRP0EPvJnfU5j2XXPgCd5YQ4LK072tAbSDNEStWILSjNLFGqz
7y+piqPSh2uKFkBEeqaQhxjiz/8Zrj55YJmI2D2Gtr/xQ0zELfgHgX/DGncldo5GisFYgAehuyCf
tdR5JDOgi9Ffi5kuk5yLuSufZZ0OsUthgE1odOmxN5trCBUWo+LYcX666y/SPO/uWoyYf+5ao4ph
KA2JWzfUVyk0y9pJpy7yHVBJM9js15BGOc9nrrN/hBoKV5hjQSi4dvJWVH5EbjNrwkMX4zBD3mU9
SMkPQ+mL1ZHgCdEnRXCoWR8VqNweTM2KEpnqtBP5lzyqUzHVc4T8EqYnckJbo/5fa400nWY8hq8o
0HK++rBXlUHp9UoqAIJ6dIUat9LyaikF5tkb+qvXBg9tNys7eET++oeBhIj101BCtMPGg8AaxYfz
MSgF1a26YxokJwaEPVHggIw1JnVwGGYonG7CxVypaB6IskcVhpKsP5KTuk+L7qHqwo1vS7vAFzRr
H9dT2jLLWsomWhROGz/DvbOf0pFlLs083Cm+V0BA4whkVyIXNsBnkzbkYbJpGOvW5M2tthiSTQBa
P/b6X3bvvuTmTS7tqwdTMs5+p+Xwq0oFQ63Q5mBvXoYB8MWydfMt7uQzJ6ajM68vdFB5o/v8BgAr
1HJfZ9pMGVhmC0FVC1V9OYz20qEtZxLL7W9Fpb0o8/Atpzcl1eUHGdwPjLUNbubLFLt7cMD0WgMi
SkYoBvFIo22tN6BuZ7oC9hgu6N5LWJ+JbkZjUgzDrc/zleu18zwqn95AaWSJwHiF9bUmxZzpNHuZ
HiXNodIVrPeAxvmas+AwMgv1+m+rATOsK/8+KqynHjp1Gj2MxniXuc2+k+na0uwA1Ay4rjhR5laX
/ZbwIsVaPiEx5Lx2OG1o+iFO6m0laBpeNby2Fc7bWW9CHK8utjCUjX2U9F2Dby0NWyBaTcR0D7V5
9q1qSxlpknpQ+Axf2RWds7CsxpxheEsese8XUmtaawGa1qjAhoq9TYJ5rjvJRFaaQ6drWy0Z7k1r
ODWyt0erYgSQOv3MvkhtxEvtAVYlzSwPjYkrkdcLzaudxwLsE88S0LNZIt3ZQfHceQm1XrCEsKbu
1VfXdJedkRwsY9y1Br4hZnjQQuVYFdJvZtDUq4cziKKVr2kvpAlxdtfcft1nRTaVQndO8aw9qIK5
7prFAp3GQm96CDzSjcZAfyZ57T0m8zxh2B+jfnyMKvOulstlZBvrvEmWWhQvwPBtjNTcI7TY0EZ0
SWd1U3RzHYB/odYL/zHUu1UsVWvOz/OeLy2H+a4LmuKiVFs54k049kKn8Xn000voudI0gt0z6zS6
pEx53JVyAvtUL69GdBsj6eo7cMe0RRo3AKZsJYbqMxxCp81WoMFvpM4AjBKLTuJQpr24Xqflvmr1
F2XMjpQ/IDICt1JDCzew8CVCd1QlWr9oTO8cViUARqa5YvUVxXrkjJFn7RrDuqtaAFt99uI7yT3Q
mavW1NsyqHaKOZf68ZYMxjNorUUOGLNvxrueV1RJtjjdRavw5MWmss987WCawTYpTiNNe6SIG1i+
Md1NxvAa5+PaKwskwNVGC2yUbP6sHZ2Hhp51FqkOngf4q8BQd71SbDzYff+BJfb6xNajfWY4xbS1
RjjAEKTfWHw+RPaJWTeMdsQGZn4EOTUZU1rDinTuFkAT8bKOQx3pGkygyCy3QdbfbJp0lVZ6GXT/
LmqzrTqCwx1liGCav9YLdel4yb4fGQDBm0O49JIl2kPpwV0z6+7aOresTNaMVQaiRAOW3DSEGbg8
WbD6RilgSUx2POguKyiUBwl8oYrO22lcc7QO0OAMAupXuP5FVf27MnXvHGeNYeFJGcJLCzjV0SHw
OnZNK2div2BWMSkt4HpieUk0bkmmmpAG+v5tfbEhfDaxBJQ07pZOALFH0MHI5foTQ++eMrooOuX1
P7bQGoQfP21XWp39enPG7gQU7u3XDAOLgh7Ez0mqUscF2/dGzUSX++L2rI5Wba8hMKze/s9RZqUI
OSxhCn7v9vg+yNlurIgvASRjVaTME48eO4oqeHu/WXbbKuam+Jb6vwzBT1TSGtdo9dny+jvNYeko
9AfHdW54eeYteGs18V+bJHvOAhrXYCrWkyqbdgUARJLxpLaeU8WnRZWsRKbfN2U1rwNKNrSD2Mxx
IEq2kd3lTrcoCMikEo6ZZ7F+d04KGxffsonCnlpp9i/VjZ4LP9+kTnar1HtPz5ehbT81nbe0JefP
UPM0rYoFeuT8UVPotda6HksaUWPv/u3DJskkD4Y9PkyQxqz4XDi0MgquXR2wx3Ti51PoVlHaElMU
Oj7z6m6AuZl1SGLskD7hOsGEgl62yvWTJZ0mi8IsrSUg3w0w1FkR0UQuA+vr/yqtBmkr2zcS8Lqw
JwfUyNGjQ0GmCJWH3slBTcsxRBP/SFQ1LYZsNkTB7Y2LRxfXbxLwczjj92YMprB2htcxqyG+1cc3
4miF48pklNWZ1MPyHUZ1kaodhiNlkM9LOetJ6mlPsZoD9OxNfUpNLoNBMkJ40vMqxF4rz/EdG1NO
ztmLk+jKPENrNUmslbIB4IaTXOx4QDn7SwTcEriCbhIepw+qFM2sLKdd8M0br7lQq7zlZVXNIQnB
96iltU0mLFFFG5DThlM0Ia+jn3RzerCJIxSN5oHJoDr+rEmN32XRX6vChUxSvyYciSZDpu19tEGe
Ez33K23w+E5a5U48Hbg6VZCtrMGogKP1gAvVrckE7bjejF55ITJYelUsqB82GN+xfVVU+GOm1WyT
lpXDFH3JmOIRPGddv/F9zV2pNOildtAsoDta054FzsVrmPcawWA2huvgl6+d6yOcZez54a+8dnkO
RoGSPlMFIlDwf1lge0e1XxbQgySFJdm0V+Jn9DK41cht0gT2Wa/39wXA5Umr0JLXtlnDIRDkmwao
LQKhZ0XIoUZtmFSl+Zcgay9+o59p3qx0Cjif2aZIq9c0aDQazMGLaYxxWkvbia2h0VZi56/WSo9k
C645mOJBYhvSQvjiXkdYQkPEqF39wRFmAI921z0VTvfkplPPA8pfY8tWIf8cgZDr5bBQguKVpeFe
bsNbRBwdEUXbcbAr6a+VQ7jUnXfT8vBqC0CmUShLCDT+juPW1NL9GHYNjWcNzOG9F9D/nJxpTzOW
OTHQHDrv2e/cW1uWe9/y5CUgrgPV9WzO4XQbctqfyBrQgMSUSKUG/A8L/KcjbCx7iSwk1LNtWl89
nAlon+UfegXa3mDH67HeptcoKReRix1Gq47ZFJb5rneck4Mj0KKyChhzurbLQlYKXBlXbl4fTViF
vnHfjtEtVrRqIZPE82rzZijdsonScxKp876Tm5mf/glLbSFLSPR9p3kJKg6trSX0l7wYy4NvX43J
0nHTcdrp/RMqhnOHjs4fljLrf1quaM8DGWJQYG3u9Fh9oVX8LBSmMR/GMLKMLs1wY7rZsULIO5re
39TM1zZ1wooEPLZ29Utoxnu4t9NOITIOrPQhgLUIrwUHM7U6WE7DLdMvnQT9UlcA+6r6TokyskMW
+pYUbj9/oBUulMlgmxJGVcrSDrulpJO3APbdcdy3QmVbk7utjAqfn2GTxjaldGcS5t7M8rx1Rb95
gm84eRPFi3e6Jd2cMFuECKCV2L2VfrxJkjnJqX1TpM9CaN6qyiaqpXmYS5tW89ZCFS4007WWMXxf
PFWFrhDsGufs9PKUDtGZ1s0zYo20yLcik21LdDOXXjhFOLOTku4EOFQp1yDSPUfH1yW6yBAec4Na
cC+1jwnVrUHRVqLiLH55LNc7o/81hX+oKXeiIp7J16HlfnMYFnxNixZNDg35LTOmKBtvmavvSilZ
SI6yLZT2vqjRjzjFVjwQXSaLkc2I7MJF6rrHQYmOrt29ltoZUua5dItHr1lW7AlvdWnx9ohzlrlx
xWqM8/p8CBRYYrH5qnL1Bj2+uKKbeXfV3oIF4cbhFVL5Xm61udEra12pAY57qFyTi25L69zL50PP
ETPPD5HR7129WSlpvq7tdpFzysYuEUjuqsA8xI7ieaZcOgDfNGZVO61TzomTP/VJM9Ws6jd+WsEE
M839GCX7KC5PUklRnk+f1eVmGK6W0l7FO6QZBMScsvGU7iEegPZGmdA/0276S47cO171M7DoFyvT
57oWrbTM/tUp0b60nVNnqhc8nnjD2rPdRADxrFlV7UxJ9maj7v8tIuRHqPhtSmlIbJhsJdO4vQv0
bNeRQc9QNWQq1gtCxV62JwcE89iFF7swzh3DykvFMdv85RTx0eylTYzBgMpbyiIMDWpWJxDXmlZu
WER2g0d05VrOvIUw7vI6M+QKha+vrZBD39Qj4DC8cDeAe8eUdNG66nPVqhtV8+51p97ZpKegSLC7
wLX0mdAVwN6hiuZwTVcx8gSNTXfwhWVFO41zdRWaYL6IIKVknPVqePXceC75yjktuVC9tTIgWMlz
udN192JIA8ywbN3HZH6ynKXQWub5OejKBSvXsc42qp1OzRrS+3gRuVitzpejUc8Qkz2LNGYL5Jke
lluDQ8igVIfIaf7IjG6yNqEV1/Ne0zHAuctpTRBFizZXr6MbTw1lOKsyD8Q1qxGpKIU7nyljpdbb
r9dcdaKN3VTU4kd+rVrEV/gWdRivcI9b5hbtY22/zM0OsB8Tq9HSeWS5e9Pu9qa5jPR0Z4bSXuWz
Z9gDJXQ56XJzqvxohX3jIgGiKznGUlOZ5Kq/rsSDDhK6z3QW5O3CU5rNwCG4VyRgjiF9dPXKaNpV
pxabvHD23aDP+1RbiGETcuumGS+01l+6NuU5irZgx5YijSmEEm0vr8uMNc2JLwWLSuX/GdHwD57K
+UZ9lRztQG13WdE25qHBEPM/c4ar3y2CxHoyY+lOfFDxk7JHRSJOf4kKaUdYlEvTsagW4CvefjpI
yB1olTGHs71zRkALdNrbzm+xFHFqOaKxXnJolQvlN87Iv7JQAXzJJ1ST6KoCSLXcucGQl1/S2lx2
9jKTNSoY/trjIWhym6aBhekl9T1l2Cskn4cYe8lEeYpae2pKyi6FvkpB1tyicVhngfoq7ndsugWJ
g99viwE+tpOiyJemX5Cy1nca+DxVTzmI1Tt/lG6irEcOf9173QPpG7av5ndP7Vvlakm+UN30fpTa
W4CChsmJ31++EM1GIoGLK1ZNxh+PiYVQGam+s46P+HmoTYGiAltQSusty6hrgQyTrfog5LZuSmDB
ppBE4wUPhN9dqe/k0jx3Ab0oBSVo8Zlj9zeFljdVSJJCTVWcdJboyUzW3avZ5fOikVk0m1VnkXua
BoC8QEVtSOSspGDp+9WhY/0IkxXqo02uaAgDpT9iKig9RX8C1p7jmyZy9qjWYjIkHiCkJhjXZqtt
O07utlywtLQ010T7GtcUUBn+S9wpl6LglJTJa93FRGm8pDb7u9OoB7FDmkqxFt/HDes1DVoU//5a
LBeRpW3D2gANau1q1hj8Mzk89KvK+e3njKl0b4IzUaLhGCpLrx/I3owbYxYJWbJbstcZZOzSqt/U
cQIih+2gMMyLU8HOYdyVuYY7LjkCIWuW2QhDWrDgAB9c6gekKw4B6Q57fAy7rVVb2iztqg0Kuuei
Sa+1YRxEixOQ52XtdEdb7h7dJv+VDv1DqUA4qtsZdKaFVNq4LKI6cFBxdrl7jPWDQ/clmd57LWpX
UVtselN6aMbqYBf5onO3Tf9iBJtI67apNSyt0VyWYsfOdfOZmi0dVWwPAjBT22TSWEMwGbmPc+Wo
QBUpS/vJVQDn45exZ1isUHBB1/dIfGFE/NfWwtmoULhx+r+t5P5pybyWYN3krJlHVbHNi3tnoGbP
F414Nj2b05ywzBm7oqyjOdK9rXpP4mMSLh9SpVih7RPfTMk18OJ8VLmc5pQiRFVIjNZKIWEAzv8p
ZzUJB2ydwqqZO+FWSEV0tu1e1zaOhxtWSFJmolqzvJxxWF+JOo/nmjtcFjainQxd7AZN9LTLsqko
CHXIBVX2W0h3e/HPlRI9xVG7UbxVj1UZ3mldsjYLFSPmfil2wV5LE4G9pWjQzJw8e7YgyLwt2Sok
13QvxdgoZNaroSV7qjG4b+i/KS/UVvYsOvVcPbrVyMpUArAReLnqK+sYGZtYa1DGtBwJivhxbMot
x/QdiZsQkiMb5yNx3tVFwDdJu2alAyDym+ocgvdMa5BOvLq3VxTqCqsyzY95wwaoBScDQb14qWIy
anp0F+OJ7GoMnfg4Ii2TO3lW+vrZsda5rt/Esmj7skTQXGczowrKSVoVc8PLF22OTaFhu5Om8f44
TfjSSM8hWCrxMC0mtSJ28inTxWgcOkMl+UnSNnYvce++xql/l9T+tqzC21Coj/0e9QMNPMGdkpFw
jA2J94Pu2G9I9skdAX7DS+4cCEJx82g4JQS07DVkLwzjYR41JQmMhF5e4KllK2MapdvPTlFvdR6w
BWjV1FjAdB28ICZ9jzFDOGvN9jebBokOpZ/X5HbnnNnFJQhPJJL6eU44klF3dDHQxtbGWVZtU809
Upc0lONIkrRPtospTlGcLB9njjaAgjj+CTWlWcop/mZ1iFGP3ynVnCwni1V632VauTJMy1/2lblS
xnKrB0+G63CWz21j7qjp2dM93BC81OGY7z/8H3vnkRvNlt35rQhvHkJ4A7Q0yEifJJMuyUxOAkya
8N7ciJgJ6nnvRQPNekMtLUK/m9UNlAEkLaAHhap6H9/HcPfec87fDUW7z9vmuRqX0xStGj7cVYSl
smEla7PJfoeCkKioogMsbMTCt5uDkgUPNVOYiiSXUSNWu8scaLTjvRHaDLyh2QZm5S6jMV5qpUZp
lMZfbm9SE4uA3mbudnNUvjFX4eOP4icnZmV4TQWNdDlq0QM0yk+tNa2lhCZVpXh23ezUNNTUmjAJ
ynFhnzoNk4kh5nhNCAl48+L5BXvCU43FvTPqz24a78xZ/OSZ/ogTvdx84JQ8yziKktw6DXR4KPqt
S+Hi5emq9DCklru21VL6hA53UecwKGb1I82LJ83FODsaRwrCyDxFrraw7BHro3iXZ/GbkSX7kcfo
3SToHnZAGNc74SmyjJc20J/zQ1DhSOO5z2X4MIfjnWqL7Vwt6q6654RL/XmuVco0780W07aus1eh
NRt5B8R85tRm+lLo0wfJmNhdk7+VqXeVG3/faukE/x1jXgbK+IMs41lk+SVr1Ls6Aa0ju6IvvaVd
GufcstdDOL+iJVp3ts6M3H7QmrlfIK94Ev0bWRcrsu8WFtmnHoC/PSufOEfnC4eANWLVPgusGGBB
bSKs0taa20jKZvhrNq6MwwWwwAUSxzFN/2yIOaur4h6ofDc+dZwjzICScyAc0JDptW8R1n3pOAjm
nXq8NTrxfMYeeG0XVDJVAgoDH7RzpAzgXh2NbNnnKQO0Se19dlmuUZuq7WwSp3ONUw2tZnQaR7N8
cGzJx442pnKQqXfEB0Lk5l2axnAjLbStvZ9NYye7HUj3y8p0fkXbLgcqmxh5qYG9RKvBIJbFpiw2
PJplq8JEUcaAyyKYfaAXxDDEX/mA1DoSO1NY1JxUS153D0q1CVAE15mQhonwBbRlqg5Lq1c2+Tg+
dNhBye/ZMcRdPc7VSu0gTcOdJhjtkR2MvsVUnshB2E72z41cJhCYUQN4LV3/VD5JnlZpDitZ5I71
CJCl+boTHhptztdB1m9HRAxErOivRciMdl7mtYlTTX+VBDFH5W1xhxk3YeXmqSZ7g6HLNpj80TWO
RZY8Cbcn5177bnIn84OspQhgHavhp5Pglz8VfbjEQHsDSIWZI46jY4801C1+k1i7N1LrzUEDKBhZ
+ukg7oqpxv/A0N6Ei0jHMJjk9UxRpjz7CcPO88ukf2IxrtSkh0HuHMc2fZT/SSP7pyVHSfwyRjcr
QgrjqiH2LL33SPmLPRzEMVJ5lWvXFM6dyJx9GuqRbxOLF4QVtO/pfoYZKSmfSh8fg9w6FH3PPOud
ERicBICUZKESkrUIrPFs6d17M813RdIs8VouyJvS+HWEQCzo1G6vGc61vI9e4VoI693GS9hZPzUi
fNk+yBK6IJTLCJzDnE/bXskJSoqPCTMQwxlomJx1HtpXqZPoOnIWMk2j9cQYS8zHVOMZ9+UILSG/
DHmarvvuMVWSr2kQL5WLB1/MyA2mPdL3IvdbqpasXxJ+CEo36kC5E+6RKSCf1RvLsbawQ8wprhL0
P4fbT7UjWSgm6A2bd1D6ba2P4JCWujx383CCEU7kltN9E92HDoqxCoGnQ7qu0s8pMPxJz1/MIH11
0uZhyPuP2HHfPVt9iwBYlnmkEglqDiP2Kidd8b7lxwbE+hsPWJlOXbgXKqbWEZVz9lrG4G6hIDGH
J4Lf7lts5z6fsvBjzeoWMUz7ttF9WzDEcDVCZEZR1ItqaH0d2gFJXmgkNHzIQEtDNKXWdSAIIRmI
dA+NhhEprXZ7F3TFeRwAizKZ9TrY9tWlPNYVfkEAFOtlwSXGpSGMs4d6aDaDI3b6TBxM3X0OPEt+
N0HH4NheVv7Uwvlx9WXkKB8c2xjrg0UV0ol3BrwMHkjpXWqCvkrD784ZYUSQ3XQfeMY6w3y3yWhs
VRzyJNCbWIAeWkpZwH/nMmIsnCcsNKNvZSjJbalh3jGhseKanIcgJuuanK+KGjxxsdyX4IwTF8Rw
ZY8yHirqAv7Ici5zk9ocTt2BKcbSVnnBXTpOTCoJ/4tDOXm3oo3ImqM5pcyoGFDY5luT+XnFAdLJ
+CgZGowsY0MSH42F+HDqV0GgWI5L8g0XvOFSg+NRb3p3TkC7Kwqd1xB4VDgY/KHW5jTPr15sky4l
Y5dikW2FtD3P4x287XQ1RmGI9i2NV/z2TrKzIQCFjT+oZzVK0oWX6ve5qx89CWrFEo0yq/lZrWjQ
q2bVTDKhjUeYDfjGY0H229y7LTEevcTmwwBzMaGurRgQjx5oPzUkZjQ857KTmI1Vncg5bmqeLVHa
ki7AHYRMRtpO7CdGGItQYlKefm4m7ZC34k3YpN4yDh7OSmfcuQUwrx0D+qOOWFTJyBGcreq05uQP
3qZG+y1SfiLVqld7VpdtEG7EpO7UmIDNvsSWk9ltiyWiLeqfrCHEaax4BJ6bfzUATn0+/t5YI//f
s+u/4dml/3c8u/7Pv/zvf//nf/q3f/2nf/tf//OPv/uhQ+mm3fc//EESpfFnf8H/9ewy1L+HEo5X
jaZbknALQ+f/eXY5f48lFz4JaNMM6bv+555d+NlocMkJZpQKEP2Pv2vLvov+4Q8Doy9b/hYsCA0Y
jZ7zxz/+j7/IImj/6v//hReR5vwtK9xBjyhZ4WTEW+ZfU+SrMMLrtaubx3JiSwehzFYG4RaLvq6t
tWjrrSO/36pmWpCrI3sIHzLmuiSwuZAE+lHZTDFIuQZKHrdiXdrT6yQwWZg8KAGVvtSkAWyZE2aN
t+rUR69QF54yfZg404nLbAnyRKWwq6zsSu0FWFlhdto0mAbYJeSNiVpPslyIBW36SyFD+wqZF4qj
CiBDohLgrjyWMlJURos6ZIxCOaiJLvJnffrJZQopDoN03yYpY4O3RB/ht635NRjJVi1nv+1J9xtl
oh+55lStPdm/NzKDSbSfSTa4VrdHBJbHqZiOw5yg/HBY7CpXClLEY8qeeh1MreucF1c9uRjTVvR2
fUoFFOPpSDg3bb1mWVvTCpdWR5/mVGy9TkVu5uxelGbpBtWnybXwU9OHSJpNQADNjTRlC/O76rOV
XQfnTKZ3dlX4bQ3WMi+ZMufmLlCkFG6KOHPYmXPVuXhOg9hBXUctvITKja5Jb1+A8h46x350lA4j
Ckd5trOeiCqYGB6GKVWablP5tkwZ85hZ8hAiSS0DgcAACs4DcbwOxVDETrzwnHlnmdZO0Sz4Kg4I
Mknk8wRtaTTCTcGMzyAQpgqmTat/lb2+bSkZp6Fd9yRuZxbHggvKq84Zjuqd7+jqrxITzxxlwE/1
SMgFZLTIPCf9fW0DmgYzB7kWcYz1AQLBtgwW1mi90psRujWEb5HM42uKcSu8bDkzCVOlS1bvBr4u
+HkzM6HGCL+gY6e7sfm7CFhdqCkz84FpkDVHbx2BmjMcOBJU48b6gnT/7moVelj7ghQIOB4sT6MY
KOTeq1tYeXS80U6bHvUEq8xcP8wGnhmNTSgZeHENrAPqEy8itX6Mc0YIpTimVbR3U/PdEjFWOv2D
06ABKCP95Nb1M4Dyl50QrKRkF+zCr22X75qBxePlS60z8b1IxFmMMNajevDrFv81JqGOnr8RE0aT
0Wd7qJYHbHcmSMzzqaqHJ9rOJ2Oyts1c+PJCJrdZ6wqcNOjyE6FgYMrw4ANtiev1AZzVz8aZ3Br9
vbD6B7VRHhDOct7lVbVwVGAQdZW3+lFtVeLL5z3V5l7+ltnU3kkK26h5unQ7d4+X3rwonGxa1KEH
sGV95APIrqlCvrCf4qleieZaDelLDo83KRj8CMa62exXRkAgLtCvqT80tftgV6e2LN96u4Iw1gDY
p5r10eZvg802pMr7ABF8wkR3Z2sd0Q2Z+dEGJAqpTGStmb0lmqgPyyknsTr87Fx9K2rlAeK7LQS6
i/JSRqoMeChRHjtPjhZe5iratrb5Iu/dkGgY8v+oCSg2x+RihJKmExKGXih+FuiPTlp/yb/Ky+uH
KmH9tSZfk5qjDS1CCNfuQUVO51tKdZAXgPXeSRO/ZkjM+kizxcaVfnaNwEnA9HsvWHWq7jtqvVWK
6mkom7PWuuVCs4F3cv3XzKjoSJhbKVP0zCy7pokhnc3McDZimIRbivYoja4z5o7aB7bGv1MUMmNK
2akJVCiS5wyhDxSbERKBOmy8j6kqDq3jfMd5fV8MFFwqpEh/qi3fZmYNNFroqzaDFmFUJB631bCM
JmWXd3Q3YfjuyRemWoR9GKSW1Vq0BWzqWxxiyEfsUogY+Vh95p1JFcWSmQos0xxM+DvvWnfKWwwq
tNamZqOIO9uJOT+U8OgillZQlclb7lPv1OO9EuMe17VMU+cCea03naM83Zopw3y3tGISU+snO1D9
2rXO7HYPRTEth8S9Bu60F6W7RxD+o2QkftdiV2QMg420PVro6zEaecBdZVc4HwntOYKDYFGN8Z68
ymnBQCz2CTLDdTzYmIJja5pZBCJ3VrwGdDwtp1FRm/gedLC0oO46PQNihxDJpe3UL5aj7uGZcSUF
bgnpYWLJhHV13wfmsVLCNabo950HUNvk1HyBfRFj9FJO2iU3y+dC75ZqOeyNXN+GMJHJWFBoObq7
LjnZSjUwIHka7PKc857pqXaNbn0RhnIIR+9J1Ziiq3dJo2NMiIdb1Hg9IeQ5jeCbIkO0a/VjLAjt
UrF/Qr32Scii3+v2Q1v1NDk4TcdB89JUKMDE8NVhrSK9zyM7/HabH8LCD6PAmabhq2kq4mB6faXo
zV0eD58ElO80m9xI+dQa3TtFEDJgiGzzqp62uVYQyxQt00js46ii88XxnWX5guJQLKKO2hp1wTLV
xe8cQmZRMzEizLdXnidl0AYdQhQTIgPbj9xq2nJ4JD6i2FVdVdc8q4+M9Z9MNT/2hfE2y8uAZCrM
egvr+p3uz68i5ysJBRi/9jYp0ZV2hCCPQBK+fceK7+tmfuU7/FFKuo9Qh7Y1/OCWxaTFL1u2nmB2
j7NanF3vTQ0T4KdkIB9mnXmSecDSD9lw/Dga3hNj3prcpQ5K7wl35QzRLp8DAobt5qT1FgCacQ8B
xu+K4knqkuzmywl6BmHqxeoZR3hd/DvVPhzdYxZQdMmfK1TCOdy+u7Pld09cdz04bygZCVUMr7oA
hbSUnRDDa090Kq/yKHG0MIjuPcHEvR0fi0nfAJqQVW+/2P24ExY7cwHXpMjOXWOjDk/2vdq/WyyT
0shpLfXuJ1G/uoZ8Q911r1afvmSB/VJHyF8aqGvetXASPpvqdzBxzuSQyBft1J4KcokZJDASVsj/
o6L5nHEVCImrtxvcAmRwlJ1TlaSt+cKOeE9yJtKs+aKokyBXCIaSkEaRSXRPpCo1SKU324xWyQrh
g3InVpx/MuJ4jhiBJnN4P7nKxmNQuUqb/Kyn7irVDewn3Yd5CrfWrHyNVb0YpubOgjBVlSQMJn3z
qv9o60jk2yqPLsRAKi6HhBM371pJMofSfTYvQxytzGx6N2Fr0U4DLqcJszJjukMttlcYqC3KNtro
+BPNlrPjjsapPmlmAeWB2Vvl0m9nPWmLVThwdAafmZJ/gs4t4wQ2G2KwE2jqUrX7zp/inWNNT2nd
32Eit04GM4G211/yiaY8tK2NJmcgHENQ9qLhPtUrdzEgrrX7F82dicstSh8b+WufRg+YkUWcUubJ
m5St6KynLK839LIPQU6EJmljMOb3lTre65ruD3yy5crdCTP9SFoyMyg+CDptlI+hro+D4kGG876G
nEKepJLvqhJr1DHfU+X6giOhd5yzEfYcEAMRzSaZd2mmv2g1x79LD77QpPX/DPzicVRrwSrUSHae
df4Y93F1Ic5GCrfRDMkFbYS9dOFMN/O31RiXJsyXpMVe1MQm+TJ7Bm+W0cxqNpwwHb7YlM2OWCY5
IY961P0WvfvSUWobQURjoFLtU6d/xkwjTehWCRfjDzEoeGrOEBgJirahhATsS4tJpaabEqpv80Mv
PjMZRXwjs06egFKXaQdoAfe6RQFcxMM1AM2UPPzZEmvDHh/NiG0oMvVLpY/Zoo9PtqTdT3HlK3pL
ljnoHb4Y4zc8r5jtiMROZVhppE0niqCqY7ZWN8HJklnVroLYYmFExxsVuiANd6ydZ1QCnC/M/6NY
HIxEMk1LStemrr6KAJkYLc2YvPfyn3kCpZoyKRvV6p9CTb/CRILfmbZfjdNTssqUu5LPFByCv5LW
qMjtZ/WYWIep1zgvY3x8FFKOnSi91hFezLaTbkIvfCkJ0tIt/rgyeI8uwbALDul4vOl3IV46ie8C
B9MhGEQBqVnpExL/ZrXZ3pzQHoVn6u5d0nh7V1ojzEN6TWpGKtNsftj5XefSYvUa06ykYVpWM28z
Wt6m+yfBRpIyDBVzw6zNvQ/DGs3SoIP/RhgXtsvwFkWu6otmKO9v31wdca9G/uMkVuETqbIMa/du
QvKyEG6+LB3ty+3iN4wPn12pDYkq42rX87KQBO6wMKiu8bLUNTyWjOQ6KNC3U4jT7dz9ph5wgccw
CqwIGpB5TET4Wg8PBUyPmm5m8mDraiOBoqrJd+545U7kxWG06Tfm/jGeqIJuTOuRATTrC+wh4FMW
4RVp2zlmTckvq03khbh8lTjNQhEgD6J13oHtYYV7CQ/JcqA3EzBbFTACRZT6wCxnHRF2bHsg8uBq
mjZ/h1nwCnMUbwNWWKBnx6LC7zNdVXLCCInoWoc6OURPYTpgaDJ9tL0Ar6vEa6B3KzdUSCNKpRAL
iq7hRdukg0oeKSdhUFV7TsQiybi6iU4Rr5W5nFd2pcB+KBI/Iy8Zorl1NjvKeznTkp+XZ/PptL27
7R3xbvhGGnzdHqVbmrOvqePOVIJVjzFiFk5vdeZitSKzv3XgfYEt3cLSX6tqNhbE4rGb43iwoDhe
O317SF262SJtD5HpMgLg+jAgf2kbiEBgU5kTnbXSfA/mcc9ZO2DkcvtMwi5Zmv25N/WNILWb2IFi
oQbM9XqNQ6uU64yEG1p/ZT03yeftW1GF9R4Z7qWBzjrV/TKwul/mNygU5KNSZuOijUT3JM89jwzv
1AMJSSRl4a+wSOzhIxuMk6oQnano30bFp55htTMPn3nMv+241s/gYCncRFhRle6RetVvB5p9V45K
nTC5mt6n1/LA64CZcO4SajSOZbiA42kJ8sP5jSbz2zTAeiF0JAlfcQI4WV2767qRy4v3c+EdHJkC
Vkb+bSqhqQmB5kp+rSeVLsZ9KKQBRjN+zI0BI1x+/dBUv7XUfalT9P09lS9l8I36L9dxFdVMThu0
3aYA4KijF2dcBtH0i13a9yi1DzZJfc2oH3malJdMKfNZvOU8nna0L/hkIZjIxTc19Z4HedDk2r5p
nBLmp25MSnC8qoue8W70YsUDzCQUaPpAIJMVgTNFCmPe9GyokJcSilZURPEqicsLeR5+JQAybj87
kduOnKy6U1kBccjdz+yIRqNetcARi9t9NkxhIhBsd/xx5vC1LOwLRtJxUlMzhcMuRW4Dg/INv7qn
1giRBIf5t1rAAVc5HFsteQ2ZbIxgll4BZUzupcghfLWZN3WqxOx6bL+1Ke7DIjpRUwkKSIeqNFUf
m7jDiCx4MXSeV4gWJvPmH8d77Ee5Cdyu1maLzDHrahzrMZ3PRsOkmbCS0Ney+DzqFz44ZvUQH2jT
9+PoyUT3jRWbV1Evs8q7ln18F0bKa0DcMB5GJED15bTsivajCQzsk2KQmtGdv6VFkMmKHbvpvZvC
VwGVKRuCdS3H3pYcTgmv3nU6o5oWoj+cjEWiicexTq/BxHFgz3wBTrXUNULnzGEgu7Ln4EumBNep
LPFrXoTfQIOazJ7+qDL80B12XSTu0nx8rypaGMwm3WQ/2zP3IvfaWJ6crY0VqFfW+1rV1+047r1s
fBqG8Q3fkolkpXHXTdUxF/a7EjyE3fg+F0DkSJ/kV4Y7wyPoKPYkcIjgDs5EnIycWZ06fWnqU44K
MepYxZFqXMbEfTFK3skwLRmbpX429b/kGnVSNjhK8KBIYiAyaNI1zXPOMUbsNa5e1qVoaahM45Fw
+R8jV5dZhNww6ejBRCW5eMFL5Lxn3fxQhO5jUeYvbsbJJgf3cmBH9+h3sfc9VihkF2ZhnrowYOrh
eJfbBmKGznoe0f6kuJvXGwefpYUL6OMEMR+J+jhN6z4e382gAKKfHpWKegU3uwVmLps45KEmzGpl
NUW5xG/uX2CReHH0lKbqVtd4xEwO37RqLffOKnszi+F52hqB1uCLlzyrLRsy08KlkjZEJvQbIWKb
qxTfaal993XwkuEpzQbAKRW7e5H6cZic+4xMTjri51JMT11bPsZ8X0PEaa17ypMns/PMGHVwHCor
M9dXPc5eFJJ8yXLjMWRFRWDE3ozLPepILLvSceM4g59nHDNzzg0JF3LRkCgnZBkvWT19t0H7IXes
KgngdqUPLgslU729wYRPCtPckmM35/zFweoStxOcS27R1fOz2k+niqwrHz//cHE2WlZUzy5GVDWg
ZXEOlUbhBtVvjmlrfmp0srKFpy16E0BRz9EqkxXqyUUQCIVrQcikKN9kRzOiqbsHA7kB/mDXmhza
RRI/N7LAgmVP2QwWqefdaTasu85UlpC8OHeU7jjG5Rqy6XfF/txE7hejnUPRdMewV79vQ9igN56T
er5LEzLTZrnbljHUKPlwM4fpUtnwzHTtM8JpzxuR1Am2bKkrUpHEDaS+i6h5N5Jui35HUupoS4Qr
PjMcctk3JbWnox5lPByWlC4I/O76ql6Og/fFEmL3IVguTZe3irdT/VwLoVXVl9vL46TYZK35p+8/
8CTmGmvfpTVfiuwhrWtftUnt5kW5UgioDHT9Tbi2TOcVEsCzXQ7YJ/SvGZN5mzmbZVb7G372p/Wr
sAwmz7zIH2X7WiqOt60dfIrlBjXxjWta+OqJ8hCU3qLLhxcRBIwd+cjDFGUfMMh9oKQ4JQExyPrE
E3CxLIXHjmLN5oTzyPdtDpzTFPuyxQhtDmV0IP5sD9sOMMR1EAzrao8pMcdG53HCD6OxmtVtnQ53
qRZBMHa2Qh7PRvJmj5oKLes+PIbJ5FuZzfys/8zXt3vXgvCZTN7rDd8gE+hpsj7jRH+MNSg9/Flq
D99/wnw1dQ0XY3m7kVrniqxQ33dp8XLbIG7Ph6EiLmjeUn4Ct/0jKq9DOb1DdXxEOtqMbKiJVzD8
cFDuSNRWhLBmzXB1Ax9NprGk06rvmQ76GLp3VTrhzUjStp0/dg2E5h7tXca0UtHjNXUUpnVnigHK
Fyvb2zhnZBoeeKGtfhTnGj3NokWmtMiqkmliDufDMQwf/zRQW5OiTYSUWWmIlLgrD2Rx/paZfRVt
Ay2yexfdIRYUSapGq+aeUmBULQy/b9pMBlm7dGpXtcG5KFgCVO68+t5aVJV16XL2lBv+jaTu2Jfl
VpdCRCwlBIGC3AR8jaCfpabb0phTs7P0dv3pQv1UtPBRi+GY8eBFbV9Cr/0YmuxsItysAJvTxqpp
m0re0KvEKKIquKgF5/icmp+Th05afUoRDVWRe7hdFyCQxJXGjoa4f56naTVl96Z8iq4wfvvZxoY8
jJ65nKXRKIcpnH5lyS2ft1aYS1XRVprk6fHs51jOu9mRYkc9zdo2l2AGZx3pwor3VpflOp+hg5gG
j5FuBIbLpcw5AscbqXeql9Od7brMWtV320SJE+Pyz8sS6vCbxi6sOMSgEk3rgkFZzAgXDUV58fLy
0A7OXd1/l+rp9qwCe/7CraWEX1s111gnV1CiRhI/gfDPmGLwVhauC7KSljQuCkHdOCLgek4aFhsm
tpQZ/I+DKScHpTu/GxLbbiDUIPhbM4K2FlR+H22p/arqK9x59Mh8qUVqrXIC2heTLNMj1X6roc8R
TUKj2qR3CbBHnQDkK6Z6NMyJEVR8cDz7q7SHl8Qdl9b4jh/BhcHZgzY20Fmnk14Pu9FGOo0t7BTG
S06ThJ6j/iks4+RG30k3wd2RHRNQC5tjZy4cWcxNygiUT0xyZv8S7vKlDsy+Oqgr6ZidA3W6JAKG
dSaUJ0ZNP1DsmQGLS55hvQOO9KI0OfUXB1FvVldh1K9qnr0R5Tk4h4bwBLgRe82bt2pR/WieeolD
cd9O7nLuy32UOYfWtt8Cpb1W7gdck4MrEawOuVqTOjKgvPN7MX16kkM0laL0jb4H6xxszLungyE4
9y2zGDeYpYTD2L4OoKFzeRENgBKeAZcO8lgSUehEOpmXhfkQtsFqIKRqYTXitRqKQ2HJZpcZIMnc
C4RjXFj7KgdvQWrvEOhxZtj7ASOWAL0fQ0tEglS16NeHY5wFH2rU7vG8GhYIwSzMZhtwj5rZs0Y8
5IZ52QNWFTsv174xYb9nEntkJuqXlrdr8FXbtPO8sKzYfQY+3bStw75brbqqXI84ItiFYP8S3sM4
NDn+sljcjWITam54ct0OQ9e6eQv6B+SY/aKKQkyR6vdsZFLpdiaEFzq6CP/QMTZgvlJ7D8N9KGiQ
ptA6jIXlKxzsUzAg2F7kWasuZpjVVlWm/g3pjmUNic/Bhfm46xkvOnsI8NmJZXCGcs2A744VnPqV
PZ9SShYTxhjMnjfDYdCUZcZmtKqPjok9ybckVq50Ody5/aVgMFt9rI8VCnQnSX2jhR8p1y3XFZUo
XWzJlkm9MfQ9Lf8ZIkvaXHzT0q7iJmfDxtdWOYrqkUjw+7rg9Iymh7rsTq2Zwrb0iktpZGfMat9T
KzuPkAd4qmh2m/wYjbRacRWvZkmubtyfZll19sPs0ZpxiNSLhgIb/Mj3DOXSIHfzY+NTt1kxs26/
2flTYoGyufFjPyObN6yBM57FjiSQyrf5lPucGwTYbNBWRUrzINWzNVz5hSnro5kpAaGqT1s1qi05
LWH76LM3vetof9iNgRoWNfzDMVB3NKdE7yqQVcMPo1+awaXqwzOUgIcooeTjT5I2eKj6Hk8RZ8dc
8Dduu9/MgLarotMUbfE8hZlceHwSHCZgAj9GO60Ho/XLRrtvW2tXJoGvSR+FcuLcU/XNbW8NZ+en
hLYZ2zu8o8mGzp4jRb+vTRu7JlmSqGR2m5hPMbOdCRB+qMZjAf8LJsIMDhhK1pgJ4Sd5jXLP2Idx
Za7lkG/jRPP7UAb5Mwbt7r1Aealb4TXr6BCE9ZLYDvXMAK7gWS99XF7t1P11m8e60x6NMP3oR43U
xGIZigx/rZ4UhnQb0wcNpan6BfFmffBVoPZ25CGA8i3KPCh7xmYo9U3fBmvbz9p2XXUkd0CUA6UU
KeY8rXmN0lh5KBPXevMU7FJiJFt6/BEa40IMLH49W7qC4QU7gLKKGZdbudi6eXWODT4LzvQ3xvot
PyeW7UjSWKdeB9ql23hX1V9i6A1RfyqL19pNDkGr+WacHo2cviyaP+2MCZ3nrJqBhpSeqPCNGqK/
bj1LPldnQFooS/npSogE22eyNrQXz42Ws+RNaDpGI7ocpTmatsgKErVnmowbjSNvqndS2JYVRTpu
Iye7pPAzde+a5XwVFq+qDik0jCb6jouHkX5CoVVyteEXHwSGylW3ajTGDE4K26PvjIq3bV+H6TF1
JNjpXIZqREqrj8fRusJrZi6Y7UnB66Al5mwK1AkOmJAwnwEmFPBJB48g+PDGKs2c5//cEUj7Gyc0
AvrwfyRzCSRX/Rtr9TYLgySHH/pUouKBwlfhiG5RIUUrVuOhy/Pl3E60Be6i6LRNeZwH776r1P/C
mEgz/sbiSl4He6kjDdm4kr8y5hxMIqaUqEue1LSF2ijmXevaOyXTv5OcQY/QvW0RIJLM4/ep0455
EZ3LBoPpuNwiRvZrDuUhyKiA7GDNVftBHC7Vrj44NSKVMjnG7bznLCCNYTiZTbCOfAxZ9nHaPxe2
tzbEfGjG8M6y9n0zfXsN7zOHZSfaQyKcp9m7Tk21VvLunKrzZ5r3654takpaEn6iZ+qzF0Vdmb26
ad3w9o9n0wIZSH6mot6ZGc7VFSgGPgFDreyrPDjbvf6lWOmTN7BkjGIXjQQHhO6DJbnurR7e64Hm
W1X8oFfmM5qZ7zYNv9KJHKlXYc9rnZT5WC9+jSR8r71olwrlyLyKPiDdOHBF42Z+wbNggyD16DrV
KrdN1IkcLNW0DBwCM2Z7bbbvc6Qc2vfGCvaubhzUZpnhbmM1ELisbVL131m3ViydWG93q3ofg7sa
E5IGmvRb/kCe1ofRBH3xMLxO7XvRjqiutcWcKxsjHE/YjW/taV7F8i+8cmL+otj9D/bOZDeOPN/O
79JrhxzzsGgvMiMiJw7JSSS1CXCQYp7nWBmGl34C4xrw1oANGBewcZ/Jrofw988qdkmUULplAxf2
hYVuQN0imczIGH7DOd/xI830LNZvNm+2VsKPyIO34tRzsvAatDA6AsbscfhYVerZP62MUeglX8pq
bhiSdGjqftNPigTPb/6Hd9L/XfWfm/n6Mw+h7k1+J77yH/uPv6kIb+fq81//8vSax+h6266JX7p3
AkNIv7/9+erC/y5V9H/+u3/9P/7bf/6Db33LE7U/wIPVDVm2NKBygun4pk20PxAEo1Im/xoMyvX5
lidqfpAp4ukYEGcR2SzyBn7XJkJWtuGKyrB8QFDaf0abSAbPd/Ay00KUqINulBVHfX+TiC1NmShQ
qmPaWCvLmtg5U2md2ku7DkAs8fxHOyzxkFai0RMMnLGybw13mBCwLz0t/0nxJkX5sw1tc3DTkjG6
aAXnigHeWGhnIxtUSZRSJ2GyXLKYC5HbsAu65P2tonF61WT0gwAqV4Ot3Pfd/KqPzPaMKL02xbag
Ly94Vt7EGiN/jdEUpAnOaRkRzzyRmimfjeJ56Igno84jkrsS6mF2FeOnoI8Y1mI5QCBifuxUwJRD
aD3rcrKvx7NSqNR5CHOD9DuEMIHf84AG4LwJeWAPPLhNHuA5D/I4h/0jg5a1UcPItTdV+dZMcPAO
2U6VczfoZW8Zo09xvxzt8IjO50tH2RBQPkgJdURMQRFTWIjnWtAmdOKxG5mRc55AZb6WOuV+LJp4
U1qD7ithru/bNL9VwfW5IIB2ElO99iNp1Zl96eSXS69cjGJxaKO7Y9DM4xNhCe2gzsI/uy4plBgh
ovfcRZRPJ9SQ7mh4bYaHKkdApJMRRVjLrky185ESTKcUsynJjIQfJVOkxRPgsKG6ZnGCayQygN2M
X/q5/qKM9q6mzEsp95g5fIop/5DbXNSUg0bwqPfwx8JP4l8GxhJKp+7mYvEyUUs2xYqIDJtOIPs4
impTEXXnTqME1dgal2HA5lVUpwplKiaDC0ygVymeubXQ0g8UtDaFrSkqXJ1SdxA1L8aqo1Q0j5bA
mZgfNVEbJ9pTK2rlgKKZHfZaTKllUU3Loq6uKbAJf5yNz1Jn7swy8jqVHwsJ4XJRDRZkukLpmzwY
MuKEMX3o++zRTpkHxSECk+IizumuYzb8JNokFxGJRUj9OvorGL1T+Grl+joKks+y2Jsh4aXeYqHB
tP6gmy3qWrZ3qSaxx4sZ6ZFRYCbb04hPE/0IIY5eTINCvzbTruQ8XXTRv2hW+lFHu5KIWSwNTiQ6
nSGZzszuqqMBmsXinoaIx9RNkK7Fruz0Q0+bPjBN/F94DvsJVUC1mjXkfU3j3PAAQ02sHSLRhY3D
uS66Ml30ZxKNGm4hqKP1CgArnxStXE1Lp4neTuovWtHrAdbaopgL74KIKNJc9tGR5N4AW7VOOlRx
AcKOtPCbsfT4bNh+25vMUq3rVOId5Um74T6yyxk2j4l8aZbhuU1bqtCedrSpsuhXW9G5OlMfeLLo
ZkHTDJDSW/r0AAnecMmQSPhAaRlFL9zTFKs0xz1NskOzzKnvFWV92zrS2obAMiu13+gL6ls7O2RZ
f7tYhrMC4OkVNOIxDXkqOnNtUo70FI9jkqgHzXywBIQlzNpbBwnoFE4bVXT5Du1+Q9uviv5/EpMA
W8wEOoYDoZgS1IwLQLMfLTE/mBkklPhPGSs0jBe60TjAet7bs+Xi0zqv+vlRHvLP0zRvB3AzLWOK
knGFvlMYXUyMMAa9YtLIQCBsc0JL+5tCTDtKxh64LT5Gcf25AtWi1Qmu/mx8TBiUtAxMFjE5gZj5
YjFKMRipgLRbmWLGMjBsscXUBRUubYOYxFjRa85gJmBAY4lJDZRmjKCVOzLCye1uh+rqLgpohBZy
m7XhsUvvJWd0R5geUqG/BBKYDwZDSxWfnSZK/7SVxteFxr/afC4vnvLP7ane+Fv98WvF8bf/+X9N
OaK/VSNUDv/y68Lnt4JGvJW//oVy5Jf/+N4q8fW3vpUj1gdhe1BIONc0w6F8+Fs5Yn1QAWjDrXcs
A7ATL/d7OcJPMnQaGqKNiK7CRfFWjpgfiG2jxzAV0L0as/Q/U47wi3xXjhgyHGAD1BOZQopG4fM1
4Ba+VTiUWpcf0Vog34mj8WIpIEJQAayjsAC7gIVoFQtAZTVuo26+woG+7mrpWQdkWcsZikqStUaF
+ObywgF4Sb0C/FIyaE4HcJgWWMwCPGav001DC7UEN5O1xo0DSLNEVsUezjoBNgNQm5NgbuqxfJ5b
qw4UJ9PhYzLJH8POOLTjeJGBs4GV4UlVcLAWRPhAvxjfQJXQ4UROtJ1SS2JOTSCEUpgHKJTX0jJf
hTLi58k5Pz2ZVXZ41WTBlUueK60DToK02pTvQ4kuPFW6WzihPHL6Z3W+JSqarLbuQgzLiMy4luWd
bZXPoUKgeEhg3lByV5muxQNTbRs3NjCz9su5k+qXvQPfM7pQkTqezBGlWK0zD742C1Zyi/kaJdmZ
SUKizJNkBulISuLjHKjngV3d2hnBRF3a3QyGfdEkbGFyILRT+RgGkOxSNRImDcU3tVp3gQOeKXIH
UEVal0q8HirinJDbpwVzCFMRGqZzY6rvYsB6cp15i1CX5K8qwEZjuVaix0nGql7Hm95MfKOT0RKj
JkkWPyqI7envS37vJbX3lWasFxyG8zzsisK8NfNdHF+nTgC1kOCxlrwYy9nXg7CT0GZR8rAB8/QZ
gCQNrZHpbknQkiShIYDcExoJjVLrF0u1dXCDOk3tqrjvRsd0Y3NBMKpt4hgKbj5tl1FZmwiFPAcV
DQJ21yRfM1RrtJ3M5BG20ZXKRbENI80rHN8RWSZTRs6b7Ae/5oPuh6GDAqRDQoJ5xUGfjHyf9ioZ
UATyqca5BXBg5DhoWH4UvfGXOFq3SYWmszyIr+tGwl3bepdbJqaXAKZj63IQg2pGPjysZxbqWtT6
k1xu6qTZsqBetyakN1uCQ9WuC8nwUj45Q9IhqjLwT4td2FfrtKjd0ETkJI1+g6xglGI37wdP/J3N
7VoqTJy2tJpJ4rVMgUOD0bwS+IUlr1nYub1u4B1hTZYFe1NJ98PdtLRbRVf2MH/E8dhVk+KLTx6x
9x6A4Jk9lCz2e8RkGdBs3I6x4yaq4kN03aYGRLLOG9JHhd8RGnyFQDmtP+umzsLiNi9l1wbEBcKH
KWLYnk9ZcVDgBOWlP+StD6TEBIEmwUEIhm7DKeRmDG+ZWcVRRoRYjJJHGLEogzp9r2NoVOzYO52S
k72N1WFrjGsnIDNDNbez/GnmreSmbzG4WSY+lnkzpvMxh/2bVBMI5eC+6vbjAHwlgBmXxGfFoh0A
ux5m3DoIVCpA2HXj9ymOWdYn9jQQsRe7eGY3pjHdCLf7iNdaLsY9Ya8b3VbXxJUfMM1CKQUQZTTe
SHIcVc99noxHTIyOl+v6pV7Y4BwYLy3lZK2qfroY2bK1mrIWVxDQrB0cHRH6MxouGkRXfJi1qmHT
KjdqDVfMTHchN9luKlzZXlwnCHyitzxxMjAiu8uDRpDnyWEauMEhoOJwky2+NpzW51lD8i5Dw8QP
ndkf8WKGExzZeN5zKyw6y1U5viwe1q1CDHfJNt/EZdqUPjQPF/3opu0ddGTWWq9ZUVvX2ZizLmWa
GLLUmNFd5uh4OjhAFvwosf+PJzfi4+KCWtfTOZJmX5yEWgSLQko8p5YPupNhga05taRwN9jj0ZLU
x1EB8aFHbK+a4MFJrGsrSDaKRavh2G0KbZ7AtJwAxnJYzrp8UbDEVKnfRgGUaIknUZhWV+C8bHpP
BA5yzFTNccZ11OIvYq6k6NIKZ4GfAfcNgPzOmsfleab23SErpetuST+WdvYCFt2F/3ubVsZZ3bAz
j4iQ8CKBZhz08rk3g2M6jZNvR8lxATmsJRbJMONTN8PGrbT8UjaUlyY6R8ixi7hCuqjBfrPMJrLE
+a6oWMdm83gxG122SzRmrAtUBdpxKbBvMv3WXqqbQqdlM0AlI7ZmUarB4B5Yga8RV1xrgJWpAvwl
tTDdHwbBXV4SAMwYwh0IRSlg5hhAc/hQ8V51U7rE1zB6DDRBOasgnbPIPq8Uc6+Cei5BPjPH3rXw
jRNQ0KBWHwwoW8ArsBYCi9YENToCH62BkSaHxHfASv/5svE8fgEiVn7p3pd7/w/XhKb9VhT+UU34
y7/9u1/+/T+8G1F9/a2/14SKLQpC2SCElxSf32tC8wPLIfag8sk9Kwq/t5rQ+gACxWSqRRYJk3qT
cvGtJrQ+kPDMT1MJBldMXTb/TE34XTgEWWIGvxgRxkyqMM18WxFGhpK1Bta6I6ZCiqhl2zfWPkxg
OUeNX7X6YQzq7VdH6fhrCsQ3jl3ru6kYL+oQmqY4xLQybnsXJ6Dnsrw4fdUcI9Hu17PEOCnFu1k+
nry5iYrPywik+5k5+Qkaffq6dmSTrtTD3a9fxIAdiub8aUYueZJQ8LRFzY/za2XDhtEZg1ktogKH
dFeBGGh65cykaS0rk05PvOawQPk6x2W0W+rxxh6G66xDkmcNyrVuIeMjY7wCW5u1ZNCfXs2+Uxh5
4uQArD9WT1aJSBCDLHuZKr0re9LZM/XJ0djqR8r0uljSS2qpy6oJN2pHisAoL+OqNzEjkjHgpPhF
VR2g0RTiMBMmfCyQ6Rqvm1ktLxYGEm49TDskiymBckzIs1wxU7LHy9oJDk40vUK0f4iH7Mpom5fm
ViGpCpHqwbLZ9wjPB2tG1qUVxKHalChz2ebBgTlrMqYUcvwsC03GSYUbTfK9AWMicBqSbCCcdgNB
gKgd4/STPMYZEwuEDihUi9B4Gky7hsKD1jZU0l3v5PeDJUiZxkU5jzhJ2otoW2nKJ7tFlZzF2VVs
dV7Va2zdzZssGbfoitftGHlkjz6nrOQr5C6MRsuPg7VugvYMn+42A4wbRi3IXP3CCHQOwAOKHJSM
+m1pFneOpon69raNj3T4TLOAQmMMuFZK05vb8nYp9We4nIqcPuErW6lqg7KW1OdVgBhULB590+xh
xDq3YYO1cGXW4BbBnVrFckjD5KPR+3JQBCstppk3W76vtWDB67cDWxd84GfDom8cKm5aqAX1ibEL
y6dQ7b+M4ChWgWbR+cebLIh9NZO9geaKLAFjxSUIQUEjlS6Sn4sZUbINVIjHq5QOr1Vc3yGJQIEU
QM+Q+DlmW+NYwBaympyRIavDqpLRVRoYFPxqta4MViVZ61XyeJ60Eq1FLXGmtvegnjge0DoQ2cC8
PNQyDNKouRBjKe4rbMiXNQI5NzeWHH6eiQtH+1jgjeecWcrhy4QiLpiMl7yVJnbG2jNz3G3bYB8p
54QHNtLSukJMpE4ozpAKXWGnQIg2ukuF1GfExqKoBZLndej2TsOFBiFKX/XIhB2t+eSk0p3UAjPX
HlrjKekLfAztFeHT6dpE9duoX+qO6yQZRg7B7Km2aXN9WSutTPZzXvNu8ouA+Bg/ipbPbD4tODtE
MM5WdZVaAyPuFuAUPekf37S+b52B0MkOd11TcZjo04l/0zoD35BUuYzYn4FanicHd6l2o5TQphxE
HB2lFOqOitxXcYAOFtXnT36BH9w0NYWtFrniiqaYxrvePdXhFU9K3B7nwPEaNdrUFVCeVkY0lKzN
ylwrUrCJqRub4SeRM7zB93MD3rxiow+3dNK/ZPXdDRvqSYLGMW+PfYRaI26TBNUaVkk9De8V6l4G
0E9SgzKebOa+72/HHqGBkndCyNlumHoejF7HGV/u2doDoNIuw6rcO1Hv5zORr85MiIgVECasKutY
6pg6YEBzUlRyRCzTo87h8jgM4efcsuBiDn5mWpsMRi1+pogryGREjNfmyxDYZwis0Hd6cglzBsJY
7DhrI8x3akVcjshOEdSCNN/nUv3lNB9Y6tIvkmA/hw+yAbPdqA+jVSBC5x0kk3YchEa2GT/LRnJv
EVGEICA3uTC5jT4sg3Sj4dbrFwBj8MZhB2CXmRDGVdVwhwLweowhQfLffsju2yb8mITqfW8QBR5U
WzOG1tIH0WU7mrfkMuI8btNnnHbccwokyicvmFYiTwdCJ9mPWjV4mIBvC844qlXcXZ3mzrUCxFYL
X08j6VDvkYZWbqyqEAKaY1cYV90yXZ2EwMLowc0UFPBy3zocqbKFGIrOy6ou7YBJgtXeMXBxJYz2
lvmgqLjRkZCTs5jxlMqS4KwHIyaQ/FK/PC05iS5PU8Vzq8rkVyvB25L3m8wo8M4JT4PZ7TomSraj
nlTFQpwt5NiaVWILsc+If8YE4tSfcmuGWcNdqeMBV9EzbJE17UZiKLnsu3WrIpvTbIlw7WuIRJeY
IC9zgEIFy/6e27GZdufiijPh9u9B9Ls0xo+NXX2auDxD7aVfUEsWavWQahCzbe0qDatjlxoXFApX
haQhroWP13laBjUtax+lsT+I1yhGbYsIW17EnDi+nJVx73SYIRt9E8xStjJK7lzxDJIM6sLpUv//
+JqfL4cJH/3tz1d3x++Ww5Tdv/yb//qu8v76W98qb+eDbpISSf1Mbq719XLY+SDLts3a+AS0URF3
vFXexge2wqrDgs6SEZkImsxb5W180FTV5hkgs8xFhKL+H1XemuDfqPxAmgOCxd7dz+cwQZ8W2h2V
nXrTj2T5PHfSvaGG+zB6dsL4J88P44TB+TaTDZmKrhP1phMiyAD42yeYjLS5kAiaPDq5dSzgwHRl
ioYk2o59wO2s3Fuz5A4GwzdlgJhm+m3NYIVgrESLN0yVL/F1HkQY6MgumKLOyZsrlbln0m/mnnjK
st7Os+K3suKTq5GQYKUH5VWhnhUMehjrgIeA+OJcko58YeTa3rRnX5+GizAc9iW27iKbGR9JG9h4
DEHiXVWUW4Qra0OZuW9Bra2mQ9c3+yZVN52puUyvAWq4WUmOq1Zu+yTzK8nYkzyKFyMKZ8+u8zPx
YnzDc88DuSvUu3JIbqzY9BYGH/YCUzjTiS+6myXLw8J0ep1KUdyo1Pc46K9SJdxbebLW5wpeJWvy
wHRlQuPFixmG7idTMLmFhepFiy/H5F5BYTmRQ1zZ03ViwThkfJlOlo/7ZTdXw7mq97hAdcwFgxEQ
PQ9dIWpurSg7JHZ0iOtl6xjhhZUeQJiDHCo8vGcHfYK6JefDvNZmqEK5xGR2Bh+o4IZge2cCdxW/
C2I4RFnFRmniuygn9BQw0g4OEjAUY9Ut+V5EddRTcw63+WVUZZxEC+Y0hLdVcybD+pp5tJRunjGD
bhzfyAMU+vkVTqAA1R+sj0szhSO88Cnk3YX4O2XefWQ0LvUXs+hykwzJcTKadR7UrlVTmcE05RE3
ldcQLu4Ss7qoMuks5VjPQmbTUj12CNoyyT6f9fKA1wArpXHUJLClBZPXyKE2GLjPjmgvWf3j0aIu
qGUqUUY45FO8pEaw1UCWIoLfDQXZ8yp3agsts3RdG+EZJclraKibGjBLNgZnZrixa82t++SqDexb
QA1ek9tXxtzdLCqNTp7h54eWlLfXIRRWcTovZndw+B4JEalFuIbUGn5extu4JMQcnRQPYreYEk+F
wg70Ulm6tfjSyorPbc3YUM2slGVaS1P5nGsk5ZrmJW6Ng5GgF+vRHPeJaBAuh5GJKr9xN8PWV0Zm
xngeA52zzcr9yBgPBkdSIup14vcJE+DYXBGpXW4qdtykvj2IK6Yt+n0t9VfSLChHWNqy8RznPHCn
vWKx9GmLvbhg0SP3Yb3PEw1F/wx/ZjhYwB7sOfa4Y110i72OOGghmLdBAZRcYd4GKBmj8+fTaePx
zLAFJ4UzIgvlrdbG+2Zu/TjNtoaKR9ROL6Sh3ySFcAtpWxqvG5MKneZ7D7f4II/VLiQNb0jTPYcJ
SXAMXOcxr3uvqZdNHurHlAzbtsoOUa3y7eHWNAJffDatXAG3ROLPBweSYivuSKFjkoetno2tc12p
49GgrdUE4wi1Xb6KFdbu7HSJkSzPUoBISOLPswnUBaCkPHFlsEk98n92XHem2CYrgJUA0wvDuPA+
ywPjhBxS4qi85DPa5SBE3NEye9DIkQijzB0AhzoCpRsBczJDpH9Krd2mGK8DIi2ZRWMwwMCKQsMM
cbz35y1wKGGVTIBFaYIaBZJjjZ30S6qS4JQW+1xwl6NuQmZbrRfAU0Sj+hUgqk596QryY0rLL8FU
zeCqZMGtKgXBKgZlFaoGJkhjF4C4igXrygZ6RVeLrI0JeQ4OqwWLlRtITYljwZAnBEY18CwAC5tC
0LQssFoMLq5PTigSRY+YlC7Ecavt6DkWRC4TNFcAoqtucZkS2LlegE9yakKpFjgv4rHgErsV7IVc
6FZn23pQutSbDeV1qGRrJYEGK61qY5QjwVl4vuy2eLJysSV8HFDPskuE4yUoYyJ/jmH0dhD8sUiQ
yDrBJKsBtGBT9xz5rgdZBq8SB1N2NQuW2cnlr3bMTpIl9uZ6vGyD5TLq60sD+xs7WH6hhPecwVZa
FEYaWUx8U9oLBFdH+TsOnCix6qaOGMdM8JEB+0M1K9ng1+XFPCFu7RbcVkWpYw7qQCQM4O79qQBe
JpNchDBDvWsd9en0VZgsq3UQSs/MgDHzbQpO8B2BNW6yyP4M8HnGvTLObXjm9MTzkVgHasRQfa0t
HrMEek4EmYYc8pEnYdIwJnm0ozB9auSh80vkqdtAhjPVM0JoDcXDTryGdnTfq9NRdkKyL1Q2WNU1
cEe/Lme4NM56lucNrSyOYrwWOizoNHAdWiOpQkTSGbS2LBNmM1N3AXGfZG9vK3XYmDLDkMVGN7Ec
O0grEFlIu0A/pGCtSF9FB5HY3ZMjc8kvEpoaSSoOi3OtTBEDg9K8GTLl3orns6xFfzGxXFGO0qzd
IBeZ5bo9izJyrRe93LXoKbXsrDfqW9WMFDeWkrNWklZfVYs/mECKoeY3lRC6QH51okwNA42V/K4S
KkryXJSh6Y+G/sz91KsyLLa0lSGtwv/OK2kWzTM9O6OKb2suBrm40/MOgkKXYZh1iL3iJtBVNNAB
vNk/frHvFMnibf1atFLc8pdvX6xf0qZBvtsfYX57YyWvdQ2hnrx4f/wy1g+Onon02VQsi63D+zpS
UjuLzLeoP/Ls9rO6Ws/S58zRj3OO8mmWfn21P9UM/XPcMRisAn7989XR/77T+Q//8Mvf/927Tufr
b33rdNgkkM+LzJAYL3SrNC1vMlgTGaxha+hdGV9ZXzU6SFVYIxCIR5fjcOJwurw1OtYHDZwmP40x
k6aL73pTxvx2df0RoVOcdt9cbarKZNNBVKua/FHfnZb5FGVor4bqmMOVZjK3khLTSxdMdmG41hNA
ssbyk8uO7cj7l+TythS0vLrBBuXdBT5F4PfNqCiPi4RsYiJ513m09XuhHBB79k7CAF1YP3lRpDo/
elnWPA7mS4dS5907rWpLxufZlUfSjx4WtIRIcgdX64Gy9U1nuCgf8OE+2AZSCwumHimZa1aOPcxv
48FoSEzl1qtcWnOKFINkvflxWJSAcYrpkazwJSl5TKmE0hEtTfxEsIWTftsvTM5lB5OyvlzMyDJk
Y7jpRnsrurtk0r2Bna3Y48YOLLpFugxka18a7Dk0mWkzjkX882gTmkg7hEb7vLCkLw2N/Wh1l0LI
bGOLXevg6gR2A+m4zJT1wOe2CCdKIMkHoTboRmx2wB1npV93XbSzubvZtZuGw7Yt7/L6U1DOvhrX
Xq/15KAk+7Lut2IxLz4M0po2tUa6r4kEJd8AjHXrY1I062ZG77xUfqan+Ei0tcxy3Y4YW3cB1rFX
WfJ7ef5Ut3W+HisOsdU8a7Ht25Wksg6PHjOSCIK2WhfBQSWmvgnB9vSGS5SvWw4vWANhx6kPpjW8
mLF8GHObSFO6xbxmyA3MGQ/5qJCPwHY+Na6UGeqCsFGPhs6Hp/VPUVLtHCfcRAgIqlJZW0WwqwfJ
myvMquqLknwW+ocEBGEwQodmveZwFPiXBXVgyTdk4JvZQW3ESHQZLT8q/UAmaoGrodXpYULHJYto
K7h/hv2RYTvjcNTOqZsn5FQqkDuQnTSc0uI6iokAEteUeIfiNG8cFQhV5spnpsivUHy5vpfB+Btg
7PTMFUt9MmQRFwM9ZNZQkxnVF5Er98ASoe4lsK7R57I2n3dkDnpzaWKmZtNtTSvdyr0RYvU0cvlC
p1LRWocKRDrV8KWuAhOVejwJMTAuWDZoXCxfZEYaM8fNzlzHKJAG4VqjYhGSgyQmqIYfg9F9nVQl
SklWETAUywB2fLjRmxhsiHUOIfVjQ52hBmIXkXtKmB6EkRf7jFuPL5U+XHVy/vLVzfa3W9nXq8of
3kc0dqO2bjIVei/f78ZicGa5Ko/iGFTZ7ZQoNLeUb0IExtVtssrS5ss/flHluwcsj3FZ5/4rEw9s
fzeoSSW5gVQYFEfK29UnaU68MJw8kUxmdjSEaYDcnYaYj8+OKhpvdSuun45AyaiCRtZ+SpefHIfT
duPdPVxsiXm08NzXTs+Xb4SDmTVrWsSvRCSIOzAQqZApZRwJ8dvUswVIh0FH022QbKmdDgCjYy5R
7VLOIwmw/zybrtB6CTHVDDRigj4IYY80w1WDCydlgCtON+zpq0qaNrW1nMWate7lwJ0W7dxsHTIA
HS+dWXXwd5m7SzSfwZnDLVqf/glHw9qREb2Q1DgwnLEasfOiddJRPCOxKku35QgtvbkeIt03OK2C
4pK8yXXVMtnm3Ld4TsRG+cCy0tcK6VAgIrObYS0WO3Oh3uQ5yN3RpEkdXRu1k1wjnpIiP2euzpbU
y5piS2mJ+5IEGq3l741vpBsNJVMaD+sxqz+23BxnR7r4yQmj/ui5Y+qOwS7fArn97rlTKCnTGDIp
j7nK8oNzROEyTgLWwGrpCkEfgKqdEJGJu4aj3wRJ85OaUIxS3z1xTRUzDacHwlfMM+9+hbCd0ZCW
cQ25k2gUFbQG+rfWWa60YtmMicdU5gASwpNivHo9zjTym6VBP3xpdGOTRKCmyjt4kOdltvg/OTrf
iV5RG2DmsWTiYRWNsS6/+svTNc+W9q9/Uf5FyXhOcmKnOkKg8PoudTuCDpLSjWOebtwiIcSe7nmK
iR81Tn/y8t/XBN+++rsDw2aD8ye1q2NP3sLCvbiXW1fcD3lA/OSNaj/6DBjv4myCyY565Ns3Kqtq
LTm1VR0DFliBimiSZ5y4ELh15uGNSOlVsvtSOWK12dUx9HBD/smpKN7Nt/cJU9WQswjHE82B+W5L
GpnLmAaOxrvlYVAR+iJKAxvZpNI3JH1ct5W1++N3rdo/OvUY7gvljayIof23b3sWujykudVRy7KB
5ZGDKwpQaaOsbbhTbjoS2kbYHlm2sGmGZgJ3S49bR346VUTHk5tXzNzRusrkiDmYKIeOPLzSr3jM
GtGNPX+OMSZ2S+wvhDrPWDWVOXMzHarQkHqSHT6nCltRe1S2TZ5zDqUmMaxmdV/LWn/RYQRY53xz
OOQP1nyTyza3jDy8U6T9gpKYeBB8FjgvEUYjNNNN5lG9cz2pIZlwxm6OcTtja1fZ2pW7iByYSU5W
lRMBo0d2THDVDUpdFxgHRMUOlWKrSntpqMyzXAeIYkHduA9DbgU0wyRWzjVZEmGOmZck7VVqYtmp
lHGTYY2RbPwNrZwpnl6S9m1Z0m0TLc9BUmyWEWp+IH+S9ODcllvkkA2p1BnjNZUhkB6iiUG/ZzZ1
fSMLmuDAOsCJ5HQX9PG9Nhqlu4xijoaxaQqhY6f7Ql9u1TGKPAJJQOKg0SieCE35LOUJLGx8FdbI
4KQD9+F0N3ktn/c9soU521VRtW3HAVPYInTKBFCO6T6WZjRL+T3qAim9iTRhCcIqqzUkId4s5mys
6qVsUDAGn4ppuptbgmvsHMvLVN6pY7iNZlCc9Mox9bgyRDE8apmFfsd4qMYK85ARLe9mNpxbWOQz
3vNYq5r10jHyKu7Mfvmk9/aaRXLkGol2X8byJytvkGfq7uS0wDtwfbWpr0nTx65gn2HftDZpR2KU
v5TbGfaQ1eKC5QkqUSFOjLMIRjfup67fhIPuySBG+1zHOzeg4OnqVdnu9BJkrqLfKVXLSv1CaobL
TjCntHyT0VGheIT4UB/I1+KJTKkW6+DRzzt9JhsNns1ly2FWQrKWO4DSVXUEHLItDJgJAWGgceVF
hsYv2HgmQ4oWqxlCK580lHNLvcpCaZNs8EjdzWbrO0RdSoyctXLaavUMFE5dq07GcIsDQFWnGKSo
2/Itz+GNNM0ADOHpDek1nJfzxmhxCFcwCxdSgOHh9TJxT2iW7I2VGkSFwz9dFNxqrHhtwtRXIKxK
5A75pf3gOG4jqV+skd87NQliAOeGktZaZ811HkFwQqpzqSW1zT44fkwBrBgUlK1Jfp6aEiM759FT
Ms2vqrV4CkTemAV4a5RrcEdeNGOuH5RnKyAbrIn24GjWBAUxdi7GiwAzRFblnmUOyHslLxquirwh
jVHTL/P5ZQqz2Xcids1SbzH5L8mUGfiJxbg93ff+1Fzktsz5zx8KL/85jk408x81Ovnv/+mXv/8v
P844+eoHvA1Q7A8mQkSKXIZ1DEp4iLwNUIRxB8OOZgNc0xiZ/L4q5l/EHAwVr2XietCpLN4mKMJi
rMiaAxWK/a5YPf+JCQqove96As3gUrF11bZUU2fw9u1Driy7ZB7IoT1OKfJ7SFECvqeVzh3BV7gP
T2yVZGQwfsI15CI0FxqDoIB1LbIFJj0vWsfYPOHygsGZApJjlcZyYZ2UBfDlUYV0yCOB+fGrjJOP
+XrFpgdkoPSoijuLLcUYGrilojHckr24HjtM8YnCD+8HJvbLDM6nRBgpMGSKAPdX3WBj1kAqMUvF
qlfys6gHg8vuZjULrtMgSVd9PtxIkM4CiGfCFSPyRE6OWyQtblJJW/bnbjeN1wvMNClMiLOXwJel
Fe9AqZp9HejHKJbXVjjdIse8E18KIAIyUORb1fLFEYg2JiavCsy2DHZbmSH8WB4ViG6SQLulAnJo
5KQ6wks/Wa17p33s4TJoKsYFhTB1djyQyxn5ayArw1c1Z4oFUkQqxPNPIOYIpmLJN3ipgM8JVakz
Q54ZIyxWzUASXdTcj1LDV0gvIRz9CZJdIJB2MWw7zBhPqYDd5ZayEl6lU4zKyYDdwijC0rCcSb12
fdrmRNDzSih6JjS9FqpeDV1PhrKHxNUPE9aWBoq/Hg6fDI+vD+q7siU5zIRvLcXIiwb1ipk6HKgQ
ICtMPwO2XyAgfyHKKgH9U9Xo9sTCrIDnCSzgSfxUC1Rgqyqw0ZYrhxgpEH4CKGhAFjQgDA5wvRbT
mFc40eGRZQLzk+bjnV2lDwlmCBPTBgnqUCaR9gPCjFZs+18bFm5GZO9t9K1w0nC1Mt3hg+qgIDKC
+V/snVduJEnWpVfkDdfiNTRDMKiC6sVBMpiutTB3f55tDDALmR3NJuYzz7+B6sxCFv55nga6UcjK
JiNcmF2795zvXA3y2AWO3EFiEpUEok5X1MCasd/EsBR1ynvQyuVeC9M9R2hIzjIZJtZh6HZ1REfI
WNsxZpEK4W0YG3w5Lq6QAMcYkmMH0bGE7Cgt8L1EPcYwHwecVC7zXzpbmURC9pINCSNSRviIKrMX
WS62jIm2Y8yYyOBcZSBoMiVoctpZUCer9Jln/VEvNzFESpBm0D+pCsM4vncZv1QCDkz72PCMWxIR
FMO2HGBcFhJ2KQEt4O7u5FXtuumF6KJKuTOyjKkP6mVbQjPVapvkW2VkUi1ydzPz5ErHe+skbtOC
uynzwRSAOt4VvwM5K0zUWCZIu0jpOGWPBfROIjBuI2CeMD0Rb53n5z+TuE9U2SsT/qcOB7SQPFDX
eMvhg7YSFFr5mA7oi8Wm8oz+sFl0EioaxbcZjFFGg5LSNa5M6KMj016NUV4bW7jqx+mjBJNRaV+l
hi+bV2h+fz2E5XRUVMe6kxAm9HPYBcVBpsFNtHhc96WDiVrBRoXzBUUZWmqYT/duNO1LKKqQMPcq
V2X5cx0pGUYbGbdYYrtJBt604yEZp5cONmsIo1VVgbXapdjniqS3wpoULp+FGo3zPfcowElEHB1K
Nxv+K4E6jzMLU0CGzVV5R4xFN+EUGwZ3adYNsjZ8/KXEypa6shEkUHZj8DS240skq5e2udEm/WoN
LJ/GxGvdwKptYdYGEl7rSYytEihPOVxby8NZ2a9Sw/5Es7PVfNQMHhA1lI16yWBSQ4ANJbeUuFy9
hgcaT68VFy2t281oM8wMJWK3lbBdYlcsTScCgsGyId8E5LYNdN4KWoEicb2NBPeGkuBrCiiazINr
6VUm+BTvFj+lQbbuw/8dpfKEwXPjpE+TNN8ji4RHBNDFYRHUEAxGGOZJ2TunvbipvNZeFPk2gC3t
wh5WVfXbC1dy25hfSFVCivVa/Rwd8OQzEBiOcQ7PeJBg465Cpp9K4XGq4RYU1RtVN/+aHKtYQi8j
Yls1B2a0R39S/l2altDOBkG4ePxYQlf2IlrPHGMiAR4NuJ4qMcySUZRwzACEeqWv9xP1laJPTSE4
y52zl0jnCrazBePZk7gLj1VMgf6cz/KQR0tCoUPo0FrYQVFjycYUzusMe9IYkDvXyRvYOGi00XX+
njmE9GVWD+8ZyngXGnUJldqS67PEVM/Da84HPIX2eZQk6zjcNy12cYm47iTsWrHBXscSgD2YanuI
YWL7sLF5+CWJE1O9BTe0VIhoxjIhGp7MlAKV9RaffImCXaDUds+VkrCWRc6GuQ9qWbSYuf8xTPYn
jxP3Gnr3BMU76Y2LUo3v8wJiabgYbPugS9Gm6aQPZfApUXAgxNF/NvItnsSPquhXitXtvEx504T1
4kkAvQpd3IIyPkjcuCXB4z0Ecp7iDEkCo3HhgocMza1wX1njyEjgJzpJuvKLQ5dO+1CzX4irfxUY
+FwhNnLtDLJppFrx7xyjPaguWDhsUodhgk+ZjzirEht9RWCQkRZfBMjEBY09EHQRwaAysm2o1OfM
ojhh6R+kxMZxpyVJnGS9AcEgdiJH+wpydc5pk3Lz2V6CXHldkgcxdAg2ODvFSzI7N0qlrkvzOE1c
8MRvlqHL8bAo+XwmNPmk7XcmdHmRBM/zpcK0SS/c7NaVGJ/UeBpWaq69C2In4qeIEJpljoKi0CRC
I1lnEO09yPaDoqMLGMclTYqL1ejXDNXhYmyUPeOIvemmr5lbw4RVHhIy5lFbEHbrn7uWQODMJ7xu
8KZ9bGeHoGJNdmVuRVp7UkgsZx36Cx+J0LDMerNT7WKX74HFY0RsLJEnkvbrTvY6DXN6EuknnHE4
8BrYrsw7RQh+e5ks2RrdVzgClaDoIjUOqLGz7xImUJOGLmLo7U1gQAxp6/KtD95UU7lR3Ag9Emts
LvMY3GBtGEy7wjraOG10SHUSbYf8W4LgiEYOmHOEMiRhNBwYWnUMrt1eOOyziwIP9MK3Uxx7/FEY
FYQst1RcXYAqTadmgK9Xj4S0iy87H4kuTxsUGJHcLar4Rzh8zcWQW2mfSOjYy6Nwq2rVW2WwV8Ft
vVqoB8EXyqBbSoIk/pw/dF+kKCCKV5ohydIvIEcblY2vWhxwZUbi1Dotv2DCxzFHWehSGGLTlA51
9RPHEUXprrBZoXqt/gytdWBwMyxE8fJtbVB3B4X/UVnNPsnKEzFXrGlE8fUGr3KGZiU1v8mf32R9
/DaTlH3TfUGYsZGbNSFeV6yPYBplzEdRGrtOx30rgcv9/GGn7I1Ceqz7N/47UrywWpaxd+9b/bqS
lNL5hrLSs7wnDhGEXPbJX3VxgyWoXdpT+qnlxaeupecx1E8Jqk2meOwZhbxkZRsfpOmHxjYxRJSZ
NNABd+QfsROGS/NrqLEXlT5XrbDqSz5iIPcJs5IwbLcatmEqbi0V6cP86Z0YK3KIWOjG8N2OfB3K
ZXcgaUTPTllurRLD39nyZQjUbWh6BNUjM9KJLZf9Jjwx9Nhwp9PzvUQcRHyYYmxs/H49GnbqORgr
wrGGD1fas1RleFW1b3fi+ZK1ECHA2MJbNj7GCIHn7DMEWIpKartv4EpHz1+mn1CKwBATZpXSQUqH
V0MaXRJES6Dm8pM2RU9GfopOLdTdtk72gQGqSeOuqFQLoj3N6SINAcbsyy8ZPTccMAOMdqcgAmui
8JAgd7t6r912g7TnM83blSMJQ/NbgCWL3EW5+Xmee6DlgXBMRgCE2tXO00+UbU9KtXS1/GVI+kd7
gsfbOe4tr/tNYFU3kketO3zzaSSczLbvZnHYfHkGC10ZYqXRFZ9OtQEdeFFrBQOwvQ8Cbyd87WTr
9T2I8pUsHS0ZnacN5aqvZHtTRfWbqC+eXOb6FP45h6IXP7wjfuj6M8pEes70qsJeq98QaJHxZgAd
HZNXLV1l5FSjuaFARaGyNlwcEZW7jErjMyLUcFU7o7kOSZCTzvcuiE91H4BepQo1nGdDREvPnK6m
ZL2XbvFW20OzaFOfnAprF0X6VX7pGes+XzdyFi/NMTOK1yHy15aF0SCr67faQW40p9jKbycVeG1Z
fQuzeYgtVnvbfo1U/djWCC21kS0sIIZGL8szgttshzfmHlBmElRfrv6phSAdK2eHp2kpgd0dWqhA
xXylLpF94FfWcyKXOKMgcnSxMRn1unGTY5ljgU6QT8+LB07dy086tjyZGIyVJ+1tiDRkmw7U61um
hAvV9r7HvH0Pwp461fwxFKxWob2Y2ZxGFzxJyxWF1LZMze3M0k4tZIuROXWcN0PMKDS++u7S1cAa
qc3gEir6Y9/HC0EPYb4YGIqjpca8nQr0dnCzm9QoD2lgU+Mb1sUhQ0KGEoiIRh/GR29RPuu1d8s8
8JjxpkuGfgIJlRKd24UId0T4aFq8kVL5GlOFmzJ9p/PaAxCrr2Z81HKg7SOUI9BPxoB9BPzzntnS
G7set9wYrrHrQr7guBCULMDNZB2d+tuRS1GYYZkZaSkWfX+Vj0ReffqifrE7SrLRsrEbxdegEBdb
J7JVkC4u81t6cLNOz6kOzfUq9P2jTDUKLYTKiUzHpnMHKKLcO5bxoo8wqhV6gSjgPiiL6c4D7ok6
Mr/5za7IbmPNg2k1Ps93wO3gfWBvEgvWITYQ4OA2YUBzmnIT8Wa2+M+JiXkemnpbDzxlZf9uk8HI
prysi2WvcuomVQwphV6920N0LfoOcm53a2nOpfA1dvD2VuLko05/V/N2TXuFejpFA7hqqaeIwGI9
r6lWF2kQFotMW8916gjqBS/fEXQ+Q4x4eC6EcxMXaIIH2Xpppgw4pX3j0dimqeN+zTA5ygd+DIM5
I0rf7Xb6r788J1/NG43ZQg/PqUMMOrvzXiutP+XwZZvibbKkDBR4B0cj9VvQLZ8DdNQ2+Jx/ZxaZ
pykrOeywmnEauyhjz8rYEBGYu1+DrG3LgYXGIaJ3ICtdbxCTazeK4jzJVILKVe5nU+o4VsSjqOCb
C3aF+YmYA5AQoB8V9zBnmowOpZrPmTvJa2QpE7W5qLxb4SU3k7i0df+TO59nxkukRdeYxr/Madq6
QXYqVGNbpTFB9rwt2pSumC0d5Euu0r9x+HFhMaBlrw8lneskNgGZs23pnPga+BljHq4ThgelXZ7r
ulxabXcIMloYhsY98koKs86ZFrlF/8cxk9Mw4G6ViHB5cBNatUd5DVqBZoAm/w9tH167yXtpAgC6
kRwyNHsGrefSHm5kF2UWsyZ985Qn1bDKlDPPwyEPjVszEtopvyUHeVcDyVgJMAGim54caAo4zi9q
S4YgNLt7n6aMJcELu1JCGAKJY6jhMhQ+o9BGohpymA263i9qmHiHwQMvoEqwgw3hwY2dh9gO3gJF
OwsNAm3fW2+TM945Eg5hQ4nAiWYv+aS3eYuYYdKCtanpDtMz81xLwgaO4LshbWB+h4yiYLwzQBz3
Ua+R/CG6o8Pi7iktuhn8MqTkcUQyNj15d00dKucOXE6TtI9JEWCx1vOnkbDMmvaKvF0ygKBK0xW+
6GNeX6OWs5K0u82LyiwylmyzYlIwZSyHXD932nCyOx8jBNIlljQH1E/vAxLDWxGo+bopMmq4G9tR
7muctC6goJQjjzY+VcpHNbCS0A19UuT5HqsNhdsIjx6WhxJ8YjP6lLkG84vggCZSJqxkoIqIBnhQ
QReZoXbMAhKZKyTogdMwqQA49lo0Dt0uaOctdWQoneaJbEla5gN/wtioohpSwL/yeRoCKdtDY5i3
vFVO7l3n07BPKhecxU+r0NcyHEGnhbLoVTTjud+dRmt6wnP+ItRVXDlvTRM+T6OUNPvVD7uLgauy
T8tjQCVdw1ZA3Z9zJlk0ACtE3D6i9Qp+LiitVrxlSrtu/Xwn320NYYfj9QeFjpg9njjU8M6Dwmhh
0SScoFIsCzTZqJkqa5tFnC6c0N6OTruXtygz1ZdaNpiI+aWq0nmj+s85xmrAVRTp5naOlFflLt0U
xqrU69McZaCM/nsbPvZl+4C1+l7DZdD55WG0tl5af4oixvQYvDB1vdMl0A9egF7ZQMathy6i2Jn7
T3BNEIT7j9aI8ZkWoWOp4CiVBRXugWYxLYho+KFnNGM8cIuRlu5aTvFbpRJrFT3lSnjtzgr8T98n
yNeMGNNFbI1pfPj/85+ZQ/vPJkGEqf/1n79IBX6Xzv6v//F//uf//vv5z19+wL/nP86/8Ak6IDAM
XYJkma/8e/5j/Qtcmu05TGWY8UgSx7+tgva/NPSlaKAdZjOGriLI+Pf8x/qXDvpFVW2GQExu7P+W
VfB31rShuii6UfhKD7ZtSJHJXyQsXuJo0RR73pn1iaKWsmTE1tU5a2Vw15ZmL7MyWNNhXU+xcVNZ
7a2a6dteVRdqoULJ8e67Bgy/WZ+aUqxGSKASbEr+rJ4AMMuY7duraeJlUrqRfERkhQW6mFFljOt4
eIHGU3LOsvHOlPmcemM9/uW+/I3KTkOE/J+qEZz1GqIh5MgGIzbrl68nxtDs6qQN7qDlPnod/Z5E
3agBeRrDIeraDwZwB6AgRG7Wr8mT+tlRAbaxejcY2unPH8WQGpn/ELDwUXTGg2ie5eX+VcdUZXke
MgP2z4pb6qQke/s0cC+KXtIPGxjOjFuTYOYK8S3JCiHC3a5Z1GVDYkq5NMkG1JL7CiFpJIqbEVHl
wiqbR91keJ9C3FebI002bGNoNXVUb3X3XJXmjWM4e1FDteyDn0Ni0DrBd/F3V/b3saHq4TxQeUB5
vDXvlyur0jguvNYJ7mrCwRWrXIuuPOit+GFEzsoFA8pcLrpX6/Ro+N4XmpktnLzbPOn38OgXZT+u
owxWGoETD3++0FKU85/XWTOQNmqmbumMW3+VrMXGWLQas4IzGb9T3f4QhfYQx8yYYqQcQfwyVfbz
n3/j7+B43m1muKCf0XPavxEcDDqycd/7zll3upXmghn1FfdcPk1dfkcXnBJNN3AS6dm5HgibBDVr
wlMFBLL48wf5u6/uafMn4aX+DcIYKUWeW9S857jeZ/W4jVP1ZTA4khEVW34i7fknXdjvr5dGGLFn
6jbMIJwAv+jC3IG4zUbwxesp/OGHLTkOVzUoFLrGhOTC97Fb0jbjPMaGh8ompIaK3ZsYiG419Ndw
/eevPy9Wv9x67js6NcBGjuu48vr8ZTGzejFEljf559QxBjyWaH2BIB6L8joW44EwbPUh9AlbBYn7
wFr9YSnFgap0mU8J8eF18mSa2VWr7POQ92usfTw0+kDs07DmlHt2BZ6XpFm1IGjRIZ1iP3pOfNTc
LCupi9CwLv1LXGcbJbJ33khpPMXUIrQZ/vw1Nflq/fY1HdtSXV2iM35lbVaapZCW3PrnQk0uU9gR
bW1sKiTMONAKeAoQDVqP4GVbIfIlWiOH3YpJ2SiTtWQG/Ni7tBZda3j/88fSf1NDctBAmIcMEh+7
a0v2+V+v/mQ44IN824e+b+w4QkUrhWNK7dT7wA5wwHoMT+1Eg+t3MxrWuhbdQ2qwY+DqPBSMBg14
HZkmk34KDhTWKuqsXSDEi5OU/6AlnB3wv15B9KQW4BXNUm37l+c2H3CvpAVrcdlnFyt3kV439xXI
kaaRYq0Qb6rV3OZKechCh49e1veEPSxNwnCycKLRACiuQDhXtNvOUakSSfnwwlOrQhA2Q/smDulM
UJOgTR9IaS72WYgrzo6SL8cVz0jh10E4nKaIuFftpEQ3oa3eldBJRtTHVtdi6m3dRy8fvyh2Q7e1
Fr5qwsrrZbs5qfdhEx4jArWSQSMDFwVS2w9PUU/mgBf80zv1N684enEqFGw+umP8ts7rQ4aB3PPP
IWtpXXX3fZ7uO2VtiGEfueNLZgaHSLWwGdoy9REMVV5c9Tqm79zh1aw2gUxXJpD4I2uSd31UfJgZ
8sKk/XVCDDGpxXNcR6/W4EpzPtiNLL/Ri/6p4sBn2+QquO6CyPoNjwOHmCm878bV/8OTy4ohFcaq
a2Oy+c8n1yXUzRhohZOVueqs4nZo81PbDhtW8a2Vp9+Z8F77IpQtqUNSi3Ufj895GD/ScHjq3PbJ
UYpjpCayKbad4htCs55dUIn//dUd6b7qSA20zt34RW3sdl7UDgMP7ZCVu2Ec1raubgnkOev6MXbL
nTD+SXP7+x7PjvaX3/jLehoWuZ+YBetp4grwuElMTpm+1qG/y4LDHKunP98I7W82MF5KDZ03k3iK
tl9+YekEfuLjfjpHzEZMgTFGy9yjLZJTOQrQUdXACAObAIduXO1DWZzGGmk9TZi6dndORYMfDrfe
1mu6Pv9QV/xN4oKGTcGBkwRTjxHALx/OSvQ+8oLWPXcSHGAhBa5BY022/t1lVcb59cF16R6XseIi
DBruaJ6s7Z7OnTkaN4mC3J+wI6leVv3w1qutZ60cProm/ppGlU4BE6i4ZCmnYeKI/nFwe+L65Ny0
e5PPG5zMMIctRyrYPQfngq0IXgbH0Lpy91GwzS3nViX7l/YrWMxANa6DVme8OfbS1zHe8smIAL6E
NazvdgrvPNXZ+a725PTdZrLKfBmkxZGeF6mBXf6a1+XKQ6fbBfZTosu3GpVXOOLFLTZxbWzDLfgg
poF6QBproO6N2NrLT+01TkulBfuAQdAUxsFKiG0SjMdmOKoa08EsIlUysY11qzWHro0fhGofkFi8
sfDC+3Xew15KuvoI300BTJbekpFXyz8/Z7/putmpPOTeLq4TQsP0X7TkdR+l2Ih770zff6vH2UPP
Zmq7yrEK3WWcxs8Zzi763vd//rWaqf7+RllUpej5NJd0KgqV/1xpFCcec7uwlLP+Xk/Oq3AYfM0K
O0IK78gj3qQ9rGDhbQi7ROfWews3ByKdp/pj0dqoqdETKAkDvVIbfwxxv2FivgMrAjg4OITWsGM2
pImAl/U1NZSDWzLRIsKeY9kIeD60TCLCGud9tLrlEKLACK14B2JsqxZpvRlD9dg3zVL0XwQcoajC
yrlPdCh2LQmV05TbS6Wq3lJREqMBSo1kiOYa4/XcRCJ5Sb3hlc7Vk5f5P/RK3PYGTSWNNbt0P7ug
u8Kzpx8i2+JNXj9mqMUmCUPwYTAvkFzRkUTgq3II60OyD+EIGLn/lhd812KwV+4I9rlJSMny79su
+5zjLJtROlCc11wZ3zV9+Gi5rmkMzSKhf+vH+Ojd1GQmS5CCaetL4haeMmPcJ0RBK+HwofTjO8fX
xU/qIz2sOYVNTdWT3QsGoNlnitSDqEM+CukKNNQHheq1DF79ls+rWcwNqo52uI5+qZXbnFB4/ENg
/b2HriYwUUa0ePLmvFslNK4JJ3pyNBIMBcoWESNkXHuVRjY4Ebq9CVRKdAjqorXFclCdj0rGUJtS
j9a2DF6nJr5Nne7YFERTqeWtq4ZPjKWvsxSxZIpX3HvMxsa0fGrU8QGU39pMx4s3IN50U4RN8AED
hBNqwWhYscjGiMF7Gagv7ZipvgILZtYwTZJjQBY7qJBArNKMzhSBqNA8YC0MUmGWPLQCGgXkF6Bi
y9hTIIH44ibyh40SY9JUxmMF/DaVTs7GQw/En3C176rspR3dHaK0lWJvVTO5o777kYTIPWddol3r
hwCs5SwODDh3kqyB7avsxUfuRjBClEUTBPcj4j3a5GgUBuXLEONtQppTQHgvUK/ICj+zpaIzENYV
RtPDVENna0KiNN174ZhnnucbEPVPo5xW1Ppwsvz28POKgFTv8e/O0iSpv0sa8r4t8WLH2XZAdmcG
JnoZgi96AURtDnGd71AYhWtFRSznSxVBjuSOcEt6qEw/dYXBufxNs4JW66PnHP1ibfaXKchP7xyH
UbXUBDS04tJHziOj71LOZqQihRtA+o0UtdLKfu7ytbsnHK1Ou/dUaiC5+bLVGKti2YX9QTLh0qh8
7Zn9pfqEs6JdStUl/rIfExMTGqXchrRhee8fK4xyUjQoI2jjmPF+wiKTDDQsGz+SmoMf2dR9tB1j
s9Ii/6eptK0jpnsJmst0qUQbLaDM8jGy2yU+qOPPS8K/lh+fFe5jqOJVnThrp3xH4QNonykaPDbG
hj9cPUIQtcgHF50E+X8+U435l2NBxQhaeZtc1W7zKWdvIYIxyrOnyf1Rqcz/EKy+UoDPssv547la
CPuiPKfzMJyHe0bvFS7qAKMmqC9IzvNfDj19hx3vgN3hDvUTg3kkPPawnCck8reIHHEFM41Ozc5V
W539hG8XgXaWCkip8Ax0f9VO+s2sEP6pbyrKR20EN8Ws6udddkki1kkkTiy2zJSMYsnkR0iyI5Pk
brI+OpKMg56OuswNkHdvfnXzTUHysU0CckgScsgI5uTQKVqY8TMje15+1d01GtARWxx7/jHfVGip
Eymq7qW8OkFnraK3zqXwGu0YK2zE/0wsndh6vkoAp2Q1TQLPuPbA/GRRoduZx6lzpE2m1msEG4p9
kTIGx9LfPAUyEH1loJAIyeg0K3ScWy1gltbuNNmKDqiCO9mcjulS+3SrDdm2tuhfd7KRPdLRHuls
Q8hYSzGsTcdbSk1U2QKXQ1/dgRVLL73zdWw6rD4yBkeORnzPey6m8FiOxWfULbW6/eLOrFv8ypC9
x4/EzT6Fs00y+9GZWNr8L+ZgH1Wj7m3kurMYYWbBdDLuuNf3FeN+vEfVsjbcZBnajAFHNTx29ha5
Bc7iAovl1EZLJXPh5dYbxWTIQbcD2XXiH6EF7Wuf2GU9fHarV+SpP6Duv+qgfYg6vVZDdokbd8WI
jFGXjY4zmxDdSDFITw/IzZh+ymlEzbqAn+S7HczlLJipuuIBofhKICTjHmwqULpEwj7FMTqKkVfE
tv3nOql4/rN1G44rlj8UfS57hNSn42E5Zt5rYWwLTdwCAXhuRqCN+msYcxemmfjbin1YD+vG4nYo
Ur7YSFlpZS1bq7yUrcFjU7NSTXXCBMPez8jIQqib0PdeZj2P1+Aib04+CZIZOsiFKsW5zUgMTlmv
tRLMTjk9zKIfX053c1fnndEJG8PALdRXPyCDC3UoMycuQZIkPL9hENAeg/aumMHNQBs2FumukGFL
pZQ2MYj/tAhaXrDXWR3K/1n84coHyi+9o8DxO4+G59EkQY07k6Ub+ONYdO8xa3UDyDYex49GY+qZ
xVOxyMNlLfRnNNNLa8SslNbn2gq3cWAgU3Bog3QJMoaxQcweV5ikgobkP0RhPhKG1OMTyEeyoDTr
k/SOEwvBmjHvWCgX5WGpO4zz24il0+XrLYawug9E8eEjqpbPeC6HrwHVQSJ3BLkiVHKYFoOYbBDC
ZGhPFWqnxspP7kC9U0oFny6qbWPGq7Hwb1VTvSEA4ZIO7IoUAVoTffC01cL59tPi2+eVGKIkXMIG
ZjVvP4zJ/xKOuKn7ehsUMSC1nqXceVMY1XUTjzTES6jSZJVGIY9ZzxRaafNXu22ONnkYBqqFPlSW
wtbX4PA/e/IhwggWvFWc4M6LVZ0pH6FbvwaW80i3593QCc+qyvc+Hn5EPVTNrtVevAglilcVy0gb
Fj6VaURYczBItS8xW6Ghn6gDj2kPj8EpXzOVGkod4/u6N24REiQQC90uI7xUxFdXt+1N59lg+xuc
6AANahz/1mTtc0kISIr0mluKlGcyp+WfQSe4EcISDJsKAndfrJPeWSGI9JCLkJswWOT6kqK+KSIn
2iDt+2IAe7GIWdwlUwj1uOLl7WEFjhmGjCo7g0nOaNtOj3lrZMs8PE0mSI0SG0DwDaWDk12DEMfQ
gptU4syUslrGGc3v7MPwzWzZ+BZqwpy+z22Qmq+QnL4n5L6OXtJNYkVQCPGILSbiLaThsDrwIze5
RZpzjraySb17Pdu2VrbKU1QxERZw/HAFSgjRbv3Guh0Ad7QB04G6TxFlIdIArmAhXT/XilkvXXNM
eIzaG4XQA0wA+VOfVl+DCt43BdM0RBgozEiZ2F802jhWbyyd1GBltNWNEwj0UbF76DoAIc5Ub4QA
CZj6yVEv45IKmoOdjUCwybRdm6irIXSDFaoJAbSYyrCyUszwDWHYej/uBmFsVTKINkVXrAy6Xqsw
Oo4jzZVJac4x6r11JiOtZBJbY2KHbA+TZ7EiqiYEwDK9MHTWbiIN+XVjCm3GRcQZGIqiZI9BmFJV
BXx20VKw1r2yPaS1/lGjZF3aTYlHoxUvTWSN63qq19lIfWOZRYrOunuOM9R+dfEtHOM9GpgMJ1Sb
fs49zIuzMeS7qSsRa2vdkwAsi6wmFPazEVQvkTV8T03+2BjeU5u7xTLI1HNWwnNHejFLzreCcFBu
r14vGje8+AlrDNNtWFrEyU71Q+05b1EnpVkO+nXYfwdSEO2l0Vp3g3DfE78A15VNK0GBM9gRdBc/
KlaxSNRdo+rnXgtuheFX66hDMTNm4qA2eABQdbDpk8Ox5Be+O4GzoOkax2LfjCPhPt1aV6AARuMu
H5QDicKbOhnuOMV5vvPs1e11FN6z3qTWmoV91Uc+udOI1jxUL4wtOEEKV0ql23aPVBFKhW4MC9VN
14ovbo18V3gIUPC3mEt7ZXH6hpgdx8gkCDmK1UMVta/9WAUg0H5YhQJmBdlEml/JuegJrFYvQxut
mLDwp75LeEz5UVFLcbhK1KMPGBEmNLBDCCfhWlQk14lgUFZlwAGuQ+4xKt5TbxTRJpNcQxlK5IbO
xu2wVVUozYtW/xR5drXyoZI4NR9qeLeOQ6nsNnITGJ76KnT/TgcrvYim/OCp7FOOGIslHZJlrYBQ
K/TxPQqMb88LgY77RMb4qeyGUVjza3qvuOmm7J6+NgkoVb0KBgzLuR4+DqH2UhrRd5R1j/6Q/wjs
9CsoezAXTeZv/bg6Z5p99AjZWySuJgOJUOjnqEfVQfuO0D6lZsQs0Bq/xWhccst6sSrCLise4oH3
O3aIUxndF6qLU88jrvnFDyNpnrH+AqDzmUd4usohqjq0QfatD9WLFSI3Cj672n7vasKwjOahG42H
rqRg7i2WbXc4h9n4Smg3qmtzq6eQzJjYoVH9UY3GppxeYp9WZ04vYnh2Ffs20ceD9Mrkwd2kstQl
uICzAAxd1t9yAqtxF3MIAul1MRKVrOrO3Sq5hSPZXRrWeKVcHySXkmyFZi0Em2FjdMTAQsJf4c5f
gC3sscuJinDj9G0EIlsZ30aAnznSvEsbVbhvWvVh4irUvrrUxbhkknuY700Z6+ccoGkWgv2IJ/1c
ylUjjqgE3Vhdk9DyzcgWm0TtIFpNj5mrnaLR388/3vMVGhrZk2X7y8lt7tJ2IkAy+Gxcbh9TIva8
OvxGBrYKSmVtl0iAI93rF87k37BHs8l0Vw9ngC5NRE7XvgUFm1uX9vSdinLn2pF3qEwyeMbxtfJH
SzrtWYc1VPI0Qj9i3DJl2t6DC1+bgb8l8Qbo3zGPv2MdEQryxr5lwmmMX4nqvPs5fvGoeuaQhNsZ
D48rpo/C7N+xZkJrQFpuigG8zXht5SFVlQmtBJPjENS92zg+kUT2hrJZchvrtxy+H3Lm5AQ55a6o
GtpK9rOs0o0OaU7BwTGr0Wg/NLr6klFAT01xtvRpNRGnVfXe/WyamAPJc7VjRyhuygtlL60E5D2m
Gj1bTnLndiASovjQ1s6b1ByHEXuKkiUpkW/Y4GUp1gbBKVS6u9C1v8IGva3lvAnN/wqj51LGdfXl
SUP3ajru3ldxSaY+mnI2Gc7/OZHKGQOLKtlKN03vYAlQvyLbOhWtA7LTXXWRc2kMH0W/8xamzpda
uhsTi7xRkHlq4EaNCV0oajpxUuYepUhX6VZNApOE9PoQK0SEhk7PwOmWBI4AGDjiDMdPgLmo0bNX
j1OH9P+vKujqDRAZVEF0jlzWSjwk93gnaaJwILac556NIkqo8kqFrI64UPdMldiHWKA82c5ydPFU
c9VDql9OTOVrU9K4oTQolhn5Fo4bfLNQfhMCskyGkAB7G7pT6F2YcyIS6oKLum6k2nvuukifhdLn
+1DvLlMTHMzJfgJZTbZDEj4YgO0JyKZTqEQ0fLWjpljUxyFrRPed1+27GN27xiBOlys3OuP/Ze88
luPItvX8LprnjfRmoAnKZBkUEiAcwUkGySbTe5/DG5rrNfRuegl9u/ocNapQjbrnaKqOaBNNEun2
XnuZ3/xB72MnE+Q1Rh6lnj4mghuSFJPAKAzPoiHgQOG5AS7ZBr+pL+hpdcYPHDB+1FNKfJWhGdUJ
T4OIGVWegudnGzxWtZshj3AzH5kXMzj5I3dOwtrb740fkklZEfiKO7Q6lEBIqHD0GY8F4Rf6Ab9z
A831LgZs2FFOgHcUmbxu6W9VT+4u4FijSawaN7AGt1Gff1ND/U+PGIh2d50dLDLD/1lW8VfE8SdY
Aei0hveIsG1HI/pmSi/Hyl1Q4TCkW6VgMNR+xhsG4D6y856ScIzgh/o1rmH0taa5y9P0UXDXBBVJ
UJSmHHcleo6RYJXh6Qe/DREGpSqJktUb3RywtKDm8qJ/TKzmG/awpuR7U88zJqb8fXLe4oBmfRX4
z4Mtob8jeXYT/qqeQsN6toLHSCp/qrGEF5v+nLffpcrw6M3NN3E3Piuc7hCRqBW1gkQ051lrxBjg
SQ3+27HCbKLgsdVhWNjj74wz7KaMshVo5ceyc9wK+VC6bxoI1kixDp0mH6oeSVnCCe4Mv5PeWU/5
9F0wcVCAeLGN334vgMxi5YaDCu7TEiWdKEpHc/pF+b+UzWQ1zOpO7KrjPnGwn2iS4vEIzo75pZuc
6v/Yj///Qgf/BaAbm/jPv96NMP4O6Paf/+t//8//caYUqb37AX8B3ZA9NcVoxTlzozL+g7GlZdhI
SMkgzf7CuRn/odsGqvGGaQAbsAUoqim6Nvzv/03TgM2Z2FOpQKb+ZTOqI/jgbOIPWo2hFv+UzQ/Q
kELXFU0qWsODhUM3KaNqYdSTWYd+BMLs0LIK5VU15ig0p6vRQg2h27x7dZcQUxemTgCmwKFxA9it
6GdTJ2lUEcTpHPYhqs9l3S31xnSRCuBWjLtO203w5cPmsZWAz0z1JlYTFBdzji5tk4F5j6Ef6xWu
feiN5XDsr9ydQGecvyAhJAsfQjPMD+gNBL1bByUSwxMgwDnPwfSDzmpKhBEB5qkrs4HN2iwnZ0/H
+SZiP1+5gUuvh/mqQT6H7KSuiV9/B94JkH0aITUYnjKPO8dOtmPo3LFydr3jryxSSRMNJpGgiWQu
KSjUtFVTY5u5IMggne+DF8aMibc0BdKVt3MBcSMk6v55b+c4p7jOHUz3CKGYomwUNVyp9EzFW4EO
c2U2aX4cEQL9RGdLFl4KOjXu6XsYo64xymw0vH7m4OY8RcvQ2eh1yvknMfIQ9rfDdvotB/KdU6Ap
YwuhxWYTsaoq394O4EGSGtvQUN5ShniS5oUyA4zoR4QFYztlX1q/PALz1BT8BV2wGoxJ+K0KqMWr
Bg3/bgcNfQGNQJZBZY4MDlSdhGVap3Ky6Mh2ihS9D1oMJZq8pPssEA2boqlVFy3tqBoWbAjdvdQw
4dHTdUvyGsIiNsynQO2pQktIYMDrnfIuaKPNBGwhHGx6OwU0MKbFac1whIlf/HRlhYk3d77E0U7V
iSbIp8jnqB85nOlFaqlOnkolPRlbLBYWU24sCgQK7MTZpIXu+vR/O2ugEGIsmSXbY1OmVK6BCS7c
CjACpF3AzymWfTYHjsgHi07vDc8yJFou45YvSV2trKXU5vA0GDFlqyLQ11degfi556/ARHDSoUtv
gVc8wzAg0WT2aagYnlM5R90ppYHinQzrYopQ8JYOKO2hCl6tQqYYn1/70rrGq9DCltAAw+KIAPRu
f2PRDr0qaU1vKMpdV46gOaRlnCZLX7VulUa7Em4vgQENHhHBXAXpnePR8v56BURs3DR94kmmgmCu
9qJcQvFqZYDSyYp+JwvVkERBmWpeNjRYGgd1mqk8wEdbGYGzHKbeBeWz6mbaegViAANmT7GzMtFm
imgu2c6wDVOS/flVC4PvOdDvRaura9AaN7FtrG0kGruYBiQGx3Op34xg3T5/pSow8A+fE0yWgJ0q
4ng9Ay7JSjf7Q8wyIv12cVnbgp250XV52WnVKgaHqnGa2dgU9zzDNPA807eBIsp22lXodNu2448Q
TcI0X1MDr4fexFbAzdC5Hef+9vO7PR5w54uPL6+hlwhyEZzq6Qqwk2nAeY4oSsKPMp62xHEYY75q
DcbMHVn0ZVE9JwEtstrYzbghlCgSTZb0EjnVBtGrXQ6fGmUwfc5u54SueZy8DNm8qgplVxkdSIPC
P0xTs0wkZtDasubpEOnfGEW/l7sQO+h0ZbbjoTalfam4wNngSUcJ9tXG60DbQxPviaOk6dcY61yJ
68oFeCSPbWi6qZiaIX/4VnXIdEjSiet5fCj7R7Hra7KAVu63IvCInSeXtAwQ+iSXvoLjuwDjQ1Vd
1SzilYJPz9mpMhWaCls6ApWcTKBDhvUk9UvmMbvPv7H4hGefGBc7UjYDbIgMg+H0E2uxrOSxJVmA
3HU3SGrXUatlPjlbc0ICMaU2zeN/Pa6g/E0LSzjJ6RZ8iNO4ouRdNs2+6YWw8uQJ1Ckjnb6YETBG
s2P44/MHvPQe319N7Mh3UQwuuVIm3IVXtwzPMKqjlbCcpWr5+WUuJEMnD3X+uUZrKCCqml6e9zTS
V36kb4ZIXcTA3aZ1lzMkUK5lHsqFwwFALLA7tNlFIni2PyckwRV/bkxPbn6VVXFTDCnfkIIcqapp
Y8fhcpS/Yutw5QNeWjOaYLpYWJGIw/n0lXZIhVWYRuFew5qpasapNpiCFgeSNHdFoBUB9fPXe+Es
Ig3gO1pkm3jhnl3SQgc5JL0kFeeS4kzIzG6JfKZYql7Kf39+OUX8vPNtQXPBYkNg2MuXPX1EXQnI
8xUUWgAQLqy265ez0oPF63Y2BDNbMXeFRYvHsO8DP9jQd79VZgBCA7T1Ivg3XrdILUmzAagp5wr2
yDihBorztGeNtPhVZ6GOJQk/qaWP0SocQc26Evg/LmYVoXx4OKIGFCyY06cHsppoCYB1T3j5WHbJ
qYjMI6ZeitxvCoyhkiRdJeY1NOnHj8xlFVw1NUt3gG6e5VizGszl0IetN+BIlZMAkHS7it7vZqe6
0WnXfv6Rj1yi04/M5sH3Q1Gx0RTx7/QxbYNMT8+sBiShTFfKXpZ45VTjsDOmeNOvZQURcwNmr6ZM
txokcdwup6UqZT8TSq2bKULcXEKs40a79aHSWGX0LFmhq4b1ixi/xFX6q3qeGMwBVtzUMGJzHYvD
WH3SG5S7ysL1O3UNZG8poX/R+8Fual91c2DfdvtMxvKJ1FoBQC6NdC8HzbpB0++RA2MVIGpVZMp3
OUc7Q1LUu7w/0JU89Gq8ha4TJYF8Y/XRLzQrtp+/so87H3c6HPQ0EhiWhX32xjgMu7a1sxFqRYJv
2kDbD3gcY7bIAUiFDDp03M+veGEnakyNEVyGg0VSeH4KS5EWxbiMjp6Re8b0Kqd/2MAc+hqrATBR
Ncp0E5Kb8vyzHR/8lAYrm6OP/mRY/j156mOkFXch9iCb0GCRni4VrQ/9tDUsDJclRv3gnCQlWQbo
YMyKW3YWXH9tYaOV+g9pz7+9sHDeOAtEXFgU2Aa2n5i6nO2Jbi4BH1vG4EmFet/X5aqw9CW0Gbbl
vBW6LEyKNCd3tYkBE6PlkeIQ6p5bYj8QGTLQBHlZOdgt2B3K/DTRiR/tQMOgzZl+aG/taD3kfbpT
AO4HjrOR01cUy5jXmb+GVEXtUHOHclxlEHjhHC8FVShsGDBBW/GbhjsJVoFlryr/d22ZC4duQ9PT
Lq6jLU6xbkcnIOoQyy3m1dDfFGp9G0sTVSUS+jFTkqlcz6qyydvhzgEYANro1omSrTUJSyRqqlLZ
2KSUjH4YZ1mrYYz3FcbOYBeW2Cq0wUp1mm0cS3utxX0L8eTcCDeamV9LBT8mEWRbCILi5iF6X0eC
z7skwjCaJvdD5P0bHMZ7HyUobVin5bw2gfsAXXQ1EuK88reivzGbshul4XZmNqCFzta25Svx+Yh3
Potc3I8ug4RmKsvZcLoc87YELu+bkyfV8xIXDXBboDsrSgNrkeXZLui8EaBiiWBHMHixw1ylSwGE
Tasi9BdqYizMtREWq6kHwFzgA2KAW/xi4N0X1dny8x38Marz7ogWsk7Q0NAEP73XJAQZZnFpT7X6
jeCXqNiIZFWzNCnqh0q68q2OO+LDu3l3vbN3oxdRPvYO1xNdOtE45LNuWwSMi0ZegiI177ALfkSr
amnonlL7qxSuhKxHd625wFxhXZLQmJAVjGDcpujQfP42LlQVvA5yetIZnDcRSD99HXWUhX1u1JPn
aC2WINgT26shYAyWODfUG5hcDws7Xc9y4CJXcOXqQob2Qzhx+BaCQ0wzyDqLYw2aJFqnWKOXj6o7
R9Y+siS3k/Dr1n/J2dKQuttB1taDHu9SRblrJlwe8V4ZtAbnt/C+LexNZkVebUsYT6QoHmM3MrwN
Vb7UJ/XORrgZhUvkciYs8OS1KKbzUN3NNOEq8iXKGGzAEzfEBTplQVrtTytXXHUcXmrFfvSD/j6K
ituJ7Y44M6JNXk2laCNCLZbu5x/iAqVMUwUg3qEM502c7+nJCaQhtVknMDwWIHhumkS+m6Xv9JNc
DQ/JKCgWwoLRzgDCRbWrhwNcaH0tllQC8bdFv7zp9aUSV9hKFLczQJ2Y/SQxfS6LfJU4IfJK/hNB
uCiwAu0QxSrzRWUp6OFQV0nRi5xZa07NBX8iNcoNLO1Ni+YWFscrabJ/l/RNfUs69FXnpejpqnp5
YPq1kYEKVgq+qhVxPQSLgjCu0M/8/AXpohdxtpFEkx3lfnhJBo4SpyvVQXoV6fpY9/Jg3OSms+6S
fnv8t9QfS/pmWBaK5Nb1VmTj4e+aR0Q2003MfiV2kejQoef6NCq6a/rBXaCorwMu9WqOsFEfLsTy
CNp+Ad7ENYaOQTOeaGAjCgmmi4YyRBas/MHfpPJXwWcSXWJJok0T5CsH7RKw+8cOsiXHSzuKbzWU
SptWupJ9XyiyWCeiv0spTol1fgLTOgX0p8+TRxxfkh0AsJifsia/EV+vIa7g9E5IfSrb6vHKFxCh
6uwL4D6siPaDJkMfPY8Vdav5WVlMHgxSOGzWUuzHFk6VH6cbCe7bEOsbs6s2kEBcCRnZMO5uNJ21
V4dr2hO3eBctnRadeRqGY1XtCn1atDBMwCvcQBRbKD7inj56jbvIeenGHWLG6HEsVENaGCAexObE
k2URJLMbdOie/fljXbB/mLFWbhHNm4RTMBakCP7+/PEvxCpNpd4RittiBYpD+d2hqzcVsvdUBIBt
krWKp2pd+Q+zokJ80ldIAl4JCJc+9Mn1ztY7GiVNyHh78MZ23ta+ddNG8Ik5K1X7hy6BGcK3eLA1
FALrK1IDf7Zxz740/s90Po9k3A/1ZjukIeD2f8TlzEq31o8kLx7kwrmvo/zFQVp+NB00rgtgXQzI
1ekuG/p9WyrIdycr2Qn3CbHHCqo1XsBbccxqWb9ugIGbaXQ/Te2XKCvvixatQFJ3tUy/dIqLBCaq
0tVKB2+IHvomVpDNuhUBLkDapzVVN4yrfZjYbhYGa6RZ1lXY7nrb2vbNtJuZdUlK4Vnt6NoT/CEz
uBWLbrQ67xjp22RrBir4jH7HoOpLZfwaMYhstXWQjsedo+b2ps5Q07E3QJrXSVs8hTIzCLlewgdf
F0j/xPjpKkm2cOIE0INz3wDTNJmCZO2EchC12ZQ8+El8L84QWULKwoDzUsXPkv2mJcpitJONFdlv
uXqIpGcZNyBngDc1SMt8TF2Z0J31ZFCs85YhiJrXD9IgbzXmfImSrnSADZBZKzNZliYkYV6VXyW3
QJ02KHrtJSQprbHzgoQZf5EVj/6KczyAedkNNCUXur6VDZC9yPomwB3oNCJcDeJA34EZ2mJa5+Ir
gkAwvjOkiWqR0SBVXX+0Nlk70lMtH32jfEA24CZV7YW0DHGnEfeg8OIdw7j1zfLKllMu7DmobhR4
Mqqw6gd9gGRIEYaOfR1BgnBd2/HB75ptrvevUdPSr1M9JzD3g5mu8zxYI0Wy1gx/Z3PHCtrCiTFj
JD7fDYj2fR4KTO1jJKTRJFQbiITGh46EM2vRzMhK9tB++pnqvhv67cGwwq1uU8xYoNgiwF6TM60D
VqnTpW+DU/zSiieR5/jMCmDGrv05frHHQ5jatynSb6Ot3BntdBd241fkrwfFukcheTUN1dZslAMS
hc9K2hxm+86WyPiL+lsad09AWRBSNziZaor7aqOCewrnjjWt7LGR3WeS8uj78h1d5a8YtnxBpW+t
W/0WnBeMJhQRZ/teb6MvTaGvk8bVqNlF68juxx9N0C1RnbsbM+1lMsGiG+HLqNZvn7/Li9+YEZaF
EAHjbSqa07hqFEpaT/KseZTcruM/gU0CeFavxeAMHuVKaYAxMcPuiAOlpayIL1aRocQZ3YVRf6iH
TVbr127qUrJBYkywV/FYs86TjQaOQpcWmuZpjr0a+2CfrtMYgm01HSazAK+Jw0quHLJZX82IsKHI
gliGizPywmpAr0TttYr/Y/cfcrnBX+LkZQJydvYOBmoSedlrHosJZdB5ZzUmM/XSy9mbjp3uo2Hc
K3Z9r/cIBcTx5spXEj//7ERg6EmnxRZNOFAQp18pG7Riyjpf83zUR+Q4emwZ7demtdIpm9IgWYmF
3krffNbelUtfSDtOLn22QGK/xoymYQwtsq4aiIVAL3SKjN1it5W4nkgTgthwBdohydRtxVRErB5S
EPfze/nYiaTVpNH3ZLDuMIk8O5MHAAY9sm6aJzAFHXlnD+S/65+mAJ855ujHfHCcrrS5LujDiMvq
BsN8SlacpE5fPkjdMQlAwXsBhj0SkvFzgaUckxG5G1a+slZ5cGqEFfTSRYfQnMjeHXO88vCXgvH7
uzhrQkM1lCAr8fCivy42q9iGkmLvZxrffXk1C7m0B5G1Athv6Jao10+fumvMOTSnVicUystGh6gh
zjGupcfmsjDQgkQ5bmjuCgl/znFL7YQJZOSK1VEN+Q7r5GvH0aWViGOtakHCViwGAKd31Chxg7Jb
r3va4CP0hl5t6nAkwaaWMXP126UffkPABQPlZBn/SvRm27TtXXx1SnbpSxiIQWnU7WSk5w3xZg6K
2QwTwysL+rLhLwmCsijWu+ZJ1aNrT31p68NYc1j4TBJAZp0+tWxOeaHikuGJiWNX1VuRtqd9uxyV
XT55E0m9mT4VdXRFZUW9tAD+urB6HvOq0p/bFgy2h4DmQSuMjYitXR+sQwr72NCOVaccWq4tl6+p
Lu+l2Hb9RNl3o/M05u0bzIDNmL9Ao95WZbiKNFgIdbIu1XIhuiwOfSa7wOwB7M/nceICXIw5rWxS
oyksYbBpp+8sreRhDCXgYjNVmZVnawERcUifxHsTPqNiheo0R4O2XYkyPrLsK9/t8tv76xbOtmuk
NyOiaLy9eDRXMv7pJBiuyJOyIbwytb0UFglLpuhcALmzzg4HOUwRbmGE4o3I7sDGPl4q8tVVmAgb
VODANC8GLv/5W77UdxTT8P973bP9mOdqndqZyX6cakJBvjBk1GPVYCPLWOiad+UMkySGt0bqIFII
vTEObWMuG+XnzCAFgr8bAxUQyKGJXMkcrIUCxFVA/OKipwesrj+/44uRnOJRwYoQ+SX5HKRGSdfb
TckdW4BAGinb6RnuXrhOCtu8mY6CaFSIrSzm3H4i6pJwo2rXjNIvtf1EG+Wf93EOSDMlwGi5SsdR
6uOV3nUr0RxpAn9tTR2yRDfxN4sWl4AK/hdARBfa11wcKTvEDmk6nnf9Cpyjo9SuWZmqgsbV80yh
FBr+KqZ2F4n9KBn4xQLsCYM7JWvdhh47pG7ccJbN2Fw7XO1L0RSUD2erLcQSzzFNta/Ldhkh0JUC
8Y77kmEFXDreiznGz3EcvlSRf+BjPhosn2GS9qYk7edEfYjicYsFyHOSCyKNtMlIw2WSZ51exWCZ
m2KIb8NKvTdIyUSnJjfitfBBDaYaThXEM8X9orZvZtMtNb26DaFMBYIcEQgYe0AnVLeCLSpOC8fe
RUbwpZ0aN6zGPR2mLyHKfW23Szt1MyuRi0zBjVry27RuazcmJPPpaQyi5yHHLooee0tHxhympQ9A
Lo5ZahoVOiFQ6uKD3KkIAnfgHtBgB0iSFcW2afxdn5qQ2nTqrpbhAhy7XH4pI+k78kTPufxcBM0z
lJhbp0w3OqwwgQmC0LnRchrI/i6RAk8di6+imJ3heWI3vasdxZsa9XHSlZ9K3ezT7NHs1O9hhB5F
mS3rCb1vZ0of5tp5ZQB6q3pyYXwRuzerUKG1y23YpZ5I7wToyCzsQ5MiqFEtEmRIMHXaU3VhkOts
LXtyRT9ONIczOr4CiCdgVHqgbvS+x7fPm6RDq8ZuSzEmekriJ/TGevC/Aw9FwDJchg0kMvvJcmwC
dkuHMd0WfEAx1RlxEI2ntVy2t2ICI1Mqd2q2T6jizKLZO8jW2HIKHGly6zJ28RiKU3OTgg9KEjwb
qJn5wnux1NW63TA2WxiDtnR6WrMBPhlkb4XaHDPqScXuAsaZOKpS03S1JEICr10ElfIocAaCqQfe
bEGegB5ud8z+67bCwDB/yIP+IPr2V0LYxXTAVgBAokMJGOFDOtBJCIIWulcU9npAhL8G/6ZwCidG
/YqM5jKG2x8soa9cufLFffrXha2zEqhFKX8qlZzYyahiasptHOXYealbo/3ZGMOVq13qv4mI8M/n
PD/UisEe+UWcTMWhFoPTPZaCnbK1qhdGbrAHMU5+Cs3Xz9/vxeD47rJnZ1pRhMhPAlcmt8tXLQ19
DsAF4jRXCkrr49u0ERBCbFLg5z+200HmhkluG7aXls6zWSOS3ydIHbSdtXQapEMjrCMB8MqIQcya
65jTN/A9fxjQl/Rw/m6P6ltRWbcwTOG3glEACvxaDwMTNWsTlM3Wn1FjVhLgvE4lTMzCaq0PyBHN
IdIeJbr4RY3Km/NNBJQeN0s/bMCMhvjTP2GsN97UffWqdLAsnQk3GJ/p4aB3wC6C5EmTV+psdjci
blKMobqR17cFpMibwuqfggIXH+QGEGN/m1kkUWI91RpNEkdTH0b+pwACWpxN0GqTt6oVytmOveC3
oCMd+ZswwcW2DtHAMpCNxzQBKnCm77VAWPyMb/0su4Gh7nVtRHA/fmsHpBuyghPg82Vw4fPoMrhT
odRrKR/mcrYcIAM0KKanIHe9GPBKKo3YE29PwfNtzIIrx6B68YICfkKFL4BwZ7urlnHE9Z3Y8sw0
2wY58+Oif8gS6MvT7zidf1eKibcUgluI0LhJ1/5K5+R10vRVPjR7Q6rX5HqPYxftxABKch50opAx
K9+Urnipp+Ghhz5V6gcKq52A63z+tj7CEmxGQypSjKRUIIVELvyuNy+PUo9X1Gh6yDHsLaO7b1Xz
VTbTBDArzdnGxjQmjK98oksXhf12lAKD8+CcZb1UFcw9OtnyCvwIZEyRLDp5kirfG7a/sLP6SRuu
fKRrVzyLDQi+ImWnj5Y3akLJVxJbTLG+DXGHMNooP8N53UDo/LceVMw8KDUt9QPALg9nFaMuLhsV
xSEglQ9zc9WiMjPPzUtpq9vcdq4UL+IQOW03CUNRGQleygYZl8TTD2rM/dxEU4ptmBJpizTHY8lv
x5D2d/uoNcFaGbHJi/VlfbUf+bFssnUoNgD70Mf+iHDPU7MNQV5bnoA1mf2EqnpYxChSsBOCZLzS
ST4m/OcPSsEE3lWgu2ArnT7oEND81HUkEkOj/h6W3SNKsQBWCLF6Z97q8iHzTQzpjJckSF+SmHRA
Rx656LDZGZZ6KUP5ieHB9/FxHtj1zcMM4LkUFn2x2e3Vzr6LcVBhU76W0izjabUdcgczGNip0RS6
haWts6l/haHR3ORzsJR6wRi14awHqG13hf4Y1vnb59v1QqwBLWLxddEmN2imnT40TMg6N+E2eKY6
vljS8MOPAug3uv/FNIpNMY5XACoXVpOhM7lDq4+a3D7v25Q5gPFRjUx8GzFLlKvocIwNSWRimly/
JBlacn15L8vpNbzYsZY5+748IEgtXUZrF+DJ6aO2stklukojAF895C7wUxml7Fs8lH+0pbROKmU3
1caDssZR+nWOZxPjxvgBJL4Oe5bKVSAdo7D8Udw5wPDUdka2pO2e9cRcWOTLzTqYXasqMb6Yv+pO
WSLzHd7GfvjaJTbT737ble2AWw2saAfbSSPfqZX1teo5l1XS7/m7lg+HXnuou9tIa79Wg/6Mrwz1
3xwcYEK/Nln5FM6FF8/k/I66H0rNnf30zi6sh8ma147zmEXNz0kmdUAHHSuvrLZuSohecR695Ys6
q2VMVU3lpq4rYNWGtNXn8g8/qj1GIB4mWa9thgPD5+vr0vcGPo5AI/1yQW44fek5hoFhPuSWNynx
rm4xgpVH1C87SKO9/rumlRVM+TfDLL78G9cFvwn9DMiocV7YZn5pDoPJdQNZftTT1lWqepMCTPVj
/0nd1wGmLqFf/stPq4HcgRpDJgh21DjbTZkU1IGER4BXaonXjt2BOcEKIiwJeUy1Yy5Ef0uwpD5/
2EtQyJPrikz23aFrt4mlUVDpNMOdvcBsKSNCZZBGRC/DLI2VzzKQpGkpKjFRz4uqytdeBM7i81u5
kMyevoKz83+wSzibvqYfeSxDHP3sqwbYUrjQ8tIVpUIGvKfWpQXp7UNCHSWYImaMwTLmL8+qcltg
bjp1DGdjc9d1ywIX0BL7Dr/SV81se5KpcdhphxxIyVBzyiOv3ANgEOVpFwz3ul+uDChsolsxF/a+
LnH4DNUfomCcTaW8aZkVUDTt44DxBPhbB/UBupCFWT3ELYpcNhN1UTfh5vzaVOYXQesSerxaESzn
IEIgc9h3U7itQFyIuj0YFA9dcX5OvRO1IuD4tW+vS2S8GLY/Cli6aAGo3XCLg5AXIUyUU4PP4xMi
3rlT7yR7+JcXP9+Ao5MmMTsPN/DT5SBBUpMCZ9KP8D3xrifaWLWWI0mkLiQTUBOWNxon15Vvz489
DbCnlz3b6+i5RRZ+NTptAVvQb1aisxaO0o2Ab2XW93/9ajYBBfd0VeAdzx6yy7Sy1VH98aQ2OnY/
BHowmOyFHaBVotfu/9vlzh5Oy5DNT6dEOzIOdXBYmRN6YtIjJvSiBfH55T7ml3S/DFnjVHYs+rLq
6Sd0QnNufaxYPZuMRyeLHR2O4zncNJCsBIsiNYMrW/dip1wwRnQZDjfEn7OtO489Bjd2onpSJ8Ms
RbVJV5dzPm6gQi1sGv4CM6HRJhGRTAAhBd7q88f+m3twYHOQhsFsPIugVtK0VR9htBSqEAxMvNjH
+Y5m98Zu05VS/pzzep2Gj6V17LkIuMjnNyCe8XwNA8m2oK9wXNlHKuK7SFrVWi/506R6QVMLo8GN
xhQHut0RY/b5pZRj3+LsYgbTHJlKSfsHZf592J7wWFcM39a82VfdhnGIaAHHCA+h/bpB25DGWbBr
fHlrAJaRU2k3SEJl17iFqXTXOSgBhbd+SRhCQFSpIYMpSxkggoheJCI7G285OUNIz5wRFu9++kO/
VHFiFiP9Nmu+V3a/E9PT0ZHAnFY7BFt8+NdimCfJ4yZEXivKAeAp9maM1GZhpID4IcTfVAdVJfsx
+RTWly5BHzJYVmq3Bwu9Fh3ZtIy2YsSB5seunNJnMZuT2/A206ulBEV0NFH6xggFWehponcaLdAC
XkgK6plC58vT/cYL+nCLEE6KdXNQ4CJYbipduUXPS7TgBb6k7VGehhZY45tmVNGSRGYnRjuCYN8V
ztIf/Y0+GneihY2y+1608VVoSINZPHX1uGsn6KPm0rf0dZV8mVoiOMMgwlRB79gAZCTmnMXwswgT
V6ClRK8vBwRhICyWqdNaTN8F/X+CeQy+iO8CT5pBZ+NztvFtzFF/7KZ8ow4Y+UHJFb05sZklc+VY
I13qZiNahuIIEVMOn3MtsIadGFFWaXUv+qS1pOJNv+p6N8jQaKnoVyParXYtEGSVZiUI+zAAxFLt
tbpeCzSRNj8p1rTSWh+R/ey7pCmbqayWNAM24n2IxrDoH4vyA8mgP5WVwPgxw6RpULtiYm122I3T
RP58sQtvpPONRTjDF17wJD6azCgOOuIaPs/4sSGMKcA3Dbic0dpqWJEy4MD+/VHsd9GGFdshQyIS
2XL6xt+lrHB7NVqIOxeAmQlJg7K3HxyzdXsEdK8kcZeGnQYjCLzrBeqEmdZp7O1g03DwV8BbuUsx
6KQT6A6NST+9dFERxkczu8Nj5E6AgIXYhAzXE4dqwE/Y4N7o+ZtoZY/jTYkKVIsAYQv23wSAZwAY
FhYjExwBmgf3n7/iS5Mk2i6aBjBB4ELks/s2Sr3EsSGgK8s9x/OwteP5DpOhLxDRxQYbQNuKETHZ
CDbn3pWri8j8IZhBSOfcIOGml3n61hqjkhMTBR1vKqOVAGAdA9qYbjo2qtiYoosPRXcvdl3eUN7G
0RLkoBsZ19rTf/Mm/rqXs5MsmzPdV4DTkZh1bgU0RoxwUlPdZWO+jeDqhTlzvvpZHGDh1F85Qy71
q/kQf13+LDXB0bYCnUJ7PPXNdT/sJ7gw+D5jo7NMYtBKTH4jDOsEz+LKR7hwfJ1c+WwJdNaIuU9Y
oo1tjGR50j4hnIxhtxGXz5tpI1DYgpbsxw8jGA4RzAToWjTtNUfd+nyvz29JXPHDssDnAiUSUIMf
2MqZbVdt73DGaZQ+HeBQQQdQ0dsQ8agH850DDP13LskmwM/KgjR4ljuNSSaFZRBRhZkTdYC6EnEF
Q+0j/DxmRINhyZWnvDRNBnxIo8yCkw8WXMAU3+UNI3itZCrBBYEDcQUAa4JeNQcuhCu9EtBrmkDg
WxUOKoDdK6JaDnTj8+e+vO7e3cRZ8lToqhaaWad5JtL4E5SKKYAIRfKWtNINxKxdYipLFZkI8dk/
v/alz8zclukFqCjg8GdLvpFiC/U0YKBCVCSboDZSWjoPgAzXDe6Ntq9fyVbVC21yBgHvLilu6d0r
z6UwSQxI5MdNLl67zVS1RgNART5VqM6YmfFgGNWL+tDY86Oo5aCT/ZhJ5gIdrVPhQCIGkUaADP1C
t4nNpF0K4GjB3xrhH01V9Iacc1KuQ7Zr2Xeu02oLYX5Z+eiokuGI2CXwwqOhPImkQOBMTX04iH0k
0BeCvyMKBQFOCzv7SzxhV0pWKc5yI1HohJRHZaA+itc5WZFYqYkDvl6VdwhqH8LQYp8i0j1LuzEL
PZOQoc71bdc7q0IyXL3WdgpD40j3l8ekkFbwEfURIH9u66sA0oxC5VlJHaZRqMZDx+Z2a1FQy9qt
bBcHrHEmQXgSEUJgeCUwu+kcHUYzPcKfeyBfqcTYPUiZsvU7pX7pUv2mvDtWAfGTKZlLgXIU4BIB
l4gLcjMqXEF4w0HQLzLOonE7dfkto6p9TPVZZ/u5w7nPttxK1tcNYpH+QSAn6y55BvC4E0U7un97
PNCYk0OeKV2BE88z+VZZMGkM0WjzKWfNaWkivCcCW1thdywlBytvD2odfEE8Ei0M/6Yu7kXWJu4u
IS0VL0VAYaq8ehCZWjkmL+lsLSKE10yG+QMNlMIP9kNKqwpVtQZSUjJIXq7uYivda5qyr8ELHWFN
2Xww0Hkx4naFmrhoMAwi0qJOjfAFHXGR1jUIGcz2I0ScjROq/4e0M1uO28rS9RMhAvNwm8iZKSZJ
UaLkG4Ql25jnGU/f38rqc4pKZTC7q6OqoiJsy0gAG3uv9a9/+NRrL2al82qmz9Kq6gMBZZidi1JD
CHP1AMG2pTjklZNDvJ3K8iwi7ssfjfrnAYK98AYiZmcLLhhzdcSmYS3zycKzj0bdHDOCabvM2Nnk
MjEAbxxrIy0b0NRZSFcZB6BQgDByxJTR3WkQPoT3HybeQz4FZ61vDkr7R8esXIcln9nxwZzNQ8NR
8vGGceukAp2ATW7I0XDd4BLe1oTozfQzY3oUUwsAHX4P1KuxOz1/fKnfMUg2CpiikmZGf3sN/Lpx
x9u26OlqXHInp1mrRrv+u6Oml0U0erpfacOdvViqnetjD+m4pZGoaJMJeFWBZEUWDwCExnlCUWAn
vIRRYsX1ewf+rbJag46qOyq+mDDdft0ElxDFr9KY8FFx83OL+bAYwUGjFWm9F1EySpsuqrHJmD/l
3cpypjsnn2zsv93oux9wtfGXBYXOAkH/nJrhsYDPphOzjHMcppSvKvaXH7/KG9GbvMt3l7va9Ctl
roqEBv5cgXDP+vwqW5iCFK6jxZOdtSUZvB/+tDxgbsg8JBMZ0V7jOxMuDV/7A553hwobE/kCctih
paI/1KP6ScuPWm2yESDw5Ktu8/lR4FHRjnnkun18HzeXpO3hokdwEejOVYliq70WdEYrNGIAWbtc
h1QDXkcwjsPcYX5NTWNVu+m91SIjjt9e1rvLXlUp+LR2SjzVvCx67lFloFHQXRL5+JeNwq6uQ9/D
8XYKtDvVwS3pLdrof9/vVWVCElak1XJhZSSkwcugTEMUJ3oFreXaCA3fG8QQDTe6iEG/Q7QJ4okq
rQ4BynVnaHxziTYEFe0RmxEqX200ghk/fiU3NySX0RCWggxYr9V8YD6QIlJo/aX6fUKSKm8kQuND
TPidRXwL5ILdBrrFQgUAui5QLdfrZ1Woh0q0HPJ2WwTKllP9Ib4Y44mHiNSIgtWLClrq9I9v9Ua+
IwIPl+wzZvzIja/pvCXnKxn00P7CEMJQ8YdTZGtpconF2cXYhQlOL6RRMS8UzNhrTX+odGj+0wUI
g9e2CYZ+H43ORi+TPT7xHDZ3qKzmrT304mKDWyGJDNdWK0lXz6QrUJpI6aY7UM0IqgLAOohgTWSu
xdS+IIJ7TKPiJAI3YW3q4P4msGw1NkcpCKWO03REGlRWDpthhw50om2nMg4U6ySwlJ73aHKxGp7r
k0dHqLFVSwcvSJNDAlSg/tDh2Nf0SLqJqyrgU45LX+hEpzRYHjTMxJBGzhZDcS/P7mRx2rd2eJp6
keRg+IDRwNUO38QVTr0DinQq07Ced/Xz2AR0FAV6g3Yv9+pq8T6xxoPU3FG9POfI434oUXcpwnvU
yPJzO7Oi+1y5ECOT1o+ScpWL8a/2U7TZTumcmH4w/KiQLb8Kvb+JicNp3QvkpC6Dv1jzXlioPRYT
olATYp+oHJhNU9ihTGMvdcjCorURfGSoCZ3JsE6HTVrhkDJG9YWOdgEdl6fOYcpcvtCcmdVRKknk
c36v3uPuaLfXEDMXiDvgEtfsbxNhqm6SZX+xjsvxrB56kjnInSyS77Ik/ns58Kd9aYttj/wY6mGZ
CNUUyR9/d5dT/3r/BVz+/7/m6vRSZ02N65IJSV/nGwEHZ3moFt0Hb1H46SH6b1maoRvvEnjoANyY
ryPLpImTnkH2BAHxLnqPxt3YMOyjv+T1yN+tZyp+ZNOCVwuLXQo9abG/zpgEY8qJjz7qfLitItAU
3PLj27u1g8q49aKGVpnx/7pSe6OOoiIwJZgr3SIVYqI3bS5+DkxkPr7UrfOTQYXUdSjCfnPWVEer
XwYFiE6YnAl1bTzz4Kpkk6nPAv52XkNG8T32zS2TBPBARiQwm2CKXCNsThUSFGdwWSH34sr5KI21
AMFYl8+te1HaCroue2XPzbfGoQiOEShxC7FVhQGK/ftTS3ENiWUvPaqQrWWkKSi1jv4zwcrv4nxQ
qFuPc44ktyc9PA4/dARlI5+jke6FcVuzvckXOQfFQcjZdtU/xGFzMtvyc2FirZ6cM3wEtCh7cK07
W9JNnAFYlNRwCHF86/J23nXeRoVXETFYAKQoOcz8KDdHxJEfMuhGHSrOodC7L8j4f/Da/33ha6/N
Mcq7AJCB5w8Vccm/O9ACywFYO72sf2nybJRQH19Ulu1vHy1YEgnpTIQQ2/96t6lBzmaYcVoLmVxe
+GD3jCn69dTN+Nk0qxL/1P/bJa/4bE7QGISqcJ/sVmtRUUubZk2TL34ZUqHGd017b9Bj6MPe3eZV
STos6VT0DbcpbavZYT7FMCptklVqPDsFVAIerox9eiIXCM07SM8WhGAIk7vjYD7JYSS+lPqmNO21
rHXZuER1bRrKPh7MFVnXGzGDg6RWEWUzHAXQpy87Duz7AlCLYBKM3O/n7qiTdCoeLDWMT7G4KApO
pvrPggmLsLJlI7QwIrQa6yQ/1F2CbcoprFjONl/ip2Q2j6EbbmcbDZiY2ETfW9wZ9bQ/haBUGkZx
4tKoYF+iW3+x5E4CWYdNu1EBSmHH1ng3G0ns/w/MG24sKBpeCLsc63A8rz16wmF2Y08xdOZcEVLl
4WAtMYqCYZNYHn4j6XNl5i9VPe6zKHgS054AT4usgdRgk7UXDgyDgR4Ew5HdozbJr+xytrzcN0JS
bDH+SUN/mTfT3GHwXq49Un3sJnooEQsK8N8waeRtv/ZR/pzG/d4maTLszIOYxwp4bxoFuXmr1Puu
NcNFwShPM1Oao2nE/qD8/Hixa7c2c3xsL9nzmMtdV6MOFDn88xTqPDjWHdQE+Z8ocSKcJeR2pVXX
eu9oRMNa4Ci7cdZOpQMn0zgwo1bnCbsQ8yAwifz/x7/vVocLqcel7UQhw3Dl1+/fJs0aQw+GCQLr
etUGYoUvrTVKv3T5T+RqgJZENUPIc2l0r3Ybs60qozDAyx0vQ9P6Kp+VfEjCf4mzdicvMZzMAxAc
cBiByf+BWI2rAk2AY5vIgq5u183TqQ0Vqu6E6N7VZeAIWl/VZAIp9+S0N9t5SIAwDoTOCpPj12dr
NtBZF7lY5R2pyhFvfykyfF8YqGV2s9fIprQ8DH/i6VmGcfLXhznaChkh4uCJGVHXY+WP7MQtuo2L
fZDp7YnOuviuZzoU5MnXyp2oNqQ8ojq930/dPBARCujiiIyO6rryKfUe8olLXWDOPXHSwQ5IcV1Q
EMvYUuZNUjRrzG3F++jj1Xnr43F1Bm6W8K5/I7qRPVrmXdeybdMQ2ChjxD4If+MNyjpBqMUWaLCW
O9/EjS3MQg3swlvAkoRJ16/vDZBpshz4N2dRM01htE0paoVYJvuydAIj9czHN6q7cupdH8TvLnr9
aXhLPnSO0XMqLubWUrqD2EBLEa9l0UPiLtu6c7cR+kO9xHmByXg2wQOb+61HEZbBwJtD87Xln2mw
EZK+MAOyaugjZSQgOm759w5As6oyrPTI3QS0wFaP/Vd4uihrcuNBxr1pPRLhVIFdYLU5JO3Wg04m
Mi3Prr6I9YeNMzHhJmc1d18EnbeNN1w5gcH1P4RS4y3Ok451AaSyQY9A6nwZDchGJ4pZa/hKIOy/
bEQYkcmxKx5GJTYjsromwpvcSEJQvgnFKqLuTYv4WVgGgTI+XSzL6N4QCn+ZGAJQn2yrAM8QbOea
KX3CKvVRydRd1REQxcwBBoIoscTUQ/JI5hTPH56sk1qbxua859vD10TaExnq2MvRLOz1kumnwaqY
i6evaufubCKVocYeCyYkPbN8YSfEynSUM6wKTTgh3WXqOtvTZte2zUkFeZZxuYyERXYp/1CG3Qqk
EV8bjpivYle4le3OCnYTO55o9cwRAQwkDLEYEyMpmyme7IxSJXiJ9twnGr+GSLg8eoJJ4UcIoqbK
3Eu/ngzhUwN7UA4yQQ4zwEDRyndoqFWtPi7Ts7aYD0Gj+Un8t1D8TKI6B1TWcGKPC3oWigWibvYi
CpWx+uz2n22SuYoE13CGQ9Lq8pQ+ET/8kDrxC6nZeuL68pdT2hOpbpDPYCTuu2oHQOmRTtHtLvdM
oqjpBMd6qUVh+NoF6NH4IwIDif+N2CmIXHmBhRIcLAywh3T6h3TQVxEyyljEBVPTDZzNbWyuhuVg
UxN1PKi817dO3pDvzuSVhlMmDYVl4+tXHvKiOAlHKGAwFzPuMsflYcKTrGE8QiCC1Uc/B2yFxE5q
6PRDwh42R+2hbH/q3bgdi/Do9MmL/NsY7oAeBmeLvUeeYc9DixVvE7c/pKQSJaesKJfRUhgsx2H8
HjK+qZaesNkfi5KuNR6I4Y4PLnJDmUGbRBJoQ4bJ3XLqJm0j1V+KB56RJ2upmMg3XHXwLKTMK3r1
kCI/F/64oVnflHreZ/xkiocx0t7kj2rkGdMP0Y5abv2Etsmz7e+Ra9xhX1z2+KvdieZXh9ziUdNh
jvbrlohfbFgb5FQTtxbsqEy2Y8gn1gb+nCI2LNO1N2vrrsVfKIw3WZ1usQS1lopEW3vdRGRS9t0B
z4mdNeHUFBMePZEwyx+3u3ZjtNVOW/5pMedKDBgMZX6eTPuhGpO1kcFrzpc9Ao7DgNGm/ONh3B6N
siNt6knc6xMTYEdNtqQ+WN0LyB9Zr/wckN5Ys9Yeexdw/VxUwHwLycNY3BP3bukhC6XfQZf1g8qV
r2pV1P22dOOjnnwvp+KkGVjhgij0MeZ+s35KIdYCnxnVvYH+rQqMUxVOIO0m8oGrKiHuMrftBqIO
JNAkhqckhaFKLLtQScZ7VKVbpzliPPyrNRGCwFj69U22WLtHtPkIZJNPTho8lBHuUtTMYl8VevWj
TKqk15bF+vEZd4u48v7S12Kb1NKZbuS6dg5tLORs9zBT2WTlPiWJV6f4cVgBQjZNA7/RijsKGO3G
qS4aflxVqGSERvTrjUdOHYVGk+vYfOhfhHeYTcGzlvpxNxzFhV/4fOIBJHMWIZJoIbgjU6UgNTeB
xLwwBZ8W/SQT8Y8fzK1CEV4Bthdihobh3tUSyIwgTRcl1M8loxuxeSox3jHZbhSOJzE2c1rEfzmm
i2V4lhE3kc17OZ9Y+Os4xRckfRsDe9N2xIvGPzXaUyzz96mxlo5xtLDP5fBq2G+l+9Fq5dEu+2ej
d//6+EZuEUVglqEntBhuspzlHbzDTvoudoMIj+azKl7lFrbRfQ94QSQseBER7DupUrEKx+/xDyP6
JlPh1LpnHH5R4V1vVuBXvGMhregX2PTdr4iURsMut2CJt/kuR73cEB23VG9OZG+EGD6mzR4+5Vg8
a48Lqm7hU8vHFuV/VuW9EpYSmZv+6OdcLbycYXCtGI12Vs6Mxg8NC7/TiTJfHqWs6xrvVcT+qlq9
CMFiRB0gFA05kFQ4rXiyH0x+dJeaX8WHtBLJqCmOcPNRumQD+90o+yYM1czK8ARTPvVgd8jzHsU7
QAzlqmp4LvT8S23PR7WNt/i2/y0rjfC2lymDXEv+B9XTWMb7CZ9Ymc+rfAjyAdRhvmog++glSWhh
mDwaXhStxKEujOuXaCr+DCfoCWtxhKq18jLfRrLyKgZ5mrmslT7aRNb06CSbKsKKrP9nwhm4meFI
No+GsbKPi1psWh2CbGp90rLsZHFWC5NVEpS0fFVjIDCgec+K5qtNUnKA+zEpzYjadT/IMt913srW
2w8pJnNjuhHttDy9i18SZJ12aXxDT48GDbZjJA+4kS1WtxdAMlcjTCJLf9KenZZh1ND+MCkO5FAe
+Nti6SfiFnEOjnlPYnkpnAkBqC+kn/pQqUR/QrATo4AUFkcGMiw8PNlKM6xSLxMCeKum92eQFk/G
wttNEdmGnDbC6HCH5oWUoa+RdeSj+iwWfOKLICZtot2fQvM4J9XegT8R1ITAeq/yo2rGvGHonQKv
elJwn/SSh1452m7yTc+s713nfBEcSGq/IHtGZOjL05yc8dkL5k8ZgIs8OkFJDGfYS5MAwvxC6MaD
jSFaVJhrYaFK2SFaf1Wsa/lcpP4RcEJ+z1hqhwabG2n3SmM4Wp9lxHFxb2W3IU7xixp6u4ptSkqj
ura3o7O6s9GYN74pFLEmolhic36LSXOcslMz1VTPXqyi9loOYpQ4bDtVvwy/pF6XR6mry7ZhcQXu
zxgRjqMqd36InJbX37ZOM8cIjwkMT+TXDY8ESyVXPEU9S+eVsQaEwyRkGTlGpVWMgAaF7P7x/d+8
rGVdwHoHHZg8nnc7XKMa7Ckth7i0OELdypbSn58Sy8XVAb+AtNkY2T0Jxa19DBt8lXAYYpHg4P56
0SR38sVT2dxjKEZ99CpsIxnVhIgFhRtlRcbnj28TFsut5/vumld7pze5jjVg3Xc24IJJvT4Nn7WI
NohEnixWDtLMEgVyNDPtQFm97TL4EE5zIo83WZo3bocoyuazyAvE0Fn4FD29XeXVT5WZnlLV3slG
27F1ufiLpF23H8kYcoPHKfk+mJjGz9VjaeSfuqbvVhcZgFeHhLcyLZ6RWH6R3iGZnUOS8vFoNJQz
wk+tTPw81r7HVYlVfwXkCl+JryoPjUer9r4LOa76rFkznUqOKyYXp+vSae9sXO5kd9Gr4s/MMd6i
qHsWfr/F7Dq1CdXVnyxa6tb7KSWKBHCINCwJhkejzwkH7LyV25C3PEsn7xIjPnSf3JoqT0hUnIQ2
8I05tNtRhZQxrCuYftJlCM9Kl2gm5GtC849bTeI//HGZ/7A9HEfoMjP0DX2jbcgf2E7MaN3KPVhJ
s84gVAgIXUXlzuQEyH96hbklI2A2viuTR6rpfHKAtEQrNlfpDrhxm2CeDABLkRAQHSGQt/waYSjK
0SKw39x1tPHfMgaaQjNMM5KXOJekuxOnIKlrRB4QE0MiQziBnzJb3YjKgaz5o5gvTFp4p4a8xcoE
3EY7g68SPg7XHpK55S3t3LeIiLgZqWIFNW1AoY2ItJDM2IhujlThjasIKfdvvfhS6m+m5qsVYh85
jnIMo71G9wWVifAXriAmSM0rG7ITuPuuHdn471Onb+0YuDtQ8usWjkjXmVaK2SZMEGCkJQs7Oy4q
WvONhu5Cj0sV7UHQIbFXlO9M/IXkjYk6SsyCvDleNSP8dkBJBudPxKvzSsKVUpPIaylPXl6B06g6
oX0EHUDN15DrBLN9eBB5HqjEua2asyAxmD4frKE9jT2KQ2uf9BsFCw3xV7yQNikQPZICVexHjXA9
NGQLYzzXOe6LAVthiJQfXUShTjpxidoTYNUgf0DMZAc8dwPXfkxwLRo5feVsFFAAAOHJNKqTYEzy
7QtHQmDEEssaSXqaIpWJSQlvAihKW4/zuBmd4TSU+ybbpn240Qaaz2kX2eqjQBgy79eJVRTr0gJ6
rZz+sgUJjiW4kHBBhYCpMcXAoKTExEPqGGlshHchxpEyjJevXBxzZCXLQS2fYUYO9jjhLR+F+3Y0
Tx6iVlkUAu7IhyGiAjGRp8rBoxhtRg3nmz350xJYD2ZxGh3ri6o5DwFjArEM7MVA779xHSC7ndF1
ULanTe1gejy7J+JHt8Mw72TsIGE+Ain3Zn8K5lOVVye5nHhsOpxnQWe+FoPxGVMhQJvx77K0AZOe
k0x9VOGxtmN99AZ5CMNJmqQowSQRE/vUXB4EWRfLogB4LUoulFuZ8lH/Pggo8/FxceHMXJ/GMLFQ
gNJnQkS46qNyarPKUkf13C0u5Jbq0e6cN6GfqqQmLTk+0ZQHtHA6A0c1ORVN5tdF95orcb5aHO8k
Mpa+jQ5Br/hlfZSRUZ7V6AdiX+DfUjV9mR8K21de26AUd7TON49YQGeb4QSeEJce9t25PjhGXbaF
qZ0tm+7NPuksGt2LPotNtGcQi8cW/vEzu3nAvrui7BvvrlgFjJrqWJNDvdlJHS5roEbEpCKy/vhS
N4AOmyCb/3dz1xw008CiQDdmznKHfM9+hjX9SSypp8ryG9O7U5ndvhofnkwOPNijv94Y4YkQ4bSB
EgkYT7ZqFVhWjkVhviSEFHx8c7fmfNzdv693VZLhI2IkY9MR05i2ryW6RaGcIaOa4+KQQqiQPbEl
1sGus13mfpeivMEOWw4yIaXLcEcK72i0XgqUsB//ulsPA+9j0wNeEunX1cjdrIvMjVrOLb2sDjJn
jcNsbbnf+uWzHt978jfyE2m9313t6jO0ojzO9bFGZpp6P5UxJdO1vKhjkgxkmCUt6O9IQOys/V3Q
e4ueX5q2ZMJZvcetn/zayTiMQOU2pks56m7YeAUZjN1jkc5f68x4NsfizVPmowfRfdkrSvfixe56
yfXPciSLO79QgGbiFC5EEjRp8jUL/FHQLk7x3yNWFFVh31Hn3HzQJGvoFoM/Xb9wbN59TuFAfkAS
9gip8atSMuj1QbR2WjhopAoNkX7n6713OdlP3l2uqUc91PFM5lRP/cotOc5bP87xbjenldJYd5gb
Nxe5wWcDWoXFyG/iI5RQLlRXZOl9PW4TJ2VY66x6xNoGJB2d4UFTb9Q4Brp0iPWE8l79reFE59k1
zCx3lX7PtWnjJEDE2DZ8vMRvFji2xajVsRjdXc/P6hbLNmfC0NxyOlwp8PHR1ctvqJe3mJG7Hb/2
eP99fFH6vBsNClRXtOyO/Pfa1NFxyDjsYV0TVAvY7Pqq024W2141av9JJpSpOiK9mA74rqxAJX3X
wBd2ofLQh01q9RvAXrTGoZ8v46YbcPod47VZtii7iPst001WUGlZ3rpl9zI1WCLESYXTeqboTsPU
t6LsVE2dH/Tj3g6eFKZcEiMgEZNGSRhG/M2hMWmrlso0O+jxTzNMVrqD5pkplGcwYgfPt8Pw2QTX
psL3Z1Sd87Rqe2OV8gJdWbp6swqsZN2C4zvT4nckOnaJvenL1h8FlCeIjCoxbqPtCMnZNQ55xjAg
3GvkxjU6VCLMXNJaZRI5b+twXY76PoAhjS3STkcIn6XmPvTQMTE+QGuznjIL+SQKjpKENywppulY
6fMuGfFod8JNqTMjYPtyhhlRB6F8CMIjE/Fsn+Bpj/aUL47ye5trf5dd7k8dMV3kCAhYk5ikzcaK
L+tx1nDqsEy/4e85ibEqjIGzz12FUGMQVWz0eEZB3K8cuOP6IK1ShGLlhKeBn4QHdw5WyjxD0kVm
aOibJiSDTOn3WBavbaNfed24mqA3hjmRxSrjEHtYK+EXvaePins/4203jrrJemJs+NdQfK5iQpGU
zthVMznqhbY2p2mnKMpaXi2U7S3+OncWrxyB1+WS4V4UreRvACf8unvM7Lfs/tgwhMu+6WBXOvUK
CyxmVoWfaD/VbFnlYbXWESHZTgeLRvMH/CA+/hWCGvz2IzyCWDmdXMLmrhAUHMe1DnseWioGtxJT
5dHlN3n39vFlbsL/VAIkLeNHQNbi1aGkBQ7xiiqHkjqYPzJET0Y3ERhmPUhPEJBu6aTeubSXl0Gr
N06UYXmSMBo2CIPUHqTiAz77nGhk//H13vltcu3rZ/B+unZdOzRLU3cg2Wc7DbcGefZ56qxK9RvO
Y1ubjWPB798094nxUMBPq8N7Ka63isD3179CdqzZYRGSGXmuBqKJECeg8vPj4Zt8I3du9QbNgdoA
iQyEGCxArpVR2GgaWV1CUnPUcBV7b3VkbK1y7UYzESU4iy+2T6i6H3XqdqnKO2vtlpEzKB0qVkt3
WfjXuJmFCCxV7ID5BAjl0LfriYxLumGatvZV8CSRUguW7MFgJWNlbfO7hkj9nGnDp9ma9IuWOEHn
LQw/jCzJUUGRV9YrI/spVtsojz9+YBdt7W9rw8A+k8qN+vK6p4kmlfD5TqeOXayTkan70Z1xph/R
dCp4IoZ4eFQXulxGULzgWTI3kpAyqSyl/hGgyEiGB6UaP9kEfIzAvCWtmWS/ybr++PfeqkgwF6H8
QxaGBuPqc9aHxpoL/vY5c9qtOqCHdJV1OmLIVEPspgj6+HI3Zz2SsEeIECWXacke964CyoNwtLrS
0c4B3im1nq1nDuK09PZabOI2QlILe7fiqBxLP+Tj6TljYXlcdl9L0Tf6ZN7p4W4Owd7/pKuvuejJ
J/Vqm/ETh7QKqVTvLT/wlH3IQVp6F/LnFL0N6PSyRNIhjZXb/e+tybCXefdcrj7pNp2qPBUf5BKr
l6bCvHRStx3cXsdBEBszSky+5vE9O8Vb1dD7q16dKLU2l0qJQ/u5VpkZOaih2EES+PkK/tCz4vj3
a9JbdR/MZYpRzWD2dj0+90qTYO0spgCL5k3mhiu1CR7DAFKIqqwtqaSQOOVVd28ju7lnotaDKq+y
8q7rzS7A3rQPR3iuc/ocF8ZWcAZRHMn3WIMvqUyuxLVJxe8jYlsR8pjK/HZcgF7xtmRE8fG3QCd3
6xyxTOT4Kp0o7NtfP4ZExzFaDWBp1ChzlX48QB7eFh3Ddj3bd5Z7aJYeSOaQ11TtCDRqN9/2nrlW
GmhmfC8TPulaMKyhUu8sY1jnLcGMtFU2H0pjQOZ6GVUkHdXiO7gSd3MNlapa6RMtbNvCuh3UlRpk
SNbJQTRgR0HyWBBQN22wFyZHjed7luvbMtXYfMn0QIMbTy/NMqwDWM7Mi306qqc5CLa2szyLk37o
Wm9y+pUmwmio/2GqPkQ52CqZnYkLIQ4+cEltlVbeOqffSXWHqKEFUymysyCwFSFaY3NNrMSzVoSf
jSE4j7jDGdprIYaUYblVl2nrji74mXmq6+wgdJO5wFFgOo41hB9SvKSPq/vqLBdR2gpFGz6OCRUa
wVQkmPnuBKPXUKBrv/CrjR/7wfVWOrq/Uf86LD/y5FEeoHBOPOwnuxTbAjYlEfox3WVMFIIdl8Gh
cVAN0g5ITT1m4OdEwA6NvR5cxLWVpCpd2i1H+7LEZw7MjZGka1PPDrLaNS9A6Ov5vXK2oIYNvFWp
o6f4Rx42u4bIsMga9lIfyxBTPkWN1+bNRGFiXCysnTQz/DKIH/P2zShoVmcT82F+Zj34UqGvqtb6
1kzdtqTdyAlja7V0l83tQ9L+pZUIfqJis7BWlCHdV5r2JcqXz6o6r/J+QT2FHkoPtvU8+4/f03Hi
Dya7aDS2NfY+IdYARl6sp+KldcetZieMJSF8hdGmTYut1CRt/3MEC7V+2MRzsUyk3J7Lr4v2T8da
G6xktZBdbczOLiKHvsyQtZWwfgL4UBY8VdU6kVPlt3Xz4qnRH01NL/Xiuu6RpbNKYnUT0U+k6qvo
4uR+tTDfxGG6npZhNWRPBioj2a3DKUeCY6zrovQT5+DV+3xk7MzEx6pJ33APbmHuFb3ZT5DLHDNE
bDDtugrH9DI6GqxIxiW72Ou4VHC2c7GAegaSB5E69A2RBNgt9DFaNChVxhCvC7XE1qXdyMuStS8N
gzcHd3aNm6wcGlQHdw8P69BratcQp2PYV2wa5gC9t6TPw2WOT8iGvjWX+SqmlZmRjHr8NcLhPt6z
5Bi6rm7wdKH4JFwDP8urHWsih8B1h0E9L6a+k/GaaEPjLL9T/d8s/Eg7Z3JDTcKs9upM7pbOnbqu
U89Vql1kkHM97GwhZxIZqGLXUA5/KLTqM9w/STOXmZxkdkYWLgL1TECYtRf6nczU4uHzVISvduV8
cps3yNHsWssd9PL2WxEuDRJaRxJbf93KqZKzOA0GzC/KeCXAwNRGmNDDU6gIVS3/sSpkDbSqMQL/
cLqnBbt5jr+7+tXjisYYt9gBU4FgPMdauDZHqHopSdUKX1v0T+J9/XgZ3Kwa313vqlrpB9Ubypzr
FbB+ZVvV3NAHPOrU4/2bu10zvrvadZWCN5/rYoR1Fr7JBAGURgHOSeyX7qlR1JMzAkCSsxH3m0nt
sBjp/jUVgE1qhf0hvbM4b/4ezHv5BPAPg5h39XtcuyuDbijVM4rU47CevjPNBhA6z157yakUVy7h
AfMWdiVCAbf4w63PFdKAjhH8//5NiBIEh0CWnfmbfEdTezPoexIHx/CiO8yiZNsShtZZCHRhNH98
uUs/8NsGYItOSOc/XPHXdT6WztwFbUqxTPay2wCAMwhWTGePV9+cxmeAvlMxD29BR8jisI0sbxd6
40vArEkIzIY+P0xISkUoI1nKMPWPsYm2ewh2LpEdFcWM8VnV408aceVZMj/g1a7U3jeDLkkkb5IF
oNf5YU6YTNMRwRDF8B9XK+n4CZv8+HZvrXNonqg64afRBV93R8kA5TGLGBKQlRTq49pl5CvTQCtr
MFn7+GK3PmK8M9hd8QcRfuGvj7Zf2NAnZjsX1yKZ0GMQu5WsxgVkXOZZxKDcGZDfvL93l7x6my7c
ALNTEg3Fi83hCi0KcC5jdp9h+yOi9o/v8PaX8+56V/tGNWiDm8OmOONosxJLw4qhqNK4xKxMvk3K
QjEo2+pz3jAhaPcLTA+rzT4xMVjnSb0Tl8KPf9AtVT+5vf9+5lefcuymk6nLcsZtHQ00ROd4Lb9L
foscNTFUEYljRQ//COsLH0b3MXTa51wpD9Y4vsUzoQjRsic35ygWSOSyvBVesUVzmrXfhD1pU6pk
brVy8kxMj6ZNx6i8T5DDV92TzNglPj1FW1c1Ndk/AF2J+BhwTWvJT4kLL6T7bHnMyYv6Tk90EYv+
9jEDrBg2kicRAf664tJI8Vo3d9Rz8Q0CxTMT90cPdE2oL3+E0Gpi2qAWwIcPAzYq7FSq/qbtvokI
1B7tT/I1FETpTCQCSR67qH5EamHqy0H2IKHh0hyMBtg5nHiZwCOZPMi40kEvIRKA2U7ylcgjbHYv
cB292xaQaWVYzl5ZSGkMZ64d8Ob8utSYRuHi24e7MUZZCZjy8XL4l9fE9RORQQlmbToRVNdwSGwu
PTMRPojMCr8LeyZ0q5dMOzmVe5qG7k8JHc6T7CmIVYxe4t044cVpaT+FrCTCHtbKIxY8DKwqiMgW
Ffb8KQV+SqPwOTGHH9NbF6efZZ5vJtoXIX32JKkzM8MNqzl6FAcRSDVazf0QNPtFr/1W8yhb5xWE
pk8yj2Me+eC2w17iUDtoGoP2ZztlJ3k9I3HLMjEVL84II4SeOJoI7mI1IDeg2xXKcaQm/tQWaxmd
C4cnRPDR9+5Gxsd2mu2YQvwxWEi/nW90VfswegRz3kRl+yw8xrlMd8rw3Sjas0BXPb9fyHOS1S1+
TeiVH8refBlyL2RqEX5eZoS2zhveKTAkpwcZxgtTVSyYI0wF3Gk+TNjmyD8althlxOODpBLkWGhJ
aNLHb/fW/orVP+lEEGss6xqZm/PEtBcogefQwQg11dcjNJj2Fd82PyIRaXa2H1/vFtIB8Y4MBw1v
gN8m2kSSNNnSUyZUGYwUuljL/dPSofAIiSMFtnS3nZesP77orR39/UWvdvRBjRMoP7l6hlW/q4vR
17u/OheLbx4r9nV3rib79fXn4uhUuwzU8Pa+5leF4ZANRUE7YFXlaUhkCVabAXH0xzd1UwSBh7iE
0KBspCf4daNKcOxjcApqCHr0MKfWERgiDr29OqKva+g7lR9x8Nom98xxbhnF2u8vfP04S7OPIyyI
ztLhinQtZZBmP0p3qrWM0ejDp1xbG3ChY/thaoN1ttSvfRnunMnaqCQmGBq8Wnw2O6cGyGzWtbaw
rd37of/iyvz2KgjZttjKTe03v1U9nReEvIp21gaTjwzAiknhYHUwNyZiG1K/o6Ayy2bjhumR6eEj
DPoN0vI5ynfouEiA1P2OafSIazwDRlLGoFk5qF4r9xPUwQ3cAL+z2ED416rVsutrnCVBz0hmw0qs
vbjFmTE8SS09GVO/L7zgKXDadc2hqniHQnAkbN28HtdlO1jVsBWxYDomgfqgSVAYv1rTFMGXRjPd
ECT0mgPfRF7wSMUA48rbOP2XYupXMjscaLvzttyRBUPIEimFSP1HNz/OgBbVCPlKi1ee9SXSCCNV
ySVnSGYvKgPa0U969xAnAZZayBo9xGX0+OKulJJyjdRmLRPBtG0wI63X8k5lyqkt9WbOHSxusJA3
Mj+NZxyKnctUN6asF4BpCpiqQzwiyIG0PtLfLZ/dbLCxR64yP9ToQxknq4zqlpw5hYuxXbVVkl4O
zZXAKyqIiCwgZC/M1UZcD7ptvRiAe65ftMkqFtyj/ltbKn9xzBUYPSl97cEEidG7fKsU9V4jeS1d
vqKNxGF7K4CqEY2nhlE0eS2XqangNm2orQaC3ivhIICgwfZ4oAS+4BWlQz83Rpy24yFXOBYgjSqT
fchUAsZbH0ujzFX3hW9a0CCr5TTl6TbH6EdQmMJ0IHE1ByQAvoTIe9qb3UYrwa308Z5Y+1Y8OJs5
tAbZWdllryo3m7QEpYRZdnYMvKmd6tB35cqqCDxyAtR6KDIn60Uka1b+6MHd6+t0F03uaoo1pnJU
8pBWsTO5s1HJRvTbV4gTiQfETYzlNYvJHQl/dv+Ls/NqbpvJtugvQhXQyK8AwaRAybJl2S8oywE5
Z/z6u1pTt8qmeMW6U/MwM18wSALoPn3O3mv3tTitvbsxh8inE5a5JWBvIi/AcCaO2AvCsWwG3maC
rBQng7zBVz7GpQGl/dfHOFu2sint12WsGFDCPAe2gHqNGEEAky4eKSSvqoE5okZTTDuWBqiC+vXj
T3AJ6gWnAush/+FUer4zNG1Tt/XMig1W3h9L6ke3JwnGJo3Q8ud49Oxw8NMuPkpcUNHchVG9b2lv
S4efGkKfGDLWiN/NlGwH+qmWle/LVL0yX7z8EEFFZEehpno3UV+NcEVHaGonAwFMQy234KDtq/wo
ZyHF3O1blPmhqMjZqH1lFG99Xpt76SywolhM12YgH8++8utd2sSZrYN/IwUJJv/ZMSnHMGxqJdkH
1TqRfLoGVswipkXHcOmD2rkmk76EgLP+vt7ZuwS7SHULjetZK4piju2Ivl4oVw/ROmN0cjdVZ+6q
Kn1Ab77tKjKGNOfKrbhUnGGnc1xYd5rUJf27wzeD4s5zykdwdYDwgHTqftcm0P2bbm+O/V5bkytX
1C9/baRvDGZQU7wzyfaKmSyo/qgqNAG2NN3InrgDYLem/z3YhGTBHYHEK8/i8ZRu5bCCsnyTmqUf
tvdyR5TikLRvD5IW2IWm5zDozZ3SbxaO7O5vXZ3/AxFUqk1R/x7yo0VAgvUYa2jLHdV3K9NLh4Zg
cMODnMDiGr1hVWIr9ynwWUYJSai+c/DhsDR6ShL6hUZSq9lsOC6yi8gcBBK5+CQWXfm1ZS/ie1As
baWblld/G1cnEac3dm959hx6RVz6WlMHMBLErXT30kUF7JsdSEs/OIl6D6n8hnrPWyxst2gZ5J83
5tmhWV8ilC9jRozi+KuNsOR3EK5y8RiG3TF14qNizswvPKvtbuRwV2qe5bRlWlTPjvuNIJhMSyEF
M99ytS9uXvoua4AUTkl1Wt4fSKJy0cJNAqzwRIoZIhtmYiPqe7eydnHBl/QszokqVnZ2206krAvi
XkcRWc/hwa7yYHIQg3SWJ9VTQ/KzLyGjLKwqTrsrQz0YDBM+gLFJ6/S3JYse/lqLIzu7a1DByRkR
cTU7CxfEqgRyL+yrfhcTnJea38i13clWf19B38uKbSKcfbPGu8zNd4NK7ZFSbFS1N2Q4/BNgWIwB
9NLZmZG5lY/EolkPbv3K6OaGdDemBF/WIduW08CMAo5SnR1wvzDzQH7ZuWReasc0eZKWbd0dtlqL
rL+YDnLnUgVoOAM1/oS2JOWcbJY37VrtVgVEM8WR2ybbdYU4ZBTPeoIXoHc4YvEESlNnBaeKSQZe
bVnQZMqnGVefnKHJWZrg3mNXDBxVbBuJdilZfFtsNEB9rBdc9TQ4G6jAiZ17/SN8doJmY+sou8xS
LzZiTuu79FZut+ADA5cWgFmMnvxXjNDa7MPFvk/W9NCbAr2yjZRfvV9Jtx2m6dZuRAANjgC6es9b
UEU61bW+kYMUuUm2LVqOtCT/U/X71T5KsJ+W+FaYB2a5txGmmIy59I4bZ/skk27SeAxcWAkDegap
hgr1GpC1sTc4lddq5SvITuXqbXHejusFa6G6p+WJbxNwtjQi+RmKCF0h7TpPbkOVyrcZA3qim4GN
E8xRzw+nUVeye/eau8ukoZ4qK7L+1GKAbEhDi8sO5cDmb3tJA0AHqYNcYmRd4GQrI+VnO/zZ9pRe
Bq5826KgRE0ImCpetLdiGxPANi4Tnp3/StjjmBwXaJYzzjm3V8+pBZfFaLTTzGrbdc3emA3PSJKt
w/vhmKs/Wb/k7zlnAiVZd+VsfPFE5+BsMVju+e+3v/+3DqRL6bvBljut/IY9E86ZQGM2eombK0wm
3cd8anwnvnZivbi1/nXdM2V11yyZUk65dsq0knTiipXDAGQIo71+lcq+j8uga1c7E7EZyxqjY+Rq
UlEtkpB8ppuS3tj01Ib67r+4Fk0FsD+uQEF/di1HT4y5ULihLB0oJsOHdTWZy6gP/dpuiZK8VqNc
Ei+QdUQeo4tET7XPiobaGjMtEgudBs4SmPSOGQt/Is1uC4t/yF7gxoeZgoHYi30Swvx0dmtNDkil
BXVBrT6ZezvpPtNu3TlZv5Ma0LBJP7OaPMZZfFwYaENPZG6cbEZukEldIj1/OfW9meXHkDV2EsqT
3qt3IfBgkk+z6I9NnyOu+aeXJrC4wlyO+3FqdmVRcjIGnQKGhCfgEPbtMVSyAzhOIPIwWwzda5nH
yw+81uKoWPaNi4m3MG3Wz+Gu/W3QMas5QEaTcaiQbhOMeztpNDw52sEIQz0LhbXStyGeqY/v7KVE
Pcat1Cgcd6Rs6uzWjmKh6+qEtFnykOenDkSPNmEp3jZmu+13zPoO5fwlNSQVVd8szPF1lqjILa48
0BfFUsxjXZfC3sTwctYy7vTRrRDlochzbCzxxk7NnEcT/7UxW77yxXRQU/s6sJSmtNhDsmAQ7bVu
kDy9nB+yGMdYKgRVGcp6VismZmfVIR3XU8GJs+B0lQNgUQbXk0+dVCILlVWz2FTOuhdOjdAEghKy
kevw5Ev9L2BdNM7IKONMcPYOVElq4U3i/CAL53VoaUgNx043rrza8o9594Vt6FYmPBf13cCx6hS7
VxcA3TnvDZHcpCeySfc1TYDsirzgwqVsVdVo5dG45O3W/63DEQ9kWuikpPUh6x3AJ0nTi/TDSdry
x4+1cN9/rX+udXZKBbEwZtMCy06i8GPIQmRAy1DxoemeJBgg1j+lGF3fgvtoVUvGo1raPpKjkJ50
wpgkh40k+YStTuEZL8uew/9T2ppHt7L3/Z3V2LuOf6vL9P3SW1+vD5AuPAB8BYNOBFMUk8SVf3+u
Jq+1JU0J15HEe4l9xZ7FYMv6ceWnkq/V2RPAdXjzYX7yIJyLPghmTQqdavUtTSkv00CqrweGEUl6
X8QUyCCxVgdtTOnXOklhv2pCviQeQXpviLwJ5MBKegOBW+8rsf/4411aFRBqayY2PhxLmnV2J8PR
iVNXhtPjKUmqEXmwtrfRrtaNdrsw7BgG+1FLSOnAzyMntc0euMqVDUm/eC9k5o3kwBKSfvYhUmyB
lp7wG3VFcTtgdEFQ6a0bOZgqyMCol/AmhE0tmc+aszxKZIMBV00mlej1UakzTm7TG+z4LfGT4JQ6
fNiJ4ptCyEUN8cyN3Z1mmhgdnBvNyD8vavuck3Zn6S5D7QLMR02h69ZfPv5132SA724+lSXUIRXZ
/flOi0FJ1MLgnXS75QERDKkmMf3MnMTm+qs58BC0z4nBQJqgFMRo+zCdg+GHQAYjn0qZ3CI9JrMy
Pwxx91OFQZMWyYNlKX/0VD9OS781ZlL2mNfFCYoml1KU1BTJHJdgClzSWh69DFkauNrL3P/MWiWY
JlCwDcYVLNHyoAdWYStz3qTpUdrEpbbazmeMncqfj3+NS5WjTY8b8jHzOZhIZ2tunTvGWDVkX8pp
kmzJSwWCZIm086sL7jgfe+ar9kZ+jI8vrV8o50B3E2RKhWWy6p89YQifREY9THAACSrSbV3F4ujm
fp/EPADlY5OtP+W8TgJdJLU+7EtKF/G90Ikll1FHVZk+TqYOuM+9t/tPeltvWQM5mCN6zF8lvS8s
V9zC2kEaLWVoDUaCAoiaWuynUiW5Zz5EmXiwC0hjInvt6vX54+94aeLBAiN5nzQxJXjq3xWtJU3K
rR084PC7HqTJWFncr6Cvg9Gu71Ob9kEsWTNr7njVbH1Lq9abFFp7bfcYRd9XlJQVVYEtutdisL83
a/4jyeDcgO4N1/D14w+ryw9z/mYQHcDCiIUMo8D5szA3Wj05qK7k6KBrHKYN+t6R+QAG5vVVx2je
HHO1JeHB2hcRbiGn2yW9udH66GHtijc42WzW9yiLttFibB298hvij+iu+9AdURO+8rKB4YXOxCG5
YgzRYexpxI9+Svzis/IQz58//lKXHjJORbBSQDLRfDz7Tk5SDL3FuOQkoZFxNd8ONrFJoeMhRr03
EDF+fLlLmgx8mY6JFp/i8h0DysnrvIo0k+Yf5CI5eZW+imL6VIaHFIWjDMurk5Wvr92JFwNChtp9
tpVy70pNaXLly19aww2bwlKm42hM4P99+hg4zX2N0OmUwJ53GQ/bjGLKwb0yCr52mbNte2ptJyX5
XZykd6SEyCTp2QOv38e/7aWkEdZrZs50NoHonhfuy8xEbVj5bZs2e4YsHGhSO7R8lcQGyQ2zIfzP
rNhvYXi8a5Wt+GaCGpYUvLX+lAbiNhdI1fVDur58/NkuPWYAaWwTmwrvzvlHa2bAVGpq85iFPVKG
eLfiuS1JDZuqu+te8kskDn4HAzko8/D33OKuNcvOKaOJiYSzRVl0Y2sbp6HL2Sl7vdNobZbEaiIP
wKyX6ep2yo17zEeBMSKK5lUDRYes+U9DlRXLyVqzjXFXlmIm9jTcDExn4yLaanp8N8fXTtaXPzzg
Imoc6ZU5P1pXU5IBmnRHbiNWWAUdNYg22dkiqh4NPlle5ja5w0XjRTV20a7xS+JjF6ulZbUEC03B
eoK4H0Ej17XtSm/SDDmlTM9l3KNGj2kp0WFLn432CmHhUoXNzX1TtLCanMtZ3CLtO8MsplMYpqAQ
rKBqv4AT9OPmvnIPPYBxmcjw8YP1Nto5X5RRz2BocJiosJT9+w67WumKFC7maSn7nQKmY2bMDP12
p0HCiBm9usi16wKjqhJzgoUQabcAlGNvWuGJRPTLmiiYjdw3Uk8H1AnocdcgPNIg+4BjzrEImOil
Qovx5pQD0Jj3bTptB76NbXbfLbW9W1/DWUQgb+JtiSPWsZNNj+DDAPgzkQuglCYH/gdoYkhoZm6E
ILwYHPmEKotT7NzsWnr5ulLeNfW1EeGlQFcH/JSFgJsornd9k0adm2xR9fGkoCxnzhpMItkK/G1q
XB70FCOhKW4kiUsFvGFywCsN9wmb+m5s3JsxVbfJaHtW9jVncc4nbDqoqKTKFJhYImyScyB2QqWW
mpuPb+yFh4lej2CHkO4dbEP/3teirXpM2/Z4sjPMDnzw3h5wq8xM40EDtIwMQC/rqAw+vuylIR2P
sKx+OfJb7ya9q1ATnrVoQWY2olXK0VCTZtnHW5qyG72jdS2ynRjovtQ4IsA3INncLBSFnKa8NVt5
AWcaYcrmyud6fyYDZ0YPQiUNR+jvoF5VZ8QzqDAVc2JGkrQPtMqPll3opo8Qfb5ns4v1hfxpV7nS
D3q/dHNhuDOGzODR3gmZbCcPY8us1ZOB0tmol+OE6ibPfq5RuGnr4somJuuNf19neTWCkk2E7exi
Z3tlGbWjnrS5epqM8FNNG3/stH2jC2+GlnPlJ734zeCvA/3UKEnOa3vN6oQ+5PykU/FHiTscO6kX
raes/WM3T71LCIKCRpLlI51JNEyBf1I9L6HNo2duGnIHxuTKCvq2D777+lIJKCN7zHcSp7jM3dye
7fVk5FAQU+xKiXtoLOw6jPGHONlYtXIYDVhaciSMe6Ws1CtPmvyF330EFD1vKitwDmcLah73Qw5n
ej0pZu/ZnFNbrfdiVgEjZ9twbaDOV/KT3wAj7y5py5ABBFe6c97XSOo8q7u8J6p9EL5z7NU0IBcj
UNmJNSfzRyv2cy3bZE7JLTA903id8m/yn1BAHpXLH1ych4Hx0GrOB5YHf2BqKQfYrTIFlTtvzMbY
TMBc2bSCsJXGlWEnCGVqo2vGyguhSzy/b8cDllzVPt+8VxttWqqmfJX5hHDDc4fAnl/k06XDizND
ZNXxHg960DTk2iORG1aF7Armaem1G6lfupPSRC1FWnRazs8rArBFNOQLdzKWw9Dv5VJDWSiDaIXK
EW4ZQPhVpwdGWAPKHJlPyfc6D1pF281fOxrkShtSjf/q0fYxJhIKQs+B6gFY+fBql78m14undpfm
yjanPIqVOOgL3UuzcSO/nTnlZMXolEq/nKbxFQapV15g2Yk+f25oUlrIctDNvQtYbltX72OcR6eq
XH35+9qgmYqUbrmdB9Dn5aVH83OspRv0BpsVXsLHn+DC+RX1G/J5yLwUte+QJ2lEvYM6f0XSbsCK
/pMYj9YqpVmsFCOGcD1HVQYMXVfg2kwQ6Xo2DlPzK730S4jXQD822YB/klm9VgeIjD1hFZ5gp/34
k15cWYjkNCmT0Ou90wrFdoqPU75jBp+vy5mWp5rfqAUfZdzOdHhjDmRtBNQ804MYJMhgFNc+w6U9
7O/PcLanO6UT1UkzraeuIw6YdplcS8OSWrULoE57UuNCTve4XLnwxRdBp5Up5UHvE6rFqCRG2vNS
Fnb+dhsIT96408mYfr3FuvRXHosLJBwei78uePZFB8tU1nGRJp1uIG8OhLjoURmuHjnxPnpklDy8
isrgFblyaIkBmhF/d7FyELngMPKtg3uUo1EclK+5ru4/fhQu1IR8OghiUmrqaLiZ/i2taDqxpbvV
SgTiQAlKYMhg3y6h6i35GKiYQEPuhZaIvVUsHBqnXWXD/E2Ho0XmDFQYhbb4CG86zp/Xag7m+oZl
wNcrGz73Tmo1NP3FbK/BVC//qAbeI+RTyKrPzUCjVi1FsfCxbZycBvbHMR59midZvaFHh94ZustI
QyYq92EndqNty8BGb+n46cEVV7usjA8yS7FPx2s/6aVSQvboiGqkXf4u0jcxJleM6bienCraCmnN
LOp9AVE57YIiIhqiXDmpndLiC4B6rHkLWGkVexHlbMsH6+gNLy9dl9+GTXdbKeA8cwQStbIlRum2
WuqbKf2hj+KTfDk/fhre19k8DMiRpPqLDN1z0xGIqN4eXW09lQXGTmNDNjsGYMtvlQI3wK86f13H
K5e8MGGU16SQhVpC6+V8vzf62EB2U/NrLSQaafNhDX/Xg75RSTstR6wBhti2RFYVLQqQevRUgz2c
6PEeVMLH3/7iygBdH2rVW+0hd5i/hAGVE5dTBevxJHttbgU3CGFTB/RnYcg31WVgQYP4+JIXHxVa
bUxYbPV9PPJQt6luL7p6ChW39axiPoRq+kLjC6eysQl150pFffF6UhUppW7uu0m9ZlVEBoUrxgA0
XFKQpUN+l/qVdPFH3N4ff7sLXlrurStjHjkmEap2JnmwMzuyrIQCXjW/jZrl4R9fO6LR6sQTEu2V
l4d8oAM9VIe5uIn7H2bRgVQiUqacCX1A65v4rev4OHX81nqZwrtm0Txn+tnaV27EBejPvx/17OYv
K7nNxoRlolqy/VoPD3U639nG8IXEDKpvkd/YjD8aUW5NI0UQ1XtGYx1NvSJVp9sUmeZNqnGfSIHT
fI3hfPGuuRzdpd4BY7L8+389mGlTZMs0pQzhjVebPJaJsZuVkXXJ63D9KHTtamc7QjVPRa+lXG0M
F28iL2RSMJ5z6hoRjTWw9T5+SC4uALAX8XKwEeF/kqfAv76diEY3zHJ++bh0XpAy7HrSDOOhDxzq
obQwAoHna+nnvUr9tJiYLg3bS4sw6KfhyuGD0yUXO68imfFojBShGDnn4mGnp3WfDJy5knD0rRXW
QeQ3tn2jOzb4nC8VP4c8ealGeDRGSCXuHN12a/klwggVxiDtaOzMRnoSqbKzbfsW62Az3C5TtnfZ
O/Wp25iMUOep2ovOOA4YSUZ5PtG/lyYk4zqHYXCnzTtXcSWs2qvJYFXH/l5Zw6OOglAkgyd3hKg2
70O79xPNODRtsSmGN1/YUKQeyWmw2ITHvttpOOWTeC+LTZ39Y8jno+Q1xXbox3L/Dv/oPUg0oiNj
xIDRsMAyMHDHBjpTB2HQ3VGW+yokhYD2VWoOPkeFnT1NO1nKyxfTgW0k1HEfzbO3rL0ftxG5CeOG
0EZq/MFXjCJQGcrUTrOZZzgYlXvj8JOVdvu4kDQ+aLTdkHaW1r7uSAWN1f1CUouJArDQFw59nJGo
kvAlHqc88tzWDUwLvEK77oci9PJfuYD0zBFRoU1nd+oG4/52poqMIIUkIOA6ziqqu3hamXwaBhA6
FLidQjqg6fgtu4ycauTAfpYOogVZj+rP0dplUe8rIcRl6vi4LfzFyf1xGXcqlXhN5/C/mSzKuYNF
0pyDau/dFLsf3LQVKX0V+a2nkQwlZJv6RAui6ng6+IVAFLbGw6Rdi9i8gA+Ql5adWsdQLcYF/75+
vWaUhDNgpIL79nay7ohzKaxkJxdd6uIe1WJjT28nOqO5RpaDT3DpjaMQd/nehvHOCbqqRQjp0GBL
0pvHDCFphU/Tgrc7d5Xq9SZU3bFZXmR+0gBLIXUfGbj2lvNnNuZt5mB4FF9bfcGoCm3dbM37dshu
CuyAIyrZiSaqClXbfKJRDqlWdR8HO7kBxPw9N7vPQj1WuXsq4nllPrfcOchI65S7nBohHV1G0bH4
OevNT7ubX/thvFeLl3lt77lfsafzTjpFDklRuVt05yGrum9Ob6IHcuentkUpQ3RFfUqgsS3G70lN
yNGpnoecejkNHyYrA7wcPkbNzLQB3ZnTJDhEKo8csNGjL5Aky087g5EsitbD0sScU/d1Zp2FWT+V
dn5gL79toumrsXZvH8pN6+8TROskdBPPdssX5WuRjwf5M4xO9hQhYIvFQ0XCCXBx43Xmr4e4bMux
2xlznHkcXX+VafdZN34ZTkW6RUfkqXkXa+pr130JRYOVp36u1WzwNtHYv+rj+h2RauKtDpR87QH1
rBqad07e3E6O8cAIEcVWRtPDvomT5Kad15e6KV5jRf2ldfP9QF8tmvvfKWjKtTqWpfptTePTGlFk
TtoPvJ8vnSgfOSM+1wvEdxsdRRZv0q55qPThez3yBCzJnyRLvq1lch8u2g5a5c1oEJM5PfFDaqpy
I//qGqWPQzI9LqlNMqgw0JaqX9pVPdx+SuuW7sf03IRgjkQcoaNA2MACTrR3wU/CuHoTU3fOUfK4
KuvgV1m2HfXpqbR4N2naHeyELG0ymX5nTBPUtUyB9rzgsfzpxM5PlTzeqXVOk4hPdWW8LlP9FKqs
1DSLY/fYNc2NqUdfSUD5bQn+QN0sH4tJW7/Mc/3bScShZGI1F13oiS7+0RPoCLX/GVkETYG8IFca
MKEX2j+jJMIy33211ezRGr/GZUlCnJvj/G6KoxjYunMeaI83SRBxOpE8x2nbVKU/iiwISupT52ab
EI/QUvLPjuJBEdVTHBePCw+7NRokkCpfpOJRzegN6CUKSZKnXFP8cEvrWBvieUGKWApGFwOWUy+1
0UurY7mbxvHT0LYP7sIzGWnPsxV3fpmBiRz7CvbSi2JBBcJsES7GH22SOYWxyw4/zNDQ28Frwu7J
rMjCE7fRSnZMr31qTOdW5UyQKXkw8gKtYf6SzKXjFUpJ8Rj/SIblpTXWu0Rf93UevmZW+cdYaDp1
XT142mrB+sbtFyIjiGU+rA2220Knl0SEzIn1m9L1n3PeZUuxfj+XXf+k5/MWZ/2nnvyddKnh5FXi
pePWcigyjW1TtK+EYf9s4+TJxQAn//dikhXEV3bC9UafjJt6qV+ElbCwlN+XMP9kiW7vzN/0tnqp
K+t5xqUZRf2TNrl3i2Z/R3PwEpbEqtB1LVdE91Er6ZML2S3hNYDLBSu+FFPSZ5YDRtM8P0pz0Azr
TJ2X09BmgSuazQT3TR/7o3TVzrVDfPmwg5wWyL5fpMAUwCiQIuhaobkSPbkVKd1Ts9lh1g3Munwe
JuEP/W0GNYONdxr9Z8Wo+FPh0Gov8sibSkN/WTN6So5TV34yjPazGO0fi9nBitI2lvkpZMxqK+qh
JT/DDVW/Lg04+Sq2y+6ujkqevWjvqCujOQYuTX8FTnFBmSB/E8lqA0+Iv9j8d1MsBnNUh1BdTizs
NwvrBo6znbAwiCXwrubbwowPsoKaXEIcnO9gBXayf6vnFWPNJpiuHKQuleR/f5yzEllt0rxZCm05
WTH2oL7e9kaGTwHDSkFaHT/PlZL8UhXMl+cULNC4glz99+vj00U63yvzKZKxiSjyy2K6wXFfD84m
jFV/TlNv7joY/n5L0fvx1S/MvPnx//fqFARnQ4epaFo1meLllE0U1HiTZoROctomwgSh5s0Qw5vR
ai/CNzzpNn6j7OAQf2q45c4BZdzBnhrKdFvV9LMhoK6sNKn6klefstB9EP2y1cPn2fzqkGb18Uc3
9AvFDCML2j4MDI3/QB7+Osvoijn1zOWW0xgbn0Q+7YZ09VPeE5UpuIqHpchJM3THY+FiIxfJPozi
u7i1ToVabSI8Vk3ngiRU7jLer1TQda/H7QAXW5bvEIxr6IG0BF0Ry6IhSISBZDz3lBpicapRGyfB
CBN1MF0SI14nG7MLh6aKjICkVG/xy9DGo0uWpFd6XpcmdVgtXZsS1sUFfnbLwjgzBiuzljfAgexo
5ZZ5lPPglhPOx7+xfalxzEnYllK4N0z9vw+nomHiXsxsPaWwfyRnQANc2ngV5wfTGQ9tR1FXPo9x
s8uEe0hn8y6lNJlRpK5t/HVwk6Ob2GgSs4BZQmBH+h30vkBSGdCHAopQtm2P7ZLTzqxB086/llQB
lpwa4b1eR8it3yxaAODx1CaoDUwjfRyM1cMQwRThT9BWPEPFtG/ZfGcOfsWENYiBjmz1QmXlMWg8
t6NnYC5buwn9ik2Y0K5NiC18Ku1Nj+kzDStfjljk/5f8hGZ4mQYmBybe0HA+COpw0tT+0xQslysd
60sVOfYKaGIMvo13o9B+ptqohbucdPpeDrF8A4Mc275f+FBxTvxl+ifSiiuvzluf7/zkjbQf0RJ9
MO3dgKqa69SiD7BA58w9gwD3rvpVAiefMQonR+qJqCWh060+zWu0r0MHCIt2HB2yaIYvCySQlKCh
EmF2twhvyqzAqbvtoBl+veQkdsDKI9MJNKSBxK5Gw/jxQ3lBGkpLDekvQ2rcsySK/PtQ2nZGhFsz
0MUUGLrqhhARG6t7uzPM4Q6KlO8QJKKEiz9F5v9/c/jn0mcHOKuzE6XWZuYLpF0zr5bNer3UArk/
6czlr3zTC0Fb8qsi3LPoIOL3OduM6tx0kSOrTBJBCfX6TP66zCMKInb7uuo28jC/msWNnMn2SrhH
C74ZuoeJnkdYzWjG+02Tzp7TZUdrjhnwvpiNte9m4A8EwUUBcMudDnWYhvitmuLinPqddCPLZVAN
26OWYmCnQaDzfsh/IylR11g7zbWCsiv2UlCGjnGzVO12TJX7dGyf1MbdaquKd7p9zFX1diXcVRYf
a9fclmXr6XxE2Wd+a+uUzVvnZhThQRHmUy3qO9k4GUUFAGLcD/WIDyD6Ez2FpyShSRxmj2msSKF5
QEqjl6Vkjg30roXiuQkWEIAAcgGKHGeX4PUeOuJLGQyY9XhTp83tqK8ekYmBYLhdOuJOUUIITsfV
hhKaaI/OZOIgUkF5l9uorwJ5k1t3xFjISA7iR9Bm4Z1OmEJUWztbMQ9V7ZDaFCMLUYJGvWvzaquA
zrfGlDsy3JR0jxrsYGLmz9NIOuCY163JJ766z1C20UNy+VSvSpJAg/STPFpxdJww5yEoOYTkCC87
IyuDFPqCihSTbpYv/Ysm0yGnBlNfiJtC6YMVmpI7suT2J12lUwkQQo6EP34WL4hwyaiyoTCw91ho
ms5Ga3KrbYq1RUzZfJ4shyCH0R8dujt0CB2yS8AAA7C+S7FpUBNAOdukRIDIB0F0VBQFYnJlQ+8Z
eVeDubOlZzTeOeRqmbEl63avsVpfUIEuX4Tb0ZsPwfzF+wa1kVIkGzFds9tcmmsJqdaE+MbxyT6X
vMyuC5hnsJjA8ChDKJGnLy+aOfv2ytEmDFyt8p2HK+umraYbtFzM8pVdvOJkXpKHBOlwZ2zbhSz2
5VoyzP/x2dgSLAst1Dv5mN0uuWpNLDRmU94Mo9jYXRlkDKHKiQ4F7jXgoL7cAac428Ku27btJ5MB
s2K+0PoN7FbZtLhKragmFc+9si45F2pWQbVuahjVMGedq0rDdiT+QVAWyLnuiNs7qy1PTga1Mdk1
rtjEIGRkD7Jz1dt4AFvCamzZ6lYBYRI65oN4purdNzmzRFYugwSKaCLIjxAI8vKOiijww+OWjt3N
RFE3VINfAp1p1f6Yqcmtg+dhVd3tIlbPJYsinaodcXq+cUiB2QEf3suXaCLUgpgTv7afwMG/LdEp
FkEFWC5IqH3UOofSNE9djrOMes7AVz7m6W04ds+DpvtrOW3bKYVbR1sVy+g0hgRENCwUGW+hwJ/t
GYa2KZB6LqycuWA1phCVjVA6sF5iHbR5o9ZMPesfyfJLRSUhu7VSePDxm3mhhOBmGC7SbhfF3rlX
b1EyEbsK22ECF1c39oXaySnavifTpKk4LnbTJqqMK7vwhWOSQN6iIpdif3rniUtWta4dEXJVXk5Z
HUZ6sbGQgYR5haf/anqwXF7OShb4fUhNOCVpOpq+fzd9o3JapSkTIHYoOHAq780W3ymRhl23eiUB
DaWGzBOJnrvctcqfvBpHVIEjy2lx5cB6YXSJwAgbIAUImobzIWpVJ9Y6RNg05GGt1ltfSTgsrIqX
9wteY86scBU+vsVv8d/vvr0ccMskasM9d151DHOd3EUxN2bdJp7Bh0POGxRKrLDYd2nrazIgpJi8
EadMY0abBrm0kc+BQexdqqWBvuLnx2ar1RADoFsPhNTlnOx4pgllyoyFFVu/n+3ouBYF+Y2eARQq
Gcxdazo3Zt3CU6DWWtRtT2xKV5s72o2+hhpzomT8+Mte/H05COuMTWXxc1be0bydjMF00AMWT/Lr
Ynneo+06iMwEiRH5IySoj694uaL865JnZV1dd4LZs9wJMI0Umowl6DYqiCdzqXzbGZFbMbrJODvY
5ZVbe+nt5TlCXwohHn/h2XOdA8xpKiGDVtzhoVQwzulx6XUqSK4ioVpovlDehtcUQbKncv48Yb2Q
27jLu3uuNSxTltURo8iJaKLbVl+PeqncX/d+XrqVWLdsbC6IKvVzkwtwzDTlxI2NuMz3U/YQp3lA
fgcoDOLODQ7r07U7Ke/Uuy/GwN2gI4Bb/XyZsG1tVFInIlJtSH/2rfIoxwyuS9hrToJn7T7mJt7a
sj6oUfvNpX0uyAX4+Gm6tDLqlBMa5TqV4bmwA/vYisaRtAXZYrfBxlHY01VNfLo5mB+MK3PUC+0A
bFy0jjAesOGce0ZhbuVSSEJfmeK0S+pjYq7MTFtwH8aVN/OSsJG7SL1E04gJ2vlxhOjbCHPiAEpH
125Mg8GgS18uNR6UMrqzi5reLwQYY/Qmu/baVfva6/EzRf+zHI6UOlV0Fs0HhpU0Z6s+CIccdFm0
s4xtpuoHM6ugaYZBNyif5ZghcpS7UdW/GgWOAkFeShfmW4Rdj3nTPxQuvoGu1G+McPlS17APlGud
uYsvCTYWTsi0a8HH/rvl0Ai0S7sHtSBrrwq9b6isBynUpCftm+VdCclftjVk5TCtv/X2d5iWvtX/
ls3Sj5+pS/JWwcnqfyg7j+XIlSzbfhHMoMUUoSWDDOoJjCkIOJRDq69/y9n2rLurr3VZD3JwqzKD
QcDFEfusbTEWiujyfyp3oPdaeBZDsGWUiVmk0KEsoaKcxvlEurKqqvLYL3DtKnRuxnisEUn0pbtC
UR39m+fyT+sbV8gAkhb1p/+Rk2KcUXF2N7hhIrNFQLJWTWpsskDTw9jr++2/+dX/8efBLlE6ZYNA
519yYLcPCM9yprhsp8XhjCF/38FlYtnSwlgJW99D9to1C+30k29sJitdF8GnXj7DoFq7tJy83f/+
hf7pxFYslf//fdT3/S91R41kT0xqeM3ICmaCcF/XEjS38EWAHvLUSMASDMfLf7ME/sFySClt//Pn
qsP2v/zctEmYgaSn/AAX6vDsZPVJd8yznXRPWHW+lQ2IuR43O+mthMRYleCECebdrHfrhOs9Rngk
e33rBfE654arMAHSBEJzCrme7/yb6PCf1yuzu9D9VY71r0GpUenMQg28tKyzwslpQvNRDNY1abEb
5A4fZXZp627rqyS+eBnVCFj5OSXf01L/m9f1T3eQTZLieya1UpTu//2xxXQXEPe73AjNuCWFXo8Y
l6ifXSfFtiaSUQWs//sKYRpcMVMQEgX/+iM1xjYKqXeMNyZImCojlC4Sq+hbdMW+a+RqAO5Yzv/O
M/af1AWm8p5X6Fvu2n8NJVzZd6UxkKHTcseV7DbgTD655t6DbtRo7UaFbsFwSHES00hi//ff2cGz
jSf5r3cv0jPOJybCdJ74f3/SFm0EM1/4tZU0RkcFrpDfUdqtaiAi/axx+JO/0qxEaeJKsJiqVFKT
PQCRyrq/sgAa4xNkWusyF1+ToR+9Kr4MTnJWsul59ojqCf90BCMjyMX22wRLmuTGsUG/qRfuVgTi
bLbjEag8JKvoFIzGSxFHt07XPlTVTOWUSlS1eAUFZvBZdre3KfPWHsrsJ182+EJGEFQLSF7sGuTi
qkXXI3OppX7QO3dXF94uIvt00OR4aHCmBvwKYl6l6VafZIzdutojd0I+tmA1PtGz0cjby5WYn5gK
uOR4+VgRkHcEOTwr0HvuQfUdXKdfz+kMEP2jKS9ONe2VImuR2fmn/BbYl5+S3zLdfExy+wbxoi8O
P2ZCWXLqyhaFDSk2RQuVUPsjcw6ViTUyoSx1KtXhcBSfB+MW9dlRBjB2GlZAB7ceEwimBgHOuxUy
CUkFdv1ExE3HS71HpeovfbGCthZXuCvySlWBfVgGCoPJuoLrpc9rpfSv6c6DV2uxl5xo9moFRLm5
pggL3FApnlrBqR2sKa3jhv6jSTQCiLCq2el3Z1V5LHyY6SZYIXfZ6rUbzr13AN54ZAsdrZ5qfknH
AUkeGm4lJy5zO9SMX6mbq8kUl6kH6qWwiXVczjFynCcmZiosvrqz8Kt1mnlbG9p5FSyrNm55dnSa
U9yVMiJC5th9PT7OzN9lrv2oa8be79JjMVfcqIyW+dVZz3DLmapNZWoHNBf7oOrBB9Gdjah7m1Ho
9UYKOPLq+uYZatKf0azJkMCe6zlGIPwtiN3UA6XsfnODrvvSOdU4jQZJT58IvK4SUQXtmz/ZJ7+s
juNQrudJbIFunEzhoEjLzgnNt7yrrw61H7Pz11TcBKaci71SuQpq5bVhTBDLXukzr7RY2/ccNlxV
4WSIS92m7lbXh7ABh+XL5QvpXEia9YQzF18ywDkK3C4CtJXOvVbghxw00UMqrJOWeEcZmWf1dGbt
zRD6qimLW1Gba/b7MW/Lldc4Z2YyTk1boULJnqwp5oe0erdlh/vdBumFHhZ1tyPE+e506wSDzV/Z
lbvtqrHkCrCWlaiZEwUVwygYahj/IK38j5f3ipYPu63Vt5ROL/h7nbvPvo8hX2cvw9Jv5KidlWlT
V8PM81v6NSlo++AQB4c2qCigTqeYUoGNG2ALlrWwp40xdW+WDcp69I9NVJ1rIIqDdvc0UNPztAeZ
+thW3roCEJUF9UH9lCFntiZ9Gg38p/jTGDaO0uVejv1+AZuv/ugNty7/3BQfcon20TSHNZn3PARb
0X8PLrYLJoqFuHhRHx7DI2+ibpuaw96Iq5eC+SroULuhqC4dsjunjl6KCaUToAmW2xGg4IrzBWss
QKWMNQwn9Ska5Fdd9BtnbE4CHQQHmi/atfIAK90pnPwnTqp1hKcA3jg//rNqMNYxJ6ZkOHVTu9l3
KBiXE1rlR0RXFlqW7tpozU1znau9DKC96k1kZ/uoHv7YmEZVbXNVv9pUzNuMEkIjkqtCYnYC7Q06
TjX5m9q0ZSgVpMs9cdM3/a003We3QszH2HeZS2waJzp52O/SJIosKJYRNrTMosja+p3HFnFcdmkM
72AH2JbV9lmT5dnD35b9gKxpZWvwGSaNmf6qAeTaP/ppSQEq1bauRkWxqazQZUTYn7WnRJh3RhLm
7q7Gzh1pYvS63BJIHpnGoIBlXjl1d249/7aADP38bwHH57xWOLOplPx1WJZjesxQ6DT04Kt4ZE6A
zgnV1YDZZM+QpCBi70qMFHS0ss1BDTwLEqHKD3aNt6ykWz3Jkm5CekDTTD0uu7ngq1JlsM4nqsn2
qHpvqTP2GV5HXb9Rs+Xm8JQEbSga2hus2Zz+ciKCbd6Uh5lnv2jvQQrWN+X1MMkMPnS2zG2byutY
IihjuERvKnwFB9pgRbVeJgbhYHahsN4uTr5t2H6MnW7cFKhjl++SCHVoUJxcEYfqx01RD6Cv2rcN
ePFInCvKnJpdHh2WRJr4lGTRnegDfRNwoOXY3V2cPGoQGwtmxsR4SxymgbsN2mGnViBcRNiRJg5h
4yblqFHT226hXdWPqSTnCWRnopaQRtC3HVltOCZpFvYdhMYudBl8a5zpYufuIbYl5mF/TK1dqYek
Hi+1Qs5dFGEA8YxartpGHo1iQRHnbj38lHVJ1FXm29Krvwyjfhrsr4ELbQQb5HrQyTEkMDSUF8VL
NnevpZ4+LcHvqvZOUm8OlDip9OqHiJilSbVNtYyhltIBmGbe79/ZB0YS0OIowooCGd68PJDykjcD
nw+PHZNjd7mhb9sa82FIvV1gx68cO7gpJbuU1GxiO7Y93RS+xuAZTGBMp8Ien8ZC3xpjBOBsRuaW
6E+4x+/iodj9rLmMFllf/hUQWEa2ciflQSb9wxJMcBOW45I750XjhS0o5mmhLb0ieyYrE3CcL8qt
OlOcokQQp22dTkcKSdiw7bp0Y9Bims2aGKWzxjBPmpsR5RhV6DvZTuAbBt6CE0Zj+gDJOQkbLXkp
u/RW9W4cau7ekNMlj+bvtL3oLojWJvrgAT6VenPG5HXrRs7Dp1fHl2yYnxQUNyFmqeRHFA3vZjVe
hZc9VlS+RGdfnRxJ59x92RMqLrbzcjQqZx9V+Ys9tQfnOZUQp0d/Ofta/8wU0H6omeMZ8OOQ19qS
v6oRd7kZm47afbIiue+A9Stb7ikrw7SjTp+wp2rEInF5LOoKT0bxMoL9rAfj1nKmlayuPC5Ceh3L
caoUja/R9W3D2iyopS559ug0xslqyz/Zkh3TqjiJqH5KGEpP6vbWG0rTNaNwdQ659gsvQp4azS1Z
7nR3XtfiMbPgeVndRjhoRXuAXkvPUiJFWVx6rMQaXsGXx4svbvbOoWfNBPAM1Ct1/FiVJFbm7K/V
psExei3yhlTOONcZYrDa2FYMNkoY/4kjdjIjQEVjyzCPktVlxvg+weSXVX6eM/1op8ETs2e1bibo
+oIPDLPvbLt15Y7hUohtKZkGrpiQKYY38LHPEgKuW1aMmDJK2Wi7oLeuGOwcay16E6l3ojHSlf5J
si40nTMtGTe6VuzUthwqsUeZvF3i5DHWwCBZtK7raNMAsILXEHekB/rZiqvHNsuUPSOsPyKqaXwp
M/ucztnfFOH4OLQwxZuHybEufbbRRqIIEy/LtLx0XfIQNPpu6vyL5WU//u4zqxuCHopWwEA9LTIu
HLO19kEun4eIuhTHXZsFl6Gq9jb3KgDiKeYVBeVtbuXRHuuwKqtbZBlnJytuTyY1tqIRwCMqEhPt
UW1TZQ2gUW+LtWaPNnojEalJjv9BwqgYdxlqf/WbGTI/OdmpVpdCi0rfgitcoWzk26s7hOF+PQB3
4ri7yuFc7xQseTpktiDImm5JnT9WLgxr0VHxMo/S9zeDPm8MlrB6UVOvH14sL8UBwTQ/bUr+8Gi9
X2ZfxRA2ih2mWhfw27CbTe9UVNwSlLREuUsZS27FsciQRGnYDxS9+Sc5adZEqUVMR9kmaxtbaMNu
k1AOzjEZrJXmTxdgacNKc+jpO0HCjaDj4QXTaiTSodl+KiGtLdNG3e3C1Ta9EfAN640ZNH+HaMHv
ITlVfXHo4hjBlPU+evUjgj/8Y5bKOUWVeVf7y546Yq/2YMn0uJSS7h2h8PzolChlFr6Czuxs7z8W
AsIZ7y9ARxd0/huVkd9lnhzmuF8tjX3QeTx9ATSVEyHlhFRkZ/VCVPBIc3fVJtdxKk9L3Z70zDxU
OYliOmDazCxc4CkQDLFcse4ZgMwW/6mpjB0C5F02JOeOCWwNInBC6GGK5VO9iX7O79NQnSiHEnzH
RPP/ESVW1akc26M6QFR+quLBJZLnUhcH79AO3kEdBuq+bAFZabhFK5xJAWSmc5btQpxX+O3GirDY
iX4bNi4N+XhYBmefu/G+z4Jw4OrP4KhUFukpbcCAYfwfvPfijjsdY0+PiLhoAEtrMU6j5j7lH2ZJ
fhkRTNTQVUStbdWHqEDaqLnU3DeE34egLNcBLqIpkUIXmBsfCVAccGTpG3V769lrb2HnS0TXEyun
MXakjr2XAh0YiBF0hKuKqIYxbujKLYR/yN1sAU8zDqLsNiPboCOemGvzIGsSlGBlYrw0V/FBBakR
JhdpL8PMReIFIAYl4TT/teZXZRI3s6JSf77qWoRqGZuNGCGwDVhNr2H98bN0CN+giIgvqJrcFJQn
n/0dFCBoMkQv5rxKaaGZxArqiPWGMjSrAxro1djWBxV59MVCQtqSV9obi7DCaOCz8LgisqZgyDal
kW1dA3gY4b/NkcNawW203Gky2xJEH8rSP5hLflKrWL30HMNf7zYi6krazzIujrQswpTKcqU6/E56
LgLI4qxRjfvC6XEyHdprjblusuS7hvVucIuLCcufrLuVFEPcJLgZ1r2l59rWpB8N5PZt6uIt3bsk
JTThs+40LHhKIa7P3pGW32TsqWASoYvAnPzWIl+HmrppiZLUE3GslclDE8R5ed5jpp5gOz/tCFJ1
0z37bHiJx5n6bkWmbYUmfi1FdtLuWgemMm529YRuhguo4VtzBey8AauRn3ABQrLBpusZ0+jWaDLp
pltr32eQq+rLB1yrDjPLLYqiVyOli83OTWBxRFP0E3AamJKpR8uWe6i0/qYfA4DsmrvJ4bF08b4b
USuXSfMWVfOqGwbqANhFtvVORb+9M9Kl1TdGB0G2usjB2NWmtSOjOgomSmq0HipQbgcB5jDf2/T0
RWPvAmpDSe3CGbTPMZObLfMRXl/v3T4lyB/Br8uNh7Il7eDGa0eNs5HGOCfiuFL+OrXmh/ALNrOD
GMMrIN5PZ5U42hl+WtggTnm2GWcb5ZS+V8HxUg7boN+pbCKiRKSOdx9pTzI425pijeJleSI6Nt0Y
jjxK5ZI7ZdpdwjVSC3PBXFnFxICZ1rP6aEBDy5KtYxyMHHPZeCzoBQm5ytQKDzwXRaCg768q8TDc
ZmOIdqcSNXV4LCzWRpzmjqygTXeu1+H+Y2wEBSL1Qip2eL54a3Wk2JGzkliQibpZMWG46SFsqh9h
cM1CaCZYCgOfSc5BUp9uN1E+nUsVX7ITVYiTz/VaCIKbILo43IPq45XBKmlWXN8Zsdn6I3ZKxGDe
cnPG9yY2cYM0EcbT+OAEF8K/99W0MjyCMyDFCC1pw+C1zRT66DgbFeoPHN0NVPmWIHw2yERAIKi/
IxJEzhofhQlFv7IQeJRglfPoQ71YtWbUEnez6lQBbVPGQ2ph5Dn6t748itbclMoIALOVhMWBVpHS
ir1Xf2KILSr3V7d4RirUFcX6L3znMJhJsVDeewKn0NE6Rl6y9RCbyPQ8LfNWIbFUsjeN+SbWJWh+
96SOAlvap4yTbh6HLZDVjQpjKh34rb+SabxGlL3WgY6b/qiMFtaQF/ai9v9aDMEgioOGCirkPlnf
7oRNoUo/RtYW9n7Ix3BuoNIXC+PFiU9m8i57/26mwUMXlV/5xEhUK/2rOopRCmicB+1yKQmA3Co4
GD+1S4v0o1sNnM6aRWWxE2HkB5RWKG/wZFRiyj2Dhp5xBkbySZ3qqmWch3Qv30wLJ1TOWJO37DjN
kQuVZKn2JrPzH/CbIF00qWfVvLA0rlfOpIdoyqsFhzs+eJbXNO3XQeJtR5+69p0Zno0tHiAcr5IP
ehOrhnJWi1hbnUwzaz9v4rXQ146R0TLKDjPuFKp+pBZHKgsQdeBLUvyOgM7pMy5QkypKunuV06mD
TEX0ev3XG6nG8M8EAfac57eqZGwPCa3KCLHU4yOS0OVc8KnWqCy/dMbQAXsTiefKBWXmfEwypnVY
I5Rkqol73ivPwgh26tBT14G69v00WWMaRVkpX4ER2anvMcXarsNTvYUtk3C2KXj+IL/glK+7IIF/
gJ7KtH/VQ/cb46Qw9VEWsh3I89VRykD6HurHQa0u8oIdk/Kr2viqddj8ZNxV88YLX6sMwnTcdd1o
J3foIcZ+JxKVXhY/VKa4iiZbq6+TMTonA3HQkVShXz4zobdXmXxbmBcz7hmcSjaK46aWNHMVmwRS
BArMLsu3ejr9dlmyQYxvg1qETIeEfUyZ2pnCZElPKuc0EgGDPdiU3iEX1qGwvCe7LC5L2hyi3l37
HFIMWR4cbt+pw7jEWp5xW0E2f1K1B3UUu5V+yEnPMgRDxQgR7xp0OUPtzlpdC8m6VV4nUGTVJd0k
DrNW3LN8S4xGdrF0AOnFt0h1a5b02nPpqxeR+1Rk+O/E8s68w/1SYPeZOMTSHKSTMr/EWyyNL66R
hZNGlA+pUFXQ0CaEdYLoTC0sahbZAs/HaAj1u736Oeq8XtLioAJP6ulHFUyUGmkAgVdD8kR7HOeY
ZiVLBxMWfNUhJCCUYaIv/s7R+akb9Id/btm3oW92ifBu6krR/fIFoeaTvjjYgHTXmsVfl0C2RHAs
JgpsKUBD1/0Qk/tMPnMSOvwOTkhJoU6VKjy7vaWvS8mp2JFloku9znZG5oXnY3KIS3udsVxrF88D
14SXMe8Gl0FtLrdhiB800dOIAmIV1es42ERVe8zpTcUCcvfEgFU3lYcaUGRai5dM9+9R4YByvalf
uChcfoQbjinlBiVKNvyHriuPrRuEE/FdkJHgucNFYQEtAsa6iJ8s1UogulEPNzEFcBLUyb68pS1F
JvmSx8pS0/itqiDqvQrr4mLMpqpkKvhp3W6fUctRXMeCOG1gehnrFqbhl5/dkiceTVVk8JwFS0n3
inMevl84VeUpIvWo+vSJMeyLOhAkqCacodWT1OdyXxDjEdNygUCpIs9kwpMbax7IrwzryA5aRWOz
56A7dOQBioSR+fEpbaqPkYN39qMwdpjYI5CEhbAvhXub4/ixtrxjOrb3LPpug/LaeCblL2Zr5+mt
7LKjCdFZpbYqCtEyCUwQV7yeneloSDFMZ4WU/phVEpRx/+jV4ldu98zu4OdcPvqI583Khcm5a22L
IhBFahPOzIj5QU+VX/guby+YoYNQEGdO7DVx/CdBXl5O7SOxO77Yj6MXv9h18S7a9G/tD59+sppH
94ne8F3ACcXBPhKhLvEFwsSh0LOvIpH7eRGrmH6DlhePQmeEtqnnOqwl5zXXVGoF6K3LnQo7R0d/
BNsJL2sPfiAhlLHPfuse+irlhI3OdrwcorQ5a3p2jYqAeR3cBMCf4AR1GGWFgp/tnnZPFs/Iwf6G
bUW5kYqV4lZm0XTpInHq6BIMi3UujFyu5HLtuQSGQj93w/wRLPPT5BANMjzqu/a+pwpRsUBB01vW
zSd5nwB3yyp+Cxz4n2N3dIdXGTinWPdf8/zqMFfRVQbNi2WjOhNYLByyLj25ctlH/nhpZIwHds1p
SwVxfOyc3xpxsd1eSltsAxaxqosgsN41SUX7TgMIYJ9mDhFryJnlW/Yoyl5VEIlnJu6a+6X3t1Zt
nmiccnTsxmejeyjoDrRTfCDaijpSi9Kq2QBmKOX8qBcQnS1qLDykwfLXqrGi6KsqylAVC4vuylj7
G03X9zDxH1IyWrVxepRdDqD+KIjA/pMA4VfLJK5uaJz4xaaM5q0OYJtQa6dHzF223atWJ3Axg2Ok
PJAIFudR+ecxhKwqEiTMeQZ1HQng0nuv6qNjQ9+3BN1inELwVTYHOBZB6hkMyUJlLTvQkmBEFhNx
rmRmCc+DbXyqakOgNv4U4OZVnpIcG00OdTsdr6oimSETY9rsHFMPl9pw7NpgbenDOQGwxCIxcCOB
2PjetB7/zGOD5VQpi2fBfvVt50UTDtRviy7OshVFfGFQBe7VXZvR9bMQYkt7aAKH53xoPqW7vE6R
xhw7zie+eK1jOg55v/U7c6vBhNCa7EWtMQqcL+orFYnzCB/zT8/I9dS5e2kzVaBpf4qMi3uaeTDF
HekJxRpN3/de9BJLeav8iDnR7BwV9m6J4l8+YfU86esxc97VaUC4Ngfp3fqgnPAxF9nvqU7++EP+
UnMrNdwSWi4+Kk4ZhUkdi3JjpIwuk7Rbs7lTqYCGd5wRaPvFwjwT20vXC26i8yh/t1QZ2r3KYrBR
qXuH1heaIUIIkwzM4v+OHaCebDT1HtQ7QOAC7TE/Er161dFiWGLhzeWet1JRwlg1NDzzo23rTDCX
dBOrQ5fgoS0/k7kIa/t7plxr2XSVqmrnA5itCjMszOi4VB+ljdMSCaEqHqhMwEi02xi4h5RGQOPQ
VnSbn/qKbIdrEZEg5k6oaf2TajypgqVFJDMMxa2KU5ICO7Q87abqNaXb7GG6E5xBb++tzUTlXd33
HaByPel2FSHWYvFzyCT7ZHpIqUlp1DNiMl0VkqnbgWH3ld386jPciblbBuo4M9FZWvUffQ8i85fC
4Vpxus4rLHH6MIcX5icbONMrBSm2yC6dtNjDINF5sT75qopoVG5TVIz/+Pq6ZyHiApqNKgjOaZ3d
IkQpbpTucQQMh9Hbqoi1HI2fttXC91b5n57VPPgujLGOTXttI1RZWzoUbcdQtYtSD3mJP2EMulLJ
tDqXHWNUleqjau2o3eOZ6U/JCanEwewDnMYovVHCWOx+pzpQ6q6tVSDPI1SlWRX8KZQwZjs41zGQ
6t9jLvECzduyWJuFOFNVyNSJo6pkcws9Gs9RVTxSp2elYhD6pP5ExkPjdTqq48Buiu9BPkgdLztV
acD16ki6clExt2PlDyoBYKBhX1DxV3GaqrVN3dFIQNZJdBQUCWJTPg6Ly2Rcc1SZT+Zl2zGzV4vY
xR42tqQqKtJSzx5nB9rPyNKJRCHGQm9ZTg4BbmCNILb8hz5/r31FqadM4pFktzsnalbjgsE41sbF
cLXVyc1XVGPHBVouj3p/h7aMWg71fosWrFqMLr3qrH+qZ+2ouoI1EXfVGfeUEy+RdK+rs53nj9xx
2y6Tx7rCk848wM6+qIOgrmiXUM5aTBj3IEc0o6bo0F9VahMT/arbR4VEoh13SzGux/wgy+mQzvQN
4UtGTbxNcwZcqXQm1IU8IBoDHxUnSt4gD/6zgjarvZmaT7DYNvm0bH1nuA/ryDe+u0A/jo39ZszR
IaBSxQuFno6XlUaNZt523nR2LdQHpPyDp9HydmnYe3uX8l2X9M/kwk+q8r2ogygpVnXTMceBJLVv
vydqDuoOMWfngqJhp4JTh0qLY1VXtbZU+UNvEAJUcJ+7+mFwGFxiqOcP+MaTbohj0+d7FSc3QlxU
hYEmOkaIEWGH0UsEEs7NluWtL/SnANsB6HdfsSzuTuuPh6aKvhqOmsGSJsoZV1w8vTgLGCXJU4xS
3wNHuCOWfwvc9LGzKHXSnlEtQAPPIlXbpUZzjB15dKnAdZ5+kCPMk9a9JrK7+OPzEo6YVanKg4mg
oqcvW5RgeiA6PCNeBd74qRIIFThGQ3ZR/dpazscEdmyRzPugeVvk8KBeIQ6xbyZOxCmdZCGC3TiC
uKADamYQX4k1s5x6EZux7GB660q0sFHPtLYEGRgf91OYAEl9sNzPyaTR66VM2v4cUJyGs2c+xzJV
8mM6Cx5NUGrkIu9Anfprn2nQlaQ6mBaUfkfn1cctQ+urw+wQxvjco+Rqc1TvlUggY9Ukk7vv529X
jLvCwHnnUxSPfcLNk3MOi/qqqsslllhGQx8DpgXLn7mx3M3arU9utrX0el6p8pxRWadszjDoDhTQ
K9bPlQpviGl1dCQpHY+KlsBs+2/I27YtdpecBGX6mkb00QZ8BNOYSGU6qMA9orTiuIBwSV2kHsCT
41iKotVojOdJpBfHKG5iCC4JEs10/m5l8aNAr6NyL+xjU6eUnAlRxX5u3JXRzcd+nG+8qHPZNVsV
mkq/u+bGuxQqfR724JF/edYfc+DK5uqfg1djnM91bVLH0ZptnImrFaTvAd7bjV1fdbd6ZtxqprGK
0+rvataoVw3nGtaTRKomUzqJdcdNXcy/hEWlJWgmACL6tjcZ480ag8JGP+BcWUZULJI3zDFJ+Nrm
7ON33Q8CI0nHXImuQYenDV+1qfubjhIdyOJ1UnYXr1Hpvqu364zoNRptwUS999dpmIzK88APhzYq
NrPNkO5sMfooMnntYvfWp2I6DUbt0MJAU5EGXxnMlIcgqym0cBVljGYw/FWNcmtEdCfSR9MdPyvX
3pTSfkCReBoD7TjHdUWHdvjswIFMLL32S/3Xcupi78GZWZC2nPd2zACzR6yV5eDxlGCiCY5V7f7q
9fjJ6E6LNTwXdn/ve4MtZ9PFqLbzDEWDVJwcZijk0U/cdT/4OzvXdn2f3XKE89TQrD+RGhjpO5sJ
1kSEY1DGK6GhxcHdK+T+9EOLln7T11NoOik5RxePYVbF77PmH3JQdyVPGPCJk0KWiaPilzeMewNn
btdekIA4y5sGe5+rga0FWmkZ+q8s8/cmY7NLPjwz7EHmqKXkgVTxEyNnezKqGAUarB3AT9nw1fTj
Z9y/Z6Xfhk6EBAdG7S/Tjx7xhXyFybaOZ2e9NBhNeZb3YS/gho0heTOy5z4zVyn2DlzSjMnqRUah
T7OUCPyOpAbm02R2JI3Nn677lQAeXGbgkdFAWaT1vlu9eZ6G4d3NxFuG5c+2Lds/8ESWkLq/6uKU
H/TUcB3u6F7lJg1zy7WPsjOacBp+Q9KhHj+fWyvCFKKgY9TTMDUjgkToAcTjnwLtb5jMDBEEQjA6
o2lGWLXJeWg+HFzUG/Q5zrRHgnTKPX0FRWGfU6BkduK7kfyuDmJTZhmYMYr1u14yckB8DBSHUNOr
/C1zmHdZk/nJ5JbBJ0e8xgw2IwDvxbts5q9s5O34GANT3pL3iHID91wXDsWEptk8Gm62wdIHCvX8
V+tpHUkvQy45mkY4Dwz6RBEnq0+j1liaV22I7lPJZ1ItMLXs29JQ5QTLabD0S2p4F3vJ1228mgM7
7LAXiYrxXguyqpIOfuBP370dc1fFd7/0KbzH/ocvBibGKB2tbDkU4dKBnzRxvFll/fTSMMgZLtJ7
8LyvTHgv0RhTgKx++/E9F9HL/AqI6K+9JDdpx2Dz4tcsNvgHwUfu6l/LwDr0tOhBo9vrtZ9SDveu
TV4nMFRh5ZUfk03ElTCjZ7cQfYLhP5ZwrVW7aJmOEb8pC+0jTdJ7JZ0jhPUF1VryXnGEs0NnEoZs
19sI07LcZK/ZG1FFd3+o6T9pr6MjPlup7eOZvIquh93Marm/l070m9rHys3T689usRL7Ix3Kz0zT
qFbuZze+xd30Rv+Lqqxnf5A63mjDjGEVYeqqRIfSucqm+h4T8aQ1/I5OQr166uwPFfrGnt0hhnF+
xQFQqJmBLUAJbqgLhHGlkns21Grje2U4MXgFjpg2E2WI30IVDnUi4aQnv5ze+QU+DAeYLv4ewsrn
r8EMfyPGeckKPCz5riqtye92o9x4ys0i/OOcjX8aur8tKlZ7dm+LW38WLh114zGxTPBtuX6umTuC
+OSHjQhWhdAes8gVINTc57mNT7HZv0SQNbSUH7jY2a1xCSPICIvoOSLRDvPxRWsZs8iSaKQkqxMG
Tn/LPPpT6C5MlYB6dsVv45nFu6HTbmWcBxhE/+yocwZcQxvm9rjGzfKYewDH6oqF7hEQZIMDCWb4
Zn+jFpwefaauLaBqFJHYKE0xPFtWg6CYL46K9F3I7B12gBtax8KKgQIiiYt9IxQ5A+dqW+mjTrcP
yV3utmQRbD9NNiXVQoqN1rQnUOMMxVyWCBqk8+++cj46nhzp24vee2trcs+J61xi/XfveaGXiz89
sKWi6B/7KHhppEYzCdgKHUySJMdj0n/UNsZQXWqSCE7KyeDD+FD0Z2rWCuFid0uq6Kw3GTVLRPZx
meFiITis52y49433kRrZKUNuELnUB6MMFlV3b3p00zU/j1iiJzTFAzCsc47mufMeB0mSSzm5HIuH
wkxWnYmY8rkIqi/bo1GuHq0Zxf+PszNbjhPp2vUNbSKAhEw4rXkuDaXJJ4QsW8zzzNX/D33ULTvs
2N+BuztCbRUUSeZa650ezF4+F2W9ydP8zmric56ivyqn5s3XIPHEvYPR1tkbtIvFWwEVjO2kzWDa
mowT7H5YS0UMeMwr3GfNt9rr3yfp4vmDqbONJVyt7SEVvNqTACNoLyQlMPHMmGzB6G4SrBqyqHj2
XesJCuPOy6Kb5ncrHWcJ5YdX1xqPTuF9Iqu+2YF4nOBLhr1Y0W1trNLeF1H7cxqje7/n8OeRucm7
wPcKvtSgs8u0e4vsOQGRICKvKrG1lYddYDYkN6cqsWYC5OqHnSiOHbixyHz86kizLqtdW5YHZzCP
BP7d4YV6rJJZgAfYAHY7jwir1Htqh/6cNfJUZbjNcjqXAWhB90l83mH+7UVTvhiGeeAEWmpNvgvS
6UFg31CU0Dns/H4mHdp4iAfq4PX6HDq2CQUuN7Vcx/CItJyRdDMWfMtTscDA6zFq0kOgu/sg8zdq
XGo5xPWmZCgabmGmQuQdg9mK/aMCKxfKfg299gLAdqh07ZvIq88erkXqVVsESEDbdrYQkX0A7nhv
Ju8dBGyPe40BeN85ar6/DTOZV53mLM3Hb9IsPwZX/xH2frFMaktf9rX+RNY7GH8dnMWEvs2hNA0S
fT+P6WZeUmCRZwfq1s2C2HbvgheUz8xzekganhYciMzekqt+kTrswfBaozphdilC7dzU9cZPzLNl
AvJloLpdfe6m6TytvbJ/0BPvVoXRNcnsu9o2Hyui3NxkAG4q77qu3+gGOrvAWDpZcJgxvthr1zE9
mC2j9czWiNF4dHm91ARp5/Coau6xxOojgByVIA5rcHT1h3YTF/HBupSTtWtktw5AmOfeZiDqviSF
2zSKW6XbO2EP22kMDu4QHdOZzGH2h5ThuRdEq+KQMC4MV5XyqB6Y9SigfEaERHJCF7tMaXQwmvy1
6uJZYtPODH18URXkjERYqzmhslAepuSyP0WJA0WVMCNd3/YquvoU/+ZYnueZZuz7Zzd86YpyN3T+
YcxTUh4BMDj2ZFRsSxD8BqSnpj431WHAj2vQEzh/ZDWGEwbJ05oAG/b+ej2lLUsNLmn1mo/kQ/be
bv7Dt0lOU4kgxDwqvsV5mEafiuhqXLaVfvP9DJ+CYenH1doP+oVu7oIapQ7WDvODmLFRfWLQEoBi
5mSc62Qn0VnJ6sFPCrayHoKZIH4aj4PWBp9FXKbnRDHgb/5KeiIgpXVum/7dTrrdHM9KwuK2HINt
WDLtcqtuW2kz2EHYkGOtGzsgm/57YOIKnGRrUXVv/7jH42ki2nY9KPMp4f0aHOMa1vumkOfQwbQy
TM5pb53TYXjUPOvdZRgUZMN2jM17PSufAzFeqqJd4w0aRMM+8HPoaTrSA3NfwimPOqiKYb0zFCMk
Uy6SNkWPpp/mn0clvFJtxuZrjtjJd+80p7DoG4Tcmiq7Jjb2AwVuvMMAzjseVKDgPBlvskak0jRP
vd89hvipYTe6jNEEBUIc3Q6nljqb3YMwynUg8emnEMaX5BsqJndTAdp2ZrbWQVKctr5kg7lNg880
Jdg1Sdc5QaUSsoJIncXA5ftBcx8CudVxdGgL/VtiXHQA7sKqlpGBLDNFsaqViyQuVwDbu5lkOnRw
QoS3ilBnFZjgRIJZDBUvv03lKZR0+Mvu0gUmmagaMHwdq+iUeE+SnEI6GB7hEsnvLqmnlZk1K4Sm
x7xutm3fnT3+MrTQvW7bpJcypsY7Qxugttn5VkW70ZqYg8HSDv11iy95ls8emtR5/bAxw+oup2zy
TXxBG95UaFU5llMTMVmek+6c2N2FokHntZEOjpvJpSjco59+uN2Frc+nVM/RlAVwajSxF6DP0EcX
teBVQVnUwQ6ZGCZXdgWARC1oZ9uECSk4FglO5Q5MbZ4r4PhtQEVL4cdIKnEYLG2/ylx5aCd9Q+XJ
1KEDWMy4fUYdqym1j04bn0b0OVVUH1vqcCNW+6IKL51P2aoVNJfJGkUxtOeCbtKG5OavhBkftMFh
+jceOdI2cnibOtya4GlGs29y3B58AhKBVBe9RTdX0yg09meBMbVsrlP1mNc+t6eWmXYOCvvkiP6k
ekgaUX1wZ+VaTd8S0ZIMTX4K0mKpV/DQYkp8YW5NeDHDEV+CfWClh7i0b1IV24L4S81ocU2KMFlX
V0A6rB6gRTShCfRt0ZAk7dnHd0mA0cwbr2IeX6Sfc7p6WI8/C8xWM9Pf6fa4yhO5SqVzFVZxj+MA
07R7P32f80/HFjU+qaclWWx+yEAk9zYw8NcJyYSyTZnn8Nt4S5UoD8Kd1kJMSBJWMKyBwtJt7OlL
K1F0aP6GtDLmAuzHZM/jWxqsmq59yYjMKvN8NZhwcSF2zyExyZsPqmXOnu6agvHKF9rmbKbVoywj
XHylvi67fDNqHQLZfF21D20ZHT0d8gRTjTAVDwVNfW66HJLBTItmlMAvswb/g9Z9GUt/ZVbulu6H
SBmiL/qjPjE0idnUeh2l3DBjcGWpLyYS6LDcjrdzkWFR2uS3GjsnT0ND1bVvZSOoN4qZxqPWFYY2
FYMYXX4kEnke5Ja6h0BcHueXZWQrbUKkJXEoYZb8o4ngaMZcFyYTKvzcWNhoWey6uAqcpjWVb7DY
WvplfYPlQK79sG0w20tCmq8UGV4HzPMe5cjwId36F5sBeveZa9hMOQ9lmYOmJE9YOeEXkq61LNx6
jAwnzLrtFu2DV5xjEoXnrVpP6jPSY5v6CD95r/g+xTXkGXloaN5zH9ekCBxbs3adCqiX2l1azqAe
TNogZ1yUMbeMSUChdm1wG8QQc5n7OmkdpNRmdAjRfsbVajLgJFZTg4RAM/OmQySXiIsXYbcdrHaN
jf02nc91sAx7SvaaY23TOr3OScnzeooTSOlKXxkjr1lKNBBm8f0j7/OD0IZbYeb7Fntcve9Wwk3P
YUKDqzXwWIydmHF9zT3lRrdTpX4cZqpw9eT2zMdj87vP0IMudMtIZUkWzdoX6NYrSHz4+LaiOwGS
PlZ9digmuZHkSaceuhLLXeHveoD7vZnU9EAzihbNXxWNWpkKJzTCE50GaGeyNnOi4OxpLJPwbn4a
8yXm2LyW5Eql48+8gwlW5Jt5V5ofRgUMrHn+GQiz9dOzCl4nqms7r4+ucZ8r/caQFXl4BwlEwOny
Tm2Nnj5oFy4zXdqp7DFAbD9nmMaJv8dmbU1G78304/kE3s6HDmjvVo9BXSlKNx4OrjGzn7oFe7CB
m0djU0lFQX6pK37HBCps2xtdhIegJ5fUMa++nZx8036wON1DCk0jbf45tlNWHsMSTIxr4C7rGzOT
z2e7cE5OXxz1Tl7HIoYzJh4MG0loUzChfIUIk3xrs/EuYZiSuWIvu57CPnxmDzjFLXOPqt/7NbQW
aLdzrjTz0M2g9Ae193v2PYG1jcxvk+5viZdaxhGiqtq7w+7m5ubG0fGhQeX2bn7bB73j1caRNoXW
xVhl1IzrsUjogdgzDIRIkHyUR9gTVidUFAE1lh7gUBCaZyKIzpU9vUY1DY5HcHJeuj89wCpcwHeB
PzB4rb55jPUqmyouswQNW195RIAjxyItGxe73kTD3EB9AG1mBEIA5l7F7iUlc7ZskJDmePLXbwhj
GQ3daziVQVakOmsxazS3fuxsscY/oB3d5WV7VonEetjFc3skg8ppF4V7pxq6pCR4ECq4wDG5zAG6
VlVtvNg4mm0NwyfampW10uAiOpinrnOz2wg8GWosskmX2jsjdoz0NqPurUwa+amvDjYqopk1WgcQ
87PqW1Ynm7TAGK4HQLWNvfGuogGcID7KAdb4wEq37gq3XUNf2WYcdy11QmGTExBsHcy1ROHjWpia
u12Xi+1gZxeb6thpJcIrY514AyWRKG/QqQN2E9kf+1F/i7sJFuC01AsojfPMwl3qOlZqksJWBMek
AvBsSEaA+6BZ3f1AUTC/d4YJMb9pX0rK8lA5bEDJGs/eKWQ40UXk12pA7ySt+Fg7W/VKRhGgVbhM
UPn6E6hT0feXvBs3gdGA+uSUSBL8So7U0qO1nsPGO9c9ujrxAKZ/GtxDhMPK/GVpib51nY/5bTLq
bu2m5dGTDZZM6mTVlLFJigK5erDccQuxfxFgAOcDOc6FXg4CNtcQlOZ7Ns8HwYmVWPmSWc1jAyDV
xy3CdfNlbKOXrPthQKwIPROtU7MbjXw/V6yTEV0sm1ANbEHB5ATvz5QTalE16yaFghyJ45ByysRF
ckmh9scJmXCsMxWHTCkRWGZUeEP9oLpya6fhurXaQ2+ip0Hz1Abbedll+OjKCe/0CWpADDml0BiA
uaFxwXD5pPxy40zvVRQe4jj60TnDI8zTsByf0t69d0vrwM558cMApA6lY1issLiQcpuCJ+SBfy5V
5azyaaZAs/GVfQKpV1IQMHsUiXqxhmHdkP7t1489PKe52ETSsyoCGsg6utThQ66qtRNAVECgz4wG
mXnBmWDuQa8YI3lPmpWcCHEzJIp3VPd2aO0zpG6TaNjcHay2gmmD/9PZcZv1/PdhRZ0kEx62VRmm
CztO7uaSpCuNgx1qgH/dYWRqle+5nTRjaQw66yU/xJV90EjQdVrtFc+5F98MSAQMGYEEpyDs9kFL
vTctuwyeOQeck7rHViawkhF+8IB8UmUliedaPGuqs2vYFf98+7hsbtDDM8JoBQHwpr2oWWklJwpi
IU4lY6/T7Yx5sy+s8FHl7n0UAaFP9lPR9lsjLS74+Clp/dNLpbpAr/+sGnznB/hiJK9l54FT0Mv1
9Vzk10O2DtIV/BHoHPW6Aw30yY9caaO3SdV7z5kyG1FFkULoCWMSo0jwhXVjsNe5ydoDReo955Ym
6PmMvWMAJKrxyZPiozbEvpkS7v3mudiY0xsykpmrmrojNI2GL1fyaBhinRZvJXGUuYKOlomTHTqQ
Ss29uR2dnqp1gt1GuEo/AZMreZfYmMt09dPc5Wg5MzrocK+ZztTcs19boowBHXFlLFQCQZySJ4ft
azL+dm/tJDGrm+XKocvvc7VkSdJgT/i3dkujbB+11s+sGtWiLr+nLVwiI4NFr2vFQ8Ez6bVx64Yx
RDPj1lrWd9wIl6EOpuR7yc/E9X50Lf0pdCAqdUHCgIkdIvy5HlrbaxTjZmyVoKI9/sle5LTrVhoL
3ejQTZm8X7cxtR+Sdtb4jO5ete9Wix/cydIQCiYIaYd064xHr4bEXyApNIyLyrtj1Hd7EEmHHnCg
wqdra1bWTK6psuMg2APy7tIyHIlUc2Mrhb7go4fs4Ye7zt6mPTa9kdfGR2+OeQYjzMjAuTWjgCuG
oEDJrFYt1BxVJ8eGSYe3dApO6nFqF9bQ7cO44TwA79bi+BzIivyEqcNyu6e6UD37aRzYS0snR1la
3+QQ/lBucyaAbV8IfBy3DVbmUXLJ8O2wSHaL6W5TIV+FCVmyE4+hKH/6m0EHBQqGZpsFhbHsvfDc
xRUwe9IZi8/BFx+zxbTv+tay7lx0xfn7OGsqlPL2Hj6WWLbjQD7FOsbnUJ4XnDqP0g5ITg4/fMOO
iAzXvzM59RD/RVu9db/JJjtXk0CFRwmRuhMBFGF/VKb8iOELucHByPSNU2Tf0qj83gHzhEXw1Be0
mEW8TrvpuR2LNzFibluqs9norEGwMz8Kzr5UjzFHhMVgvx7fM2Hcp5n+bExI/YvqOrTtG+YQay/m
sRT5UZbFqRdMn6PI5VCILchfHeeXarVNpFGJUm3HNAnFrVGfYY7DWDiRyjS56P68Kp1WSos+cgxN
F/ZQBciy9ZVlZWe9bz9HKpYuLt7IXQjoJNHvkY/RZt0dRKFd43a7avAeBPGzi7TqfogM4h5n35lg
ql2ooG+OCEeELs/K0bEeccLHoI72obe3W/09j0qExMIZVsSmHCgNUhSeQbEq6zmMpn6c+vpk9DEQ
JLq3IJ7ulcbAPggjcg3IgYJte537PAt2VzB2GwWcG/jTKk3G9VDdNf5s3cJkVbO3qln1OtCdq7fn
wJLNcpTJKh66fqnsiWrC9a8E3ty7EFzHstum/fAhNAWbaxDeUpSZuzYK940u1kKoIMlHyZwNpfCp
N2FGht6l8Ck42rb+0cH0ZvbqozKP/AWuTfuyA2SZ6B8GTqiybK5o0neMR5680T07cfjYsF/oTIAj
aWysEcEDrTKzqOFT5vr9WIRvc8jExME/BtUS5IRup8C9K/WmZZOPF06RbZ8aIOntoQ2R4CLyXdSW
vM3DFS+aLgA5qbDPjQ0QJ7V9Cs3HovWwHHhhdAAzPi7zmdoNr9lmGjxMW4/zHvQbjJF+knootcoV
Z7IJu6k5QEOCNMeowDZBdBJkCvadgMxEcUCCV7c1qDCEKw6SNLgdowMKk0VAjEXfsbuWKZPM1tzM
Pfwo0XG7tDbKeai7aa/qCavXm55V97lnnNZhECCqly+JXn/UzJJgW86jSyQtUDzG02SPuyiutgam
PmwET1rYHGtuaq4AEEwum8ZjUIo2Qff91cQEcj6/E/RFmOGADGU3nX6VN3Mb2+JgVeU+hxE7uDGJ
mBPsMnMzQcJpaI3wYkJXi13buDUq5xDmTAT8kbyLaEm8DtFEzXHuSCARXOsoZtzIAxgV3ULmH/DJ
w3GE/0Y0aGvRdi5RbGdcU9y9DZht9HX3EuG+h2PkiXkTyi6cFciL11uIWhQZjaoOg9M+uhrbTHk3
Rghls3Hv54z5U0yjG7r2QVx9Ehss/AikGDat0xyTOj1O0K9dYBRrSPaeGyerlHo0jaLNyLlcJhbq
4v4Ud92ZfwVSrfqxOYCH7lPQhBTeZOlD5DM3qmmX0sQYdmQXiaE+ELgGwuWXD/M1zn/mvoUHj79x
DY/BQha8yqbuIaNQc2k4JIS9NiIDG11dNZAj1krEyEHxzTTE1uRVQQK7SulQ2MA2UP2++7X+qlkW
g9wBLpJV7pVvbiLVP7e6Ok1ePy48idykg/ZEMA1ik2x6HVp7pdwt9gHrzgCrdfxol3XotaPin6Yv
mtpX7Eku3AAno9z09DhzadL7L3RjupFfPSfeg8Dvo/dYMrcnBqsNkVeXRnFm9LByI/oakypdsNVG
tF6BebCoHFuN9C3nYWpw6KmMbaeDxDM8sYxt3XZ7I3KxrWouSOMwUDPvNQNSqmM+Za17svrpSIN3
V4T5EVUnjlEnIfMHI6KE7LR9xgdEkUdjFC1Bt9YIGg5KI/BTjzZ6pu10VWMNgA1Ihzuc4SJEKphB
BGsjf1Mi2sExXRMhtyunUzmVe4JRNtJqn7vW+1SE9fhGf9BadSh9D3MCzIPmd5K9lAH1ZdDVM2a+
d8Z07jUmz4M1HkTgzEnLu1wlZ0vPVmHWHUORLvVEIzrJRfexHFzYoXq712x8J7SsvxgDLKjJNs6R
NexqoIfWSnYdDO4clXGQxgcXUK3H3KKPkm3hARaR0zTgwtDLdKt1cNc6edHbZhGV035qsrXmmTj6
FEvN9N5bHXcf7ODYBteirNlItLtEe5ANw7fEWM2FiqsE8kY2K9Iyq2jaOZyUlSpPJUF+E8Yt+I74
1Iw9FOam5OKGnV4xDIwRgWQV4H4f4NWk4P/MMIxXbnU6UqNmouzLVRWKR1EUC90Ldj6dllHoi95Z
mXUFT6ReKx+2e4fHLzmMJtJIp+93HuBMtK8UcFaaLhMsk5wmWWJxjtCMjZFWs6eqmiILMkK06ScM
/rInjflK2CUbK3Th9YTYYsXb4AH/h0PgZlDj1KKRDoJxAOFhQo9ht28mPRex5djgKLY+fRuG8Orn
qQ0cQevNH1z+L8zsNbnJEmMLUesupDo1MFcLclxOevHs2rXE0swxgeOQwkHjyOhtdHwi88laQ/WL
w1PATNnHH2pFK/pWkoVGHEdl6atQ69ZdSv6xQLUzYV4UFehNScEC4Qr2aZuu7ak5Fj1bsDs8wQPY
TzXnebksd71hHgtpsojQSRTIRCBORM2wHzskPLP6EDQkHaA/vM0uiLaCcxL1u0HrF6rJH2ER4OhD
OlzF6DrLE9IIpr0e43AfJ8dU7yBL5ouRNJ64tXcpaB4ksY0R5BDw2tesSNdWB3Ag4ZA0RC8xeGss
sUoCHMe5G8vKj0KR/CfRDSeNvqh63DLw6httVP54ZXX8UjOD5h48ReZj18HLTuDfRd5F27tVBUvS
XcrcXciB0IuYzZK49Z1PRJIzIv2FS1tY2mwusBVOfO8QqlsLBIrpuOp8HFRc/Fx8aHr7oRKbIeqX
PYBn49H4yl2UE2pzlrDjK7cEKaV8C6tFKrK9KMJlF4zHQIGNte1CVOleC+DmhEwYfaIMXkuYOn0B
G5u1YcAH/3+9VQiCtBrnKlFl4IyyorfEpUaW7+4Qvw2TfI8NRKiVU75FrKRchqfSCjgIrVbBjhu+
5UuhF2914SfYRUFW8IOASc1AbYwRHibor4Gd/wTLmYtJ7yTcehcX2E04NS4EBXTy1qSStOt2Ebqn
wXfAgGL/PmnksXCY3Tg0mTUVQGz/NEfxVs94j09Kr/4AxQICupE9DGN9naRg4t1Np5xvtjMDBHjl
Jc5gblQO6qUK93GCOTXtNGBauSh8481LvLUsUgdpr3HuJ0Zlor6nPK8Wfa09jLJfmyiXfR0HKZFe
Dcf/4Vk3Jwf8CQ3IP0l/1XsYmm5LepdU6zCHcaFVGuVTLU5Kcy6h40HuRzDu7YIOMM7BeWy8Z8Fe
2+jB8RTbRYDxgL5v1J2TuRAg4jfNb0lWte07fLSXlmtQ7Ifpp5nm31V+H+Suz9dl4eXlLDM9yB9r
X7y1fa+fGxNho+iPbdhw2vq8RXjiuzb4vjOsNXzITOm++0F7NwZutBgLOQssAOOKk2crguhimsz4
QccraJHj4bXkkEf1kZP+0L/rXdlyi6CEnkB0Ot7HiX7riuGaTuG3MNFOfZkUy35M3ssiQEeMOi4M
i4yIAQTG2UUb81trlCcjsTepYG+3rOmZmLCn3O5vxFAehro5WW54n4nixS/NH9C6X/iLkBT5QcXA
CfoGEFr1wx77z8quETQ4Jhx4CdiG2RL0ZK/ZFUGF0tw7G3oHPjBQmhLQydAZjwlWi2qfgtwgRW7A
Dsy9NMI49sl4MiM9hvWBPEO1AcVn+tOWzY2XF1KPOe/jHl9Dh/tG7773/YCH8KTgptjvgVyY+bQP
sHwLpf00uikGvnJnTdq5tsqPuDDfBS4lfzbt/J03qpICR30cuvVfvKNhDffuWOGLIo03HMD3Ctfa
ElOvELPYmmwfKOj/gzUqVqwEWmCCiV/1V/NclliWj4ZxNSpEg0itSbGhGUoWzYQvFUPWsTDOQW39
Dy7r//7YL9akmWs5/lgL45p1YCTusRbYojGydp23CW2kpHuNvL859hqzd/tXQ1SHAsGxELNJ2/7i
ZE/RNU6KIdY1gLrFtscBX2/njKWYzwKZnNR4MEsSiAuDQZy9Msvvs13vrIn883P+rcH9v69ktk3/
l3ewgXYtNqUyroCE2H0tKHZg6N0lAd9G/h5hUztXATkL9M8fbNq/+QqYWDsEiLmK3eWLeXNcG247
YfRy7cNibz5HiXmJi2bX9cNGM3pCWw9ka+xtvNOErS2VpOnx1KrsAQExNA7DdqVsjjYcW5wY994G
FmF/zbDkLHu1CkLylatvf75k4ze5csRjQ+zCL4tL/2r7XYzMenxgvivOIqjt3bVvbE2obiJvEP+u
cEWZpaGYggRbvdlWB3d6/fMVmPPT+LpuXNyuJWmIJoE7X1YrrNQi7bR6puzctbqOGlghQCAwKCh3
PrViBzZY6ivc9TeKgALZyqVO9oMfJItlU7Nrp/SqM+oZEG7c0N5oBUi7s/vzZRrzu/rLZdo2Kxj2
o0Os5X8XVWvZJVQTMLxxKF/HoHnTGhOvjfFa2BHMHHH0A/OWg5JGO4K8Ptyp6ZaxSFeDHdKBAb8n
HuBuEZt/WXS/XXPKJNjAsuDUWl+uS8V6Pto5e0xXRd881PMz3TYNwvs/3//vfMAJ4bMM7GpZKF9D
cOQUyZQRJ0tbs7/FfbMrg2nL17Qq5kbKYV/DZwDmfPI/bNquw8vqCkvw6V9eqQqTZcfXPW6PWi70
1ZMkCRkj2Fk9DuLF0LbT/vaof7MihW5ws8LQFfDulxXp1iozFFvzVVHgq4rBZXyXpVicvadMvhOH
mvTSY4E+QhIru785wP/mgSKqdWwpHWUSnjq/sf/avcJg1No86I2rmKK7TqDabc1Hy6tXmBLQx+l3
ObRVe4aohluSBOcQFYGvF2cIMxcn7x7+/NzN36z7/1zOl/XlRbTxikPsOmXTJ2RaBvZIBNP01WrC
BwKDV0ZCTjCMpJwxiQs4nAfT9yGudqCtLx3lrQGHoNWr72qI3xOUZuWEoYF5brTwaEbZuz3G9yU0
yTF2nqrUOv758n93FgiIVxb7yhyUob6sn4JvOBdDw1lgOgc1M+CKw6xLDRQumDBHSlARhI7LJGze
//zR7rxMvuwYQnekkKZN3CGbxn8fZFMDQzVuxYEYdXcZgdWVv21FDsN82uIV9wPF0zfO6ct812lo
EeJnv1gWw9+4kgL/ae1nL5kq1xGxHRCtvfGHYVY3q4QuO6D/wpKk6g2k9u1h6soLyXQwrUfeEXwi
+u4+zqJHb8SBZ5rqZ1PaHzDgH+cfqFy/IXk6/aPIG2GZDFBc8lhb5MNw4pj4mB/oLPW1iCFXSDbd
Kdh7dQsQgEmjk/V3EKugdcBm8F2YV8Vx5i+VVv9GOjV2fuGPLHNRJ6SHVseLLhy5cby9ICY6JseL
57wPWbCX3k8rEK+KSVcRIENA8A4PgM7e9+QHs1FKMmGXi8r276soOo2wBRIn28Hj1zG9CjBsMHFF
my69q9/C0jolIVapaQpXe0SJy0UWYviOVQfYsLYLkMyWZrf6+/r6dVtULC7TJh7BUvovJ36VVLkD
2di+Kmjs0Y9s7F5K/9Ap+y7QusdpjC+ZzJ7+srB+WVfUkyxoNghM90mc+e+6CuGDab4Xq2sEwDf4
1iGIgkfSzJ/m59I44hQF/n1caX9JevlNShvVs8G+ZNtSF+rr57qVIFeuGNRVNuJlnn1Prk/0Fy9T
N6YvTiw+Rsw6Kqjw0DUAkdicGx+wa3JqnLafeHWgtVeP2O0sCXeAgSH+snGLXz352bRNF79D6UpO
jS8ZJjGuik7uRuo6s58cGD2Lf0jJwSwDiNK32rUeAwX61qs7NE2+GN9TzXgc4+qUb7rAfZm/wHmB
y9E8xYVx6FooUYFzTtoQ/voPzWZaOwBzM2ZhfDB8Fq4T/OMN7bv9X77tX0+B+fxxhZxDzn7NwPLy
ZioRaSnm1ZiWdPKZTu3SEDb//7+WGEwStmUTuCnEfBT+67CJ8mJMS7tDDjXYqyDGqAwGlvQeGxhZ
NvOn0EcYDQj950/97c0R5sktwv4k+Oq/n9oSewJIjggrrfvNQAcs4ZiVkLz+/DG/Hl1Kwk4ltoXY
dgYlX5bDaFa27tqWuoZmT4ecH0aVrAOCUgzDPltEyvz5437d75XiG1QGHSaP7Wsl1kIbapkRekQu
2/d4Qa/yCM0zb0EHsywgIXNKp8WfP/J37yQVCoWKMmyqsq/hG4mvtZWLPPkuAQIy22TZl/I1q/9p
MVGNGVYPSaZ/Zpj6Y1bstKhm26aZLRjNZ8usrgwQX63Jfsxi7dkB9jISYq//co3z0/zvOaiomqlN
DQJJOA2/PIbK8cx+Ala+i3VGjKL56WHfRlIDVsSxds1wV0rD9OJ1FFSB/W5rDSx35nF/vgoxt59f
rsKh6Xd1QkqEZX59OoHLGDdrlH9ns9YmGuPOah6nTrv3CzEbnfsOXgnRdw1ozszjO7sTyFk3swe2
/b0u5Q0zomJZOQ40XqmdYYgHi3J4bHmrSNhKPmufIU9Xl4z0/OIhhDmA/8BdNKX3SYDb3KT9KAix
+8s9/eb0ceZcPoOQJDSkX59+6A0YAWVlcGdD54Q9KszjgEZ0HCp4RDidIpnRhm02BvAim+y+MJ2d
bYKZ8A00OK9BXmo+J/map+FnZcJ6IfXhGUWmX8oBO5PyOa1vIhXPWuqkDPIQt/jpqe61ZTHvqL0f
ElwRTVgoG9PGgp/gjkmKsIJnFyr946lrSENR7W7o9XL15zv/p934+jTFfOzqJkJX92sOmFNUVS36
wb2Ghm/jiGPD7TZOisEgmpCtZrrbgrRbhTNIEduLQse/tZTR41+u4jfnjSPYog1n7haMr3nyZg7+
6TVcxRDmi7kW9o3oTUrt02/NbVHHa2cedfqy+oQx9798NnGplkHQD//8sofKBs9QlY5EBcfqhqf4
I0rxrkc+bqf+Z5h2Wx3OgpZmK83p/xLC9puNjoJW2o5tkAipO19aglHgvUBZ6l3dWYtZ3EKFEaRt
L/TMfHEIZJhpSn+521/HFMqhwGKpU4DocPT+e2KMuo73ONTwq6lrxwDeXDSnKzOgfGmgmcEf5xw2
x5vAVFs22lqrKLYtYPDkL8fyb4KBFbdtSUYA7Li/5IH1xAm0iS6496z60P+Ps/Nabh271vWruPoe
+yCHU9u+IKlMCZSofIPSUkDOGU9/vsnlYy9RKNLlqnZXt6VeIIGJOcf4xx/KZZzFT5UWuzG50pmQ
0jqBuRX260MxXg6IeiSjeikd5260221jx1s7Dz+afoC468rJcoq3itpd623/aGr4ACbVr94yHkLL
REjMKzuO+osReufVxHCrg1HdevyS+nq8kp1BgqgCWMfozBXL4O/fbzE2mFQDvuG5opswbYHhFuq1
k7cb9oNgeb3QwwBzhTa/FVVcbjZb7797zobuiP6XsvpHPe0j/hlSgH9XqaP7CWg9kkwihCJUC8mV
H8cb4VFWFtNdcb2b+vIbog89vNrm1rdhqLrNOiPud399M1vUB61D5h2pyaOMp9KYr+vgrsN+HV3I
YxwET4cvOFOo2CJ5j1VsAbA4e6vbwk3F1HCjdhPoYI5WbwcPVHRq1UtxOiJDezx8vZnwLIvqWDZY
xKK83I82NBpkuDo9nyso85pnr/FzgP8I1crvniPN+Gx1+0Ys6Vr2Fu3kHak6Z4BSrq/qpkYNCD6+
v3k1XoO1OY2MS+RNSNqxJy06fXiDZoJk0LrvNSw9ku7RCWxhl6Z1y6xJQPqycGXp3o0JvhZREicl
VrvMYggboCmmZ2TY0MbnY2j7ywg+IVLQ806a0LqHz4dv4NwDs1WLYkbXjJ/Bm3mF25qPBTF2Ss4v
rD4eVC19KUL8I5T6IlCOYkKz19MAowDXbUfeXyC2ZTUVh684aKqPSIGMBQip5wREp9a12baPhay8
BdiKLoro3qIkEVb42Hu+xDrZBUXSo5CxV0J5fPg+zBTygLbsywaiaY0QuO97Bv6UMnT0wnanVN1W
ofqKRv6swpHy8GXm6hwsBPma3HBZ2e9SfH0qQy3UbFf1cG5tlMsBqa6hnrRDeco2cipDX2CmdaRL
mS0yOFxB8ik0RLP9/dulDYWTlOHDKUxBqi44GXXlYQKnSqYc9SWMbq08y/gsPdFd3kA4y9StD3/z
mamKRaaeroj9kD1p/02t1V71ksiy3WJkhqCsEape023r8vRLGI8KtlIf4PCGciwuHkd/I3lIoYPu
2Jxg9kkzwebu2zZQ897p0ASBDAKdeq4dDjTF8oTljHSH+oKjzYpGCmGBy3iboVNajuL0Fen2Kkjt
DY5U2FQE9vvhGzP3RrB3cFPEzODHQZFH2TROGqVXBPQuAzt3wbBNctp+xbpVoX8cvtzsCmSuw3Fg
WJZqi4/zR5881U3h6RBEXSwrW0InPSd/YvZKDMnQupA6MNiptbM6PlJpzW7UXPRf191bgtNg1nJe
tQ7Ruj3IfrvEdreg9O6eSQDHda68rO34hZbnse0/Jevo8pupu8RUyHCotMWLsHcy4RRnhZArPbcR
JFbd6p5bDC2Qpy6n8yptNxpxSSd9o160XrzosxZYN35urenp8O2few34HMBObIK68QPZCfouYGre
cyQPaOCk9qZTJcx+MigUfVf/arIruqPNUJiPFVGTPVYqnqgJHWt40vzhyFPRZhYfn8bRTVGo6Or+
gMCuHaooJflde+sA2A5DCDwN1DzBbJCJ4yT5n2NdYnFufojPZ3qEAEZddVsPz3qmndtKiMcsUhOp
K9+awAPzlW3ynLQHNa7vOh4vQu6zlIowdoB/MYWlxBRmDhJmEqY53YjohqGRL0wZv3aOQ7HixTlw
5LbPPn7V5L13qAxlSzTVfyx7PU7TKC257UOgPDHOROMeETxvBhdNbNyEo3QzesnWCsdHImHJ+els
1LGyIKocA6pmajKHvIV/fZK9hTj59tgYhArtSiQvxbzU4uuKBlbCaQFdw+V/UCbN9HeAiZYB/9yG
Wrmf64pxjqKVUu64KuVfILlajV0Z7o/4XNw0omG2eiz57GolVJ6Hb701u8ZsgzWvs99o6t6GmzVj
5gyt75Ctmd0L8k+EDFYc+4GetGigSdO0pyct9LRFmkAfHLLqg+RbvMnKBAdqPDV1onqJ2iqeU8uC
rjhivEx6ioCodwCMmBPasnVpYZXk+er9YOnrymIb9416XdDt10FNcJ7VugX80ZLiBkeT5xUIq4KW
a3xVWKmZZK3T6mGUDTwD5eSpoSkz8T2JYqckLwSrKjsC6bVCN66qy7h3VoTFnkEjXcTIN23zo6Z/
X5QN3DzGBb1WLIKHsm6fcGiHZWONKGKG+AovUdqmdsNo/XES50ueEuMFAo7lzYUu38m98mZMRIMp
SvYhdKIWH+Hw45hdfkzIeQ6qLB7K9xfBGLq2NgrU3SqcIyPznlpWeAmik3LmyUX5OJblr8OXnDly
qHlU3aBMB7Xah82MqK1s3zEkVxyvVi79UtPCzWxzJbpaseAY2iwHMwiOFFtzmCIXpjcwsU9DMLJ3
5nR5aUW+5UjuwC6WeGguTBnKl1rRcDv4ZAREDJBz/xbBUsdUBsKaH75lvv+KUHyhltJtQU3Q00wU
sv0LMujppPjOsQ8590CYgqgyXB7N/AEAsV3aUSO61cCQcMiDuQWXtHWwu4CFvWjq7LPoUSHu9tbf
nz+RTms5fhVbxlCND4gU3222EG3Qb3vzyAkx9+yYlbBjaPSP9n7V1tISiDmut5tap5J3J3nyDc4V
913z1WfVWkOmlCrH6EbG3HZt6gYeTKAyKsPH76u0VJrBV6QJcEI38eQeX6XO/qwxnsCrjrHF1I7P
Gg8vjIvrDv18GnpvPY1eZSCbrBEisdACr7n24TjGTro1mdiqE/xOo+s/6zTDz0tIv0b7oo7aa6KS
nmPGmHhQQgjgjGIE+JDaEnzWc/wbMmJkaeryTzx+PnhjAKOAD1KcJfH9feqBKZsc29Fuegj8uwTr
Et0cXwYnWXp5eOWQVq1oxIwpfbjWrBxEUcwHD79g84iHuTvZVIMFs7fFekWu2sGUSmxODFx3SYxN
2V42WL0rDB7heeJ1JoREA9nLGKXBzb/y8+ciDY8sF1R3PJk9PJMEbVMzeNcZx+zv9nnXyTg4TBwx
mLU2ik/kqI6H4aSGj6LQExWPXHZkgKrR2jO7dZphCxd95AHao855l1LpJe+L+3gkM1bbKiJ3VtBA
dAZexiNOY5cVEn/Mn73zMWesak92gqKKRIKSFkYahhLPBaSH1nDSxeWnTmiI3kD5Fjvw2KhfODh/
1Lq6RqSwMpz0md/Le+exIIRtYSDmHndTMYDIiky6hdDQ+op5a/X6RkvDJ8+Y7hNZfnBq6IA+Ym6k
VvElxlO3ySSZy6pCLS3VfCCxxexqOrgy50rt1cugDp49fZgw9Of+K8H4KypOO3Q2I5KMBZJ6SiMJ
1YZvM0PWY7xkh/AXRJK1XzcK+kBnXFZ9sy5bxMEY+pTSwizL8kQd5H4ZOpDEu/G50sbzUsbkZYwx
s4t1CtzWNF6AzQf8BHEU7yYeR4T0WlOIvaGZbnQGg6RuYEnqo2IZ86shK2Aggfx6JMDgmLuopuCL
xEWZ7K+XWm7vhBuYX9TJ6r9Zw5Dd2KdNiI37BfrkNBbGUdQmpRZ9oqf/9Br8kYhEwUC+ahZpWG8U
8EJGukjVI+URIev6P0DCZ7djTkcVmBZAev98xG5Pz+yIVymShOd6U3wZfv5VjNoXJnWYISokaYQf
tlW916mzjgy1oszgsdbYVY8Rob1OcRtOJpwX7OTAGeLlkfs0V8qBU8gCcALmdMSO/UclaxdOosUy
HxAzjwy1bmw1d+JF6stnX3GgvBJpjErYio6BCGIT2X+z/31hzqvvF5Ykp0TSGUmuWTvvg9aeUiPn
kXLnl9J9WFSEH1QfmHWXibTB0mIdexNmvfIVGotjvMi5ipKEG0MjRkTTUYV+/yRR16tNQcgNuHN9
TdK4K0b2uZo+iIKCnJb+yP768xAUAzcdEpisgtvv1xGmJRd4aFiqK4bwtUfdJjg4Zm1cJxA4BG/L
RhUPEn127FnPXVllM3Uc3RFoxd45aCKuDPD41Vx7qC6KvsURImgWCepwdUzuzTR4aJG7Bv21kTdP
GH4ijFatfhHmGkqX8pxYiWeVmm7X8MhO8O7hZ8QCjt58Sm+5BIHEYjEb+5joiPFmx18pvPyhOpdV
HDm498mijZuF3TW3ajoFC3UU3TGdcd6Ol+WIZaC8gKr4+4eDIeEO2TxgPsH+jGj3s1HGpwzlkJqT
84zoPGi8rag5pQCTsbYKicLVX5U2XBiE4sRhcG0HTXqi6QXaqyBcBiHqHRjQLvhETVKv9BaU/atg
2mgtjl5qnl1FeveFG/dKMJ/qpqJ/brD67S6NNLhvDS8jKCx9ECVtQ15MXPYPlYIiOO2cLy+SMDMo
4dyjKx11D0+VFMfcKMsXBg3RxAiIIESfGGjtwZla/LdSRJRElvYffldmJ+aI+5AfTfqiti4dn/jU
oIyunTZ2cWeOV47Z8bU+wqhykcl3pzGV8ZFlObdVgWaA64G1K9r+C2nim88ZU0i/GYVNBTRaXmcI
GMM2eS9wmpfxPj28Is25Vw+o3VGhIYCj7BdmI6BA55ee51aiRdZL5zbB4SB1pNfIDG6J8OtuR5UB
eVBq9FHIRwQuUFT5eRSWG4xnbiT/0RgQG4d5fl0V7W2hPyQK5r8DKkatwCFdnLtBjA5/GPRH3kjk
NiTo6B5yo6pLSDrvZRErAD+vyeivdOhclcxZVTq4W0cyITNIyjHXDhdCaMd8/KTBHAT4H4eNGKmy
bMtbeWruBkKQBVWmx6UjqMcH0elXNmqojCpXb8vbrNWCpVFipjoG17H4jJ44D5vwPTIZUidESBUb
fB0GAhvid6KyUQVjEnr4hv+831TeugrywdGo/JgvoDNVTETHhpu1XY2HXvGWN9lZLmHN0k2EmByl
Hs3wDC2OFrw1YbNQv+0jJb4cYBin8oQj3BubACsDUrdU65RVcVmqzs0ytyGFVEcKxx3yvX+6/HlZ
9fueXtRm1CMo9FyqFihY0uN1oWCqYOHxYLJjxGV9U8RYFBYBIaURvuFNtRDlYBEln+TrbUE0cPON
hfvWTRbh8ZzbKG59txWlr2QywlTutRZTPgFYTdAzYsW4AJIk6JX1WllEZcFxO/zwlJ9YMwuUggYm
Pe/KD1ILmPtIqKaigXmzxRqdtA0ZgTXYiy7E5RGHh75zEwf+tpJ0bBSc3ThEEO0o6/DPFmjE4Y8k
5hjfbzNHGW2VwtSbIZ0hfv5H9YBYqanGOtKF5J0IqCQ4b9nNDSsiDY2ZwOGLzVDNuRqMUY5pmhJ5
v3tsJK3WTAubd3G68DVv/baEd1uUZ0U4Pcb1iFlStBG6azEFM4uGvDL1yQKaxooNY6x1V1TXorc9
8rnmnosCVZ+zQ7fVH4hEpslDyr6vupkkNhO0nEOB/yp3gtnQjhlKhYun7BlWMeiV0yQhx5HmCu15
FZ4UzTEcdgYVtmXVYQRA7Avjof2qszAsvaviQnerXt4NZ5RAvvPwNHA8zjcJSnp8X3a4xzEpsSgF
NHNAW7TCTOPlyK35yS5iw9FUTWG/MWBi7VUclaqOyIliw03MyQUYYC8Nx/t+qD+81YMR6Tcy9ZYY
qIra4vC1d23q/uIEaQCHNmUHY4i9ChNOdmyagbgL8GfxlCD5e2pOikF7NvHmn9K8XhClCBumaZNF
5Zi/7NhDo5c9KyVBqEPP75nKc1hYZ+J/TDpAeCEqpFYH/zaoNnIf3FgZs+IA/xTbRhMqQLDdxfLR
nhYO2FRDo28Ig9ohe/KGgD8hvW5NfRC2D/d9b5E06UBf8PBWlOu7lqgUNcWve3cxNSqfKmnYpIly
JZpddfTvo3Z4Hk3c1AtvMwG8wbNoHfTFxrMPhY1QOEoUo3qblqMX3lpefNso9lMQqtjcSNYHSu6J
lE8yG3X9tI2I8xagC/QBMBC++67Z84rsOir0pdFj1rVrhTMLl1INOQxGrPYaVmS97CaLBIdEu3Y8
Os1dTe7TpR/ZXey5ehVPKgFnsYj5+/ftJY90qTXygNXDniZITEPhb/p8VYMzj1QLILz21YTMk3cO
XSFY/w7lqrNphQXQWrjIiT7bSoyHikGwmUnS0k/jO0jdKJn7vFkLwn6grSxbeSIG5lZzclS+lKfm
5BMTTdUQWZ8y6IATo+wn7ZEyAzv9egE8+04CWpci8tghQE6u8+prDiASrjFgyVmeYV4luLYBAvmc
4kGYGnT41AbptUfiEKZ9Nzl7syIwAo1hiRDKBPbw6WPVEpL8hcUM9uoAeMOlWaJl5kBxwKOxCbtq
hnod2P6ZbenXJYntnW5eVzhlq7B5wUtSPIlIljPVGyc8qz1EBzlsMNFZiCeoJtFLXZ2WBelTvnru
R3q5GLW6Pvb0fp4NVJG2AnbDTvTj4fHOpLHhBabbj/lLYE73BZ6ZzDJWNfezkj4q3zjWU85sxKwV
W6PRVh3jRwmrlMHg9KFvuFjq47yEAiCsQ9xL+026rFT5w+T4rwrSG8v8ROlCFgjZYzT+uXheR2uf
nwU1mw+sLIWjCv6KIVb3H4ej5hgACmzT7mCVvyKF6gP8xZJvcV574L98iLN0c3jLmyvv/rji/o7X
MZIJIaLrroRhpB3mTB3VS77s0rGJ+B6cIyKSGSWH+IYcNKJ4F8yg79+QIRhSh4kdNhX+N2Q6kltL
FoAQSlgqE7myNIVT6I02Vp8E6IYrVSpOU98BN4OEKZRLlFKvjjziVIV5GZxAIYwR/A3Rj452JS9M
kICie8Jt/Q6LtltNjl98jch2/LN6gnatabyPzRFVRDpt/cq/N/0LsVlg3PHYSzl+COZ7qQ9MiWjc
hCJtt62JRCmiaS8KoTHVS/1zkjUiStSQ3nQor2UZtfVYyhTEYoIU2LZCatcjmZEYqSPbMPDjounr
sTEvnieSoEdDWSUdXjmS85i20pMY/k2ToKXl0lcAULyrv9JOfhe52DI5KfAERF2Wo04QU+GoRuoC
pVyvdZyF2I7lBpAex3ycY9W7ME1PAhUIEiVbpnwRqi5y27J2WZfZJSHh4SKuq/NaCy7p56NlC5yV
VsmRo3x2bZmc4pYjOOP7s13PjBScbCvdjXBPMq3pOUNLl8LLKoP2UjeTt8NLea6y1G1IRFApoXns
d6OyM+Hrno666wC+C4hAqGJsJ72qpuwIWWf2lHGoFNCmQl3cVzB6hgZTPKtVHKD8JzHxq3gqeGNS
LWg4Wo6XkYYxDNDU4W84I/C0ZUj+NlR/U7Vwrfr+9jiMlXFm6VRXhJgOhrqgf/gopIsul0/7aLyN
pvxZjBZDuEw++5hgcph+92UIxSRz39uq60nCAbau824jkyrZooqLqvg0C/wjm/nc0zeQMFuWzuAX
8Oj7Z20ylYiXaVB3JEgajjuBo2jI3ePEORGyosP3xpmrGyHiMeYT9G1znwhn+MMk62HM9SrjHj+z
FZOjV/H+KnK4IannnOrkvIyHTZxuW3u8x8FhRzAogpFcXn9TlNY6p5crOgLfBMiCAPmuwPO7M8t1
k2KtVOA/VFJ6m0a/GsbqJGRy1+PGozhqT5VWPcgm2E0gEBnjCuPee9EaKpGGORcGgGpxgXzul5bq
N3kensmi/piwkhu0+BeShlMLrJ8ikRA6SsJeSVycEK81GzofcJORv0dT88sg0hJTrcZqv/xtLsoF
cRbpfUNb965q4ya1a/ahtYJFFx7fi7KNsYG7S+uVivd3g9fJrnTo0cvHfkmDSy1S1cqVIziqmt9d
O/oT2j9m3Zl8XRMQ3irhQ5JoF79rVeLAlswsPjL/Q9KsY7qCucNPsAAt02KN/wA5GZ20dqWpigs6
8NyThCOl48a0gguLqlGViKggNvzIolFZhPsFP8MilWKDBhlK0vdFGqXmlETUwS680cuyjNZ603/5
RGDgXHFV981L2eOdXg79rUR5ZJr1RpTf9ltSOA8G7GirlU/iVMbExv7c9fMcX+OEjSVFk4AJsbQN
0OKl92bTb3UdPkvntcNSShnP98D7ycDPLR1+jVCdDfH00gn3UAtTb7yEI1wvJ+nFgCO5KBRomxx7
vqaei+eneCRDhFtFEqF/pBgqETYI6a0NmyGgdax6ptlNPYgsjHQhNts0np4E2NoWPVE98BGiIb9C
s3lGIvsiI0sGE8+lMsQnXYmPb21xsqXEzC56E8fozAfDGJcGkfK6G8vhsw2UkJfy0wR2EWYqqUZY
Io/QONM0/qSH26hpeZta6VlbZ6TDEJDLerOpqm2JZELYx0JUePhhzm04lva71UdLsE9tTALw8Dbs
NFdIRQJJv66G4tpM5K9JQdQj1x+HLzeDU7FkBM8bDp+YNu5tcLnSBrEv6ZqbN/oKL6+tIPIYQOUd
aQl0W+1HHOGvHZ6JCvrwtWdYv7bgMQh8jC5H2R9A6Ixwg0SONdfI4ufYap80tG1OH6+r4gKE/Vcf
61tcZ28xL/uMFI25MyvA0rJzSxovDbJcJ6n58FhONjJnm42uD/OveEAV3cV3VcTYVi7rZxDK08Mf
fO4ZMU43TRp8tJ77z8jpetpR+KVMp9JpqVJQm6SfiHUhYUxm1dUxAEyciPsvuG0hW4N7Dgy2r3Yo
jb5wwkDjIeFKg9nTKjA8HBcvkfJeZJB82uJ8sp1TKbk7/EV3jNYfF0bVYANgyg7U3u87C51MDdNW
1dy06RjOIdzsOzUlDwj8SZUHRrRMVRWVl9P0JGAFX1oatXwXl8ErJ9KrIdWvaaMOCx2bfJUg7rGv
PnmfVrAE8wUtQY8jp6ER/xvgSqpFb4XwMW5U6rxYy98Y0S+LUNgIE4uSr6aA42uszBsjJ35NLyS4
Ze29ZYGtyM1XqvdP6xZPl5V4m8VqbbJh0xof3FUUmr3vOvS34jDDDPm96wkPhP4s6m0nMVzJf1IS
vMTaEQyakrmPsBidgEI4R+5Rj+K4FsUXhdTdFlkugb2pz7vT5PD9nltYUG3gsWgOk7l91Cju07aV
zclw7WQ4kU8q3QDszxkZ+wvc545IV+YqTUezYC/xNxwVxM//aNPGyRfWjlxs9I0rQQFp/ejSgOIh
qs3D32sWmIM5TUWjCV30Plu4KKZCjUl+d0UfIOS2iv3RGdpniOqeYRSnC3B1ZZqvA0ilwGbU7HZy
rFMZucvhjzL7reH88hoJ6qgpiBd/fGuHbNVYkiPTTS0yhJTqRgnVc7WQTmzNfzx8qdmn+cel9rpE
gg7UDl8d003y+ixTv8qiXSg4RPp9eu7TEB6+2gxlhEqeClUMtMFX9juH3MNjUW8Vcyd2xu1oEYUe
o0bqsKnrMcPKPvNRvoqaHNOtdrNzmqynpY8tyZEPMrNbiRGLkA0htYUd/f0WR5heJUUfMrwnKqCQ
Mc/1sJMbyrWBmeKge3dNxlNPrZPMy1dHri0e396GxbVxFdIs5EKQeL5f22wg7LSxb7q6LG8yL1vL
5Yc2tTdhlb2EXXVTIsEVcz30LZ9B2twBzMqikTz8MYw5QIZzjXEzQgEULXvvVjR4Wt4FPHoBxQly
JD5kJ0pwVuOtW4i2XHwetU8uzKpeN3J1HocF0QCNfE5M+UudvHN3IdOp5Fk1fJ1lQy41jpblKrOs
p6hJFmkrX1qYKcpEidRx9mIB9Nee+hloIpRG1fAY7ZsTlVkzozizQbjDzL0FZMhk7ybp7Y0aAaaS
hR5a+VbQJDuduHvc1YZJIt0olF962d8pStqpvA+rgcpJa+/VtNkaPuSnsjqBZP/r8G2b2yYQcDLl
MGBSU0XvvTGDjZlhrVWmS3bkjaatw97ZCIGDwM4pAQu2Cf/BwdNGYIAC8zM5+FN5XHSFfqQ5nutS
FQHhC3IERhT7XardKjDnOlax4MzlutZBcsUkQ/xD2KeXSpWcFHlzncrPqbTJC+c2GPJL1R5Puyx7
xZVQNdtoKWHpYZnFUjfLCwH/2S1xdVWtHVlv+kzbiDUNCIXBJxXa0+/LntAcxSBi23CFK0hWJdtE
BUS1UmS6ecRhF8gk/OCvXCfTPf6/0WIw3u1Mq5jRZ48m1TYOuDnOtt7NhOu+1jIWFkB9ICDSOFAI
cFXOx6S3Fk4Thjh64v5uOxIe5uO5Mkxrpz+p5RWhnMlYX4mdRSYWy5PjdztozwTngsb8uoOoQNTt
hcBNjqybHVSx/9rj8A6KIYTlPwgek60UkSQPAKC8b6JLQS9H1I12ZkfEf5nSg4DD1Tp/GyqS9LyW
QiYsnmTkK/g0v7UAtTvShuC6yWW26NTIJV1wGZAAF2O63aR4JaOhMexsqVk9WgJ6IAE1h1tZgqMW
MHqgUNhIQp8WE/uMxht2VXauezQwWMffTU0KBI898W73ocZGx8ZoQx5EoIEZPKcEozVm8lAZeIJ2
qzEJr3Y3fxTNOJH3zaIoRlz2UWDaPRQq089+MVPfzUD1mDQF8Wngh7ujnr6ncn2m60txjv+ewhfP
WWkucOwk/BsZt5YaZIERMupTMndk30j8+WUNS2Un87TpVIWbRWowYYBTs9oxYrr6caDgG3MGv0le
bcUF48AR2N9tTZPfMvHh9H6yuhEaAvamUwEV2AAw4/94wcuUebFerKeyM+C/SKdeSfAe5IAjr8Lc
zsvZQ6VMEMxPHVBZFtJoYY3odmjBRkfaCkpL23hHeu6ZMgKuiGBv2Bxy5n5FnvRT4NmZYriCHysA
d4HDCrcrnZL38OoWR9aPta0xzxTmLsJL7/u7DXmnDuzYNFyCeNfFmkkqwVsLYNeVlwbnTuL/N2eo
8scF9zYTtWz6xqxsw/XKhr2OTBSipcVEdYKrb+kWiOu02UmrmEyJqbseYi2RFQ+Hvzfkm7lvborm
kP5UcN+/f/Mg1CSjYZbptobpLXCh9JcO1hm4yrxJZnZPcCeVOW6zBc6VDg6zFko0LUmHVSPpFyNx
qTi7OAu9lV6tOv0M7dLtLXtbBSet3PF/D67nxbwI6So2o5fAxg6w1arXOMaLu+DuFvWNBSVUHt4K
7LYDNT1T/RyxQk6lrJz3cXc51p6xdKBMGJmDkyooSKU2Ju7lymtWJksTKeI0SKeTUO96ZXkRxcPt
6OeC73gF2B8GNa3R1GkLdbDXcmfdKmnF+QrOUMl4QYKtQXS/8AwSJtoOB95QUIQuEAEAsa0lLXJL
qcR+vz+xmfVXzDykNlsjFDgZZftSJqNKilHk6CFZa8OHYPV5fnDV+uOJ7rwJahcs6Bf+9VRwyCR7
QMyAwzRFgnifxdhtR9eRchQaxkkFn9SnixIVSGOPoIty9StlKqBP/bbsOzfIIkJdBuDFKqnfLQ+O
sfRphCrmIgPkt8OLY/alwC1YvBPC72S/wMqC0lTT8XeBFastUeXmRR1aL8KKh4HKeTaFR+ramXJe
gbaIJ6EArX84z3Uq7qYZ2cIu3olnutNe5ZSvky2dFdZWiE4Pf8H5qwnZvWqAjOxz0dPYSzKGk5ab
aMlpEZC3Ffg4FCk3tUOfDUP28OXm9jOVfcwxaAkpvvYweYITihpJn+kaxXCe5uYqYmDbBx3RDOqR
rXP2mwndsiZ0TPZ+kYcPSYvQgP1MiJci03sJxFBsFLQEUZn/B6D6zDaCQtNQ6KlVmKfiyPij5QuK
ytDSkUouKIazcvBOA9/btjHMOlWBDF1fC3fE464B89/z35fdW6JWJLeDVknGju4aAK2K5SkcpcQl
O6rrw09w7nJwBmSYjJZq/Oh8wk5p0KyZsD7ALYmAvRZ6LnFKdIDQAqs8fLm5dhN2G5ogRrwYHO3X
xzl5SkmC4sbdob/gBzf9A4YcW2HoRvPyZba9a45UEsXWxjTOrpVri0LzyKeYmWEhXkAJjamf8Jrd
W7d6Y8ZJG1P46UlznnrDoxTWJ/aJGGiIk7kXqtBQ7deGonx0jXQrobtMiienJb+yEjxIoPmvrJQa
sIBgLYqiwx9w7r3CGAV4kyaQt2t/EXQWB+mEnkjAqmJ+RHjPWnjUidtz+FJzUC58NGoe7Lug/u9P
wTNCIeI8BGQpnfwBl3lBJNYz+aKjokeviEvLvehBRPV3+MpzmzHHNAMrKLQ//TGbKhvxX+cFU+X6
hISnM4fKU21of0jIFKBDIqdHLqmLs3+/KuK7ovYGZ6DgE5/pj5d6ajVv0gJYFmmUbKR+XFodrpiw
SZoOklOSTOiAqczpB+6GiklXc26q+FBCa4lpvRW1uqdJxhop9Qmtdb6s6V3MdzNV20SIMnAnx6LL
ZlhBoGbva7TQ3sPOhdA3+EnuedTMFckZiWto0aUWDbfh2H4J/8osus57aeu3dbCQJJmIVD06Rab3
36x8MbrlnuM/8oMU6flpZ5HB/NvntamGm0iblgxZEiCfcC0MHcXohmjUmwKFKjH3uviZGFuKZhS4
9rSvbVKSiDWAylsnGIkfXhUzSx8GGiMMhryKsC79/oQ0OU0ytbdll9GUt0hCTAoS/dn32k0VA6Ee
vtiMSFEwEKmPBSUDB4q99SAluTTWCHfdoAtViq33HlJ1Lhz1/f4pTh8rmfh4LwZD0Gz4TcQdvybx
VjaiV3us4B+rWBaR35qWW5D010rTjuyXM3cDmigHK0MDB3xj725kdV/CXzcwaazaSy+L3tmsnoqs
fxbt8pF7If6svXcDTQf9j6gdGFPs3QvS1vwoyRzLZXB9Bi1Dy0TyRnE9TcZiUOKlPpBMrN0bUnUK
i/VG69tH0pXIDkyPTHh2FpA/PgljbP7CaQ0A+Psa6OrKjPLGstxSPeva7KwGkpeawG0K6W3ydyyz
LmA2mTeeDCYGyiR0UULfWxfWBU/PGP0jZdyuNPzxmX4jpA6umT+wuTbICi0puTtt9ZjpzU1SxhDC
iPqF215qyovgGwoujeDkkJF6WzbOScYuJtQ5QypytU4zkh7LPLwU5Iw6Cl/7QTlFjY1WIZZL0iOK
qyE2TnsCBXGw2ihpnOwYh5HjEJsXle9jsy3zLiFWPtJFCtyRxTZzKnIqM4HWYHVQY+0tgNgayTDv
MssV4w21QMIwGMu6jp66jGzB6ve4XPD6Dy+82ctSq1KVA+EZ+t5hHKRDnFZhw9Ouo8vJ0B/KaGDw
n8UL8taHCMWTtmQKfWy5i2+z/0AtBPlU5oSQ/uDaJg5oiqJxWY4LF+LrFbzPaz00sMXoT0kqetWz
bovf5xvoFwdCcEUx8GX0FaIYOSNLLF+mnbKSc+/S76zfQ5b/8z78X/8z3/z+GPU//pd/f89BYOjx
mr1//cd1+F7ldf7V/K/4z/71a9//o3/c5yl/HfyVs8/85i39rPd/6dsfy9X/+elWb83bt385yZqw
GW/bz2q8+6zbpNl9BL6H+M3/9Id/+9z9Kfdj8fn3v94+0pCkorqpwvfmr3/+6OLj739ZeCrqBhxs
BOPCjw/71T/WkrjeP39ZfKG///WQVJ8tg7NVfvQP+Xyrm7//BcPyfxgooXOELCOwYop6NMf//AlA
KL6bCM1s2hmWS4YBU/D3vzTrf4SXmJikQq3S+a/++ludt//8ER8XY2YDOrtwB7X++v8359tD/vdD
/1vWpps8zJqaT/NjtxdfnmaRLhEKr6KKN+WP6iStg9TzpixGDXU6qhekcJ5V1rWcfdSk0yVqcRqa
E7kwd+FICkB7UWanhbKt5GTVwHz540b+87P9+VkgfO+/Hz+fxJ8fhoRGMi3NOrolvWmZDO2ZJmGT
5dsv+PzfqOba6qtNMXhszhO5UtqjEdwkPtFRY3EyUsToEDPUAeZwWLp2c1pPm1La9sq0DYJtKOJw
iiWG6AvNHJd+/sT3SAlvdaBc1B9hj5lXexE12tKpVh3+djlpvIqy6ghhtex42eSYyIzqUvwzf5zu
oybXyPHsw5PKp39IhwVmd4N8WmY2gfXPgamd+jq7bIhtdnphmrhKqM6Ka5i9eS6nOlSTzdhvTIx5
Jv225W7qlLuT6V2Exdb7f8ydW3eiSBCA/8r+gbAoCPIyD9EoycRsZpys88bJGg8XTaNcJPrr92uQ
LEiSueA5az8lAn2pqq6qrq7L8s7dfIm1Sbz80qWI66pD7UpuZPgcq+ZDtrSuO3E4dFLtVlDpkAFc
z78T/myrWgON2ERQ6SUES82jZGJ2/jbE9DmEpYlRiGPkCkbidHVqIhLCnEyS7VO4Cgeuvwi5AqKw
oKrZrqZd6eJedwRV3l9uIoJvZNGq1Jj1ky2OKkM/mHnGIhG3azEyQ2/kAMDt1rOdHW4zWTY0waCV
7W96ySgiNtnfT7uOfqWJyE6766HT92xt+W0P0rbqCMwG1ow39b5jG88Eg0RUvKNYj7751vfvoYrL
rHsXdaSmPNtRl5YssVdrcoUxeWt98V3XZLptMTeTUQK81qTYoHI5lwvUDvrCmldhZ+wkVM6iMurF
kipW26dEpt+xKEnokrU83uGJHhGPY3zVXsKJ4as2l8AzHeKLLQIi3cctBa79l4mET/jVFRtCR7aU
QqFqebImbSM3KYRsRPpgS8SSTpU3SkJ58Zjye/tn0sz7yVCsphS6HvYCvMSypfdXmPWGEiPL0Jz2
VfKH65TMNlJq82mjlLmpwicnKA5CyW5gOE/7zWgTiKEZ7yjBNdH1zWfpTAChQESJMQP/22ACcaTq
SFKx8AZMFXD4mbCDfWzHcUxAS3CpOcvPPecueL7OBJtspkOojs23Heqf68KSW9x5Dq5wz7rFWjYJ
0jnBV3YviIYutyjYLihzee1Qws1jyNQjfc1y/OJuroAy6csHAUnsNqa42lmmzRLu+1AAj3CkmHJL
9d0I9g+Opg2pi+yoc4uLKf4C79mSmFZvulOtcQLx9fwXe5elA/n/hbEZOGRh5/FF351QghY98bvY
3skNTxJNgK91biOrO82c9cNL0B3qzvq6T1We5cU/qnMfQ9/RIRDzl2Tl21KwhYCryMKGhCsE9UH+
5bz8W/h7L5WyQgq2Zkc/JzIv8ProIinzVuHxr33mgvujvlaPyPf0CXmqGQpOqD3STmEmWoXCPfxO
8hGFLIUamhLXCH/WtIPmvJtKwu+9U5vzPExFIhUQ1w9FVdp3ZG5VplSoVh+s+qiH2qpR6LuYBPCb
lo011hZvKiROIr+kDAD/Xxb/rr4kkU/A6GmQb4JjDWsMeeLLDmtg6CuASMXay6FMtnMEhtQZ8/Zz
NHEE2ApNmApZwvCL4UIwb8cbwlA4meKMKxOEnx1NcJ1/aG3B0FPkZSi5D8D2ETEYOEL1MBkXI50h
FLQDnR4o9YcM4n1i6ClsC2KkCvbQZBB9RbrekjVFRvao6jmSBEbPE5EEpyHcszrkFz4iCbklpK1a
Gl3Pb0uwWYvWfktgNyYfF24jZYe1nWEoGDEsSlJwoDo/MJAquZw1k2u1J+ALyAIcZ/IG0mtgsJQ8
6F43OGKfHRhKCdeeNaAxEQ5Nma/chJzv/RoYTAWbFplrpNPa+YHhZEyhJ00kNAxpeUNTqoHBUqgt
AnRI7py3MwRGqda0pwlTgepl9RbSNMl2vDUMRaZwQWAU7RfEReVY8p5O/Xo6IUHP6ik/l/iLuGK9
++ELJVtodnDQyKWlTqrdtRelZa/oeiGkvVD+/6kmUnMDY+VhaXDMxzl8flhgc+jaWOWqyh9tfxE9
RnNvlz/YHaZZ2AinGEpW1QMDOnNVGP43oYZd8pVBftT/ZRo/1g4k9I9zyaGVA79p9/yp/oePCzct
u5GQl/1X9Lu2878Wc29RP1LJESq6U9sRxhlpO4PGGioCue0IwChorqHK5NuO8LBqYjk3UB+4Wdv+
xzvmT4LTI0STkvxkhDQGC1kD0dXjY9tF3El7+R8DLxVuTlPu8Wo4UBWtfPD722IqDfAfjVVqZ2ip
p1nXzSJcybDsorfDTtReiax80HZJbw9zQoZSYKkgOIi6gaQT8pYCSe8PdUImc7NocBjthBzmV26a
XsXfWwLlLQH3ak9rir3SlvbWZ3WZLt+YrxaP0ad/AQAA//8=</cx:binary>
              </cx:geoCache>
            </cx:geography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CFC4E-2A73-AC6C-61FB-B36C818A1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91E245-B899-15C1-4287-1078323AF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50E1A-27E0-1579-7B09-C07695DF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1F1F9-6FB8-283A-0C0D-B9EC4AB2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76F41-80AD-3C47-10A1-6684B5B9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30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A1063-26E4-A5AC-9CC8-A8A96295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80360F-1DF8-14A9-29C6-37BA634D0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9D410-FCAD-EFCC-142F-37B1ABD1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44063-DCAB-B777-9FC2-D5BBA13F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E46E6-5A8B-83DF-B3D3-9949B6B6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35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C68C72-CB8E-7660-1AC9-4BA217011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6B62F-99DC-461D-ED3A-C90EF51D3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0AFFF-9F20-1ACD-6D50-17812B07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C26EC-6BD0-BB29-9D84-E5F06307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BD8C3-CE75-9EFE-CBA7-DB8CCE07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97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0D55-39EF-4B1A-21ED-F88FD792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D4F79-DAC7-BC15-B16D-95489202D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4B23C-5F8F-0E44-F7D7-0515A169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2B8B6-FC97-3C34-AD1A-D5B205FE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629B2-0A1E-FB87-3AAC-33448F12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1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5009D-E488-3C6F-F3BF-2CE223A4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1DF29D-5398-1B8B-C28E-7C9287FAA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B59AD-5092-0FC7-B92D-D419766C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9B324-945F-7975-0BFA-3DB8DDD9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6A95A-F1CA-6810-0D42-B66B084E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06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F051F-23F4-7FA5-1765-A8C8EE15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7B3BE-0A3D-0662-F2C1-1B3A23CDE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AFDC5A-5978-FE80-8580-6A166496E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E5C213-A603-AA98-E306-4D992927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9BA7B3-E4AF-2347-727E-FF7E0F4A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BCC9E-05BE-4CF9-B2A3-172BA06E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6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C9866-8C01-8F83-5577-E868F5C8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18D9B-23C0-768C-52BA-19FB153AC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538E2-524D-BBE4-DDF6-7BCB289D8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45391F-78E7-59AC-C17C-283CE0522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148553-444F-A26C-E579-C3DC43A95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277D78-ECE7-DF06-903E-65DDF21D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55EBB7-6851-F0A6-1F21-941644C3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717431-06E4-71AB-89D6-E16F735F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48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64F54-2263-DA8C-6AE5-AF9F7D0A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1D563C-6DA3-A5F1-69F0-5056A658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41545-886C-302B-22D9-492A21EE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D94BD9-59D7-A93C-BDAD-05D66C43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70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61CE21-BE49-06D5-AF6C-528190C5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6BDFB9-4056-9C5B-E251-15F60847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F86D20-12D4-677E-9F79-21740F6A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53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0D326-2D2B-D2A2-6821-581E8D33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53BB7-EC3F-9AF9-6CFF-E2AAE9D8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C4E3B0-51A2-1F2B-ECB9-8AAA39CFE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4FA366-3527-A6D7-DE98-35045611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7AD69E-88B5-88CB-7A5D-BF74A67C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541748-5B11-97DC-42A7-9C47A7B8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79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16CA1-DA03-CC2C-3D1E-9A87BC5B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CA3D45-2514-8794-27AF-593D7760C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C9021-79BF-0A69-7DFA-A7053B66C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105BB-9EB7-6C69-54D2-E588E410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9B1C4-B8EA-7DB1-EB79-AA9C1BD5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AAD15-C566-CD3A-C211-E38CAA69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59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415B4F-2AA6-369D-0862-13AF9C22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41F8A-A119-64B2-5F0B-D43E969DB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FB180-4B30-7965-0E40-479A70837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D0092-E9A7-4837-BED5-C3DA153F0806}" type="datetimeFigureOut">
              <a:rPr lang="ko-KR" altLang="en-US" smtClean="0"/>
              <a:t>2023-12-03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19B8F-59E2-3405-9ABA-D6D24F01C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B3434-3D88-FF96-87CB-C154970D0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6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7009920C-F16E-8B34-8849-DE284D8A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B653F4-AE28-851E-C020-882FE4E71CBD}"/>
              </a:ext>
            </a:extLst>
          </p:cNvPr>
          <p:cNvSpPr txBox="1"/>
          <p:nvPr/>
        </p:nvSpPr>
        <p:spPr>
          <a:xfrm>
            <a:off x="4589821" y="1149895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반려동물 피부질환 진단 서비스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DC03F5-C6D3-0653-0A89-EC4BDE0EA3BD}"/>
              </a:ext>
            </a:extLst>
          </p:cNvPr>
          <p:cNvSpPr txBox="1"/>
          <p:nvPr/>
        </p:nvSpPr>
        <p:spPr>
          <a:xfrm>
            <a:off x="5188698" y="4007834"/>
            <a:ext cx="1814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TEAM_</a:t>
            </a:r>
            <a:r>
              <a:rPr lang="en-US" altLang="ko-KR" sz="20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PetPea</a:t>
            </a:r>
            <a:endParaRPr lang="ko-KR" altLang="en-US" sz="2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0F2586A-05D8-67F7-DE98-31456A3A274F}"/>
              </a:ext>
            </a:extLst>
          </p:cNvPr>
          <p:cNvGrpSpPr/>
          <p:nvPr/>
        </p:nvGrpSpPr>
        <p:grpSpPr>
          <a:xfrm>
            <a:off x="4514664" y="6026619"/>
            <a:ext cx="3814103" cy="646331"/>
            <a:chOff x="4615522" y="5892464"/>
            <a:chExt cx="3814103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E7EDF0-FCBA-D8FA-0768-08655C0D808A}"/>
                </a:ext>
              </a:extLst>
            </p:cNvPr>
            <p:cNvSpPr txBox="1"/>
            <p:nvPr/>
          </p:nvSpPr>
          <p:spPr>
            <a:xfrm>
              <a:off x="5267327" y="5892464"/>
              <a:ext cx="3162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김군순</a:t>
              </a:r>
              <a:endParaRPr lang="en-US" altLang="ko-KR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김다희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김훈종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이대섭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백지수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33A229-7104-D0FF-019F-CD3B0448E3C5}"/>
                </a:ext>
              </a:extLst>
            </p:cNvPr>
            <p:cNvSpPr txBox="1"/>
            <p:nvPr/>
          </p:nvSpPr>
          <p:spPr>
            <a:xfrm>
              <a:off x="4615522" y="5892464"/>
              <a:ext cx="823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팀장 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:</a:t>
              </a:r>
            </a:p>
            <a:p>
              <a:r>
                <a:rPr lang="ko-KR" altLang="en-US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팀원 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:</a:t>
              </a:r>
              <a:endPara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1BB89E6-7635-5A20-74E6-6CE54F51BA24}"/>
              </a:ext>
            </a:extLst>
          </p:cNvPr>
          <p:cNvGrpSpPr/>
          <p:nvPr/>
        </p:nvGrpSpPr>
        <p:grpSpPr>
          <a:xfrm>
            <a:off x="5505449" y="3969746"/>
            <a:ext cx="1181100" cy="456885"/>
            <a:chOff x="5505449" y="3933226"/>
            <a:chExt cx="1181100" cy="456885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F17EA38-E939-F899-24D3-7A6CFF615177}"/>
                </a:ext>
              </a:extLst>
            </p:cNvPr>
            <p:cNvCxnSpPr/>
            <p:nvPr/>
          </p:nvCxnSpPr>
          <p:spPr>
            <a:xfrm>
              <a:off x="5505449" y="4390111"/>
              <a:ext cx="1181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279723E-7D64-1DD7-1345-90EFB7570D08}"/>
                </a:ext>
              </a:extLst>
            </p:cNvPr>
            <p:cNvCxnSpPr/>
            <p:nvPr/>
          </p:nvCxnSpPr>
          <p:spPr>
            <a:xfrm>
              <a:off x="5505449" y="3933226"/>
              <a:ext cx="1181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722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636658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" t="1931" r="349" b="39325"/>
          <a:stretch/>
        </p:blipFill>
        <p:spPr>
          <a:xfrm>
            <a:off x="1090651" y="2636658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3175611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9916" y="3498542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826992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820816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236932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6284" y="3388139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4372" y="3388139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0891" y="3388139"/>
            <a:ext cx="496827" cy="4280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41BD98F-0998-87E7-D26F-15CBF8EC8CFF}"/>
              </a:ext>
            </a:extLst>
          </p:cNvPr>
          <p:cNvSpPr/>
          <p:nvPr/>
        </p:nvSpPr>
        <p:spPr>
          <a:xfrm>
            <a:off x="1724025" y="4430560"/>
            <a:ext cx="800100" cy="247245"/>
          </a:xfrm>
          <a:prstGeom prst="rect">
            <a:avLst/>
          </a:prstGeom>
          <a:solidFill>
            <a:srgbClr val="48778E"/>
          </a:solidFill>
          <a:ln>
            <a:solidFill>
              <a:srgbClr val="487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전체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C77350-91CE-83F4-42A5-A3340F46FA01}"/>
              </a:ext>
            </a:extLst>
          </p:cNvPr>
          <p:cNvSpPr/>
          <p:nvPr/>
        </p:nvSpPr>
        <p:spPr>
          <a:xfrm>
            <a:off x="2638425" y="4430560"/>
            <a:ext cx="800100" cy="247245"/>
          </a:xfrm>
          <a:prstGeom prst="rect">
            <a:avLst/>
          </a:prstGeom>
          <a:solidFill>
            <a:schemeClr val="bg1"/>
          </a:solidFill>
          <a:ln>
            <a:solidFill>
              <a:srgbClr val="487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자유게시판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18CFC9-EAA0-C335-9266-909ECC81DC24}"/>
              </a:ext>
            </a:extLst>
          </p:cNvPr>
          <p:cNvSpPr/>
          <p:nvPr/>
        </p:nvSpPr>
        <p:spPr>
          <a:xfrm>
            <a:off x="3552825" y="4430560"/>
            <a:ext cx="800100" cy="247245"/>
          </a:xfrm>
          <a:prstGeom prst="rect">
            <a:avLst/>
          </a:prstGeom>
          <a:solidFill>
            <a:schemeClr val="bg1"/>
          </a:solidFill>
          <a:ln>
            <a:solidFill>
              <a:srgbClr val="487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건의사항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66D4AC-496F-C6A1-D533-BE979EEC1548}"/>
              </a:ext>
            </a:extLst>
          </p:cNvPr>
          <p:cNvCxnSpPr>
            <a:cxnSpLocks/>
          </p:cNvCxnSpPr>
          <p:nvPr/>
        </p:nvCxnSpPr>
        <p:spPr>
          <a:xfrm>
            <a:off x="1724025" y="4810875"/>
            <a:ext cx="8820150" cy="0"/>
          </a:xfrm>
          <a:prstGeom prst="line">
            <a:avLst/>
          </a:prstGeom>
          <a:ln w="15875">
            <a:solidFill>
              <a:srgbClr val="4877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D00628-8BE5-4175-9F89-7AA921E5C408}"/>
              </a:ext>
            </a:extLst>
          </p:cNvPr>
          <p:cNvCxnSpPr>
            <a:cxnSpLocks/>
          </p:cNvCxnSpPr>
          <p:nvPr/>
        </p:nvCxnSpPr>
        <p:spPr>
          <a:xfrm>
            <a:off x="1724025" y="5144250"/>
            <a:ext cx="8820150" cy="0"/>
          </a:xfrm>
          <a:prstGeom prst="line">
            <a:avLst/>
          </a:prstGeom>
          <a:ln w="15875">
            <a:solidFill>
              <a:srgbClr val="4877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A02A22-706A-974B-9124-91E315E79370}"/>
              </a:ext>
            </a:extLst>
          </p:cNvPr>
          <p:cNvSpPr/>
          <p:nvPr/>
        </p:nvSpPr>
        <p:spPr>
          <a:xfrm>
            <a:off x="1724025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C2B488-0AA8-26F4-4BA6-4093985E8988}"/>
              </a:ext>
            </a:extLst>
          </p:cNvPr>
          <p:cNvSpPr/>
          <p:nvPr/>
        </p:nvSpPr>
        <p:spPr>
          <a:xfrm>
            <a:off x="2627445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분류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AC3C92-F602-F2ED-D735-99D90E084AB6}"/>
              </a:ext>
            </a:extLst>
          </p:cNvPr>
          <p:cNvSpPr/>
          <p:nvPr/>
        </p:nvSpPr>
        <p:spPr>
          <a:xfrm>
            <a:off x="3552824" y="4845890"/>
            <a:ext cx="3672783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D2B9A8-FEA5-14B6-635E-D97BEB368E26}"/>
              </a:ext>
            </a:extLst>
          </p:cNvPr>
          <p:cNvSpPr/>
          <p:nvPr/>
        </p:nvSpPr>
        <p:spPr>
          <a:xfrm>
            <a:off x="9671560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추천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34A38E-853E-F6F8-6765-2F56EDFEFFAF}"/>
              </a:ext>
            </a:extLst>
          </p:cNvPr>
          <p:cNvSpPr/>
          <p:nvPr/>
        </p:nvSpPr>
        <p:spPr>
          <a:xfrm>
            <a:off x="8731537" y="4845890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게시날짜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9ED276-F036-3125-2A18-A665706B3172}"/>
              </a:ext>
            </a:extLst>
          </p:cNvPr>
          <p:cNvSpPr/>
          <p:nvPr/>
        </p:nvSpPr>
        <p:spPr>
          <a:xfrm>
            <a:off x="8025708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작성자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EFB4AE-AB75-AC8C-8E39-C9EE09DAC920}"/>
              </a:ext>
            </a:extLst>
          </p:cNvPr>
          <p:cNvSpPr/>
          <p:nvPr/>
        </p:nvSpPr>
        <p:spPr>
          <a:xfrm>
            <a:off x="7179956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조회수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20B6EF8-803C-42FC-43B0-9CC1374F0488}"/>
              </a:ext>
            </a:extLst>
          </p:cNvPr>
          <p:cNvSpPr/>
          <p:nvPr/>
        </p:nvSpPr>
        <p:spPr>
          <a:xfrm>
            <a:off x="1724025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930210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F8024D8-3372-5562-9564-B3092A21E2EF}"/>
              </a:ext>
            </a:extLst>
          </p:cNvPr>
          <p:cNvSpPr/>
          <p:nvPr/>
        </p:nvSpPr>
        <p:spPr>
          <a:xfrm>
            <a:off x="2627445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자유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5BEE29E-724E-E3A7-3223-7FC5DE2978D7}"/>
              </a:ext>
            </a:extLst>
          </p:cNvPr>
          <p:cNvSpPr/>
          <p:nvPr/>
        </p:nvSpPr>
        <p:spPr>
          <a:xfrm>
            <a:off x="3638550" y="5238906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수어랑 말해랑 ㄹㅇ 유용한듯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BC134A-0B52-CB1A-3987-ECCF7784ED0F}"/>
              </a:ext>
            </a:extLst>
          </p:cNvPr>
          <p:cNvSpPr/>
          <p:nvPr/>
        </p:nvSpPr>
        <p:spPr>
          <a:xfrm>
            <a:off x="9671560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5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89DFEA-620F-EF4F-F8BB-089E32ADF96D}"/>
              </a:ext>
            </a:extLst>
          </p:cNvPr>
          <p:cNvSpPr/>
          <p:nvPr/>
        </p:nvSpPr>
        <p:spPr>
          <a:xfrm>
            <a:off x="8731537" y="5238906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2023.11.08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D0B3E97-1F36-F56A-C9EA-1C44F037735D}"/>
              </a:ext>
            </a:extLst>
          </p:cNvPr>
          <p:cNvSpPr/>
          <p:nvPr/>
        </p:nvSpPr>
        <p:spPr>
          <a:xfrm>
            <a:off x="8025708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김군순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B39C00C-BB77-17A1-3436-F0E33A2B29C7}"/>
              </a:ext>
            </a:extLst>
          </p:cNvPr>
          <p:cNvSpPr/>
          <p:nvPr/>
        </p:nvSpPr>
        <p:spPr>
          <a:xfrm>
            <a:off x="7179956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37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EC2727B-7D39-BF93-D020-5531508141BE}"/>
              </a:ext>
            </a:extLst>
          </p:cNvPr>
          <p:cNvSpPr/>
          <p:nvPr/>
        </p:nvSpPr>
        <p:spPr>
          <a:xfrm>
            <a:off x="1724025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930209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6F7D2F0-C021-E1BE-99EB-526E2DEB9CB3}"/>
              </a:ext>
            </a:extLst>
          </p:cNvPr>
          <p:cNvSpPr/>
          <p:nvPr/>
        </p:nvSpPr>
        <p:spPr>
          <a:xfrm>
            <a:off x="2627445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건의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1A1EA44-2502-16B1-598F-37D10C568C84}"/>
              </a:ext>
            </a:extLst>
          </p:cNvPr>
          <p:cNvSpPr/>
          <p:nvPr/>
        </p:nvSpPr>
        <p:spPr>
          <a:xfrm>
            <a:off x="3638550" y="5552525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지하철역인데 이 기능 없는거 좀 아쉽지 않나요</a:t>
            </a:r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7EF0271-CC67-432F-CF4D-7F26E9F81E37}"/>
              </a:ext>
            </a:extLst>
          </p:cNvPr>
          <p:cNvSpPr/>
          <p:nvPr/>
        </p:nvSpPr>
        <p:spPr>
          <a:xfrm>
            <a:off x="9671560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40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160D378-DE56-9060-946D-0A43BBB7B0CB}"/>
              </a:ext>
            </a:extLst>
          </p:cNvPr>
          <p:cNvSpPr/>
          <p:nvPr/>
        </p:nvSpPr>
        <p:spPr>
          <a:xfrm>
            <a:off x="8731537" y="5552525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2023.11.08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D50478-E217-65A1-85E4-2FABF204FABC}"/>
              </a:ext>
            </a:extLst>
          </p:cNvPr>
          <p:cNvSpPr/>
          <p:nvPr/>
        </p:nvSpPr>
        <p:spPr>
          <a:xfrm>
            <a:off x="8025708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김훈종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866829C-55C5-7773-EBB7-B7FD73B6070F}"/>
              </a:ext>
            </a:extLst>
          </p:cNvPr>
          <p:cNvSpPr/>
          <p:nvPr/>
        </p:nvSpPr>
        <p:spPr>
          <a:xfrm>
            <a:off x="7179956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154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1EB3FCF-77AF-5773-0114-5889447F86CB}"/>
              </a:ext>
            </a:extLst>
          </p:cNvPr>
          <p:cNvSpPr/>
          <p:nvPr/>
        </p:nvSpPr>
        <p:spPr>
          <a:xfrm>
            <a:off x="1724025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930208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BC0109A-33C3-C025-D565-4444C16CE896}"/>
              </a:ext>
            </a:extLst>
          </p:cNvPr>
          <p:cNvSpPr/>
          <p:nvPr/>
        </p:nvSpPr>
        <p:spPr>
          <a:xfrm>
            <a:off x="2627445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건의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83D6B89-CDE7-49DF-5980-673EA5DD0B03}"/>
              </a:ext>
            </a:extLst>
          </p:cNvPr>
          <p:cNvSpPr/>
          <p:nvPr/>
        </p:nvSpPr>
        <p:spPr>
          <a:xfrm>
            <a:off x="3638550" y="5854851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필요한데 없는 수어 영상들 몇 개 올려봤어요</a:t>
            </a:r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^^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8EEF9B0-C274-6073-DA5C-851C4EFCC01A}"/>
              </a:ext>
            </a:extLst>
          </p:cNvPr>
          <p:cNvSpPr/>
          <p:nvPr/>
        </p:nvSpPr>
        <p:spPr>
          <a:xfrm>
            <a:off x="9671560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487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F14D3E-0C66-CCA6-2349-248841A91A59}"/>
              </a:ext>
            </a:extLst>
          </p:cNvPr>
          <p:cNvSpPr/>
          <p:nvPr/>
        </p:nvSpPr>
        <p:spPr>
          <a:xfrm>
            <a:off x="8731537" y="5854851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2B5B98B-F877-3859-CB81-100ABE678024}"/>
              </a:ext>
            </a:extLst>
          </p:cNvPr>
          <p:cNvSpPr/>
          <p:nvPr/>
        </p:nvSpPr>
        <p:spPr>
          <a:xfrm>
            <a:off x="8025708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다희쨩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FAEB4B-A72A-B9C4-5DB7-C2A1440BE702}"/>
              </a:ext>
            </a:extLst>
          </p:cNvPr>
          <p:cNvSpPr/>
          <p:nvPr/>
        </p:nvSpPr>
        <p:spPr>
          <a:xfrm>
            <a:off x="7179956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561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6ACD5AA-41D9-BD58-9BB1-6568841719DE}"/>
              </a:ext>
            </a:extLst>
          </p:cNvPr>
          <p:cNvSpPr/>
          <p:nvPr/>
        </p:nvSpPr>
        <p:spPr>
          <a:xfrm>
            <a:off x="1724025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930207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32802F3-2660-17D9-9267-EF6896C24C5C}"/>
              </a:ext>
            </a:extLst>
          </p:cNvPr>
          <p:cNvSpPr/>
          <p:nvPr/>
        </p:nvSpPr>
        <p:spPr>
          <a:xfrm>
            <a:off x="2627445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건의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92A5D41-5847-662D-DE72-CB63A87A3855}"/>
              </a:ext>
            </a:extLst>
          </p:cNvPr>
          <p:cNvSpPr/>
          <p:nvPr/>
        </p:nvSpPr>
        <p:spPr>
          <a:xfrm>
            <a:off x="3638550" y="6168470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이거 있으면 더 좋을듯 ㅇㅇ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F07747B-D321-E09E-8DA0-3527AC7BAD0A}"/>
              </a:ext>
            </a:extLst>
          </p:cNvPr>
          <p:cNvSpPr/>
          <p:nvPr/>
        </p:nvSpPr>
        <p:spPr>
          <a:xfrm>
            <a:off x="9671560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32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2919AA7-D329-0540-7921-F132AA0C8FFF}"/>
              </a:ext>
            </a:extLst>
          </p:cNvPr>
          <p:cNvSpPr/>
          <p:nvPr/>
        </p:nvSpPr>
        <p:spPr>
          <a:xfrm>
            <a:off x="8731537" y="6168470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DE15E2-8184-5D61-FCE4-7579EB024306}"/>
              </a:ext>
            </a:extLst>
          </p:cNvPr>
          <p:cNvSpPr/>
          <p:nvPr/>
        </p:nvSpPr>
        <p:spPr>
          <a:xfrm>
            <a:off x="8025708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이대섭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4FA15A-EDE7-68A0-05BB-0DF43D8764D2}"/>
              </a:ext>
            </a:extLst>
          </p:cNvPr>
          <p:cNvSpPr/>
          <p:nvPr/>
        </p:nvSpPr>
        <p:spPr>
          <a:xfrm>
            <a:off x="7179956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78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0F56885-04D7-58CD-9388-3806EC232C69}"/>
              </a:ext>
            </a:extLst>
          </p:cNvPr>
          <p:cNvSpPr/>
          <p:nvPr/>
        </p:nvSpPr>
        <p:spPr>
          <a:xfrm>
            <a:off x="1724025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930206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83D6B5-4D08-CFD9-5222-0DEFAEDEEFE7}"/>
              </a:ext>
            </a:extLst>
          </p:cNvPr>
          <p:cNvSpPr/>
          <p:nvPr/>
        </p:nvSpPr>
        <p:spPr>
          <a:xfrm>
            <a:off x="2627445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자유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EC91A7A-5417-7F91-2A56-7EBA35A5EBB3}"/>
              </a:ext>
            </a:extLst>
          </p:cNvPr>
          <p:cNvSpPr/>
          <p:nvPr/>
        </p:nvSpPr>
        <p:spPr>
          <a:xfrm>
            <a:off x="3638550" y="6482089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근데 데이터 조금 부족한느낌은 있긴 하네요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50FBB0A-F135-C87A-178C-C990BDE0DB1C}"/>
              </a:ext>
            </a:extLst>
          </p:cNvPr>
          <p:cNvSpPr/>
          <p:nvPr/>
        </p:nvSpPr>
        <p:spPr>
          <a:xfrm>
            <a:off x="9671560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1111B46-D7E5-CA2D-063F-CECC21F49D8D}"/>
              </a:ext>
            </a:extLst>
          </p:cNvPr>
          <p:cNvSpPr/>
          <p:nvPr/>
        </p:nvSpPr>
        <p:spPr>
          <a:xfrm>
            <a:off x="8731537" y="6482089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D3BB65F-C026-52ED-A69B-1280BC2FB38E}"/>
              </a:ext>
            </a:extLst>
          </p:cNvPr>
          <p:cNvSpPr/>
          <p:nvPr/>
        </p:nvSpPr>
        <p:spPr>
          <a:xfrm>
            <a:off x="8025708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백지수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C97DEC7-B90C-78E6-861F-5A5AF0DBB8DC}"/>
              </a:ext>
            </a:extLst>
          </p:cNvPr>
          <p:cNvSpPr/>
          <p:nvPr/>
        </p:nvSpPr>
        <p:spPr>
          <a:xfrm>
            <a:off x="7179956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F71DCB1-38CF-AD0A-F807-7C5D3E2E71E9}"/>
              </a:ext>
            </a:extLst>
          </p:cNvPr>
          <p:cNvSpPr txBox="1"/>
          <p:nvPr/>
        </p:nvSpPr>
        <p:spPr>
          <a:xfrm>
            <a:off x="4524065" y="3826992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6D1F92-5A14-3E33-56EC-3628BAB5EE30}"/>
              </a:ext>
            </a:extLst>
          </p:cNvPr>
          <p:cNvGrpSpPr/>
          <p:nvPr/>
        </p:nvGrpSpPr>
        <p:grpSpPr>
          <a:xfrm>
            <a:off x="609600" y="1075166"/>
            <a:ext cx="10491747" cy="1479478"/>
            <a:chOff x="609600" y="1075166"/>
            <a:chExt cx="10491747" cy="147947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5DDE8C-F20D-B99D-D754-543AD63F4C8B}"/>
                </a:ext>
              </a:extLst>
            </p:cNvPr>
            <p:cNvSpPr txBox="1"/>
            <p:nvPr/>
          </p:nvSpPr>
          <p:spPr>
            <a:xfrm>
              <a:off x="1028490" y="159821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커뮤니티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C56646D-2E61-02EA-2A83-D1AFE4CFE01A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04B652B-0083-C79F-08D3-E2207F38015C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C6A173-22DF-1838-680E-A7D10EEB2D28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0261CE-F8B8-D793-5C7C-9FD6F5EA9653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실제 사용하는 시설 및 사람이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피드백을 주고 다른 이들과 소통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할 수 있도록 커뮤니티 기능 제공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확보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,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서비스 개선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을 계속적으로 하기 위해 필요한 기능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1B85424-C6A8-EC8C-C95D-73C2A2B98997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내용</a:t>
              </a:r>
              <a:endParaRPr lang="ko-KR" altLang="en-US" sz="18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15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82658" y="150640"/>
            <a:ext cx="979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04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수행방법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53A5D-F743-5652-6A43-E45C3DB321CA}"/>
              </a:ext>
            </a:extLst>
          </p:cNvPr>
          <p:cNvSpPr txBox="1"/>
          <p:nvPr/>
        </p:nvSpPr>
        <p:spPr>
          <a:xfrm>
            <a:off x="1028490" y="3595055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사용 기술 및 도구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DFB77E-F35A-70F0-70F8-49D742CF4928}"/>
              </a:ext>
            </a:extLst>
          </p:cNvPr>
          <p:cNvGrpSpPr/>
          <p:nvPr/>
        </p:nvGrpSpPr>
        <p:grpSpPr>
          <a:xfrm>
            <a:off x="733425" y="3601424"/>
            <a:ext cx="305958" cy="305958"/>
            <a:chOff x="2282391" y="1097009"/>
            <a:chExt cx="305958" cy="30595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96E696E-D2BE-2633-62AC-77D88EF9A3D9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6E2A38-680A-FE8F-C5FF-43647755CF47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E30BCB7-4963-DC44-CDDE-EB455C37056E}"/>
              </a:ext>
            </a:extLst>
          </p:cNvPr>
          <p:cNvSpPr txBox="1"/>
          <p:nvPr/>
        </p:nvSpPr>
        <p:spPr>
          <a:xfrm>
            <a:off x="1028490" y="3966705"/>
            <a:ext cx="10072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CNN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 영상을 입력 받아 학습에 유용한 정보를 포함하고 있는 </a:t>
            </a:r>
            <a:r>
              <a:rPr lang="ko-KR" altLang="en-US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피쳐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(Feature)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형태로 인코딩</a:t>
            </a:r>
            <a:endParaRPr lang="en-US" altLang="ko-KR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LSTM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피쳐에서의 각 프레임에 대한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시간적 정보를 압축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하여 입력 받은 수어 영상에 대응되는 글로스 집합을 추정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MediaPipe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손가락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포즈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얼굴을 인식하여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하고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입력된 영상 분류</a:t>
            </a:r>
            <a:endParaRPr lang="en-US" altLang="ko-KR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Openai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 인식결과를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자연스러운 문장으로 변환</a:t>
            </a:r>
            <a:endParaRPr lang="en-US" altLang="ko-KR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Text-to-</a:t>
            </a:r>
            <a:r>
              <a:rPr lang="en-US" altLang="ko-KR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SpeachAPI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변환한 문장을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음성으로 출력</a:t>
            </a:r>
            <a:endParaRPr lang="en-US" altLang="ko-KR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BF6C7-F021-3BF6-49BF-7BAA2B35B681}"/>
              </a:ext>
            </a:extLst>
          </p:cNvPr>
          <p:cNvSpPr txBox="1"/>
          <p:nvPr/>
        </p:nvSpPr>
        <p:spPr>
          <a:xfrm>
            <a:off x="1028490" y="2911137"/>
            <a:ext cx="10072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한국 수어사전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일상생활 수어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(3,669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 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전문용어 수어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(10,281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DAA87-EA4F-B2E5-507C-8B87BD1FFF70}"/>
              </a:ext>
            </a:extLst>
          </p:cNvPr>
          <p:cNvSpPr txBox="1"/>
          <p:nvPr/>
        </p:nvSpPr>
        <p:spPr>
          <a:xfrm>
            <a:off x="1317812" y="2299903"/>
            <a:ext cx="9783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48778E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 종류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수어 영상데이터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(mp4)</a:t>
            </a:r>
          </a:p>
          <a:p>
            <a:pPr marL="180975" indent="-180975">
              <a:buClr>
                <a:srgbClr val="48778E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개수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536,000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건 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수어 문장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2000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수어 단어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3000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지숫자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/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지문자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1000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개에 대한 영상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5336CD1-D0BE-04C9-D581-A4F78086D91F}"/>
              </a:ext>
            </a:extLst>
          </p:cNvPr>
          <p:cNvGrpSpPr/>
          <p:nvPr/>
        </p:nvGrpSpPr>
        <p:grpSpPr>
          <a:xfrm>
            <a:off x="609600" y="1075166"/>
            <a:ext cx="10491747" cy="1233257"/>
            <a:chOff x="609600" y="1075166"/>
            <a:chExt cx="10491747" cy="12332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04D6C6-8665-77B3-209D-0168E65B1806}"/>
                </a:ext>
              </a:extLst>
            </p:cNvPr>
            <p:cNvSpPr txBox="1"/>
            <p:nvPr/>
          </p:nvSpPr>
          <p:spPr>
            <a:xfrm>
              <a:off x="1028490" y="1598219"/>
              <a:ext cx="1500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확보방안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75F65E4-8C25-3D2B-60FB-C00E81293053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128F047A-E946-749A-21B3-EE7DC1E0C919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51F45C-D18F-FC8E-7238-F9EF952C8A4B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306E26-AEF4-ECA9-F36A-DD0039A73007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AI Hub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: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한국수어 인식 인공지능 기술 및 서비스 개발에 활용 가능한 대규모 한국 수어 영상 데이터셋 확보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10780B7-F22A-C192-100D-6201060B72D8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수행방법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94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530514-F490-08D5-7EBD-898E0C5F1E4B}"/>
              </a:ext>
            </a:extLst>
          </p:cNvPr>
          <p:cNvSpPr/>
          <p:nvPr/>
        </p:nvSpPr>
        <p:spPr>
          <a:xfrm>
            <a:off x="1229385" y="5076427"/>
            <a:ext cx="9743712" cy="346597"/>
          </a:xfrm>
          <a:prstGeom prst="rect">
            <a:avLst/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4A08FBF-B962-25DC-C7B7-6CE9D6BD5932}"/>
              </a:ext>
            </a:extLst>
          </p:cNvPr>
          <p:cNvSpPr/>
          <p:nvPr/>
        </p:nvSpPr>
        <p:spPr>
          <a:xfrm>
            <a:off x="1229385" y="2677098"/>
            <a:ext cx="9743712" cy="346597"/>
          </a:xfrm>
          <a:prstGeom prst="rect">
            <a:avLst/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05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기대효과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7332097-2993-99D1-35ED-1C8897586FBC}"/>
              </a:ext>
            </a:extLst>
          </p:cNvPr>
          <p:cNvSpPr/>
          <p:nvPr/>
        </p:nvSpPr>
        <p:spPr>
          <a:xfrm>
            <a:off x="1090652" y="217974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3302019-4DC2-D05C-906E-20D4AE03583A}"/>
              </a:ext>
            </a:extLst>
          </p:cNvPr>
          <p:cNvSpPr/>
          <p:nvPr/>
        </p:nvSpPr>
        <p:spPr>
          <a:xfrm>
            <a:off x="7987550" y="217974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0AF1343-4188-4390-3BA4-8E52A99251BE}"/>
              </a:ext>
            </a:extLst>
          </p:cNvPr>
          <p:cNvSpPr/>
          <p:nvPr/>
        </p:nvSpPr>
        <p:spPr>
          <a:xfrm>
            <a:off x="4539101" y="217974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CE3E58-D99F-CE20-B7AF-057B6C4EACBE}"/>
              </a:ext>
            </a:extLst>
          </p:cNvPr>
          <p:cNvSpPr txBox="1"/>
          <p:nvPr/>
        </p:nvSpPr>
        <p:spPr>
          <a:xfrm>
            <a:off x="1028490" y="1598219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실용적 효과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CB4CFC6-FDC1-601F-44AD-0258E5931CD4}"/>
              </a:ext>
            </a:extLst>
          </p:cNvPr>
          <p:cNvGrpSpPr/>
          <p:nvPr/>
        </p:nvGrpSpPr>
        <p:grpSpPr>
          <a:xfrm>
            <a:off x="733425" y="1604588"/>
            <a:ext cx="305958" cy="305958"/>
            <a:chOff x="2282391" y="1097009"/>
            <a:chExt cx="305958" cy="305958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5AB3FA1-227A-FB34-2C3F-FEDF2FCAF33D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4E75EB-1E58-6A39-CA38-39986EA8700C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9A01049-9ABF-A1AC-5F32-923B6C2671FD}"/>
              </a:ext>
            </a:extLst>
          </p:cNvPr>
          <p:cNvSpPr/>
          <p:nvPr/>
        </p:nvSpPr>
        <p:spPr>
          <a:xfrm>
            <a:off x="609600" y="1075166"/>
            <a:ext cx="1541929" cy="392631"/>
          </a:xfrm>
          <a:prstGeom prst="roundRect">
            <a:avLst>
              <a:gd name="adj" fmla="val 50000"/>
            </a:avLst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기대효과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C89E305-1228-535C-C9A8-4DBB663BC134}"/>
              </a:ext>
            </a:extLst>
          </p:cNvPr>
          <p:cNvSpPr/>
          <p:nvPr/>
        </p:nvSpPr>
        <p:spPr>
          <a:xfrm>
            <a:off x="1485499" y="198899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접근성 향상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0E1263D-B4C6-E130-DF9B-A8B2E229FF30}"/>
              </a:ext>
            </a:extLst>
          </p:cNvPr>
          <p:cNvSpPr/>
          <p:nvPr/>
        </p:nvSpPr>
        <p:spPr>
          <a:xfrm>
            <a:off x="4902868" y="198899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사회적 활동 촉진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554DF71-5988-80AA-E562-F7857F522A1A}"/>
              </a:ext>
            </a:extLst>
          </p:cNvPr>
          <p:cNvSpPr/>
          <p:nvPr/>
        </p:nvSpPr>
        <p:spPr>
          <a:xfrm>
            <a:off x="8382401" y="198899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응급 상황 대응 개선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16CF48-538C-B878-1385-730058CB9295}"/>
              </a:ext>
            </a:extLst>
          </p:cNvPr>
          <p:cNvSpPr txBox="1"/>
          <p:nvPr/>
        </p:nvSpPr>
        <p:spPr>
          <a:xfrm>
            <a:off x="1190405" y="2525269"/>
            <a:ext cx="29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공공 서비스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의료 서비스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교육 등 다양한 분야에서 농인의 접근성 및 서비스 이용 편의성 증대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995EA0-1A99-FCF3-AA33-DD1A817CDB76}"/>
              </a:ext>
            </a:extLst>
          </p:cNvPr>
          <p:cNvSpPr txBox="1"/>
          <p:nvPr/>
        </p:nvSpPr>
        <p:spPr>
          <a:xfrm>
            <a:off x="4638854" y="2525269"/>
            <a:ext cx="29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더 나은 의사소통 도구를 통해 농인이 다양한 사회적 활동에 참여할 수 있도록 촉진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F17948-994F-B45D-E7B2-F3BFFAC370CD}"/>
              </a:ext>
            </a:extLst>
          </p:cNvPr>
          <p:cNvSpPr txBox="1"/>
          <p:nvPr/>
        </p:nvSpPr>
        <p:spPr>
          <a:xfrm>
            <a:off x="8087308" y="2525269"/>
            <a:ext cx="29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응급 상황에서의 신속하고 정확한 의사소통으로 농인의 안전 보장 및 대응 능력 향상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D83B7DC-7A80-C9F5-B71E-63099DF79E6C}"/>
              </a:ext>
            </a:extLst>
          </p:cNvPr>
          <p:cNvSpPr/>
          <p:nvPr/>
        </p:nvSpPr>
        <p:spPr>
          <a:xfrm>
            <a:off x="1090652" y="461181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44B4F41-3339-16DE-60E2-F939101D9039}"/>
              </a:ext>
            </a:extLst>
          </p:cNvPr>
          <p:cNvSpPr/>
          <p:nvPr/>
        </p:nvSpPr>
        <p:spPr>
          <a:xfrm>
            <a:off x="7987550" y="461181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785C3DC-C284-E066-671C-6A8C20167A77}"/>
              </a:ext>
            </a:extLst>
          </p:cNvPr>
          <p:cNvSpPr/>
          <p:nvPr/>
        </p:nvSpPr>
        <p:spPr>
          <a:xfrm>
            <a:off x="4539101" y="461181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C617B9-DA41-4986-C82A-2F4DE2FDABC3}"/>
              </a:ext>
            </a:extLst>
          </p:cNvPr>
          <p:cNvSpPr txBox="1"/>
          <p:nvPr/>
        </p:nvSpPr>
        <p:spPr>
          <a:xfrm>
            <a:off x="1028490" y="4030289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사회적 효과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06246BC-6DCB-6726-12E7-F03108DC4861}"/>
              </a:ext>
            </a:extLst>
          </p:cNvPr>
          <p:cNvGrpSpPr/>
          <p:nvPr/>
        </p:nvGrpSpPr>
        <p:grpSpPr>
          <a:xfrm>
            <a:off x="733425" y="4036658"/>
            <a:ext cx="305958" cy="305958"/>
            <a:chOff x="2282391" y="1097009"/>
            <a:chExt cx="305958" cy="305958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A08050B-7D33-9166-A26D-BAC984839BE8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E270ECA-7D00-D969-E6FC-A1F08BE790F8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8522960-2EC0-23DA-0E51-D0483EDD56BC}"/>
              </a:ext>
            </a:extLst>
          </p:cNvPr>
          <p:cNvSpPr/>
          <p:nvPr/>
        </p:nvSpPr>
        <p:spPr>
          <a:xfrm>
            <a:off x="1485499" y="442106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다양성 증진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EA66543-33D7-858F-E823-59C0E47B6E16}"/>
              </a:ext>
            </a:extLst>
          </p:cNvPr>
          <p:cNvSpPr/>
          <p:nvPr/>
        </p:nvSpPr>
        <p:spPr>
          <a:xfrm>
            <a:off x="4902868" y="442106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상호 이해 증진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1F466B1-D701-4265-DDEB-DFC65C62320C}"/>
              </a:ext>
            </a:extLst>
          </p:cNvPr>
          <p:cNvSpPr/>
          <p:nvPr/>
        </p:nvSpPr>
        <p:spPr>
          <a:xfrm>
            <a:off x="8382401" y="442106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장애인 권리의 강화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813CE7-E116-A358-7D5A-3BEFB8FB8E0C}"/>
              </a:ext>
            </a:extLst>
          </p:cNvPr>
          <p:cNvSpPr txBox="1"/>
          <p:nvPr/>
        </p:nvSpPr>
        <p:spPr>
          <a:xfrm>
            <a:off x="1190405" y="4957339"/>
            <a:ext cx="29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농인 고유의 문화와 수어의 가치를 사회적으로 인식시켜 다양성 존중의 향상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B62CD-C85E-5453-9AAA-AEBE3F2F128C}"/>
              </a:ext>
            </a:extLst>
          </p:cNvPr>
          <p:cNvSpPr txBox="1"/>
          <p:nvPr/>
        </p:nvSpPr>
        <p:spPr>
          <a:xfrm>
            <a:off x="4638854" y="4957339"/>
            <a:ext cx="2914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농인과 청인 간의 더 나은 상호작용을 통해 상호 이해 증진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E659B6-6A82-6DFF-8787-9B50D8DA6BE3}"/>
              </a:ext>
            </a:extLst>
          </p:cNvPr>
          <p:cNvSpPr txBox="1"/>
          <p:nvPr/>
        </p:nvSpPr>
        <p:spPr>
          <a:xfrm>
            <a:off x="8087308" y="4957339"/>
            <a:ext cx="2914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장애인 권리에 대한 인식 증가 및 이를 통한 법적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정책적 개선 도모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58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7009920C-F16E-8B34-8849-DE284D8A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39481DF7-7153-2953-3E1D-6E970120A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7437" y="738187"/>
            <a:ext cx="6867525" cy="5381625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F9EA4FDB-071E-6BF4-FA9D-50DFA91E3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7038" y="2057400"/>
            <a:ext cx="3549492" cy="4800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98247E-F903-FB1B-77D5-AF14AC3B2C1B}"/>
              </a:ext>
            </a:extLst>
          </p:cNvPr>
          <p:cNvSpPr txBox="1"/>
          <p:nvPr/>
        </p:nvSpPr>
        <p:spPr>
          <a:xfrm>
            <a:off x="4995130" y="2241709"/>
            <a:ext cx="459773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Q&amp;A</a:t>
            </a:r>
            <a:endParaRPr lang="ko-KR" altLang="en-US" sz="138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07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7009920C-F16E-8B34-8849-DE284D8A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162F91D-A0AC-3B03-B7AC-3E5A127F7333}"/>
              </a:ext>
            </a:extLst>
          </p:cNvPr>
          <p:cNvGrpSpPr/>
          <p:nvPr/>
        </p:nvGrpSpPr>
        <p:grpSpPr>
          <a:xfrm>
            <a:off x="1153345" y="2245930"/>
            <a:ext cx="3270447" cy="2046501"/>
            <a:chOff x="1573380" y="880339"/>
            <a:chExt cx="3270447" cy="20465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5318D4-094D-0539-9AFD-50788DF57538}"/>
                </a:ext>
              </a:extLst>
            </p:cNvPr>
            <p:cNvSpPr txBox="1"/>
            <p:nvPr/>
          </p:nvSpPr>
          <p:spPr>
            <a:xfrm>
              <a:off x="2100768" y="880339"/>
              <a:ext cx="22156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0" dirty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목차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4E654D-46C8-6354-4E57-E90E422F8824}"/>
                </a:ext>
              </a:extLst>
            </p:cNvPr>
            <p:cNvSpPr txBox="1"/>
            <p:nvPr/>
          </p:nvSpPr>
          <p:spPr>
            <a:xfrm>
              <a:off x="1573380" y="2095843"/>
              <a:ext cx="32704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Contents</a:t>
              </a:r>
              <a:endParaRPr lang="ko-KR" altLang="en-US" sz="48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B653F4-AE28-851E-C020-882FE4E71CBD}"/>
              </a:ext>
            </a:extLst>
          </p:cNvPr>
          <p:cNvSpPr txBox="1"/>
          <p:nvPr/>
        </p:nvSpPr>
        <p:spPr>
          <a:xfrm>
            <a:off x="6856800" y="187659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제안배경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3B0EF6-4BC9-CE33-A955-B1470FBE724F}"/>
              </a:ext>
            </a:extLst>
          </p:cNvPr>
          <p:cNvCxnSpPr/>
          <p:nvPr/>
        </p:nvCxnSpPr>
        <p:spPr>
          <a:xfrm>
            <a:off x="4927600" y="2372762"/>
            <a:ext cx="0" cy="1792838"/>
          </a:xfrm>
          <a:prstGeom prst="line">
            <a:avLst/>
          </a:prstGeom>
          <a:ln w="19050">
            <a:solidFill>
              <a:schemeClr val="bg1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3321D3-8956-A6B7-625E-E6DC82CFC291}"/>
              </a:ext>
            </a:extLst>
          </p:cNvPr>
          <p:cNvSpPr txBox="1"/>
          <p:nvPr/>
        </p:nvSpPr>
        <p:spPr>
          <a:xfrm>
            <a:off x="5862647" y="1664876"/>
            <a:ext cx="559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2E48E-5CB1-6C28-8CCF-678230C6C74F}"/>
              </a:ext>
            </a:extLst>
          </p:cNvPr>
          <p:cNvSpPr txBox="1"/>
          <p:nvPr/>
        </p:nvSpPr>
        <p:spPr>
          <a:xfrm>
            <a:off x="6856800" y="258448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필요성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00D4B-78F0-BB62-F4F2-D1A7CCD0F1DD}"/>
              </a:ext>
            </a:extLst>
          </p:cNvPr>
          <p:cNvSpPr txBox="1"/>
          <p:nvPr/>
        </p:nvSpPr>
        <p:spPr>
          <a:xfrm>
            <a:off x="5862647" y="2372762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163AD-0DC0-6E63-78F6-DD669EA729CA}"/>
              </a:ext>
            </a:extLst>
          </p:cNvPr>
          <p:cNvSpPr txBox="1"/>
          <p:nvPr/>
        </p:nvSpPr>
        <p:spPr>
          <a:xfrm>
            <a:off x="6856800" y="334791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63D4F2-070B-38BC-C609-02B9F5D80534}"/>
              </a:ext>
            </a:extLst>
          </p:cNvPr>
          <p:cNvSpPr txBox="1"/>
          <p:nvPr/>
        </p:nvSpPr>
        <p:spPr>
          <a:xfrm>
            <a:off x="5862647" y="3136193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A46F2F-61C7-F4CC-DA33-3F896B97E2E3}"/>
              </a:ext>
            </a:extLst>
          </p:cNvPr>
          <p:cNvSpPr txBox="1"/>
          <p:nvPr/>
        </p:nvSpPr>
        <p:spPr>
          <a:xfrm>
            <a:off x="6856800" y="410776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수행방법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495CD1-5324-8C97-9FF0-1989CD66BFDF}"/>
              </a:ext>
            </a:extLst>
          </p:cNvPr>
          <p:cNvSpPr txBox="1"/>
          <p:nvPr/>
        </p:nvSpPr>
        <p:spPr>
          <a:xfrm>
            <a:off x="5851426" y="3896043"/>
            <a:ext cx="909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E215D8-F312-58C9-1B29-DE79350B621B}"/>
              </a:ext>
            </a:extLst>
          </p:cNvPr>
          <p:cNvSpPr txBox="1"/>
          <p:nvPr/>
        </p:nvSpPr>
        <p:spPr>
          <a:xfrm>
            <a:off x="6856800" y="48237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기대효과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70E5F-B947-7428-1790-68BBA2D659BB}"/>
              </a:ext>
            </a:extLst>
          </p:cNvPr>
          <p:cNvSpPr txBox="1"/>
          <p:nvPr/>
        </p:nvSpPr>
        <p:spPr>
          <a:xfrm>
            <a:off x="5862647" y="4612070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05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D33D2-9F33-45FE-15B2-127948A127D7}"/>
              </a:ext>
            </a:extLst>
          </p:cNvPr>
          <p:cNvSpPr txBox="1"/>
          <p:nvPr/>
        </p:nvSpPr>
        <p:spPr>
          <a:xfrm>
            <a:off x="6360526" y="1664876"/>
            <a:ext cx="38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41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C6B303-FB88-6EEF-DB69-BF3F4EF3BC77}"/>
              </a:ext>
            </a:extLst>
          </p:cNvPr>
          <p:cNvSpPr/>
          <p:nvPr/>
        </p:nvSpPr>
        <p:spPr>
          <a:xfrm>
            <a:off x="1090649" y="2433179"/>
            <a:ext cx="10010697" cy="2224206"/>
          </a:xfrm>
          <a:prstGeom prst="roundRect">
            <a:avLst>
              <a:gd name="adj" fmla="val 10231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3771C0E4-19C8-71C3-277C-1C08491E12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6487136"/>
              </p:ext>
            </p:extLst>
          </p:nvPr>
        </p:nvGraphicFramePr>
        <p:xfrm>
          <a:off x="792237" y="2594037"/>
          <a:ext cx="10607519" cy="195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DC5D54-2EB6-E1D9-2983-DB673C588E8A}"/>
              </a:ext>
            </a:extLst>
          </p:cNvPr>
          <p:cNvSpPr txBox="1"/>
          <p:nvPr/>
        </p:nvSpPr>
        <p:spPr>
          <a:xfrm>
            <a:off x="4555354" y="2511595"/>
            <a:ext cx="3081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2020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반려동물을 키우는 가구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0E2A5F-82AD-A007-D338-6DE002CA8848}"/>
              </a:ext>
            </a:extLst>
          </p:cNvPr>
          <p:cNvSpPr txBox="1"/>
          <p:nvPr/>
        </p:nvSpPr>
        <p:spPr>
          <a:xfrm>
            <a:off x="1028490" y="1598219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청각장애인의 수 증가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ACE0790-9873-4EAD-9DC7-6463DC298AEC}"/>
              </a:ext>
            </a:extLst>
          </p:cNvPr>
          <p:cNvGrpSpPr/>
          <p:nvPr/>
        </p:nvGrpSpPr>
        <p:grpSpPr>
          <a:xfrm>
            <a:off x="733425" y="1604588"/>
            <a:ext cx="305958" cy="305958"/>
            <a:chOff x="2282391" y="1097009"/>
            <a:chExt cx="305958" cy="30595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B9B87E9-A814-8007-B366-E2EA3CD144A7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98705D-9716-55CA-FBE5-1F77429C08C5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E4A30AB-67E2-DA27-122F-585C6285EE7E}"/>
              </a:ext>
            </a:extLst>
          </p:cNvPr>
          <p:cNvSpPr txBox="1"/>
          <p:nvPr/>
        </p:nvSpPr>
        <p:spPr>
          <a:xfrm>
            <a:off x="1028490" y="1969869"/>
            <a:ext cx="867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2022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년 기준 국내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청각장애인의 수는 약 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42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만명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으로 전체 등록 장애인 중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두 번째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 많은 수로 집계됨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4D19A7-8968-430B-5714-10B6A0F1365C}"/>
              </a:ext>
            </a:extLst>
          </p:cNvPr>
          <p:cNvSpPr txBox="1"/>
          <p:nvPr/>
        </p:nvSpPr>
        <p:spPr>
          <a:xfrm>
            <a:off x="5478683" y="2782168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통계청 통계자료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KoPubWorld바탕체_Pro Medium" panose="00000600000000000000" pitchFamily="50" charset="-127"/>
              <a:ea typeface="KoPubWorld바탕체_Pro Medium" panose="00000600000000000000" pitchFamily="50" charset="-127"/>
              <a:cs typeface="KoPubWorld바탕체_Pro Medium" panose="000006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A84818-C68D-F1EA-79BF-5DEC9E142FB7}"/>
              </a:ext>
            </a:extLst>
          </p:cNvPr>
          <p:cNvSpPr txBox="1"/>
          <p:nvPr/>
        </p:nvSpPr>
        <p:spPr>
          <a:xfrm>
            <a:off x="1028491" y="4782141"/>
            <a:ext cx="10286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청각장애인 중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수화언어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이하 </a:t>
            </a:r>
            <a:r>
              <a:rPr lang="ko-KR" altLang="en-US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를 사용하는 이들을 농인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이라고 칭함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여기서 </a:t>
            </a:r>
            <a:r>
              <a:rPr lang="ko-KR" altLang="en-US" sz="16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수어는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특정 언어에 기반을 두는 것이 아닌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고유한 언어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임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한국농아인협회에서는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국내 농인 중 문맹률을 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10~20%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 추정하고 있고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통계청 조사 결과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약 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40%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의 </a:t>
            </a:r>
            <a:r>
              <a:rPr lang="ko-KR" altLang="en-US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농인은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자막서비스를 이용하지 않고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자막 서비스를 이용할 경우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내용을 모두 이해하는 경우는 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12.3%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임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624130B-41C6-06E1-ADA5-BDA817CC033B}"/>
              </a:ext>
            </a:extLst>
          </p:cNvPr>
          <p:cNvSpPr/>
          <p:nvPr/>
        </p:nvSpPr>
        <p:spPr>
          <a:xfrm>
            <a:off x="609600" y="1075166"/>
            <a:ext cx="1541929" cy="392631"/>
          </a:xfrm>
          <a:prstGeom prst="roundRect">
            <a:avLst>
              <a:gd name="adj" fmla="val 50000"/>
            </a:avLst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제안의 배경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2001C7-205B-9813-C148-4982D896DE2E}"/>
              </a:ext>
            </a:extLst>
          </p:cNvPr>
          <p:cNvSpPr txBox="1"/>
          <p:nvPr/>
        </p:nvSpPr>
        <p:spPr>
          <a:xfrm>
            <a:off x="339752" y="150640"/>
            <a:ext cx="822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01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1431C4-13FC-EB71-7E05-DF07387434A8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제안배경</a:t>
            </a:r>
          </a:p>
        </p:txBody>
      </p:sp>
    </p:spTree>
    <p:extLst>
      <p:ext uri="{BB962C8B-B14F-4D97-AF65-F5344CB8AC3E}">
        <p14:creationId xmlns:p14="http://schemas.microsoft.com/office/powerpoint/2010/main" val="332661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C6B303-FB88-6EEF-DB69-BF3F4EF3BC77}"/>
              </a:ext>
            </a:extLst>
          </p:cNvPr>
          <p:cNvSpPr/>
          <p:nvPr/>
        </p:nvSpPr>
        <p:spPr>
          <a:xfrm>
            <a:off x="1090650" y="3126117"/>
            <a:ext cx="10010697" cy="3311983"/>
          </a:xfrm>
          <a:prstGeom prst="roundRect">
            <a:avLst>
              <a:gd name="adj" fmla="val 10231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026A6530-9703-C82B-1AC8-0BCD94AB1C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257376"/>
              </p:ext>
            </p:extLst>
          </p:nvPr>
        </p:nvGraphicFramePr>
        <p:xfrm>
          <a:off x="792238" y="3286975"/>
          <a:ext cx="10607519" cy="3028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C5D54-2EB6-E1D9-2983-DB673C588E8A}"/>
              </a:ext>
            </a:extLst>
          </p:cNvPr>
          <p:cNvSpPr txBox="1"/>
          <p:nvPr/>
        </p:nvSpPr>
        <p:spPr>
          <a:xfrm>
            <a:off x="5058700" y="3204534"/>
            <a:ext cx="2074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원하는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의사소통 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4D19A7-8968-430B-5714-10B6A0F1365C}"/>
              </a:ext>
            </a:extLst>
          </p:cNvPr>
          <p:cNvSpPr txBox="1"/>
          <p:nvPr/>
        </p:nvSpPr>
        <p:spPr>
          <a:xfrm>
            <a:off x="5478684" y="3475107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통계청 통계자료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KoPubWorld바탕체_Pro Medium" panose="00000600000000000000" pitchFamily="50" charset="-127"/>
              <a:ea typeface="KoPubWorld바탕체_Pro Medium" panose="00000600000000000000" pitchFamily="50" charset="-127"/>
              <a:cs typeface="KoPubWorld바탕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E0810-F932-E60A-FF9D-8FBCEC4BD075}"/>
              </a:ext>
            </a:extLst>
          </p:cNvPr>
          <p:cNvSpPr txBox="1"/>
          <p:nvPr/>
        </p:nvSpPr>
        <p:spPr>
          <a:xfrm>
            <a:off x="339752" y="150640"/>
            <a:ext cx="822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01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4DB87-5DE9-28E7-524C-6526CABBBA6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제안배경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1D11EF-68A1-AAF6-0D58-4BFA1113AB4E}"/>
              </a:ext>
            </a:extLst>
          </p:cNvPr>
          <p:cNvGrpSpPr/>
          <p:nvPr/>
        </p:nvGrpSpPr>
        <p:grpSpPr>
          <a:xfrm>
            <a:off x="609600" y="1075166"/>
            <a:ext cx="10491747" cy="1971921"/>
            <a:chOff x="609600" y="1075166"/>
            <a:chExt cx="10491747" cy="19719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1F61EF-D75F-97D2-F5FB-B8509B0A6884}"/>
                </a:ext>
              </a:extLst>
            </p:cNvPr>
            <p:cNvSpPr txBox="1"/>
            <p:nvPr/>
          </p:nvSpPr>
          <p:spPr>
            <a:xfrm>
              <a:off x="1028490" y="1598219"/>
              <a:ext cx="1500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수어의 사용정도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B403E60-3DC5-182C-9597-7ABFDB914085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A9D1CCC-ED8C-87BA-7EF0-050FFAEB2B2B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607029-B1A0-482C-38A6-8C2BB53624E1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76282E-56D9-4D6D-24D6-FA0772CB25B9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수어는 다른 언어에 기반을 두지 않는 고유 언어이기 때문에 농인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-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청인 간 의사소통 및 정보전달에 있어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한국어 기반인 필담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,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자막은 의사소통의 대안이 되기에 어려움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이 있음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통계청 조사결과 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‘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원하는 의사소통 방법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’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문항에서 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‘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상대가 농인인 경우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’, ‘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상대가 청인인 경우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’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모두 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‘</a:t>
              </a:r>
              <a:r>
                <a:rPr lang="ko-KR" altLang="en-US" sz="1600" dirty="0" err="1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’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를 사용한 의사소통을 가장 선호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함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CA164BD-6A03-1634-FA9F-F115E3B39D65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제안의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72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78AD61-2DB4-FB6C-B5DF-DB594CC391D2}"/>
              </a:ext>
            </a:extLst>
          </p:cNvPr>
          <p:cNvSpPr/>
          <p:nvPr/>
        </p:nvSpPr>
        <p:spPr>
          <a:xfrm>
            <a:off x="6372520" y="1712090"/>
            <a:ext cx="4728826" cy="4532727"/>
          </a:xfrm>
          <a:prstGeom prst="roundRect">
            <a:avLst>
              <a:gd name="adj" fmla="val 5045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02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필요성</a:t>
            </a:r>
          </a:p>
        </p:txBody>
      </p:sp>
      <mc:AlternateContent xmlns:mc="http://schemas.openxmlformats.org/markup-compatibility/2006">
        <mc:Choice xmlns:cx4="http://schemas.microsoft.com/office/drawing/2016/5/10/chartex" xmlns="" Requires="cx4">
          <p:graphicFrame>
            <p:nvGraphicFramePr>
              <p:cNvPr id="3" name="차트 2">
                <a:extLst>
                  <a:ext uri="{FF2B5EF4-FFF2-40B4-BE49-F238E27FC236}">
                    <a16:creationId xmlns:a16="http://schemas.microsoft.com/office/drawing/2014/main" id="{FB9932F4-5E8D-12FE-1707-7B81C10C0A4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65840686"/>
                  </p:ext>
                </p:extLst>
              </p:nvPr>
            </p:nvGraphicFramePr>
            <p:xfrm>
              <a:off x="6372520" y="1712091"/>
              <a:ext cx="4728826" cy="45327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차트 2">
                <a:extLst>
                  <a:ext uri="{FF2B5EF4-FFF2-40B4-BE49-F238E27FC236}">
                    <a16:creationId xmlns:a16="http://schemas.microsoft.com/office/drawing/2014/main" id="{FB9932F4-5E8D-12FE-1707-7B81C10C0A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2520" y="1712091"/>
                <a:ext cx="4728826" cy="4532726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BD7AA6B-3567-5969-F3CC-3F61F06DA4BF}"/>
              </a:ext>
            </a:extLst>
          </p:cNvPr>
          <p:cNvSpPr txBox="1"/>
          <p:nvPr/>
        </p:nvSpPr>
        <p:spPr>
          <a:xfrm>
            <a:off x="1028490" y="3509682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필요성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B6E5830-8F4D-DE3E-9D74-C3AFEA2BF29D}"/>
              </a:ext>
            </a:extLst>
          </p:cNvPr>
          <p:cNvGrpSpPr/>
          <p:nvPr/>
        </p:nvGrpSpPr>
        <p:grpSpPr>
          <a:xfrm>
            <a:off x="733425" y="3516051"/>
            <a:ext cx="305958" cy="305958"/>
            <a:chOff x="2282391" y="1097009"/>
            <a:chExt cx="305958" cy="30595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F33EF50-600A-B48D-D7E1-D1E416B5A191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1E8F65-8AAE-AFEC-D5CE-E33360400D03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ECE5552-7524-048A-F37C-D9E4931A59B8}"/>
              </a:ext>
            </a:extLst>
          </p:cNvPr>
          <p:cNvSpPr txBox="1"/>
          <p:nvPr/>
        </p:nvSpPr>
        <p:spPr>
          <a:xfrm>
            <a:off x="1028490" y="3881332"/>
            <a:ext cx="47909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사회 전반에 걸친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청인 중심의 정보전달 체계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 인하여 일상생활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경제활동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긴급상황 등의 분야에서 많은 농인들이 고충을 겪고 있음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농인들 또한 사회의 구성원으로서 청인들과 같은 분야에서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동등한 서비스를 제공받는 것은 기본권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임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차별금지법을 통해 이러한 기본권을 보장하려 하지만 실질적으로 부족한 상황이기 때문에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 서비스를 제공하여 기본권을 보장받을 수 있도록 도우려고 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30357C5-8B25-0B65-E57D-EF6FABE4848D}"/>
              </a:ext>
            </a:extLst>
          </p:cNvPr>
          <p:cNvGrpSpPr/>
          <p:nvPr/>
        </p:nvGrpSpPr>
        <p:grpSpPr>
          <a:xfrm>
            <a:off x="609600" y="1075166"/>
            <a:ext cx="5209881" cy="2218142"/>
            <a:chOff x="609600" y="1075166"/>
            <a:chExt cx="5209881" cy="22181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7042AD-C96E-F4A6-300D-62F0EBF5DA61}"/>
                </a:ext>
              </a:extLst>
            </p:cNvPr>
            <p:cNvSpPr txBox="1"/>
            <p:nvPr/>
          </p:nvSpPr>
          <p:spPr>
            <a:xfrm>
              <a:off x="1028490" y="1598219"/>
              <a:ext cx="1500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수어통역사 현황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C5411E0-DD9D-446B-4F3A-BC04FCB135D0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A17AFBD-E8A1-CAD9-9096-F7A712494712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81E7A6-6E14-AF52-BCF2-06EB0CF0E3E0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AC5A3B-EFD7-A233-7EFA-2B3E2156159D}"/>
                </a:ext>
              </a:extLst>
            </p:cNvPr>
            <p:cNvSpPr txBox="1"/>
            <p:nvPr/>
          </p:nvSpPr>
          <p:spPr>
            <a:xfrm>
              <a:off x="1028491" y="1969869"/>
              <a:ext cx="47909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한국수어통역사협회에 따르면 수어통역사로 등록되어 있는 인원은 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2022.12.31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기준으로 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1,973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명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으로 청각장애인 수에 비해 인력이 많이 부족함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특히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지방은 인력이 현저히 떨어져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지방의 농인들은 통역서비스를 누리기 어려움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23FBEE7-498D-F9B2-945D-D6B9A85E4213}"/>
                </a:ext>
              </a:extLst>
            </p:cNvPr>
            <p:cNvSpPr/>
            <p:nvPr/>
          </p:nvSpPr>
          <p:spPr>
            <a:xfrm>
              <a:off x="609600" y="1075166"/>
              <a:ext cx="2618792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제안의 배경 및 필요성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19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697825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래픽 30">
            <a:extLst>
              <a:ext uri="{FF2B5EF4-FFF2-40B4-BE49-F238E27FC236}">
                <a16:creationId xmlns:a16="http://schemas.microsoft.com/office/drawing/2014/main" id="{84B816C7-AA23-5E66-3C01-3072E99C3C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2346"/>
          <a:stretch/>
        </p:blipFill>
        <p:spPr>
          <a:xfrm>
            <a:off x="2330359" y="3775731"/>
            <a:ext cx="2355941" cy="4577578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6999892A-83D5-5C89-CD82-8873A82DDE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523"/>
          <a:stretch/>
        </p:blipFill>
        <p:spPr>
          <a:xfrm>
            <a:off x="7892168" y="3775731"/>
            <a:ext cx="1969473" cy="4577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8" t="1931" r="349" b="39325"/>
          <a:stretch/>
        </p:blipFill>
        <p:spPr>
          <a:xfrm>
            <a:off x="1090651" y="2697825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3236778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9916" y="3559709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888159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881983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298099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50C09-392B-7095-F9A1-82C8AD6F2A4C}"/>
              </a:ext>
            </a:extLst>
          </p:cNvPr>
          <p:cNvSpPr txBox="1"/>
          <p:nvPr/>
        </p:nvSpPr>
        <p:spPr>
          <a:xfrm>
            <a:off x="4524065" y="3888159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6284" y="3449306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4372" y="3449306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80891" y="3449306"/>
            <a:ext cx="496827" cy="4280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0FE5863-6D59-A71F-A9F2-54E3EA16A68A}"/>
              </a:ext>
            </a:extLst>
          </p:cNvPr>
          <p:cNvSpPr txBox="1"/>
          <p:nvPr/>
        </p:nvSpPr>
        <p:spPr>
          <a:xfrm>
            <a:off x="4083751" y="4791170"/>
            <a:ext cx="1969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한국수어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手語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  <a:endParaRPr lang="ko-KR" altLang="en-US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ED45BD-B4D9-DCC1-9E89-75EA10AF368A}"/>
              </a:ext>
            </a:extLst>
          </p:cNvPr>
          <p:cNvSpPr txBox="1"/>
          <p:nvPr/>
        </p:nvSpPr>
        <p:spPr>
          <a:xfrm>
            <a:off x="4299834" y="5172976"/>
            <a:ext cx="3805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한국수화언어의 줄임말 로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한국수어는 한국어와는 문법 체계가 다른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대한민국 농인의 </a:t>
            </a:r>
            <a:r>
              <a:rPr lang="ko-KR" altLang="en-US" sz="1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고유한 언어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입니다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</a:p>
          <a:p>
            <a:pPr>
              <a:buClr>
                <a:srgbClr val="48778E"/>
              </a:buClr>
            </a:pP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>
              <a:buClr>
                <a:srgbClr val="48778E"/>
              </a:buClr>
            </a:pPr>
            <a:r>
              <a:rPr lang="ko-KR" altLang="en-US" sz="1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수어랑말해랑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은 농인들 또한 사회서비스를 누릴 수 있도록 수어를 번역하는 서비스를 제공하려 합니다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  <a:endParaRPr lang="ko-KR" altLang="en-US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70F15F5-9D31-EFDD-F348-8F7F8A71C61A}"/>
              </a:ext>
            </a:extLst>
          </p:cNvPr>
          <p:cNvGrpSpPr/>
          <p:nvPr/>
        </p:nvGrpSpPr>
        <p:grpSpPr>
          <a:xfrm>
            <a:off x="609600" y="1075166"/>
            <a:ext cx="10491747" cy="1479478"/>
            <a:chOff x="609600" y="1075166"/>
            <a:chExt cx="10491747" cy="147947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C28AB-24BA-FD4B-B14E-2B2A39AB7827}"/>
                </a:ext>
              </a:extLst>
            </p:cNvPr>
            <p:cNvSpPr txBox="1"/>
            <p:nvPr/>
          </p:nvSpPr>
          <p:spPr>
            <a:xfrm>
              <a:off x="1028490" y="1598219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개발 목표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2A60171-F670-06CB-3099-F80E4950EABD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B243E0B-9E9D-B46E-8123-322AFC206A50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A2103A-9C0D-1D87-F397-575D18AE0426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FB7305-D8B8-424C-F2F5-1CEC9D5D1EAB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사회서비스를 누리는데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필수적인 교통서비스분야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에 접근성을 높이기 위한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 번역 서비스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제공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청인들이 농인들에게 잘 대처할 수 있도록 필수적인 수어 내용 제공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405872F-571D-A8C9-37EF-4595112523A9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808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691420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" t="1931" r="349" b="39325"/>
          <a:stretch/>
        </p:blipFill>
        <p:spPr>
          <a:xfrm>
            <a:off x="1090651" y="2691420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3230373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9916" y="3553304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881754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875578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291694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50C09-392B-7095-F9A1-82C8AD6F2A4C}"/>
              </a:ext>
            </a:extLst>
          </p:cNvPr>
          <p:cNvSpPr txBox="1"/>
          <p:nvPr/>
        </p:nvSpPr>
        <p:spPr>
          <a:xfrm>
            <a:off x="4524065" y="3881754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6284" y="3442901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4372" y="3442901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0891" y="3442901"/>
            <a:ext cx="496827" cy="428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B7FAB4-8981-E94F-44A1-9378486D1D9B}"/>
              </a:ext>
            </a:extLst>
          </p:cNvPr>
          <p:cNvSpPr txBox="1"/>
          <p:nvPr/>
        </p:nvSpPr>
        <p:spPr>
          <a:xfrm>
            <a:off x="4341525" y="536553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지하철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10132-2DE6-3326-F90D-56100C3C3324}"/>
              </a:ext>
            </a:extLst>
          </p:cNvPr>
          <p:cNvSpPr txBox="1"/>
          <p:nvPr/>
        </p:nvSpPr>
        <p:spPr>
          <a:xfrm>
            <a:off x="4492832" y="4682371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가나초콜릿" panose="020B0600000101010101" pitchFamily="34" charset="-127"/>
                <a:ea typeface="가나초콜릿" panose="020B0600000101010101" pitchFamily="34" charset="-127"/>
              </a:rPr>
              <a:t>이용하시는 기관을 선택하세요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629357-AFB9-168D-0863-B0B521C198EC}"/>
              </a:ext>
            </a:extLst>
          </p:cNvPr>
          <p:cNvSpPr/>
          <p:nvPr/>
        </p:nvSpPr>
        <p:spPr>
          <a:xfrm>
            <a:off x="4218524" y="5430915"/>
            <a:ext cx="119314" cy="119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8F134-AD32-EB01-1E0D-1DA2E9CF5C75}"/>
              </a:ext>
            </a:extLst>
          </p:cNvPr>
          <p:cNvSpPr txBox="1"/>
          <p:nvPr/>
        </p:nvSpPr>
        <p:spPr>
          <a:xfrm>
            <a:off x="7377904" y="5365534"/>
            <a:ext cx="45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42C88A-87A0-CAA4-1E93-0205D56289CB}"/>
              </a:ext>
            </a:extLst>
          </p:cNvPr>
          <p:cNvSpPr/>
          <p:nvPr/>
        </p:nvSpPr>
        <p:spPr>
          <a:xfrm>
            <a:off x="7281846" y="5430915"/>
            <a:ext cx="119314" cy="119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9C2DA2-BD24-901D-BF74-C5DE7A2F64D6}"/>
              </a:ext>
            </a:extLst>
          </p:cNvPr>
          <p:cNvSpPr txBox="1"/>
          <p:nvPr/>
        </p:nvSpPr>
        <p:spPr>
          <a:xfrm>
            <a:off x="5907743" y="5365534"/>
            <a:ext cx="45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택시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F8C086D-F1F3-C1EE-3428-6769F4A4E965}"/>
              </a:ext>
            </a:extLst>
          </p:cNvPr>
          <p:cNvSpPr/>
          <p:nvPr/>
        </p:nvSpPr>
        <p:spPr>
          <a:xfrm>
            <a:off x="5811685" y="5430915"/>
            <a:ext cx="119314" cy="119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F18E15F-75F5-CC78-FE05-0C721C194CC4}"/>
              </a:ext>
            </a:extLst>
          </p:cNvPr>
          <p:cNvGrpSpPr/>
          <p:nvPr/>
        </p:nvGrpSpPr>
        <p:grpSpPr>
          <a:xfrm>
            <a:off x="5802004" y="5371884"/>
            <a:ext cx="148046" cy="150225"/>
            <a:chOff x="5514975" y="6315075"/>
            <a:chExt cx="69056" cy="88106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EF31824-23B0-B3D5-91D8-6C0BB4DD2DA0}"/>
                </a:ext>
              </a:extLst>
            </p:cNvPr>
            <p:cNvCxnSpPr>
              <a:cxnSpLocks/>
            </p:cNvCxnSpPr>
            <p:nvPr/>
          </p:nvCxnSpPr>
          <p:spPr>
            <a:xfrm>
              <a:off x="5514975" y="6339942"/>
              <a:ext cx="30956" cy="63239"/>
            </a:xfrm>
            <a:prstGeom prst="line">
              <a:avLst/>
            </a:prstGeom>
            <a:ln w="31750">
              <a:solidFill>
                <a:srgbClr val="C00000">
                  <a:alpha val="9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775C971-EDB9-4E5B-DB3A-54C746882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5931" y="6315075"/>
              <a:ext cx="38100" cy="88106"/>
            </a:xfrm>
            <a:prstGeom prst="line">
              <a:avLst/>
            </a:prstGeom>
            <a:ln w="31750">
              <a:solidFill>
                <a:srgbClr val="C00000">
                  <a:alpha val="9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F272F8-4E46-7893-A125-2799FCECA531}"/>
              </a:ext>
            </a:extLst>
          </p:cNvPr>
          <p:cNvGrpSpPr/>
          <p:nvPr/>
        </p:nvGrpSpPr>
        <p:grpSpPr>
          <a:xfrm>
            <a:off x="609600" y="1075166"/>
            <a:ext cx="10491747" cy="1479478"/>
            <a:chOff x="609600" y="1075166"/>
            <a:chExt cx="10491747" cy="14794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74E51D-CD50-EE9D-96D3-7543675F66AC}"/>
                </a:ext>
              </a:extLst>
            </p:cNvPr>
            <p:cNvSpPr txBox="1"/>
            <p:nvPr/>
          </p:nvSpPr>
          <p:spPr>
            <a:xfrm>
              <a:off x="1028490" y="1598219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 번역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125EEB5-E880-48EE-2268-DD048826B407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77DD1AB9-C250-BC61-E6F8-F792BFF098DD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E33BA21-2341-4BA7-D53F-92CB032EEF6E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2CE857-E96C-0111-1A68-BC69125865FF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가장 대중적인 교통수단이면서 서비스 필요성이 큰 지하철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택시에서 운용할 수 있는 기능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농인이 카메라 앞에서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수어를 하면 동작을 인식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하여 알맞게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번역한 후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청인에게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텍스트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,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음성으로 출력</a:t>
              </a:r>
              <a:endPara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8E1FE-A46A-6E16-22E3-F8DF8759850A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내용</a:t>
              </a:r>
              <a:endParaRPr lang="ko-KR" altLang="en-US" sz="18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81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408639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" t="1931" r="349" b="39325"/>
          <a:stretch/>
        </p:blipFill>
        <p:spPr>
          <a:xfrm>
            <a:off x="1090651" y="2408639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2947592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9916" y="3270523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598973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592797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008913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50C09-392B-7095-F9A1-82C8AD6F2A4C}"/>
              </a:ext>
            </a:extLst>
          </p:cNvPr>
          <p:cNvSpPr txBox="1"/>
          <p:nvPr/>
        </p:nvSpPr>
        <p:spPr>
          <a:xfrm>
            <a:off x="4524065" y="3598973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6284" y="3160120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4372" y="3160120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0891" y="3160120"/>
            <a:ext cx="496827" cy="428075"/>
          </a:xfrm>
          <a:prstGeom prst="rect">
            <a:avLst/>
          </a:prstGeom>
        </p:spPr>
      </p:pic>
      <p:pic>
        <p:nvPicPr>
          <p:cNvPr id="5" name="그림 4" descr="인간의 얼굴, 사람, 의류, 벽이(가) 표시된 사진&#10;&#10;자동 생성된 설명">
            <a:extLst>
              <a:ext uri="{FF2B5EF4-FFF2-40B4-BE49-F238E27FC236}">
                <a16:creationId xmlns:a16="http://schemas.microsoft.com/office/drawing/2014/main" id="{3AEF53B6-1DDD-200D-2ABE-FC54F72B2C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6" y="4584256"/>
            <a:ext cx="6667500" cy="4438650"/>
          </a:xfrm>
          <a:prstGeom prst="roundRect">
            <a:avLst>
              <a:gd name="adj" fmla="val 3287"/>
            </a:avLst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12619-2B46-3E89-45EA-47BAA56DBA2C}"/>
              </a:ext>
            </a:extLst>
          </p:cNvPr>
          <p:cNvSpPr txBox="1"/>
          <p:nvPr/>
        </p:nvSpPr>
        <p:spPr>
          <a:xfrm>
            <a:off x="4701223" y="4182141"/>
            <a:ext cx="2789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통역을 진행중입니다</a:t>
            </a:r>
            <a:r>
              <a:rPr lang="en-US" altLang="ko-KR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잠시만 기다려주세요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04CDFE8-45BF-AF3F-F800-57A34DB7F3A7}"/>
              </a:ext>
            </a:extLst>
          </p:cNvPr>
          <p:cNvGrpSpPr/>
          <p:nvPr/>
        </p:nvGrpSpPr>
        <p:grpSpPr>
          <a:xfrm>
            <a:off x="609600" y="1075166"/>
            <a:ext cx="10491747" cy="1233257"/>
            <a:chOff x="609600" y="1075166"/>
            <a:chExt cx="10491747" cy="12332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651950-9C0A-B27E-D334-861428E24AEC}"/>
                </a:ext>
              </a:extLst>
            </p:cNvPr>
            <p:cNvSpPr txBox="1"/>
            <p:nvPr/>
          </p:nvSpPr>
          <p:spPr>
            <a:xfrm>
              <a:off x="1028490" y="1598219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 번역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AA7CC16-AAF9-BE38-49D7-2229C0C4AF42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ED52315-3DA7-1E7D-0C23-D8368B286F16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8E07AE-1FBD-B30D-0DEB-3D0636815B47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65A584-8D88-D05F-A353-8F2C7A72570F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조치를 취하는 중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농인이 불안하지 않도록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대기시간동안 안내영상을 출력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4F08E4B-B5B9-E051-F508-24269A4B6980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내용</a:t>
              </a:r>
              <a:endParaRPr lang="ko-KR" altLang="en-US" sz="18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43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633598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DF1A97-3DB3-F6E8-7026-4E023C44C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3" t="11572" r="11561"/>
          <a:stretch/>
        </p:blipFill>
        <p:spPr>
          <a:xfrm>
            <a:off x="1675620" y="4146863"/>
            <a:ext cx="8840751" cy="4903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" t="1931" r="349" b="39325"/>
          <a:stretch/>
        </p:blipFill>
        <p:spPr>
          <a:xfrm>
            <a:off x="1090651" y="2633598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3172551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9916" y="3495482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823932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817756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233872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50C09-392B-7095-F9A1-82C8AD6F2A4C}"/>
              </a:ext>
            </a:extLst>
          </p:cNvPr>
          <p:cNvSpPr txBox="1"/>
          <p:nvPr/>
        </p:nvSpPr>
        <p:spPr>
          <a:xfrm>
            <a:off x="4524065" y="3823932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76284" y="3385079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84372" y="3385079"/>
            <a:ext cx="496827" cy="43886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3A64BEF-D1B4-3D00-724F-FB0C6B2727E2}"/>
              </a:ext>
            </a:extLst>
          </p:cNvPr>
          <p:cNvGrpSpPr/>
          <p:nvPr/>
        </p:nvGrpSpPr>
        <p:grpSpPr>
          <a:xfrm>
            <a:off x="609600" y="1075166"/>
            <a:ext cx="10491747" cy="1479478"/>
            <a:chOff x="609600" y="1075166"/>
            <a:chExt cx="10491747" cy="147947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D3D96-9494-FBEE-2D0B-6563DE042152}"/>
                </a:ext>
              </a:extLst>
            </p:cNvPr>
            <p:cNvSpPr txBox="1"/>
            <p:nvPr/>
          </p:nvSpPr>
          <p:spPr>
            <a:xfrm>
              <a:off x="1028490" y="1598219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 사전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5E4B1CE-6228-CAEF-458F-5DA3580A7D03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8D3E156-4215-770B-A13B-0A6C37DF6B98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2F6901-8F67-DEA2-C3D4-B11548FDB836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CA47CE-A0BF-79D3-FD76-657E0EB3FC93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농인과의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의사소통이 급하게 필요한 경우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활용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청인들이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수어에 대해 정보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를 얻을 수 있도록 하는 기능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(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한국수어사전과 유사한 기능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)</a:t>
              </a:r>
              <a:endPara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0CE15E2-FB5C-B5B3-EE6F-027F8386AB2A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내용</a:t>
              </a:r>
              <a:endParaRPr lang="ko-KR" altLang="en-US" sz="18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pic>
        <p:nvPicPr>
          <p:cNvPr id="3" name="그래픽 2">
            <a:extLst>
              <a:ext uri="{FF2B5EF4-FFF2-40B4-BE49-F238E27FC236}">
                <a16:creationId xmlns:a16="http://schemas.microsoft.com/office/drawing/2014/main" id="{ADAEBDFC-E100-1F1D-E79D-128306A4D6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80891" y="3388139"/>
            <a:ext cx="496827" cy="42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2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627310-3f1d-4820-b1db-302420b5a55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C8A48F420ACAC4EA802A1F80B3CE4B4" ma:contentTypeVersion="4" ma:contentTypeDescription="새 문서를 만듭니다." ma:contentTypeScope="" ma:versionID="910260a3f45322448586415a471f327a">
  <xsd:schema xmlns:xsd="http://www.w3.org/2001/XMLSchema" xmlns:xs="http://www.w3.org/2001/XMLSchema" xmlns:p="http://schemas.microsoft.com/office/2006/metadata/properties" xmlns:ns3="9d627310-3f1d-4820-b1db-302420b5a55d" targetNamespace="http://schemas.microsoft.com/office/2006/metadata/properties" ma:root="true" ma:fieldsID="8d96658863e80cc5b089b56f9a54dd83" ns3:_="">
    <xsd:import namespace="9d627310-3f1d-4820-b1db-302420b5a5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627310-3f1d-4820-b1db-302420b5a5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2B7CB1-3651-424B-A21B-CF63B6818B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ED96C7-7C6C-41B4-B5AF-3C5B2B3EF2FB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9d627310-3f1d-4820-b1db-302420b5a55d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0F82728-5ECE-45F3-864C-53F563D1D9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627310-3f1d-4820-b1db-302420b5a5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4338</TotalTime>
  <Words>812</Words>
  <Application>Microsoft Office PowerPoint</Application>
  <PresentationFormat>와이드스크린</PresentationFormat>
  <Paragraphs>197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G마켓 산스 Medium</vt:lpstr>
      <vt:lpstr>KoPubWorld돋움체_Pro Bold</vt:lpstr>
      <vt:lpstr>KoPubWorld돋움체_Pro Light</vt:lpstr>
      <vt:lpstr>KoPubWorld돋움체_Pro Medium</vt:lpstr>
      <vt:lpstr>KoPubWorld바탕체_Pro Medium</vt:lpstr>
      <vt:lpstr>Pretendard Black</vt:lpstr>
      <vt:lpstr>가나초콜릿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김군순</dc:creator>
  <cp:lastModifiedBy>김군순</cp:lastModifiedBy>
  <cp:revision>12</cp:revision>
  <dcterms:created xsi:type="dcterms:W3CDTF">2023-11-08T02:58:43Z</dcterms:created>
  <dcterms:modified xsi:type="dcterms:W3CDTF">2023-12-03T10:36:29Z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0x0101005C8A48F420ACAC4EA802A1F80B3CE4B4</vt:lpwstr>
  </property>
</Properties>
</file>