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0DB085CC-2B09-459C-AEF8-D2907C0C273F}" name="시작">
          <p14:sldIdLst/>
        </p14:section>
        <p14:section id="{1A706F25-C822-4FDC-A604-4B1AE7368231}" name="1장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3584" autoAdjust="0"/>
    <p:restoredTop sz="96353" autoAdjust="0"/>
  </p:normalViewPr>
  <p:slideViewPr>
    <p:cSldViewPr snapToGrid="0">
      <p:cViewPr varScale="1">
        <p:scale>
          <a:sx n="100" d="100"/>
          <a:sy n="100" d="100"/>
        </p:scale>
        <p:origin x="792" y="1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53112B8-E522-4C61-BE60-0A0E70058089}" type="datetime1">
              <a:rPr lang="ko-KR" altLang="en-US"/>
              <a:pPr lvl="0">
                <a:defRPr/>
              </a:pPr>
              <a:t>2023-12-06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820BE18-39CC-437B-AEB9-3FEA0E67E46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0BE18-39CC-437B-AEB9-3FEA0E67E46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0BE18-39CC-437B-AEB9-3FEA0E67E46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0BE18-39CC-437B-AEB9-3FEA0E67E46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0BE18-39CC-437B-AEB9-3FEA0E67E46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0BE18-39CC-437B-AEB9-3FEA0E67E46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0BE18-39CC-437B-AEB9-3FEA0E67E46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0BE18-39CC-437B-AEB9-3FEA0E67E465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4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34121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5115FE-EB61-02DC-69A2-E3A4E11B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5242AF-1291-1509-689A-AF7C84EB3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7F022-2851-360A-97F1-22322FEE1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92514-E08E-430E-A431-E21847EBA660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F1040-4971-7F7B-5F16-A845EE5AB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65FDE-C640-D528-BFA2-C568D680E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96013-FA12-443A-8CE8-F5FB6A890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3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래픽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그래픽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9124" y="0"/>
            <a:ext cx="937374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4279" y="2148965"/>
            <a:ext cx="4156896" cy="1068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6400">
                <a:solidFill>
                  <a:srgbClr val="477489"/>
                </a:solidFill>
                <a:latin typeface="G마켓 산스 TTF Bold"/>
                <a:ea typeface="G마켓 산스 TTF Bold"/>
              </a:rPr>
              <a:t>화면설계서</a:t>
            </a:r>
            <a:endParaRPr lang="ko-KR" altLang="en-US" sz="6400">
              <a:solidFill>
                <a:srgbClr val="477489"/>
              </a:solidFill>
              <a:latin typeface="G마켓 산스 TTF Bold"/>
              <a:ea typeface="G마켓 산스 TTF Bold"/>
            </a:endParaRPr>
          </a:p>
        </p:txBody>
      </p:sp>
      <p:grpSp>
        <p:nvGrpSpPr>
          <p:cNvPr id="28" name="그룹 23"/>
          <p:cNvGrpSpPr/>
          <p:nvPr/>
        </p:nvGrpSpPr>
        <p:grpSpPr>
          <a:xfrm rot="0">
            <a:off x="4476564" y="6026619"/>
            <a:ext cx="3814103" cy="646331"/>
            <a:chOff x="4615522" y="5892464"/>
            <a:chExt cx="3814103" cy="646331"/>
          </a:xfrm>
        </p:grpSpPr>
        <p:sp>
          <p:nvSpPr>
            <p:cNvPr id="29" name="TextBox 21"/>
            <p:cNvSpPr txBox="1"/>
            <p:nvPr/>
          </p:nvSpPr>
          <p:spPr>
            <a:xfrm>
              <a:off x="5267327" y="5892464"/>
              <a:ext cx="3162298" cy="6389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김군순</a:t>
              </a:r>
              <a:endParaRPr lang="ko-KR" altLang="en-US">
                <a:solidFill>
                  <a:schemeClr val="bg1"/>
                </a:solidFill>
                <a:latin typeface="나눔고딕"/>
                <a:ea typeface="나눔고딕"/>
                <a:cs typeface="KoPubWorld돋움체_Pro Medium"/>
              </a:endParaRPr>
            </a:p>
            <a:p>
              <a:pPr lvl="0">
                <a:defRPr/>
              </a:pPr>
              <a:r>
                <a:rPr lang="ko-KR" altLang="en-US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김다희</a:t>
              </a:r>
              <a:r>
                <a:rPr lang="en-US" altLang="ko-KR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,</a:t>
              </a:r>
              <a:r>
                <a:rPr lang="ko-KR" altLang="en-US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 김훈종</a:t>
              </a:r>
              <a:r>
                <a:rPr lang="en-US" altLang="ko-KR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,</a:t>
              </a:r>
              <a:r>
                <a:rPr lang="ko-KR" altLang="en-US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 이대섭</a:t>
              </a:r>
              <a:r>
                <a:rPr lang="en-US" altLang="ko-KR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,</a:t>
              </a:r>
              <a:r>
                <a:rPr lang="ko-KR" altLang="en-US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 백지수</a:t>
              </a:r>
              <a:endParaRPr lang="ko-KR" altLang="en-US">
                <a:solidFill>
                  <a:schemeClr val="bg1"/>
                </a:solidFill>
                <a:latin typeface="나눔고딕"/>
                <a:ea typeface="나눔고딕"/>
                <a:cs typeface="KoPubWorld돋움체_Pro Medium"/>
              </a:endParaRPr>
            </a:p>
          </p:txBody>
        </p:sp>
        <p:sp>
          <p:nvSpPr>
            <p:cNvPr id="30" name="TextBox 22"/>
            <p:cNvSpPr txBox="1"/>
            <p:nvPr/>
          </p:nvSpPr>
          <p:spPr>
            <a:xfrm>
              <a:off x="4615522" y="5892464"/>
              <a:ext cx="82325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>
                  <a:solidFill>
                    <a:schemeClr val="bg1"/>
                  </a:solidFill>
                  <a:latin typeface="나눔고딕"/>
                  <a:ea typeface="나눔고딕"/>
                  <a:cs typeface="KoPubWorld돋움체_Pro Bold"/>
                </a:rPr>
                <a:t>팀장 </a:t>
              </a:r>
              <a:r>
                <a:rPr lang="en-US" altLang="ko-KR" b="1">
                  <a:solidFill>
                    <a:schemeClr val="bg1"/>
                  </a:solidFill>
                  <a:latin typeface="나눔고딕"/>
                  <a:ea typeface="나눔고딕"/>
                  <a:cs typeface="KoPubWorld돋움체_Pro Bold"/>
                </a:rPr>
                <a:t>:</a:t>
              </a:r>
              <a:endParaRPr lang="en-US" altLang="ko-KR" b="1">
                <a:solidFill>
                  <a:schemeClr val="bg1"/>
                </a:solidFill>
                <a:latin typeface="나눔고딕"/>
                <a:ea typeface="나눔고딕"/>
                <a:cs typeface="KoPubWorld돋움체_Pro Bold"/>
              </a:endParaRPr>
            </a:p>
            <a:p>
              <a:pPr lvl="0">
                <a:defRPr/>
              </a:pPr>
              <a:r>
                <a:rPr lang="ko-KR" altLang="en-US" b="1">
                  <a:solidFill>
                    <a:schemeClr val="bg1"/>
                  </a:solidFill>
                  <a:latin typeface="나눔고딕"/>
                  <a:ea typeface="나눔고딕"/>
                  <a:cs typeface="KoPubWorld돋움체_Pro Bold"/>
                </a:rPr>
                <a:t>팀원 </a:t>
              </a:r>
              <a:r>
                <a:rPr lang="en-US" altLang="ko-KR" b="1">
                  <a:solidFill>
                    <a:schemeClr val="bg1"/>
                  </a:solidFill>
                  <a:latin typeface="나눔고딕"/>
                  <a:ea typeface="나눔고딕"/>
                  <a:cs typeface="KoPubWorld돋움체_Pro Bold"/>
                </a:rPr>
                <a:t>:</a:t>
              </a:r>
              <a:endParaRPr lang="ko-KR" altLang="en-US" b="1">
                <a:solidFill>
                  <a:schemeClr val="bg1"/>
                </a:solidFill>
                <a:latin typeface="나눔고딕"/>
                <a:ea typeface="나눔고딕"/>
                <a:cs typeface="KoPubWorld돋움체_Pro Bold"/>
              </a:endParaRPr>
            </a:p>
          </p:txBody>
        </p:sp>
      </p:grpSp>
      <p:grpSp>
        <p:nvGrpSpPr>
          <p:cNvPr id="31" name="그룹 27"/>
          <p:cNvGrpSpPr/>
          <p:nvPr/>
        </p:nvGrpSpPr>
        <p:grpSpPr>
          <a:xfrm rot="0">
            <a:off x="5421779" y="3129118"/>
            <a:ext cx="1386541" cy="456885"/>
            <a:chOff x="5505449" y="3933226"/>
            <a:chExt cx="1181100" cy="456885"/>
          </a:xfrm>
        </p:grpSpPr>
        <p:cxnSp>
          <p:nvCxnSpPr>
            <p:cNvPr id="32" name="직선 연결선 25"/>
            <p:cNvCxnSpPr/>
            <p:nvPr/>
          </p:nvCxnSpPr>
          <p:spPr>
            <a:xfrm>
              <a:off x="5505449" y="4390111"/>
              <a:ext cx="1181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26"/>
            <p:cNvCxnSpPr/>
            <p:nvPr/>
          </p:nvCxnSpPr>
          <p:spPr>
            <a:xfrm>
              <a:off x="5505449" y="3933226"/>
              <a:ext cx="1181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20"/>
          <p:cNvSpPr txBox="1"/>
          <p:nvPr/>
        </p:nvSpPr>
        <p:spPr>
          <a:xfrm>
            <a:off x="5388113" y="3157680"/>
            <a:ext cx="14851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KoPubWorld돋움체_Pro Medium"/>
                <a:ea typeface="KoPubWorld돋움체_Pro Medium"/>
                <a:cs typeface="KoPubWorld돋움체_Pro Medium"/>
              </a:rPr>
              <a:t>TEAM_</a:t>
            </a:r>
            <a:r>
              <a:rPr lang="en-US" altLang="ko-KR" sz="2000">
                <a:latin typeface="KoPubWorld돋움체_Pro Bold"/>
                <a:ea typeface="KoPubWorld돋움체_Pro Bold"/>
                <a:cs typeface="KoPubWorld돋움체_Pro Bold"/>
              </a:rPr>
              <a:t>SLT</a:t>
            </a:r>
            <a:endParaRPr lang="ko-KR" altLang="en-US" sz="2000">
              <a:latin typeface="KoPubWorld돋움체_Pro Bold"/>
              <a:ea typeface="KoPubWorld돋움체_Pro Bold"/>
              <a:cs typeface="KoPubWorld돋움체_Pro Bold"/>
            </a:endParaRPr>
          </a:p>
        </p:txBody>
      </p:sp>
      <p:sp>
        <p:nvSpPr>
          <p:cNvPr id="35" name="TextBox 6"/>
          <p:cNvSpPr txBox="1"/>
          <p:nvPr/>
        </p:nvSpPr>
        <p:spPr>
          <a:xfrm>
            <a:off x="3966210" y="1823928"/>
            <a:ext cx="2926080" cy="3744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Pretendard"/>
                <a:ea typeface="Pretendard"/>
                <a:cs typeface="KoPubWorld돋움체_Pro Bold"/>
              </a:rPr>
              <a:t>딥러닝 기반 수어 번역 서비스</a:t>
            </a:r>
            <a:endParaRPr lang="ko-KR" altLang="en-US" sz="1900">
              <a:latin typeface="Pretendard"/>
              <a:ea typeface="Pretendard"/>
              <a:cs typeface="KoPubWorld돋움체_Pro Bold"/>
            </a:endParaRPr>
          </a:p>
        </p:txBody>
      </p:sp>
      <p:sp>
        <p:nvSpPr>
          <p:cNvPr id="36" name="TextBox 6"/>
          <p:cNvSpPr txBox="1"/>
          <p:nvPr/>
        </p:nvSpPr>
        <p:spPr>
          <a:xfrm>
            <a:off x="6757035" y="1757253"/>
            <a:ext cx="1992630" cy="4506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rgbClr val="477489"/>
                </a:solidFill>
                <a:latin typeface="가나초콜릿"/>
                <a:ea typeface="가나초콜릿"/>
                <a:cs typeface="KoPubWorld돋움체_Pro Bold"/>
              </a:rPr>
              <a:t>수어랑말해랑</a:t>
            </a:r>
            <a:endParaRPr lang="ko-KR" altLang="en-US" sz="2400">
              <a:solidFill>
                <a:srgbClr val="477489"/>
              </a:solidFill>
              <a:latin typeface="가나초콜릿"/>
              <a:ea typeface="가나초콜릿"/>
              <a:cs typeface="KoPubWorld돋움체_Pr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 rot="0"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 rot="0"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signUp</a:t>
              </a:r>
              <a:endParaRPr lang="en-US" altLang="ko-KR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238430" y="1142705"/>
            <a:ext cx="2171090" cy="588940"/>
            <a:chOff x="286055" y="325166"/>
            <a:chExt cx="2171090" cy="588940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29716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회원가입 페이지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38431" y="2830337"/>
            <a:ext cx="2171089" cy="806308"/>
            <a:chOff x="286056" y="325166"/>
            <a:chExt cx="2171089" cy="80630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51453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헤더의 회원가입을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누르면 보여지는 화면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238431" y="4203735"/>
            <a:ext cx="2171089" cy="585435"/>
            <a:chOff x="286056" y="325166"/>
            <a:chExt cx="2171089" cy="585435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293660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 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회원가입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2536919" y="5659243"/>
            <a:ext cx="9387898" cy="587251"/>
            <a:chOff x="285805" y="325164"/>
            <a:chExt cx="1141294" cy="587251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  <a:endParaRPr lang="ko-KR" altLang="en-US" sz="1400"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295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사용자가 시큐리티로 회원가입을 하는 페이지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</p:txBody>
        </p:sp>
      </p:grp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0625" y="526115"/>
            <a:ext cx="9482999" cy="4746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 rot="0"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 rot="0"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login</a:t>
              </a:r>
              <a:endParaRPr lang="en-US" altLang="ko-KR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238430" y="1142705"/>
            <a:ext cx="2171090" cy="588940"/>
            <a:chOff x="286055" y="325166"/>
            <a:chExt cx="2171090" cy="588940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29716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로그인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38431" y="2830337"/>
            <a:ext cx="2171089" cy="806308"/>
            <a:chOff x="286056" y="325166"/>
            <a:chExt cx="2171089" cy="80630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51453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헤더의 로그인을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누르면 보여지는 화면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238431" y="4203735"/>
            <a:ext cx="2171089" cy="585435"/>
            <a:chOff x="286056" y="325166"/>
            <a:chExt cx="2171089" cy="585435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293660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 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로그인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2536919" y="5659243"/>
            <a:ext cx="9387898" cy="587251"/>
            <a:chOff x="285805" y="325164"/>
            <a:chExt cx="1141294" cy="587251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  <a:endParaRPr lang="ko-KR" altLang="en-US" sz="1400"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295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사용자가 시큐리티로 로그인하는 페이지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</p:txBody>
        </p:sp>
      </p:grp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33090" y="514350"/>
            <a:ext cx="9502588" cy="4807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 rot="0"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 rot="0"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sl-translation</a:t>
              </a:r>
              <a:endParaRPr lang="en-US" altLang="ko-KR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238430" y="1142705"/>
            <a:ext cx="2171090" cy="588940"/>
            <a:chOff x="286055" y="325166"/>
            <a:chExt cx="2171090" cy="588940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29716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수어번역 페이지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38431" y="2830337"/>
            <a:ext cx="2171089" cy="806308"/>
            <a:chOff x="286056" y="325166"/>
            <a:chExt cx="2171089" cy="80630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51453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헤더의 수어번역을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눌렀을 때 보여지는 화면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238431" y="4203735"/>
            <a:ext cx="2171089" cy="585435"/>
            <a:chOff x="286056" y="325166"/>
            <a:chExt cx="2171089" cy="585435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293660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 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수어번역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2536919" y="5659243"/>
            <a:ext cx="9387898" cy="806327"/>
            <a:chOff x="285805" y="325164"/>
            <a:chExt cx="1141294" cy="806327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  <a:endParaRPr lang="ko-KR" altLang="en-US" sz="1400"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514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안내 버튼을 누르면 현 페이지의 안내 영상이 출력된다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녹화 및 번역 버튼을 이용하여 실시간으로 수어를 번역할 수 있다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</p:txBody>
        </p:sp>
      </p:grp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3865" y="514723"/>
            <a:ext cx="9470981" cy="4820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 rot="0"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 rot="0"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sl-dictionary</a:t>
              </a:r>
              <a:endParaRPr lang="en-US" altLang="ko-KR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238430" y="1142705"/>
            <a:ext cx="2171090" cy="588940"/>
            <a:chOff x="286055" y="325166"/>
            <a:chExt cx="2171090" cy="588940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29716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수어사전 페이지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38431" y="2830337"/>
            <a:ext cx="2171089" cy="806308"/>
            <a:chOff x="286056" y="325166"/>
            <a:chExt cx="2171089" cy="80630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51453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헤더의 수어사전을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눌렀을 때 보여지는 화면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238431" y="4203735"/>
            <a:ext cx="2171089" cy="585435"/>
            <a:chOff x="286056" y="325166"/>
            <a:chExt cx="2171089" cy="585435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293660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 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수어사전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2536919" y="5659243"/>
            <a:ext cx="9387898" cy="1015877"/>
            <a:chOff x="285805" y="325164"/>
            <a:chExt cx="1141294" cy="1015877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  <a:endParaRPr lang="ko-KR" altLang="en-US" sz="1400"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724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사용자가 수어사전을 통해 수어의 동작과 의미를 볼 수 있다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일상에 대한 수어와 전문분야에 대한 수어를 나누어서 볼 수 있다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사용자가 검색창을 통해 원하는 단어나 형용사 등을 찾아서 볼 수 있다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</p:txBody>
        </p:sp>
      </p:grp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74573" y="512107"/>
            <a:ext cx="9461291" cy="4787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 rot="0"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 rot="0"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sl-dictview</a:t>
              </a:r>
              <a:endParaRPr lang="en-US" altLang="ko-KR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238430" y="1142705"/>
            <a:ext cx="2171090" cy="588940"/>
            <a:chOff x="286055" y="325166"/>
            <a:chExt cx="2171090" cy="588940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29716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수어사전 상세 페이지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38431" y="2830337"/>
            <a:ext cx="2171089" cy="1015858"/>
            <a:chOff x="286056" y="325166"/>
            <a:chExt cx="2171089" cy="101585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72408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수어사전 메인페이지에서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각 썸네일을 눌렀을 때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보여지는 화면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238431" y="4203735"/>
            <a:ext cx="2171089" cy="804510"/>
            <a:chOff x="286056" y="325166"/>
            <a:chExt cx="2171089" cy="804510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51273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 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수어사전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각 썸네일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2536919" y="5659243"/>
            <a:ext cx="9387898" cy="587251"/>
            <a:chOff x="285805" y="325164"/>
            <a:chExt cx="1141294" cy="587251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  <a:endParaRPr lang="ko-KR" altLang="en-US" sz="1400"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295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사용자가 수어사전을 통해 수어의 동작과 의미를 자세히 알 수 있다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</p:txBody>
        </p:sp>
      </p:grpSp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73848" y="513603"/>
            <a:ext cx="9452304" cy="4735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 rot="0"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 rot="0"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board-list</a:t>
              </a:r>
              <a:endParaRPr lang="en-US" altLang="ko-KR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238430" y="1142705"/>
            <a:ext cx="2171090" cy="588940"/>
            <a:chOff x="286055" y="325166"/>
            <a:chExt cx="2171090" cy="588940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29716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커뮤니티 페이지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38431" y="2830337"/>
            <a:ext cx="2171089" cy="806308"/>
            <a:chOff x="286056" y="325166"/>
            <a:chExt cx="2171089" cy="80630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51453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헤더의 커뮤니티를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눌렀을 때 보여지는 화면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238431" y="4203735"/>
            <a:ext cx="2171089" cy="585435"/>
            <a:chOff x="286056" y="325166"/>
            <a:chExt cx="2171089" cy="585435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293660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커뮤니티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2536919" y="5659243"/>
            <a:ext cx="9387898" cy="1015877"/>
            <a:chOff x="285805" y="325164"/>
            <a:chExt cx="1141294" cy="1015877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  <a:endParaRPr lang="ko-KR" altLang="en-US" sz="1400"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724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자유게시판 및 건의게시판 용도</a:t>
              </a:r>
              <a:r>
                <a:rPr lang="en-US" altLang="ko-KR" sz="1400">
                  <a:latin typeface="Pretendard ExtraLight"/>
                  <a:ea typeface="Pretendard ExtraLight"/>
                  <a:cs typeface="Pretendard ExtraLight"/>
                </a:rPr>
                <a:t>,</a:t>
              </a: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 자유롭게 이야기 할 수 있는 공간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제목 및 닉네임을 검색하여 특정 게시글 제목이나 작성자의 게시글을 볼 수 있다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필터링을 통해 게시글을 분류하여 볼 수 있다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</p:txBody>
        </p:sp>
      </p:grp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0291" y="514163"/>
            <a:ext cx="9482959" cy="4816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 rot="0"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 rot="0"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board-write</a:t>
              </a:r>
              <a:endParaRPr lang="en-US" altLang="ko-KR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238430" y="1142705"/>
            <a:ext cx="2171090" cy="808015"/>
            <a:chOff x="286055" y="325166"/>
            <a:chExt cx="2171090" cy="808015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516239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커뮤니티 글 작성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페이지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38431" y="2830337"/>
            <a:ext cx="2171089" cy="1015858"/>
            <a:chOff x="286056" y="325166"/>
            <a:chExt cx="2171089" cy="101585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72408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수어사전 페이지에서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글쓰기 버튼을 눌렀을 때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보여지는 화면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238431" y="4203735"/>
            <a:ext cx="2171089" cy="585435"/>
            <a:chOff x="286056" y="325166"/>
            <a:chExt cx="2171089" cy="585435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293660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 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커뮤니티 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글쓰기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2536919" y="5659243"/>
            <a:ext cx="9387898" cy="587251"/>
            <a:chOff x="285805" y="325164"/>
            <a:chExt cx="1141294" cy="587251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  <a:endParaRPr lang="ko-KR" altLang="en-US" sz="1400"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295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제목</a:t>
              </a:r>
              <a:r>
                <a:rPr lang="en-US" altLang="ko-KR" sz="1400">
                  <a:latin typeface="Pretendard ExtraLight"/>
                  <a:ea typeface="Pretendard ExtraLight"/>
                  <a:cs typeface="Pretendard ExtraLight"/>
                </a:rPr>
                <a:t>,</a:t>
              </a: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 내용과 함께 카테고리를 선택하여 게시글을 올릴 수 있다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</p:txBody>
        </p:sp>
      </p:grp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1019" y="520513"/>
            <a:ext cx="9474574" cy="4793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 rot="0"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 rot="0"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board-view</a:t>
              </a:r>
              <a:endParaRPr lang="en-US" altLang="ko-KR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238430" y="1142705"/>
            <a:ext cx="2171090" cy="808015"/>
            <a:chOff x="286055" y="325166"/>
            <a:chExt cx="2171090" cy="808015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516239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커뮤니티 상세보기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페이지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38431" y="2830337"/>
            <a:ext cx="2171089" cy="1015858"/>
            <a:chOff x="286056" y="325166"/>
            <a:chExt cx="2171089" cy="101585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72408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커뮤니티 페이지에서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각 게시글 리스트를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눌렀을 때 보여지는 화면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238431" y="4203735"/>
            <a:ext cx="2171089" cy="804510"/>
            <a:chOff x="286056" y="325166"/>
            <a:chExt cx="2171089" cy="804510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51273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 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커뮤니티</a:t>
              </a:r>
              <a:endParaRPr lang="en-US" altLang="ko-KR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리스트 선택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2536919" y="5659243"/>
            <a:ext cx="9387898" cy="806327"/>
            <a:chOff x="285805" y="325164"/>
            <a:chExt cx="1141294" cy="806327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  <a:endParaRPr lang="ko-KR" altLang="en-US" sz="1400"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514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게시글 상세보기 페이지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댓글</a:t>
              </a:r>
              <a:r>
                <a:rPr lang="en-US" altLang="ko-KR" sz="1400">
                  <a:latin typeface="Pretendard ExtraLight"/>
                  <a:ea typeface="Pretendard ExtraLight"/>
                  <a:cs typeface="Pretendard ExtraLight"/>
                </a:rPr>
                <a:t>,</a:t>
              </a: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 추천 기능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</p:txBody>
        </p:sp>
      </p:grp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4254" y="513789"/>
            <a:ext cx="9488064" cy="48379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 rot="0"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 rot="0"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notice-list</a:t>
              </a:r>
              <a:endParaRPr lang="en-US" altLang="ko-KR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238430" y="1142705"/>
            <a:ext cx="2171090" cy="588940"/>
            <a:chOff x="286055" y="325166"/>
            <a:chExt cx="2171090" cy="588940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29716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공지사항 페이지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38431" y="2830337"/>
            <a:ext cx="2171089" cy="806308"/>
            <a:chOff x="286056" y="325166"/>
            <a:chExt cx="2171089" cy="80630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51453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헤더의 공지사항을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눌렀을 때 보여지는 화면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238431" y="4203735"/>
            <a:ext cx="2171089" cy="585435"/>
            <a:chOff x="286056" y="325166"/>
            <a:chExt cx="2171089" cy="585435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293660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 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공지사항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2536919" y="5659243"/>
            <a:ext cx="9387898" cy="587251"/>
            <a:chOff x="285805" y="325164"/>
            <a:chExt cx="1141294" cy="587251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  <a:endParaRPr lang="ko-KR" altLang="en-US" sz="1400"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295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관리자가 사용자에게 공지한 글을 볼 수 있다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</p:txBody>
        </p:sp>
      </p:grp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34435" y="515471"/>
            <a:ext cx="9501803" cy="4821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 rot="0"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 rot="0"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notice-wirte</a:t>
              </a:r>
              <a:endParaRPr lang="en-US" altLang="ko-KR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238430" y="1142705"/>
            <a:ext cx="2171090" cy="588940"/>
            <a:chOff x="286055" y="325166"/>
            <a:chExt cx="2171090" cy="588940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29716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공지사항 글 작성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38431" y="2830337"/>
            <a:ext cx="2171089" cy="1015858"/>
            <a:chOff x="286056" y="325166"/>
            <a:chExt cx="2171089" cy="101585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72408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공지사항 페이지에서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글쓰기 버튼을 눌렀을 때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보여지는 화면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238431" y="4203735"/>
            <a:ext cx="2171089" cy="804510"/>
            <a:chOff x="286056" y="325166"/>
            <a:chExt cx="2171089" cy="804510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51273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 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공지사항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글쓰기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2536919" y="5659243"/>
            <a:ext cx="9387898" cy="587251"/>
            <a:chOff x="285805" y="325164"/>
            <a:chExt cx="1141294" cy="587251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  <a:endParaRPr lang="ko-KR" altLang="en-US" sz="1400"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295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관리자가 사용자에게 공지할 글을 작성할 수 있다 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</p:txBody>
        </p:sp>
      </p:grp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1689" y="523688"/>
            <a:ext cx="9481561" cy="4806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724" y="233511"/>
            <a:ext cx="1834316" cy="574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변경 이력</a:t>
            </a:r>
            <a:endParaRPr lang="ko-KR" altLang="en-US" sz="3200" b="1">
              <a:solidFill>
                <a:srgbClr val="477489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2" name="표 3"/>
          <p:cNvGraphicFramePr>
            <a:graphicFrameLocks noGrp="1"/>
          </p:cNvGraphicFramePr>
          <p:nvPr/>
        </p:nvGraphicFramePr>
        <p:xfrm>
          <a:off x="538774" y="1381337"/>
          <a:ext cx="11114453" cy="47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981"/>
                <a:gridCol w="1272864"/>
                <a:gridCol w="5624846"/>
                <a:gridCol w="1587881"/>
                <a:gridCol w="1587881"/>
              </a:tblGrid>
              <a:tr h="396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 b="0" kern="120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  <a:cs typeface="Pretendard SemiBold"/>
                        </a:rPr>
                        <a:t>버전</a:t>
                      </a:r>
                      <a:endParaRPr lang="ko-KR" altLang="en-US" sz="1600" b="0" kern="1200">
                        <a:solidFill>
                          <a:schemeClr val="bg1"/>
                        </a:solidFill>
                        <a:latin typeface="나눔고딕"/>
                        <a:ea typeface="나눔고딕"/>
                        <a:cs typeface="Pretendard SemiBold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748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 b="0" kern="120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  <a:cs typeface="Pretendard SemiBold"/>
                        </a:rPr>
                        <a:t>작성일자</a:t>
                      </a:r>
                      <a:endParaRPr lang="ko-KR" altLang="en-US" sz="1600" b="0" kern="1200">
                        <a:solidFill>
                          <a:schemeClr val="bg1"/>
                        </a:solidFill>
                        <a:latin typeface="나눔고딕"/>
                        <a:ea typeface="나눔고딕"/>
                        <a:cs typeface="Pretendard SemiBold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748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 b="0" kern="120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  <a:cs typeface="Pretendard SemiBold"/>
                        </a:rPr>
                        <a:t>수정사항</a:t>
                      </a:r>
                      <a:endParaRPr lang="ko-KR" altLang="en-US" sz="1600" b="0" kern="1200">
                        <a:solidFill>
                          <a:schemeClr val="bg1"/>
                        </a:solidFill>
                        <a:latin typeface="나눔고딕"/>
                        <a:ea typeface="나눔고딕"/>
                        <a:cs typeface="Pretendard SemiBold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748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 b="0" kern="120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  <a:cs typeface="Pretendard SemiBold"/>
                        </a:rPr>
                        <a:t>작성자</a:t>
                      </a:r>
                      <a:endParaRPr lang="ko-KR" altLang="en-US" sz="1600" b="0" kern="1200">
                        <a:solidFill>
                          <a:schemeClr val="bg1"/>
                        </a:solidFill>
                        <a:latin typeface="나눔고딕"/>
                        <a:ea typeface="나눔고딕"/>
                        <a:cs typeface="Pretendard SemiBold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748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 b="0" kern="120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  <a:cs typeface="Pretendard SemiBold"/>
                        </a:rPr>
                        <a:t>검수자</a:t>
                      </a:r>
                      <a:endParaRPr lang="ko-KR" altLang="en-US" sz="1600" b="0" kern="1200">
                        <a:solidFill>
                          <a:schemeClr val="bg1"/>
                        </a:solidFill>
                        <a:latin typeface="나눔고딕"/>
                        <a:ea typeface="나눔고딕"/>
                        <a:cs typeface="Pretendard SemiBold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7489"/>
                    </a:solidFill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Pretendard ExtraLight"/>
                        </a:rPr>
                        <a:t>0.1</a:t>
                      </a: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Pretendard ExtraLight"/>
                        </a:rPr>
                        <a:t>2023.11.22</a:t>
                      </a:r>
                      <a:endParaRPr lang="en-US" altLang="ko-KR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Pretendard ExtraLight"/>
                        </a:rPr>
                        <a:t>메인 화면 </a:t>
                      </a:r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Pretendard ExtraLight"/>
                        </a:rPr>
                        <a:t>1</a:t>
                      </a:r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Pretendard ExtraLight"/>
                        </a:rPr>
                        <a:t>차 배포</a:t>
                      </a: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Pretendard ExtraLight"/>
                        </a:rPr>
                        <a:t>이대섭</a:t>
                      </a: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51290" y="212780"/>
            <a:ext cx="778290" cy="419926"/>
          </a:xfrm>
          <a:prstGeom prst="rect">
            <a:avLst/>
          </a:prstGeom>
        </p:spPr>
      </p:pic>
      <p:sp>
        <p:nvSpPr>
          <p:cNvPr id="61" name="직사각형 1"/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 rot="0"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 rot="0"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mypage</a:t>
              </a:r>
              <a:endParaRPr lang="en-US" altLang="ko-KR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238430" y="1142705"/>
            <a:ext cx="2171090" cy="588940"/>
            <a:chOff x="286055" y="325166"/>
            <a:chExt cx="2171090" cy="588940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29716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마이 페이지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38431" y="2830337"/>
            <a:ext cx="2171089" cy="1015858"/>
            <a:chOff x="286056" y="325166"/>
            <a:chExt cx="2171089" cy="101585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72408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로그인을 한 후 헤더의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마이페이지를 눌렀을 때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보여지는 화면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238431" y="4203735"/>
            <a:ext cx="2171089" cy="585435"/>
            <a:chOff x="286056" y="325166"/>
            <a:chExt cx="2171089" cy="585435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293660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메인 페이지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2536919" y="5659243"/>
            <a:ext cx="9387898" cy="1234951"/>
            <a:chOff x="285805" y="325164"/>
            <a:chExt cx="1141294" cy="1234951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  <a:endParaRPr lang="ko-KR" altLang="en-US" sz="1400"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4"/>
              <a:ext cx="1141294" cy="9431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사용자의 이메일과 닉네임을 볼 수 있음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사용자가 커뮤니티에서 활동한 내역</a:t>
              </a:r>
              <a:r>
                <a:rPr lang="en-US" altLang="ko-KR" sz="1400">
                  <a:latin typeface="Pretendard ExtraLight"/>
                  <a:ea typeface="Pretendard ExtraLight"/>
                  <a:cs typeface="Pretendard ExtraLight"/>
                </a:rPr>
                <a:t>(</a:t>
              </a: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작성한 글 수와 추천을 누른 게시글 수</a:t>
              </a:r>
              <a:r>
                <a:rPr lang="en-US" altLang="ko-KR" sz="1400">
                  <a:latin typeface="Pretendard ExtraLight"/>
                  <a:ea typeface="Pretendard ExtraLight"/>
                  <a:cs typeface="Pretendard ExtraLight"/>
                </a:rPr>
                <a:t>)</a:t>
              </a: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을 볼 수 있음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사용자가 직접 올린 게시글과 추천을 누른 게시글의 제목을 쉽게 볼 수 있음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  <a:p>
              <a:pPr marL="0" indent="0">
                <a:buFontTx/>
                <a:buNone/>
                <a:defRPr/>
              </a:pP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</p:txBody>
        </p:sp>
      </p:grp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0832" y="517151"/>
            <a:ext cx="9483912" cy="4793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3"/>
          <p:cNvSpPr txBox="1"/>
          <p:nvPr/>
        </p:nvSpPr>
        <p:spPr>
          <a:xfrm>
            <a:off x="390724" y="233511"/>
            <a:ext cx="1834316" cy="574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메뉴 구성</a:t>
            </a:r>
            <a:endParaRPr lang="ko-KR" altLang="en-US" sz="3200" b="1">
              <a:solidFill>
                <a:srgbClr val="477489"/>
              </a:solidFill>
              <a:latin typeface="나눔고딕"/>
              <a:ea typeface="나눔고딕"/>
            </a:endParaRPr>
          </a:p>
        </p:txBody>
      </p:sp>
      <p:pic>
        <p:nvPicPr>
          <p:cNvPr id="1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1290" y="212780"/>
            <a:ext cx="778290" cy="419926"/>
          </a:xfrm>
          <a:prstGeom prst="rect">
            <a:avLst/>
          </a:prstGeom>
        </p:spPr>
      </p:pic>
      <p:sp>
        <p:nvSpPr>
          <p:cNvPr id="133" name="직사각형 1"/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67" name=""/>
          <p:cNvGrpSpPr/>
          <p:nvPr/>
        </p:nvGrpSpPr>
        <p:grpSpPr>
          <a:xfrm rot="0">
            <a:off x="1051753" y="1523840"/>
            <a:ext cx="10088492" cy="3848419"/>
            <a:chOff x="1051753" y="1523840"/>
            <a:chExt cx="10088492" cy="3848419"/>
          </a:xfrm>
        </p:grpSpPr>
        <p:sp>
          <p:nvSpPr>
            <p:cNvPr id="12" name="사각형: 둥근 모서리 11"/>
            <p:cNvSpPr/>
            <p:nvPr/>
          </p:nvSpPr>
          <p:spPr>
            <a:xfrm>
              <a:off x="10060110" y="152384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477489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프로젝트명</a:t>
              </a:r>
              <a:endParaRPr lang="ko-KR" altLang="en-US" sz="1000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3" name="사각형: 둥근 모서리 12"/>
            <p:cNvSpPr/>
            <p:nvPr/>
          </p:nvSpPr>
          <p:spPr>
            <a:xfrm>
              <a:off x="10060110" y="1963858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메인메뉴 이름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4" name="사각형: 둥근 모서리 13"/>
            <p:cNvSpPr/>
            <p:nvPr/>
          </p:nvSpPr>
          <p:spPr>
            <a:xfrm>
              <a:off x="10060110" y="2403875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서브메뉴 이름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사각형: 둥근 모서리 14"/>
            <p:cNvSpPr/>
            <p:nvPr/>
          </p:nvSpPr>
          <p:spPr>
            <a:xfrm>
              <a:off x="10060110" y="2843893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  <a:prstDash val="dash"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서브메뉴 내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메뉴 이름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7" name="사각형: 둥근 모서리 16"/>
            <p:cNvSpPr/>
            <p:nvPr/>
          </p:nvSpPr>
          <p:spPr>
            <a:xfrm>
              <a:off x="4982261" y="1649111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477489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수어랑말해랑</a:t>
              </a:r>
              <a:endParaRPr lang="ko-KR" altLang="en-US" sz="1000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7" name="사각형: 둥근 모서리 26"/>
            <p:cNvSpPr/>
            <p:nvPr/>
          </p:nvSpPr>
          <p:spPr>
            <a:xfrm>
              <a:off x="1051753" y="3501529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마이페이지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" name="사각형: 둥근 모서리 17"/>
            <p:cNvSpPr/>
            <p:nvPr/>
          </p:nvSpPr>
          <p:spPr>
            <a:xfrm>
              <a:off x="1051753" y="2342395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메인화면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1051753" y="2921962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로그인</a:t>
              </a:r>
              <a:r>
                <a:rPr lang="en-US" altLang="ko-KR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/</a:t>
              </a: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회원가입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23" name="사각형: 둥근 모서리 122"/>
            <p:cNvSpPr/>
            <p:nvPr/>
          </p:nvSpPr>
          <p:spPr>
            <a:xfrm>
              <a:off x="6484671" y="501221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  <a:prstDash val="dash"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댓글 </a:t>
              </a:r>
              <a:r>
                <a:rPr lang="en-US" altLang="ko-KR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/</a:t>
              </a: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 추천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34" name="사각형: 둥근 모서리 17"/>
            <p:cNvSpPr/>
            <p:nvPr/>
          </p:nvSpPr>
          <p:spPr>
            <a:xfrm>
              <a:off x="2847210" y="2342395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수어번역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35" name="사각형: 둥근 모서리 17"/>
            <p:cNvSpPr/>
            <p:nvPr/>
          </p:nvSpPr>
          <p:spPr>
            <a:xfrm>
              <a:off x="4642668" y="2342395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수어사전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36" name="사각형: 둥근 모서리 17"/>
            <p:cNvSpPr/>
            <p:nvPr/>
          </p:nvSpPr>
          <p:spPr>
            <a:xfrm>
              <a:off x="6438126" y="2342395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커뮤니티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38" name="사각형: 둥근 모서리 17"/>
            <p:cNvSpPr/>
            <p:nvPr/>
          </p:nvSpPr>
          <p:spPr>
            <a:xfrm>
              <a:off x="8233584" y="2342395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공지사항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43" name="사각형: 둥근 모서리 26"/>
            <p:cNvSpPr/>
            <p:nvPr/>
          </p:nvSpPr>
          <p:spPr>
            <a:xfrm>
              <a:off x="7093881" y="3328247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건의게시판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44" name="사각형: 둥근 모서리 25"/>
            <p:cNvSpPr/>
            <p:nvPr/>
          </p:nvSpPr>
          <p:spPr>
            <a:xfrm>
              <a:off x="5776501" y="3324943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자유게시판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47" name="사각형: 둥근 모서리 26"/>
            <p:cNvSpPr/>
            <p:nvPr/>
          </p:nvSpPr>
          <p:spPr>
            <a:xfrm>
              <a:off x="6482835" y="3939679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게시글 작성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48" name="사각형: 둥근 모서리 26"/>
            <p:cNvSpPr/>
            <p:nvPr/>
          </p:nvSpPr>
          <p:spPr>
            <a:xfrm>
              <a:off x="6482835" y="449762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게시글 조회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150" name=""/>
            <p:cNvCxnSpPr/>
            <p:nvPr/>
          </p:nvCxnSpPr>
          <p:spPr>
            <a:xfrm rot="5400000" flipV="1">
              <a:off x="5181942" y="-1247726"/>
              <a:ext cx="1588" cy="7181831"/>
            </a:xfrm>
            <a:prstGeom prst="bentConnector3">
              <a:avLst>
                <a:gd name="adj1" fmla="val -8338803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"/>
            <p:cNvCxnSpPr/>
            <p:nvPr/>
          </p:nvCxnSpPr>
          <p:spPr>
            <a:xfrm rot="5400000" flipV="1">
              <a:off x="5181942" y="547732"/>
              <a:ext cx="1588" cy="3590915"/>
            </a:xfrm>
            <a:prstGeom prst="bentConnector3">
              <a:avLst>
                <a:gd name="adj1" fmla="val -8338803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"/>
            <p:cNvCxnSpPr/>
            <p:nvPr/>
          </p:nvCxnSpPr>
          <p:spPr>
            <a:xfrm rot="16200000" flipH="1">
              <a:off x="1482059" y="2812201"/>
              <a:ext cx="219521" cy="0"/>
            </a:xfrm>
            <a:prstGeom prst="line">
              <a:avLst/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"/>
            <p:cNvCxnSpPr/>
            <p:nvPr/>
          </p:nvCxnSpPr>
          <p:spPr>
            <a:xfrm rot="16200000" flipH="1">
              <a:off x="1482059" y="3391768"/>
              <a:ext cx="219522" cy="0"/>
            </a:xfrm>
            <a:prstGeom prst="line">
              <a:avLst/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"/>
            <p:cNvCxnSpPr/>
            <p:nvPr/>
          </p:nvCxnSpPr>
          <p:spPr>
            <a:xfrm rot="5400000">
              <a:off x="6336130" y="2682879"/>
              <a:ext cx="622503" cy="661625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"/>
            <p:cNvCxnSpPr/>
            <p:nvPr/>
          </p:nvCxnSpPr>
          <p:spPr>
            <a:xfrm rot="5400000" flipV="1">
              <a:off x="6993168" y="2687466"/>
              <a:ext cx="625806" cy="655755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"/>
            <p:cNvCxnSpPr/>
            <p:nvPr/>
          </p:nvCxnSpPr>
          <p:spPr>
            <a:xfrm rot="5400000" flipV="1">
              <a:off x="6537622" y="3454399"/>
              <a:ext cx="254690" cy="715870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"/>
            <p:cNvCxnSpPr/>
            <p:nvPr/>
          </p:nvCxnSpPr>
          <p:spPr>
            <a:xfrm rot="5400000">
              <a:off x="7202732" y="3508462"/>
              <a:ext cx="251386" cy="611047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"/>
            <p:cNvCxnSpPr/>
            <p:nvPr/>
          </p:nvCxnSpPr>
          <p:spPr>
            <a:xfrm rot="5400000">
              <a:off x="6923952" y="4398674"/>
              <a:ext cx="197900" cy="0"/>
            </a:xfrm>
            <a:prstGeom prst="line">
              <a:avLst/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사각형: 둥근 모서리 122"/>
            <p:cNvSpPr/>
            <p:nvPr/>
          </p:nvSpPr>
          <p:spPr>
            <a:xfrm>
              <a:off x="4180929" y="2827067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  <a:prstDash val="dash"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수어사전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카테고리 필터링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63" name="사각형: 둥근 모서리 122"/>
            <p:cNvSpPr/>
            <p:nvPr/>
          </p:nvSpPr>
          <p:spPr>
            <a:xfrm>
              <a:off x="7744399" y="2827067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  <a:prstDash val="dash"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게시판 카테고리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필터링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164" name=""/>
            <p:cNvCxnSpPr/>
            <p:nvPr/>
          </p:nvCxnSpPr>
          <p:spPr>
            <a:xfrm rot="5400000">
              <a:off x="5185912" y="2005979"/>
              <a:ext cx="333239" cy="339593"/>
            </a:xfrm>
            <a:prstGeom prst="bentConnector3">
              <a:avLst>
                <a:gd name="adj1" fmla="val 62287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3"/>
          <p:cNvSpPr txBox="1"/>
          <p:nvPr/>
        </p:nvSpPr>
        <p:spPr>
          <a:xfrm>
            <a:off x="390722" y="233511"/>
            <a:ext cx="4034592" cy="574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플로우 차트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(</a:t>
            </a: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메인화면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)</a:t>
            </a:r>
            <a:endParaRPr lang="en-US" altLang="ko-KR" sz="3200" b="1">
              <a:solidFill>
                <a:srgbClr val="477489"/>
              </a:solidFill>
              <a:latin typeface="나눔고딕"/>
              <a:ea typeface="나눔고딕"/>
            </a:endParaRPr>
          </a:p>
        </p:txBody>
      </p:sp>
      <p:pic>
        <p:nvPicPr>
          <p:cNvPr id="1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1290" y="212780"/>
            <a:ext cx="778290" cy="419926"/>
          </a:xfrm>
          <a:prstGeom prst="rect">
            <a:avLst/>
          </a:prstGeom>
        </p:spPr>
      </p:pic>
      <p:sp>
        <p:nvSpPr>
          <p:cNvPr id="175" name="직사각형 1"/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60" name=""/>
          <p:cNvGrpSpPr/>
          <p:nvPr/>
        </p:nvGrpSpPr>
        <p:grpSpPr>
          <a:xfrm rot="0">
            <a:off x="1244927" y="1126170"/>
            <a:ext cx="9438584" cy="5039848"/>
            <a:chOff x="1244927" y="1126170"/>
            <a:chExt cx="9438584" cy="5039848"/>
          </a:xfrm>
        </p:grpSpPr>
        <p:sp>
          <p:nvSpPr>
            <p:cNvPr id="181" name="사각형: 둥근 모서리 16"/>
            <p:cNvSpPr/>
            <p:nvPr/>
          </p:nvSpPr>
          <p:spPr>
            <a:xfrm>
              <a:off x="4835842" y="112617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47748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메인화면</a:t>
              </a:r>
              <a:endParaRPr lang="ko-KR" altLang="en-US" sz="1000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3" name="사각형: 둥근 모서리 17"/>
            <p:cNvSpPr/>
            <p:nvPr/>
          </p:nvSpPr>
          <p:spPr>
            <a:xfrm>
              <a:off x="1244927" y="254278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수어번역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6" name="사각형: 둥근 모서리 17"/>
            <p:cNvSpPr/>
            <p:nvPr/>
          </p:nvSpPr>
          <p:spPr>
            <a:xfrm>
              <a:off x="3040385" y="254278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수어사전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7" name="사각형: 둥근 모서리 17"/>
            <p:cNvSpPr/>
            <p:nvPr/>
          </p:nvSpPr>
          <p:spPr>
            <a:xfrm>
              <a:off x="4835842" y="254278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커뮤니티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8" name="사각형: 둥근 모서리 17"/>
            <p:cNvSpPr/>
            <p:nvPr/>
          </p:nvSpPr>
          <p:spPr>
            <a:xfrm>
              <a:off x="6631300" y="254278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공지사항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9" name="사각형: 둥근 모서리 17"/>
            <p:cNvSpPr/>
            <p:nvPr/>
          </p:nvSpPr>
          <p:spPr>
            <a:xfrm>
              <a:off x="8426758" y="254278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로그인</a:t>
              </a:r>
              <a:r>
                <a:rPr lang="en-US" altLang="ko-KR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/</a:t>
              </a: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회원가입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06" name=""/>
            <p:cNvSpPr/>
            <p:nvPr/>
          </p:nvSpPr>
          <p:spPr>
            <a:xfrm>
              <a:off x="4655820" y="1709831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메뉴선택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207" name="TextBox 1069"/>
            <p:cNvSpPr txBox="1"/>
            <p:nvPr/>
          </p:nvSpPr>
          <p:spPr>
            <a:xfrm>
              <a:off x="7783024" y="3429000"/>
              <a:ext cx="498963" cy="2529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b="1">
                  <a:latin typeface="나눔고딕"/>
                  <a:ea typeface="나눔고딕"/>
                  <a:cs typeface="Pretendard SemiBold"/>
                </a:rPr>
                <a:t>No</a:t>
              </a:r>
              <a:endParaRPr lang="en-US" altLang="ko-KR" sz="1050" b="1"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12" name="사각형: 둥근 모서리 17"/>
            <p:cNvSpPr/>
            <p:nvPr/>
          </p:nvSpPr>
          <p:spPr>
            <a:xfrm>
              <a:off x="7250141" y="3872957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로그인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13" name=""/>
            <p:cNvSpPr/>
            <p:nvPr/>
          </p:nvSpPr>
          <p:spPr>
            <a:xfrm>
              <a:off x="8250106" y="3100768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로그인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여부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215" name="사각형: 둥근 모서리 17"/>
            <p:cNvSpPr/>
            <p:nvPr/>
          </p:nvSpPr>
          <p:spPr>
            <a:xfrm>
              <a:off x="9603376" y="3872957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마이페이지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7074422" y="4428292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회원가입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유무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217" name="사각형: 둥근 모서리 17"/>
            <p:cNvSpPr/>
            <p:nvPr/>
          </p:nvSpPr>
          <p:spPr>
            <a:xfrm>
              <a:off x="6328271" y="516387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회원가입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18" name="사각형: 둥근 모서리 17"/>
            <p:cNvSpPr/>
            <p:nvPr/>
          </p:nvSpPr>
          <p:spPr>
            <a:xfrm>
              <a:off x="8205256" y="516387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로그인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19" name="사각형: 둥근 모서리 17"/>
            <p:cNvSpPr/>
            <p:nvPr/>
          </p:nvSpPr>
          <p:spPr>
            <a:xfrm>
              <a:off x="6328271" y="5677479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회원가입 성공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20" name="사각형: 둥근 모서리 17"/>
            <p:cNvSpPr/>
            <p:nvPr/>
          </p:nvSpPr>
          <p:spPr>
            <a:xfrm>
              <a:off x="8205256" y="5677479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로그인 성공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237" name=""/>
            <p:cNvCxnSpPr/>
            <p:nvPr/>
          </p:nvCxnSpPr>
          <p:spPr>
            <a:xfrm rot="16200000" flipH="1">
              <a:off x="5264102" y="1598023"/>
              <a:ext cx="223616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"/>
            <p:cNvCxnSpPr/>
            <p:nvPr/>
          </p:nvCxnSpPr>
          <p:spPr>
            <a:xfrm rot="5400000">
              <a:off x="5211465" y="2378338"/>
              <a:ext cx="328890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"/>
            <p:cNvCxnSpPr/>
            <p:nvPr/>
          </p:nvCxnSpPr>
          <p:spPr>
            <a:xfrm rot="16200000" flipH="1">
              <a:off x="8869540" y="3000113"/>
              <a:ext cx="197939" cy="337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"/>
            <p:cNvCxnSpPr/>
            <p:nvPr/>
          </p:nvCxnSpPr>
          <p:spPr>
            <a:xfrm rot="16200000" flipH="1">
              <a:off x="7694716" y="4328496"/>
              <a:ext cx="195289" cy="4303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"/>
            <p:cNvCxnSpPr/>
            <p:nvPr/>
          </p:nvCxnSpPr>
          <p:spPr>
            <a:xfrm rot="16200000" flipH="1">
              <a:off x="6791559" y="5600700"/>
              <a:ext cx="153558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"/>
            <p:cNvCxnSpPr/>
            <p:nvPr/>
          </p:nvCxnSpPr>
          <p:spPr>
            <a:xfrm rot="16200000" flipH="1">
              <a:off x="8668545" y="5600700"/>
              <a:ext cx="153558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"/>
            <p:cNvCxnSpPr/>
            <p:nvPr/>
          </p:nvCxnSpPr>
          <p:spPr>
            <a:xfrm rot="5400000">
              <a:off x="4313736" y="1480610"/>
              <a:ext cx="328888" cy="1795457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"/>
            <p:cNvCxnSpPr/>
            <p:nvPr/>
          </p:nvCxnSpPr>
          <p:spPr>
            <a:xfrm rot="5400000">
              <a:off x="3416008" y="582881"/>
              <a:ext cx="328889" cy="3590917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"/>
            <p:cNvCxnSpPr/>
            <p:nvPr/>
          </p:nvCxnSpPr>
          <p:spPr>
            <a:xfrm rot="5400000" flipV="1">
              <a:off x="6109193" y="1480609"/>
              <a:ext cx="328891" cy="179545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"/>
            <p:cNvCxnSpPr/>
            <p:nvPr/>
          </p:nvCxnSpPr>
          <p:spPr>
            <a:xfrm rot="5400000" flipV="1">
              <a:off x="7006922" y="582880"/>
              <a:ext cx="328891" cy="3590916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"/>
            <p:cNvCxnSpPr/>
            <p:nvPr/>
          </p:nvCxnSpPr>
          <p:spPr>
            <a:xfrm rot="5400000">
              <a:off x="8246139" y="3148901"/>
              <a:ext cx="268126" cy="1179987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"/>
            <p:cNvCxnSpPr/>
            <p:nvPr/>
          </p:nvCxnSpPr>
          <p:spPr>
            <a:xfrm rot="5400000" flipV="1">
              <a:off x="9422757" y="3152270"/>
              <a:ext cx="268126" cy="117324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"/>
            <p:cNvCxnSpPr/>
            <p:nvPr/>
          </p:nvCxnSpPr>
          <p:spPr>
            <a:xfrm rot="5400000">
              <a:off x="7215664" y="4585028"/>
              <a:ext cx="231521" cy="926173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"/>
            <p:cNvCxnSpPr/>
            <p:nvPr/>
          </p:nvCxnSpPr>
          <p:spPr>
            <a:xfrm rot="5400000" flipV="1">
              <a:off x="8154158" y="4572709"/>
              <a:ext cx="231521" cy="950812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"/>
            <p:cNvCxnSpPr/>
            <p:nvPr/>
          </p:nvCxnSpPr>
          <p:spPr>
            <a:xfrm rot="5400000" flipV="1">
              <a:off x="7806036" y="5099822"/>
              <a:ext cx="1588" cy="1876988"/>
            </a:xfrm>
            <a:prstGeom prst="bentConnector3">
              <a:avLst>
                <a:gd name="adj1" fmla="val 8438413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1069"/>
            <p:cNvSpPr txBox="1"/>
            <p:nvPr/>
          </p:nvSpPr>
          <p:spPr>
            <a:xfrm>
              <a:off x="9631994" y="3429000"/>
              <a:ext cx="498963" cy="2529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b="1">
                  <a:latin typeface="나눔고딕"/>
                  <a:ea typeface="나눔고딕"/>
                  <a:cs typeface="Pretendard SemiBold"/>
                </a:rPr>
                <a:t>Yes</a:t>
              </a:r>
              <a:endParaRPr lang="en-US" altLang="ko-KR" sz="1050" b="1"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255" name=""/>
            <p:cNvCxnSpPr/>
            <p:nvPr/>
          </p:nvCxnSpPr>
          <p:spPr>
            <a:xfrm rot="5400000" flipH="1">
              <a:off x="4423174" y="2798996"/>
              <a:ext cx="4859825" cy="1874219"/>
            </a:xfrm>
            <a:prstGeom prst="bentConnector4">
              <a:avLst>
                <a:gd name="adj1" fmla="val -6065"/>
                <a:gd name="adj2" fmla="val -179383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1069"/>
            <p:cNvSpPr txBox="1"/>
            <p:nvPr/>
          </p:nvSpPr>
          <p:spPr>
            <a:xfrm>
              <a:off x="6858538" y="4745691"/>
              <a:ext cx="498963" cy="2530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b="1">
                  <a:latin typeface="나눔고딕"/>
                  <a:ea typeface="나눔고딕"/>
                  <a:cs typeface="Pretendard SemiBold"/>
                </a:rPr>
                <a:t>No</a:t>
              </a:r>
              <a:endParaRPr lang="en-US" altLang="ko-KR" sz="1050" b="1"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59" name="TextBox 1069"/>
            <p:cNvSpPr txBox="1"/>
            <p:nvPr/>
          </p:nvSpPr>
          <p:spPr>
            <a:xfrm>
              <a:off x="8249935" y="4745691"/>
              <a:ext cx="498963" cy="2530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b="1">
                  <a:latin typeface="나눔고딕"/>
                  <a:ea typeface="나눔고딕"/>
                  <a:cs typeface="Pretendard SemiBold"/>
                </a:rPr>
                <a:t>Yes</a:t>
              </a:r>
              <a:endParaRPr lang="en-US" altLang="ko-KR" sz="1050" b="1">
                <a:latin typeface="나눔고딕"/>
                <a:ea typeface="나눔고딕"/>
                <a:cs typeface="Pretendard Semi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3"/>
          <p:cNvSpPr txBox="1"/>
          <p:nvPr/>
        </p:nvSpPr>
        <p:spPr>
          <a:xfrm>
            <a:off x="390722" y="233511"/>
            <a:ext cx="4034592" cy="574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플로우 차트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(</a:t>
            </a: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수어번역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)</a:t>
            </a:r>
            <a:endParaRPr lang="en-US" altLang="ko-KR" sz="3200" b="1">
              <a:solidFill>
                <a:srgbClr val="477489"/>
              </a:solidFill>
              <a:latin typeface="나눔고딕"/>
              <a:ea typeface="나눔고딕"/>
            </a:endParaRPr>
          </a:p>
        </p:txBody>
      </p:sp>
      <p:pic>
        <p:nvPicPr>
          <p:cNvPr id="1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1290" y="212780"/>
            <a:ext cx="778290" cy="419926"/>
          </a:xfrm>
          <a:prstGeom prst="rect">
            <a:avLst/>
          </a:prstGeom>
        </p:spPr>
      </p:pic>
      <p:sp>
        <p:nvSpPr>
          <p:cNvPr id="175" name="직사각형 1"/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71" name=""/>
          <p:cNvGrpSpPr/>
          <p:nvPr/>
        </p:nvGrpSpPr>
        <p:grpSpPr>
          <a:xfrm rot="0">
            <a:off x="2405384" y="2012386"/>
            <a:ext cx="7509952" cy="2464755"/>
            <a:chOff x="2405384" y="2012386"/>
            <a:chExt cx="7509952" cy="2464755"/>
          </a:xfrm>
        </p:grpSpPr>
        <p:sp>
          <p:nvSpPr>
            <p:cNvPr id="181" name="사각형: 둥근 모서리 16"/>
            <p:cNvSpPr/>
            <p:nvPr/>
          </p:nvSpPr>
          <p:spPr>
            <a:xfrm>
              <a:off x="4200842" y="201238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47748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수어번역</a:t>
              </a:r>
              <a:endParaRPr lang="ko-KR" altLang="en-US" sz="1000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6" name="사각형: 둥근 모서리 17"/>
            <p:cNvSpPr/>
            <p:nvPr/>
          </p:nvSpPr>
          <p:spPr>
            <a:xfrm>
              <a:off x="2405384" y="354330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안 내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7" name="사각형: 둥근 모서리 17"/>
            <p:cNvSpPr/>
            <p:nvPr/>
          </p:nvSpPr>
          <p:spPr>
            <a:xfrm>
              <a:off x="4200842" y="354330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녹 화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8" name="사각형: 둥근 모서리 17"/>
            <p:cNvSpPr/>
            <p:nvPr/>
          </p:nvSpPr>
          <p:spPr>
            <a:xfrm>
              <a:off x="5996300" y="354330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번 역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06" name=""/>
            <p:cNvSpPr/>
            <p:nvPr/>
          </p:nvSpPr>
          <p:spPr>
            <a:xfrm>
              <a:off x="4020819" y="2710347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버튼선택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cxnSp>
          <p:nvCxnSpPr>
            <p:cNvPr id="237" name=""/>
            <p:cNvCxnSpPr/>
            <p:nvPr/>
          </p:nvCxnSpPr>
          <p:spPr>
            <a:xfrm rot="16200000" flipH="1">
              <a:off x="4571951" y="2541389"/>
              <a:ext cx="337916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"/>
            <p:cNvCxnSpPr/>
            <p:nvPr/>
          </p:nvCxnSpPr>
          <p:spPr>
            <a:xfrm rot="5400000">
              <a:off x="4576464" y="3378854"/>
              <a:ext cx="328890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"/>
            <p:cNvCxnSpPr/>
            <p:nvPr/>
          </p:nvCxnSpPr>
          <p:spPr>
            <a:xfrm rot="5400000">
              <a:off x="3678735" y="2481126"/>
              <a:ext cx="328888" cy="1795457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"/>
            <p:cNvCxnSpPr/>
            <p:nvPr/>
          </p:nvCxnSpPr>
          <p:spPr>
            <a:xfrm rot="5400000" flipV="1">
              <a:off x="5474193" y="2481125"/>
              <a:ext cx="328891" cy="179545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사각형: 둥근 모서리 17"/>
            <p:cNvSpPr/>
            <p:nvPr/>
          </p:nvSpPr>
          <p:spPr>
            <a:xfrm>
              <a:off x="2405384" y="411709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안내 영상 출력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62" name="사각형: 둥근 모서리 17"/>
            <p:cNvSpPr/>
            <p:nvPr/>
          </p:nvSpPr>
          <p:spPr>
            <a:xfrm>
              <a:off x="4200842" y="411709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녹화시작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63" name="사각형: 둥근 모서리 17"/>
            <p:cNvSpPr/>
            <p:nvPr/>
          </p:nvSpPr>
          <p:spPr>
            <a:xfrm>
              <a:off x="5996300" y="411709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녹화 내용 번역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64" name="사각형: 둥근 모서리 17"/>
            <p:cNvSpPr/>
            <p:nvPr/>
          </p:nvSpPr>
          <p:spPr>
            <a:xfrm>
              <a:off x="8657510" y="354330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자주 찾는 질문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영상 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65" name=""/>
            <p:cNvSpPr/>
            <p:nvPr/>
          </p:nvSpPr>
          <p:spPr>
            <a:xfrm>
              <a:off x="8475156" y="2710347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자주 찾는 질문 선택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cxnSp>
          <p:nvCxnSpPr>
            <p:cNvPr id="266" name=""/>
            <p:cNvCxnSpPr/>
            <p:nvPr/>
          </p:nvCxnSpPr>
          <p:spPr>
            <a:xfrm rot="5400000" flipV="1">
              <a:off x="6799120" y="314220"/>
              <a:ext cx="337916" cy="4454336"/>
            </a:xfrm>
            <a:prstGeom prst="bentConnector3">
              <a:avLst>
                <a:gd name="adj1" fmla="val 33615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"/>
            <p:cNvCxnSpPr/>
            <p:nvPr/>
          </p:nvCxnSpPr>
          <p:spPr>
            <a:xfrm rot="16200000" flipH="1">
              <a:off x="9031967" y="3377689"/>
              <a:ext cx="328890" cy="2332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"/>
            <p:cNvCxnSpPr/>
            <p:nvPr/>
          </p:nvCxnSpPr>
          <p:spPr>
            <a:xfrm rot="5400000" flipV="1">
              <a:off x="2839370" y="4009426"/>
              <a:ext cx="213751" cy="158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"/>
            <p:cNvCxnSpPr/>
            <p:nvPr/>
          </p:nvCxnSpPr>
          <p:spPr>
            <a:xfrm rot="16200000" flipH="1">
              <a:off x="4634033" y="4010220"/>
              <a:ext cx="213751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"/>
            <p:cNvCxnSpPr/>
            <p:nvPr/>
          </p:nvCxnSpPr>
          <p:spPr>
            <a:xfrm rot="5400000">
              <a:off x="6429492" y="4010220"/>
              <a:ext cx="213751" cy="1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3"/>
          <p:cNvSpPr txBox="1"/>
          <p:nvPr/>
        </p:nvSpPr>
        <p:spPr>
          <a:xfrm>
            <a:off x="390722" y="233511"/>
            <a:ext cx="4034592" cy="574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플로우 차트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(</a:t>
            </a: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수어사전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)</a:t>
            </a:r>
            <a:endParaRPr lang="en-US" altLang="ko-KR" sz="3200" b="1">
              <a:solidFill>
                <a:srgbClr val="477489"/>
              </a:solidFill>
              <a:latin typeface="나눔고딕"/>
              <a:ea typeface="나눔고딕"/>
            </a:endParaRPr>
          </a:p>
        </p:txBody>
      </p:sp>
      <p:pic>
        <p:nvPicPr>
          <p:cNvPr id="1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1290" y="212780"/>
            <a:ext cx="778290" cy="419926"/>
          </a:xfrm>
          <a:prstGeom prst="rect">
            <a:avLst/>
          </a:prstGeom>
        </p:spPr>
      </p:pic>
      <p:sp>
        <p:nvSpPr>
          <p:cNvPr id="175" name="직사각형 1"/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80" name=""/>
          <p:cNvGrpSpPr/>
          <p:nvPr/>
        </p:nvGrpSpPr>
        <p:grpSpPr>
          <a:xfrm rot="0">
            <a:off x="4788376" y="1244409"/>
            <a:ext cx="2615247" cy="4094782"/>
            <a:chOff x="4020818" y="1244409"/>
            <a:chExt cx="2615247" cy="4094782"/>
          </a:xfrm>
        </p:grpSpPr>
        <p:sp>
          <p:nvSpPr>
            <p:cNvPr id="181" name="사각형: 둥근 모서리 16"/>
            <p:cNvSpPr/>
            <p:nvPr/>
          </p:nvSpPr>
          <p:spPr>
            <a:xfrm>
              <a:off x="4200842" y="1244409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47748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수어사전</a:t>
              </a:r>
              <a:endParaRPr lang="ko-KR" altLang="en-US" sz="1000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8" name="사각형: 둥근 모서리 17"/>
            <p:cNvSpPr/>
            <p:nvPr/>
          </p:nvSpPr>
          <p:spPr>
            <a:xfrm>
              <a:off x="4202074" y="4979147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수어사전 조회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06" name=""/>
            <p:cNvSpPr/>
            <p:nvPr/>
          </p:nvSpPr>
          <p:spPr>
            <a:xfrm>
              <a:off x="4020818" y="1818545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수어사전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전체목록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cxnSp>
          <p:nvCxnSpPr>
            <p:cNvPr id="237" name=""/>
            <p:cNvCxnSpPr/>
            <p:nvPr/>
          </p:nvCxnSpPr>
          <p:spPr>
            <a:xfrm rot="5400000">
              <a:off x="4633863" y="1711499"/>
              <a:ext cx="214091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사각형: 둥근 모서리 17"/>
            <p:cNvSpPr/>
            <p:nvPr/>
          </p:nvSpPr>
          <p:spPr>
            <a:xfrm>
              <a:off x="5555931" y="400279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필터링 성공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270" name=""/>
            <p:cNvCxnSpPr/>
            <p:nvPr/>
          </p:nvCxnSpPr>
          <p:spPr>
            <a:xfrm rot="5400000">
              <a:off x="5989124" y="3895920"/>
              <a:ext cx="213751" cy="1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"/>
            <p:cNvSpPr/>
            <p:nvPr/>
          </p:nvSpPr>
          <p:spPr>
            <a:xfrm>
              <a:off x="4020818" y="2546723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필터링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유무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273" name="사각형: 둥근 모서리 17"/>
            <p:cNvSpPr/>
            <p:nvPr/>
          </p:nvSpPr>
          <p:spPr>
            <a:xfrm>
              <a:off x="5555931" y="342900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필터링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274" name=""/>
            <p:cNvCxnSpPr/>
            <p:nvPr/>
          </p:nvCxnSpPr>
          <p:spPr>
            <a:xfrm rot="5400000">
              <a:off x="4628852" y="2434665"/>
              <a:ext cx="224115" cy="1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"/>
            <p:cNvCxnSpPr/>
            <p:nvPr/>
          </p:nvCxnSpPr>
          <p:spPr>
            <a:xfrm rot="5400000" flipV="1">
              <a:off x="5229348" y="2562349"/>
              <a:ext cx="378214" cy="1355087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"/>
            <p:cNvCxnSpPr/>
            <p:nvPr/>
          </p:nvCxnSpPr>
          <p:spPr>
            <a:xfrm rot="5400000">
              <a:off x="3417300" y="3835560"/>
              <a:ext cx="2108383" cy="538835"/>
            </a:xfrm>
            <a:prstGeom prst="bentConnector4">
              <a:avLst>
                <a:gd name="adj1" fmla="val 9039"/>
                <a:gd name="adj2" fmla="val 164683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"/>
            <p:cNvCxnSpPr/>
            <p:nvPr/>
          </p:nvCxnSpPr>
          <p:spPr>
            <a:xfrm rot="5400000">
              <a:off x="5290941" y="4354112"/>
              <a:ext cx="796325" cy="813789"/>
            </a:xfrm>
            <a:prstGeom prst="bentConnector2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"/>
            <p:cNvCxnSpPr/>
            <p:nvPr/>
          </p:nvCxnSpPr>
          <p:spPr>
            <a:xfrm rot="5400000" flipH="1" flipV="1">
              <a:off x="3831353" y="3709525"/>
              <a:ext cx="2540416" cy="718875"/>
            </a:xfrm>
            <a:prstGeom prst="bentConnector4">
              <a:avLst>
                <a:gd name="adj1" fmla="val -9905"/>
                <a:gd name="adj2" fmla="val 343873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3"/>
          <p:cNvSpPr txBox="1"/>
          <p:nvPr/>
        </p:nvSpPr>
        <p:spPr>
          <a:xfrm>
            <a:off x="390722" y="233511"/>
            <a:ext cx="4034592" cy="574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플로우 차트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(</a:t>
            </a: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커뮤니티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)</a:t>
            </a:r>
            <a:endParaRPr lang="en-US" altLang="ko-KR" sz="3200" b="1">
              <a:solidFill>
                <a:srgbClr val="477489"/>
              </a:solidFill>
              <a:latin typeface="나눔고딕"/>
              <a:ea typeface="나눔고딕"/>
            </a:endParaRPr>
          </a:p>
        </p:txBody>
      </p:sp>
      <p:pic>
        <p:nvPicPr>
          <p:cNvPr id="1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1290" y="212780"/>
            <a:ext cx="778290" cy="419926"/>
          </a:xfrm>
          <a:prstGeom prst="rect">
            <a:avLst/>
          </a:prstGeom>
        </p:spPr>
      </p:pic>
      <p:sp>
        <p:nvSpPr>
          <p:cNvPr id="175" name="직사각형 1"/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24" name=""/>
          <p:cNvGrpSpPr/>
          <p:nvPr/>
        </p:nvGrpSpPr>
        <p:grpSpPr>
          <a:xfrm rot="0">
            <a:off x="3031014" y="1524191"/>
            <a:ext cx="5898477" cy="4337598"/>
            <a:chOff x="3031014" y="1524191"/>
            <a:chExt cx="5898477" cy="4337598"/>
          </a:xfrm>
        </p:grpSpPr>
        <p:sp>
          <p:nvSpPr>
            <p:cNvPr id="181" name="사각형: 둥근 모서리 16"/>
            <p:cNvSpPr/>
            <p:nvPr/>
          </p:nvSpPr>
          <p:spPr>
            <a:xfrm>
              <a:off x="4455442" y="1524191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47748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커뮤니티</a:t>
              </a:r>
              <a:endParaRPr lang="ko-KR" altLang="en-US" sz="1000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8" name="사각형: 둥근 모서리 17"/>
            <p:cNvSpPr/>
            <p:nvPr/>
          </p:nvSpPr>
          <p:spPr>
            <a:xfrm>
              <a:off x="4445757" y="3556382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자유 게시판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06" name=""/>
            <p:cNvSpPr/>
            <p:nvPr/>
          </p:nvSpPr>
          <p:spPr>
            <a:xfrm>
              <a:off x="4268237" y="2730340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필터링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유무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281" name="사각형: 둥근 모서리 17"/>
            <p:cNvSpPr/>
            <p:nvPr/>
          </p:nvSpPr>
          <p:spPr>
            <a:xfrm>
              <a:off x="5860499" y="3556382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건의 게시판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86" name="사각형: 둥근 모서리 17"/>
            <p:cNvSpPr/>
            <p:nvPr/>
          </p:nvSpPr>
          <p:spPr>
            <a:xfrm>
              <a:off x="3031014" y="3556382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전체 게시판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288" name=""/>
            <p:cNvCxnSpPr/>
            <p:nvPr/>
          </p:nvCxnSpPr>
          <p:spPr>
            <a:xfrm rot="5400000">
              <a:off x="4118715" y="2686770"/>
              <a:ext cx="321978" cy="1417245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"/>
            <p:cNvCxnSpPr/>
            <p:nvPr/>
          </p:nvCxnSpPr>
          <p:spPr>
            <a:xfrm rot="5400000" flipV="1">
              <a:off x="5533457" y="2689273"/>
              <a:ext cx="321978" cy="1412240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"/>
            <p:cNvCxnSpPr/>
            <p:nvPr/>
          </p:nvCxnSpPr>
          <p:spPr>
            <a:xfrm rot="5400000">
              <a:off x="4826086" y="3394142"/>
              <a:ext cx="321978" cy="2502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사각형: 둥근 모서리 17"/>
            <p:cNvSpPr/>
            <p:nvPr/>
          </p:nvSpPr>
          <p:spPr>
            <a:xfrm>
              <a:off x="4445757" y="4446522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해당 게시글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페이지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292" name=""/>
            <p:cNvCxnSpPr/>
            <p:nvPr/>
          </p:nvCxnSpPr>
          <p:spPr>
            <a:xfrm rot="5400000" flipV="1">
              <a:off x="4013405" y="3474104"/>
              <a:ext cx="530095" cy="1414742"/>
            </a:xfrm>
            <a:prstGeom prst="bentConnector3">
              <a:avLst>
                <a:gd name="adj1" fmla="val 31567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"/>
            <p:cNvCxnSpPr/>
            <p:nvPr/>
          </p:nvCxnSpPr>
          <p:spPr>
            <a:xfrm rot="5400000">
              <a:off x="5428148" y="3474104"/>
              <a:ext cx="530095" cy="1414742"/>
            </a:xfrm>
            <a:prstGeom prst="bentConnector3">
              <a:avLst>
                <a:gd name="adj1" fmla="val 31567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"/>
            <p:cNvCxnSpPr/>
            <p:nvPr/>
          </p:nvCxnSpPr>
          <p:spPr>
            <a:xfrm rot="16200000" flipH="1">
              <a:off x="4720777" y="4181475"/>
              <a:ext cx="530095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"/>
            <p:cNvSpPr/>
            <p:nvPr/>
          </p:nvSpPr>
          <p:spPr>
            <a:xfrm>
              <a:off x="4268237" y="2058548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전체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게시판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cxnSp>
          <p:nvCxnSpPr>
            <p:cNvPr id="296" name=""/>
            <p:cNvCxnSpPr/>
            <p:nvPr/>
          </p:nvCxnSpPr>
          <p:spPr>
            <a:xfrm rot="5400000">
              <a:off x="4904762" y="1967801"/>
              <a:ext cx="174311" cy="7182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"/>
            <p:cNvCxnSpPr/>
            <p:nvPr/>
          </p:nvCxnSpPr>
          <p:spPr>
            <a:xfrm rot="16200000" flipH="1">
              <a:off x="4904462" y="2646476"/>
              <a:ext cx="167729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사각형: 둥근 모서리 17"/>
            <p:cNvSpPr/>
            <p:nvPr/>
          </p:nvSpPr>
          <p:spPr>
            <a:xfrm>
              <a:off x="4445757" y="4978803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댓글 작성 및 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추천 </a:t>
              </a:r>
              <a:r>
                <a:rPr lang="en-US" altLang="ko-KR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UP</a:t>
              </a:r>
              <a:endParaRPr lang="en-US" altLang="ko-KR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99" name="사각형: 둥근 모서리 17"/>
            <p:cNvSpPr/>
            <p:nvPr/>
          </p:nvSpPr>
          <p:spPr>
            <a:xfrm>
              <a:off x="4445757" y="550174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댓글 삭제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302" name=""/>
            <p:cNvCxnSpPr/>
            <p:nvPr/>
          </p:nvCxnSpPr>
          <p:spPr>
            <a:xfrm rot="5400000" flipH="1">
              <a:off x="4098169" y="4974134"/>
              <a:ext cx="1235242" cy="540068"/>
            </a:xfrm>
            <a:prstGeom prst="bentConnector4">
              <a:avLst>
                <a:gd name="adj1" fmla="val -11441"/>
                <a:gd name="adj2" fmla="val 125774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"/>
            <p:cNvCxnSpPr/>
            <p:nvPr/>
          </p:nvCxnSpPr>
          <p:spPr>
            <a:xfrm flipV="1">
              <a:off x="4445757" y="4626544"/>
              <a:ext cx="1588" cy="532280"/>
            </a:xfrm>
            <a:prstGeom prst="bentConnector3">
              <a:avLst>
                <a:gd name="adj1" fmla="val -8338803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"/>
            <p:cNvCxnSpPr/>
            <p:nvPr/>
          </p:nvCxnSpPr>
          <p:spPr>
            <a:xfrm rot="5400000" flipV="1">
              <a:off x="4900501" y="4891891"/>
              <a:ext cx="172235" cy="158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"/>
            <p:cNvCxnSpPr/>
            <p:nvPr/>
          </p:nvCxnSpPr>
          <p:spPr>
            <a:xfrm rot="16200000" flipH="1">
              <a:off x="4904376" y="5420297"/>
              <a:ext cx="162896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사각형: 둥근 모서리 17"/>
            <p:cNvSpPr/>
            <p:nvPr/>
          </p:nvSpPr>
          <p:spPr>
            <a:xfrm>
              <a:off x="6033257" y="4446522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내 게시글 조회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09" name="사각형: 둥근 모서리 17"/>
            <p:cNvSpPr/>
            <p:nvPr/>
          </p:nvSpPr>
          <p:spPr>
            <a:xfrm>
              <a:off x="6033257" y="500681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내 게시글 삭제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10" name="TextBox 1069"/>
            <p:cNvSpPr txBox="1"/>
            <p:nvPr/>
          </p:nvSpPr>
          <p:spPr>
            <a:xfrm>
              <a:off x="3768786" y="5004735"/>
              <a:ext cx="583008" cy="251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50" b="1">
                  <a:latin typeface="나눔고딕"/>
                  <a:ea typeface="나눔고딕"/>
                  <a:cs typeface="Pretendard SemiBold"/>
                </a:rPr>
                <a:t>성공시</a:t>
              </a:r>
              <a:endParaRPr lang="ko-KR" altLang="en-US" sz="1050" b="1"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11" name="사각형: 둥근 모서리 17"/>
            <p:cNvSpPr/>
            <p:nvPr/>
          </p:nvSpPr>
          <p:spPr>
            <a:xfrm>
              <a:off x="7849357" y="443343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게시글 등록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312" name=""/>
            <p:cNvCxnSpPr/>
            <p:nvPr/>
          </p:nvCxnSpPr>
          <p:spPr>
            <a:xfrm rot="16200000" flipH="1">
              <a:off x="6473199" y="4906692"/>
              <a:ext cx="200248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"/>
            <p:cNvCxnSpPr/>
            <p:nvPr/>
          </p:nvCxnSpPr>
          <p:spPr>
            <a:xfrm rot="5400000" flipH="1">
              <a:off x="4612730" y="3406266"/>
              <a:ext cx="3056281" cy="864907"/>
            </a:xfrm>
            <a:prstGeom prst="bentConnector4">
              <a:avLst>
                <a:gd name="adj1" fmla="val -4529"/>
                <a:gd name="adj2" fmla="val -312468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1069"/>
            <p:cNvSpPr txBox="1"/>
            <p:nvPr/>
          </p:nvSpPr>
          <p:spPr>
            <a:xfrm>
              <a:off x="8130303" y="5524499"/>
              <a:ext cx="583008" cy="251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50" b="1">
                  <a:latin typeface="나눔고딕"/>
                  <a:ea typeface="나눔고딕"/>
                  <a:cs typeface="Pretendard SemiBold"/>
                </a:rPr>
                <a:t>성공시</a:t>
              </a:r>
              <a:endParaRPr lang="ko-KR" altLang="en-US" sz="1050" b="1"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320" name=""/>
            <p:cNvCxnSpPr/>
            <p:nvPr/>
          </p:nvCxnSpPr>
          <p:spPr>
            <a:xfrm rot="5400000" flipV="1">
              <a:off x="5596798" y="3469997"/>
              <a:ext cx="366814" cy="1586237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"/>
            <p:cNvCxnSpPr/>
            <p:nvPr/>
          </p:nvCxnSpPr>
          <p:spPr>
            <a:xfrm>
              <a:off x="6562726" y="4267200"/>
              <a:ext cx="1826699" cy="166230"/>
            </a:xfrm>
            <a:prstGeom prst="bentConnector2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"/>
            <p:cNvCxnSpPr/>
            <p:nvPr/>
          </p:nvCxnSpPr>
          <p:spPr>
            <a:xfrm rot="5400000" flipH="1">
              <a:off x="5807471" y="2211525"/>
              <a:ext cx="2482895" cy="2681004"/>
            </a:xfrm>
            <a:prstGeom prst="bentConnector4">
              <a:avLst>
                <a:gd name="adj1" fmla="val -28593"/>
                <a:gd name="adj2" fmla="val -3269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3"/>
          <p:cNvSpPr txBox="1"/>
          <p:nvPr/>
        </p:nvSpPr>
        <p:spPr>
          <a:xfrm>
            <a:off x="390722" y="233511"/>
            <a:ext cx="4034592" cy="574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플로우 차트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(</a:t>
            </a: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공지사항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)</a:t>
            </a:r>
            <a:endParaRPr lang="en-US" altLang="ko-KR" sz="3200" b="1">
              <a:solidFill>
                <a:srgbClr val="477489"/>
              </a:solidFill>
              <a:latin typeface="나눔고딕"/>
              <a:ea typeface="나눔고딕"/>
            </a:endParaRPr>
          </a:p>
        </p:txBody>
      </p:sp>
      <p:pic>
        <p:nvPicPr>
          <p:cNvPr id="1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1290" y="212780"/>
            <a:ext cx="778290" cy="419926"/>
          </a:xfrm>
          <a:prstGeom prst="rect">
            <a:avLst/>
          </a:prstGeom>
        </p:spPr>
      </p:pic>
      <p:sp>
        <p:nvSpPr>
          <p:cNvPr id="175" name="직사각형 1"/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47" name=""/>
          <p:cNvGrpSpPr/>
          <p:nvPr/>
        </p:nvGrpSpPr>
        <p:grpSpPr>
          <a:xfrm rot="0">
            <a:off x="5347335" y="1533716"/>
            <a:ext cx="1440180" cy="4495608"/>
            <a:chOff x="4251308" y="1524191"/>
            <a:chExt cx="1440180" cy="4495608"/>
          </a:xfrm>
        </p:grpSpPr>
        <p:sp>
          <p:nvSpPr>
            <p:cNvPr id="181" name="사각형: 둥근 모서리 16"/>
            <p:cNvSpPr/>
            <p:nvPr/>
          </p:nvSpPr>
          <p:spPr>
            <a:xfrm>
              <a:off x="4431331" y="1524191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47748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공지사항</a:t>
              </a:r>
              <a:endParaRPr lang="ko-KR" altLang="en-US" sz="1000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06" name=""/>
            <p:cNvSpPr/>
            <p:nvPr/>
          </p:nvSpPr>
          <p:spPr>
            <a:xfrm>
              <a:off x="4251308" y="2165446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공지사항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목록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311" name="사각형: 둥근 모서리 17"/>
            <p:cNvSpPr/>
            <p:nvPr/>
          </p:nvSpPr>
          <p:spPr>
            <a:xfrm>
              <a:off x="4431331" y="2950718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게시글 작성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15" name="TextBox 1069"/>
            <p:cNvSpPr txBox="1"/>
            <p:nvPr/>
          </p:nvSpPr>
          <p:spPr>
            <a:xfrm>
              <a:off x="4898969" y="4096702"/>
              <a:ext cx="583008" cy="251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b="1">
                  <a:latin typeface="나눔고딕"/>
                  <a:ea typeface="나눔고딕"/>
                  <a:cs typeface="Pretendard SemiBold"/>
                </a:rPr>
                <a:t>Yes</a:t>
              </a:r>
              <a:endParaRPr lang="en-US" altLang="ko-KR" sz="1050" b="1"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25" name=""/>
            <p:cNvSpPr/>
            <p:nvPr/>
          </p:nvSpPr>
          <p:spPr>
            <a:xfrm>
              <a:off x="4251308" y="3591973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관리자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유무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326" name="사각형: 둥근 모서리 17"/>
            <p:cNvSpPr/>
            <p:nvPr/>
          </p:nvSpPr>
          <p:spPr>
            <a:xfrm>
              <a:off x="4431331" y="501850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게시글 삭제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27" name="사각형: 둥근 모서리 17"/>
            <p:cNvSpPr/>
            <p:nvPr/>
          </p:nvSpPr>
          <p:spPr>
            <a:xfrm>
              <a:off x="4431331" y="5659755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게시글 삭제 성공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28" name="사각형: 둥근 모서리 17"/>
            <p:cNvSpPr/>
            <p:nvPr/>
          </p:nvSpPr>
          <p:spPr>
            <a:xfrm>
              <a:off x="4431331" y="437724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게시글 작성 성공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338" name=""/>
            <p:cNvCxnSpPr/>
            <p:nvPr/>
          </p:nvCxnSpPr>
          <p:spPr>
            <a:xfrm rot="16200000" flipH="1">
              <a:off x="4830793" y="2810113"/>
              <a:ext cx="281209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"/>
            <p:cNvCxnSpPr/>
            <p:nvPr/>
          </p:nvCxnSpPr>
          <p:spPr>
            <a:xfrm rot="5400000" flipV="1">
              <a:off x="4831588" y="3450574"/>
              <a:ext cx="281209" cy="158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"/>
            <p:cNvCxnSpPr/>
            <p:nvPr/>
          </p:nvCxnSpPr>
          <p:spPr>
            <a:xfrm rot="5400000" flipV="1">
              <a:off x="4831587" y="4235847"/>
              <a:ext cx="281210" cy="158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"/>
            <p:cNvCxnSpPr/>
            <p:nvPr/>
          </p:nvCxnSpPr>
          <p:spPr>
            <a:xfrm rot="5400000" flipV="1">
              <a:off x="4831588" y="4877102"/>
              <a:ext cx="281209" cy="158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"/>
            <p:cNvCxnSpPr/>
            <p:nvPr/>
          </p:nvCxnSpPr>
          <p:spPr>
            <a:xfrm rot="5400000" flipV="1">
              <a:off x="4831588" y="5518356"/>
              <a:ext cx="281209" cy="158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"/>
            <p:cNvCxnSpPr/>
            <p:nvPr/>
          </p:nvCxnSpPr>
          <p:spPr>
            <a:xfrm rot="5400000" flipV="1">
              <a:off x="4831589" y="2024047"/>
              <a:ext cx="281209" cy="158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"/>
            <p:cNvCxnSpPr/>
            <p:nvPr/>
          </p:nvCxnSpPr>
          <p:spPr>
            <a:xfrm rot="5400000" flipH="1" flipV="1">
              <a:off x="3530281" y="3858589"/>
              <a:ext cx="3602318" cy="720095"/>
            </a:xfrm>
            <a:prstGeom prst="bentConnector4">
              <a:avLst>
                <a:gd name="adj1" fmla="val -3761"/>
                <a:gd name="adj2" fmla="val 188234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"/>
            <p:cNvCxnSpPr/>
            <p:nvPr/>
          </p:nvCxnSpPr>
          <p:spPr>
            <a:xfrm flipH="1" flipV="1">
              <a:off x="4251308" y="2417477"/>
              <a:ext cx="180022" cy="2139791"/>
            </a:xfrm>
            <a:prstGeom prst="bentConnector3">
              <a:avLst>
                <a:gd name="adj1" fmla="val 250694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 rot="0"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 rot="0"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main</a:t>
              </a:r>
              <a:endParaRPr lang="en-US" altLang="ko-KR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238430" y="1142705"/>
            <a:ext cx="2171090" cy="588940"/>
            <a:chOff x="286055" y="325166"/>
            <a:chExt cx="2171090" cy="588940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29716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메인 페이지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38431" y="2830337"/>
            <a:ext cx="2171089" cy="806308"/>
            <a:chOff x="286056" y="325166"/>
            <a:chExt cx="2171089" cy="80630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51453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처음 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</a:rPr>
                <a:t>접속했을 때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</a:rPr>
                <a:t>보여지는 화면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238431" y="4203735"/>
            <a:ext cx="2171089" cy="585435"/>
            <a:chOff x="286056" y="325166"/>
            <a:chExt cx="2171089" cy="585435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293660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메인 페이지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2536919" y="5659243"/>
            <a:ext cx="9387898" cy="806327"/>
            <a:chOff x="285805" y="325164"/>
            <a:chExt cx="1141294" cy="806327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  <a:endParaRPr lang="ko-KR" altLang="en-US" sz="1400"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514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사용자에게 어떤 서비스인지 소개하는 화면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회원가입 및 로그인 기능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</p:txBody>
        </p:sp>
      </p:grpSp>
      <p:sp>
        <p:nvSpPr>
          <p:cNvPr id="40" name="TextBox 30"/>
          <p:cNvSpPr txBox="1"/>
          <p:nvPr/>
        </p:nvSpPr>
        <p:spPr>
          <a:xfrm>
            <a:off x="2536919" y="5951017"/>
            <a:ext cx="9387899" cy="514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FontTx/>
              <a:buChar char="-"/>
              <a:defRPr/>
            </a:pPr>
            <a:r>
              <a:rPr lang="ko-KR" altLang="en-US" sz="1400">
                <a:latin typeface="Pretendard ExtraLight"/>
                <a:ea typeface="Pretendard ExtraLight"/>
                <a:cs typeface="Pretendard ExtraLight"/>
              </a:rPr>
              <a:t>사용자에게 어떤 서비스인지 소개하는 화면</a:t>
            </a:r>
            <a:endParaRPr lang="ko-KR" altLang="en-US" sz="1400">
              <a:latin typeface="Pretendard ExtraLight"/>
              <a:ea typeface="Pretendard ExtraLight"/>
              <a:cs typeface="Pretendard ExtraLight"/>
            </a:endParaRPr>
          </a:p>
          <a:p>
            <a:pPr marL="180975" indent="-180975">
              <a:buFontTx/>
              <a:buChar char="-"/>
              <a:defRPr/>
            </a:pPr>
            <a:r>
              <a:rPr lang="ko-KR" altLang="en-US" sz="1400">
                <a:latin typeface="Pretendard ExtraLight"/>
                <a:ea typeface="Pretendard ExtraLight"/>
                <a:cs typeface="Pretendard ExtraLight"/>
              </a:rPr>
              <a:t>회원가입 및 로그인 기능</a:t>
            </a:r>
            <a:endParaRPr lang="ko-KR" altLang="en-US" sz="1400">
              <a:latin typeface="Pretendard ExtraLight"/>
              <a:ea typeface="Pretendard ExtraLight"/>
              <a:cs typeface="Pretendard ExtraLight"/>
            </a:endParaRPr>
          </a:p>
        </p:txBody>
      </p:sp>
      <p:sp>
        <p:nvSpPr>
          <p:cNvPr id="41" name="TextBox 30"/>
          <p:cNvSpPr txBox="1"/>
          <p:nvPr/>
        </p:nvSpPr>
        <p:spPr>
          <a:xfrm>
            <a:off x="7013668" y="5931966"/>
            <a:ext cx="4511102" cy="514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FontTx/>
              <a:buChar char="-"/>
              <a:defRPr/>
            </a:pPr>
            <a:r>
              <a:rPr lang="ko-KR" altLang="en-US" sz="1400">
                <a:latin typeface="Pretendard ExtraLight"/>
                <a:ea typeface="Pretendard ExtraLight"/>
                <a:cs typeface="Pretendard ExtraLight"/>
              </a:rPr>
              <a:t>로그인 시 사용자 본인 정보 관리할 수 있는 마이페이지</a:t>
            </a:r>
            <a:endParaRPr lang="ko-KR" altLang="en-US" sz="1400">
              <a:latin typeface="Pretendard ExtraLight"/>
              <a:ea typeface="Pretendard ExtraLight"/>
              <a:cs typeface="Pretendard ExtraLight"/>
            </a:endParaRPr>
          </a:p>
          <a:p>
            <a:pPr marL="180975" indent="-180975">
              <a:buFontTx/>
              <a:buChar char="-"/>
              <a:defRPr/>
            </a:pPr>
            <a:r>
              <a:rPr lang="ko-KR" altLang="en-US" sz="1400">
                <a:latin typeface="Pretendard ExtraLight"/>
                <a:ea typeface="Pretendard ExtraLight"/>
                <a:cs typeface="Pretendard ExtraLight"/>
              </a:rPr>
              <a:t>사용자가 원하는 메뉴를 선택해 이동</a:t>
            </a:r>
            <a:endParaRPr lang="ko-KR" altLang="en-US" sz="1400">
              <a:latin typeface="Pretendard ExtraLight"/>
              <a:ea typeface="Pretendard ExtraLight"/>
              <a:cs typeface="Pretendard ExtraLight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8178" y="495299"/>
            <a:ext cx="9519079" cy="4849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641</ep:Words>
  <ep:PresentationFormat>와이드스크린</ep:PresentationFormat>
  <ep:Paragraphs>27</ep:Paragraphs>
  <ep:Slides>20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2023-08-30T09:30:06.000</dcterms:created>
  <dc:creator>김군순</dc:creator>
  <cp:lastModifiedBy>smhrd</cp:lastModifiedBy>
  <dcterms:modified xsi:type="dcterms:W3CDTF">2023-12-06T09:20:09.672</dcterms:modified>
  <cp:revision>200</cp:revision>
  <dc:title>PowerPoint 프레젠테이션</dc:title>
  <cp:version>1000.0000.01</cp:version>
</cp:coreProperties>
</file>