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D2C7C4E-102C-4CD9-BD9D-F91CC94053C8}">
          <p14:sldIdLst>
            <p14:sldId id="256"/>
            <p14:sldId id="257"/>
          </p14:sldIdLst>
        </p14:section>
        <p14:section name="ㅇㅇ" id="{C6325671-D0FA-4964-AA63-6AD6615DC548}">
          <p14:sldIdLst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EAF1E-9221-4A06-B034-B7EF1C19733E}" v="93" dt="2023-11-05T08:36:44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9F94E-8850-A85F-9D4C-F84E1AB80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A02126-99EB-5403-6D75-CD6760A05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27B12-C846-67F0-F204-1CCA181A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82A5-E756-4720-A669-1796D6E6B516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283F8-8D8C-51CC-EDF3-6EC71B20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55891-052A-C28F-A523-DD0A9044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7075-A24F-4572-8C61-ADFD924CD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9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63C78-B2C7-B99E-55D8-7957D234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41E55F-A977-0FF0-BA52-D7BED03A6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626B-471E-E131-CC91-D43AD7FB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82A5-E756-4720-A669-1796D6E6B516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3FAD5-46A1-5622-D9A5-5910D8F5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E6ABC2-E6DA-3CB5-1D3F-A90ECE25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7075-A24F-4572-8C61-ADFD924CD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4F98EA-3BBA-9BE7-FEF1-726CF36B8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9A9B9D-E6C3-5425-C971-46DD2D660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EA485-4939-5F22-3010-3D65CF56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82A5-E756-4720-A669-1796D6E6B516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FBA9B-A9B7-C38A-42FD-86EDDBC2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6607F6-3C61-78E8-E3A0-EC8D7292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7075-A24F-4572-8C61-ADFD924CD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2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A3DD7-7527-2228-A8FF-B0B6E891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459B5-F820-1BDF-6FAB-E1A22E002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41234-5686-B69B-BBE9-F258CAE9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82A5-E756-4720-A669-1796D6E6B516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9C12F-D4B4-BAEB-6449-7D75B800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7FB95-A9CF-726C-3557-1CCEE0F1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7075-A24F-4572-8C61-ADFD924CD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46A3E-4381-FEED-D020-92AA46E3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FDF57-4678-DBB2-5A63-587D2D611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A99CA-0152-248B-3E2B-F61AF5EB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82A5-E756-4720-A669-1796D6E6B516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C706E-9A59-A8BD-7D3C-76C2B96A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4BFFA-391E-919E-FDE1-88CCF27C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7075-A24F-4572-8C61-ADFD924CD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22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C07D7-1EE8-BC02-3ED2-220F9581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B8B11-1564-81E2-DF06-0AD3B473C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C44028-FCC1-8B16-DDA3-892ECFAB3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481885-950F-9905-EF30-68C63FFD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82A5-E756-4720-A669-1796D6E6B516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4DB8F9-32A0-F33C-29CF-6C3C3E10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89139-B08B-D950-3F63-72EC7291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7075-A24F-4572-8C61-ADFD924CD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57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79182-9184-1A47-F820-569FE040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6EE581-8FA7-C39C-2E7D-9D8EDCA86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A2F216-D2D7-FD17-418C-AFAB66E0B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3A3421-75F3-A4DE-7ED6-6B425F86F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1C5D94-4BB0-3271-A045-29346D283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FF0FF5-A760-B760-0417-F7C0F2FA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82A5-E756-4720-A669-1796D6E6B516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40F162-AD2F-1D89-5F7F-B7BB3DFA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CB7F55-E604-B49D-0961-689ACA43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7075-A24F-4572-8C61-ADFD924CD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5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D525F-C375-D9FE-B87E-81DF7EFA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F0D1AD-FFE7-466D-31EE-42DE0C81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82A5-E756-4720-A669-1796D6E6B516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06ABCB-53BF-341E-8720-F482CF8F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278594-C65B-DE2A-53F3-EC3486EC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7075-A24F-4572-8C61-ADFD924CD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51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090FEA-88A6-F242-BF39-90976A5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82A5-E756-4720-A669-1796D6E6B516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A65026-ABC5-D41B-17F1-AA4544A7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77CDE0-B7BD-1F23-2D68-FA65700A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7075-A24F-4572-8C61-ADFD924CD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11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53D54-E9F0-477D-5F48-E95E6188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66DA3-EBE6-707C-3296-7C33BF344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A82C5-CCAD-012B-599B-87AAF137E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5A338-CE70-7647-09C6-268246CB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82A5-E756-4720-A669-1796D6E6B516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15C462-D229-CF2A-12BA-10DEFE9C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E3ACEB-C98C-4AA0-1ACC-EE0EE446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7075-A24F-4572-8C61-ADFD924CD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0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25C11-22CC-BFD3-F298-13F00248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63D705-55DA-2B53-46D3-7272E0482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803112-6358-64F4-4C05-C3690989F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E4E028-1719-7FAA-AD2B-7EA83DB4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82A5-E756-4720-A669-1796D6E6B516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472DD-4C69-944B-9E0D-1BFD5745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A53EF-1765-B234-ECA7-733F5C81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7075-A24F-4572-8C61-ADFD924CD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3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822AA3-24DB-341F-1D16-3B500744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8647B4-0CC3-C7DD-4025-24FA0240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3F2EE-C9AF-DC5B-9836-6B22F7A3D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B82A5-E756-4720-A669-1796D6E6B516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9CBBF-9060-9192-1ABD-735A11494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CC2EA-BF6C-C2C6-F70F-01636007D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27075-A24F-4572-8C61-ADFD924CD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4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E2C5A61-1F03-4D0E-F735-02EC2D0C7A84}"/>
              </a:ext>
            </a:extLst>
          </p:cNvPr>
          <p:cNvGrpSpPr/>
          <p:nvPr/>
        </p:nvGrpSpPr>
        <p:grpSpPr>
          <a:xfrm>
            <a:off x="165846" y="174952"/>
            <a:ext cx="11860307" cy="8588048"/>
            <a:chOff x="165846" y="174952"/>
            <a:chExt cx="11860307" cy="650809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20C3623-673B-15E5-0E92-EDC533F1B33B}"/>
                </a:ext>
              </a:extLst>
            </p:cNvPr>
            <p:cNvSpPr/>
            <p:nvPr/>
          </p:nvSpPr>
          <p:spPr>
            <a:xfrm>
              <a:off x="165847" y="174952"/>
              <a:ext cx="11860306" cy="6508096"/>
            </a:xfrm>
            <a:prstGeom prst="roundRect">
              <a:avLst>
                <a:gd name="adj" fmla="val 2439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C6D3CE42-0572-D37A-3BD7-3B007FEC0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08" t="1931" r="349" b="39325"/>
            <a:stretch/>
          </p:blipFill>
          <p:spPr>
            <a:xfrm>
              <a:off x="165846" y="174952"/>
              <a:ext cx="11860305" cy="617934"/>
            </a:xfrm>
            <a:prstGeom prst="round2SameRect">
              <a:avLst>
                <a:gd name="adj1" fmla="val 27006"/>
                <a:gd name="adj2" fmla="val 0"/>
              </a:avLst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0109C0-064E-8223-59BD-293E4F52B731}"/>
              </a:ext>
            </a:extLst>
          </p:cNvPr>
          <p:cNvSpPr/>
          <p:nvPr/>
        </p:nvSpPr>
        <p:spPr>
          <a:xfrm>
            <a:off x="165844" y="792886"/>
            <a:ext cx="11860305" cy="130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149CE5A-071A-3045-D959-BEE47CD39556}"/>
              </a:ext>
            </a:extLst>
          </p:cNvPr>
          <p:cNvSpPr/>
          <p:nvPr/>
        </p:nvSpPr>
        <p:spPr>
          <a:xfrm>
            <a:off x="1316825" y="2840706"/>
            <a:ext cx="995450" cy="1300529"/>
          </a:xfrm>
          <a:prstGeom prst="roundRect">
            <a:avLst>
              <a:gd name="adj" fmla="val 1243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97F1FF12-5E01-A696-767B-91D6F3C12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776" y="1150660"/>
            <a:ext cx="850680" cy="5203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5B6A2C-C308-8E53-B2B1-F6F4EF9021A2}"/>
              </a:ext>
            </a:extLst>
          </p:cNvPr>
          <p:cNvSpPr txBox="1"/>
          <p:nvPr/>
        </p:nvSpPr>
        <p:spPr>
          <a:xfrm>
            <a:off x="1634607" y="1539796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</a:t>
            </a:r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번역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ABFB7A-1D75-E423-D997-C912F5BF47D7}"/>
              </a:ext>
            </a:extLst>
          </p:cNvPr>
          <p:cNvSpPr txBox="1"/>
          <p:nvPr/>
        </p:nvSpPr>
        <p:spPr>
          <a:xfrm>
            <a:off x="2934513" y="1532479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DD3993C-D46E-224A-3DEB-571E8B66AE38}"/>
              </a:ext>
            </a:extLst>
          </p:cNvPr>
          <p:cNvGrpSpPr/>
          <p:nvPr/>
        </p:nvGrpSpPr>
        <p:grpSpPr>
          <a:xfrm>
            <a:off x="10943852" y="778612"/>
            <a:ext cx="850680" cy="289891"/>
            <a:chOff x="10972427" y="1057654"/>
            <a:chExt cx="850680" cy="289891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1C5EB86-C6D9-6A59-5B5A-49DCAA9E137C}"/>
                </a:ext>
              </a:extLst>
            </p:cNvPr>
            <p:cNvSpPr/>
            <p:nvPr/>
          </p:nvSpPr>
          <p:spPr>
            <a:xfrm>
              <a:off x="10972427" y="1057654"/>
              <a:ext cx="850680" cy="27699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5CBCB3-C47E-40C1-D4C1-D497162196DD}"/>
                </a:ext>
              </a:extLst>
            </p:cNvPr>
            <p:cNvSpPr txBox="1"/>
            <p:nvPr/>
          </p:nvSpPr>
          <p:spPr>
            <a:xfrm>
              <a:off x="11103456" y="1070546"/>
              <a:ext cx="588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로그인</a:t>
              </a: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3D6B62-4E6B-3D50-89C2-B08343C68C6B}"/>
              </a:ext>
            </a:extLst>
          </p:cNvPr>
          <p:cNvSpPr/>
          <p:nvPr/>
        </p:nvSpPr>
        <p:spPr>
          <a:xfrm>
            <a:off x="2809251" y="2840324"/>
            <a:ext cx="6573498" cy="3626714"/>
          </a:xfrm>
          <a:prstGeom prst="roundRect">
            <a:avLst>
              <a:gd name="adj" fmla="val 505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카메라 화면</a:t>
            </a:r>
            <a:r>
              <a:rPr lang="en-US" altLang="ko-KR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E20E5F5-D4D4-D661-9A14-F80BC7FAC094}"/>
              </a:ext>
            </a:extLst>
          </p:cNvPr>
          <p:cNvGrpSpPr/>
          <p:nvPr/>
        </p:nvGrpSpPr>
        <p:grpSpPr>
          <a:xfrm>
            <a:off x="4406949" y="6621319"/>
            <a:ext cx="3378094" cy="289891"/>
            <a:chOff x="5670659" y="6134824"/>
            <a:chExt cx="850680" cy="289891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D82D06A-8971-80A2-C369-49ABD2DB74B3}"/>
                </a:ext>
              </a:extLst>
            </p:cNvPr>
            <p:cNvSpPr/>
            <p:nvPr/>
          </p:nvSpPr>
          <p:spPr>
            <a:xfrm>
              <a:off x="5670659" y="6134824"/>
              <a:ext cx="850680" cy="276999"/>
            </a:xfrm>
            <a:prstGeom prst="roundRect">
              <a:avLst>
                <a:gd name="adj" fmla="val 43123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AC13E4-1725-250C-23D3-A30F3959E825}"/>
                </a:ext>
              </a:extLst>
            </p:cNvPr>
            <p:cNvSpPr txBox="1"/>
            <p:nvPr/>
          </p:nvSpPr>
          <p:spPr>
            <a:xfrm>
              <a:off x="6004930" y="6147716"/>
              <a:ext cx="1821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번역하기</a:t>
              </a:r>
              <a:endParaRPr lang="ko-KR" altLang="en-US" sz="12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349D0BA-249D-4D6C-9596-852ABE8D797C}"/>
              </a:ext>
            </a:extLst>
          </p:cNvPr>
          <p:cNvSpPr txBox="1"/>
          <p:nvPr/>
        </p:nvSpPr>
        <p:spPr>
          <a:xfrm>
            <a:off x="4233630" y="153979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043EEB-6DCE-0473-5119-2E7365D63376}"/>
              </a:ext>
            </a:extLst>
          </p:cNvPr>
          <p:cNvSpPr txBox="1"/>
          <p:nvPr/>
        </p:nvSpPr>
        <p:spPr>
          <a:xfrm>
            <a:off x="1452910" y="2954849"/>
            <a:ext cx="72327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의료기관</a:t>
            </a:r>
            <a:endParaRPr lang="en-US" altLang="ko-KR" sz="12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>
              <a:spcBef>
                <a:spcPts val="600"/>
              </a:spcBef>
            </a:pPr>
            <a:r>
              <a:rPr lang="ko-KR" altLang="en-US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공공기관</a:t>
            </a:r>
            <a:endParaRPr lang="en-US" altLang="ko-KR" sz="12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>
              <a:spcBef>
                <a:spcPts val="600"/>
              </a:spcBef>
            </a:pPr>
            <a:r>
              <a:rPr lang="ko-KR" altLang="en-US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교육기관</a:t>
            </a:r>
            <a:endParaRPr lang="en-US" altLang="ko-KR" sz="12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>
              <a:spcBef>
                <a:spcPts val="600"/>
              </a:spcBef>
            </a:pPr>
            <a:r>
              <a:rPr lang="ko-KR" altLang="en-US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기타</a:t>
            </a:r>
          </a:p>
        </p:txBody>
      </p:sp>
      <p:pic>
        <p:nvPicPr>
          <p:cNvPr id="29" name="그래픽 28">
            <a:extLst>
              <a:ext uri="{FF2B5EF4-FFF2-40B4-BE49-F238E27FC236}">
                <a16:creationId xmlns:a16="http://schemas.microsoft.com/office/drawing/2014/main" id="{1DCC2C36-B2E6-4140-AFAF-8CAD71D518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9017" y="1019859"/>
            <a:ext cx="669655" cy="520319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E7502959-1B86-BF6A-3676-E25D899170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01840" y="1019859"/>
            <a:ext cx="588623" cy="519950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F0BD3A2B-571D-3411-9100-585FF579F0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00955" y="1019859"/>
            <a:ext cx="588623" cy="5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34DF03-A990-6CB3-F0B6-FBDE481EE722}"/>
              </a:ext>
            </a:extLst>
          </p:cNvPr>
          <p:cNvSpPr txBox="1"/>
          <p:nvPr/>
        </p:nvSpPr>
        <p:spPr>
          <a:xfrm>
            <a:off x="253223" y="33712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서비스 소개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AB764-9840-BE9F-37E6-696B03E678E6}"/>
              </a:ext>
            </a:extLst>
          </p:cNvPr>
          <p:cNvSpPr txBox="1"/>
          <p:nvPr/>
        </p:nvSpPr>
        <p:spPr>
          <a:xfrm>
            <a:off x="1701101" y="337121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서비스 내용 소개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팀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996CF6-30AE-B3B8-6910-4AD1C2F88F08}"/>
              </a:ext>
            </a:extLst>
          </p:cNvPr>
          <p:cNvSpPr txBox="1"/>
          <p:nvPr/>
        </p:nvSpPr>
        <p:spPr>
          <a:xfrm>
            <a:off x="253223" y="727646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번역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94BA1-BC5E-4BDF-4685-467566675C8A}"/>
              </a:ext>
            </a:extLst>
          </p:cNvPr>
          <p:cNvSpPr txBox="1"/>
          <p:nvPr/>
        </p:nvSpPr>
        <p:spPr>
          <a:xfrm>
            <a:off x="1701101" y="727646"/>
            <a:ext cx="982192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→ 음성 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영상 촬영 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&gt;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번역 버튼 클릭 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&gt;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서버로 전송 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&gt;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학습한 모델이 영상을 분석해 텍스트로 반환 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&gt;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음성으로 텍스트 내용 출력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의료기관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경찰서 등 분야별 선택하여 사용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Ex)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의료기관에서 농인 환자가 온 경우 화면을 먼저 보여주어 진료를 하려고 하니 부위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증상등을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수어로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설명해주라는 영상을 송출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&gt;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환자가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수어로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설명 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&gt;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번역하여 의사에게 전달되는 동안 환자가 답답하지 않도록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수어로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내용을 의사에게 전달해 주는 중이고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전달이 완료되면 의사가 더 상세히 진료 후 치료를 진행한다는 안내 영상 송출 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&gt;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 외에도 치료가 끝났다는 영상 등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기본적인 안내 영상을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미리 준비해서 사용자가 상황에 맞춰 사용할 수 있도록 준비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부족한 부분은 커뮤니티 등을 통해 개발자에게 건의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</a:t>
            </a:r>
          </a:p>
          <a:p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의료기관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공공기관 등 방문이유가 명확한 곳에서 사용할 수 있도록 패턴에 맞게 설정하는 방식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청각장애인도 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119, 112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등 긴급신고 할 수 있도록 기능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디자인은 글을 몰라도 대충 알 수 있도록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픽토그램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활용한 디자인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11696C-988A-2295-8EE1-9A978918F1B2}"/>
              </a:ext>
            </a:extLst>
          </p:cNvPr>
          <p:cNvSpPr txBox="1"/>
          <p:nvPr/>
        </p:nvSpPr>
        <p:spPr>
          <a:xfrm>
            <a:off x="253223" y="429402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914CF2-73F7-F9FC-9E71-6BD3B3202492}"/>
              </a:ext>
            </a:extLst>
          </p:cNvPr>
          <p:cNvSpPr txBox="1"/>
          <p:nvPr/>
        </p:nvSpPr>
        <p:spPr>
          <a:xfrm>
            <a:off x="1701101" y="4294020"/>
            <a:ext cx="3791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서비스 이용자들이 이용할 수 있는 커뮤니티 시스템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B9274-C6E3-E942-25D2-F6A2D5501A24}"/>
              </a:ext>
            </a:extLst>
          </p:cNvPr>
          <p:cNvSpPr txBox="1"/>
          <p:nvPr/>
        </p:nvSpPr>
        <p:spPr>
          <a:xfrm>
            <a:off x="253223" y="4735802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75FF5-0206-1A59-7124-C962E3C1B724}"/>
              </a:ext>
            </a:extLst>
          </p:cNvPr>
          <p:cNvSpPr txBox="1"/>
          <p:nvPr/>
        </p:nvSpPr>
        <p:spPr>
          <a:xfrm>
            <a:off x="1701101" y="4735802"/>
            <a:ext cx="191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구글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카카오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소셜로그인</a:t>
            </a:r>
            <a:endParaRPr lang="ko-KR" altLang="en-US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0B946B-D886-4F5F-9FB8-894A87E294DA}"/>
              </a:ext>
            </a:extLst>
          </p:cNvPr>
          <p:cNvSpPr txBox="1"/>
          <p:nvPr/>
        </p:nvSpPr>
        <p:spPr>
          <a:xfrm>
            <a:off x="253223" y="3855044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113E7E-DBFF-4B22-A9A3-028E21BCF555}"/>
              </a:ext>
            </a:extLst>
          </p:cNvPr>
          <p:cNvSpPr txBox="1"/>
          <p:nvPr/>
        </p:nvSpPr>
        <p:spPr>
          <a:xfrm>
            <a:off x="1701101" y="3855044"/>
            <a:ext cx="322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한국수어사전과 같은 기능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검색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필터링 등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392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DAB764-9840-BE9F-37E6-696B03E678E6}"/>
              </a:ext>
            </a:extLst>
          </p:cNvPr>
          <p:cNvSpPr txBox="1"/>
          <p:nvPr/>
        </p:nvSpPr>
        <p:spPr>
          <a:xfrm>
            <a:off x="248819" y="337121"/>
            <a:ext cx="117356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자연어를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수어로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번역하기 위해 텍스트의 성분을 분석하여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번역에 필요한 형태소만 남기는 과정 필요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수어는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시제와 조사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문장 종결 법이 없음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그렇기 때문에 분석된 형태소에서 체언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(N**),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용언 중 동사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(VV),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형용사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(VA),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긍정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부정 지정사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(VC*),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관형사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(MD*),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부사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(MA*)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제외한 나머지 품사는 제거함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반환된 용언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(V**)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형태소에는 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‘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다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’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붙여 기본형으로 가공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-&gt;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서울대학교 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IDS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연구실에서 진행한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꼬꼬마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</a:t>
            </a:r>
            <a:r>
              <a:rPr lang="en-US" altLang="ko-KR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kkm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프로젝트의 형태소 분석기 라이브러리 사용하기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57E1D-18AD-614B-31A2-783F5C240118}"/>
              </a:ext>
            </a:extLst>
          </p:cNvPr>
          <p:cNvSpPr txBox="1"/>
          <p:nvPr/>
        </p:nvSpPr>
        <p:spPr>
          <a:xfrm>
            <a:off x="248818" y="1973987"/>
            <a:ext cx="11666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데이터 셋을 이용해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수어를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분류해 주는  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CRNN(CNN-GRU)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딥러닝 모델을 학습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분류 학습이 완료된 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CRNN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모델에 넣어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수어를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분류하는 작업을 진행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분류된 단어는 조사와 접사 등 생략된 원형의 상태 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-&gt;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단어의 순서와 의미를 파악해 품사를 파악하고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해당 품사에 맞는 조사는 </a:t>
            </a:r>
            <a:r>
              <a:rPr lang="en-US" altLang="ko-KR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SKTBrain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에서 제공하는 </a:t>
            </a:r>
            <a:r>
              <a:rPr lang="en-US" altLang="ko-KR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KoBERT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이용하여 튜닝한 후 화면에 출력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 Google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에서 제공하는 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Text-to-</a:t>
            </a:r>
            <a:r>
              <a:rPr lang="en-US" altLang="ko-KR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SpechAPI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사용해 음성도 제공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AC381-DF20-9786-F271-44A3A6D7A510}"/>
              </a:ext>
            </a:extLst>
          </p:cNvPr>
          <p:cNvSpPr txBox="1"/>
          <p:nvPr/>
        </p:nvSpPr>
        <p:spPr>
          <a:xfrm>
            <a:off x="248818" y="3213844"/>
            <a:ext cx="11666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CRNN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모델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영상은 공간 정보와 시간 정보를 포함한 프레임으로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나누어져야함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 CNN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모듈과 시간 시퀀스를 처리하는 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GRU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모델을 결합한 하이브리드 구조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KERAS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에서 제공하는 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“Video </a:t>
            </a:r>
            <a:r>
              <a:rPr lang="en-US" altLang="ko-KR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Classifaication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with a CNN-RNN Architecture”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 </a:t>
            </a:r>
            <a:r>
              <a:rPr lang="en-US" altLang="ko-KR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github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공개 코드를 이용해 구현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Epoch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는 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100, BATCH_SIZE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는 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64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 설정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CBA01-04F7-3033-F5C7-BAB50ECF2020}"/>
              </a:ext>
            </a:extLst>
          </p:cNvPr>
          <p:cNvSpPr txBox="1"/>
          <p:nvPr/>
        </p:nvSpPr>
        <p:spPr>
          <a:xfrm>
            <a:off x="248818" y="4556869"/>
            <a:ext cx="1166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MediaPipe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구글에서 개발한 오픈소스 프레임워크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사진 또는 영상에서 실시간으로 사람의 동작을 감지하여 몸 관절에서 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33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개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손 관절에서 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21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개의 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3D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랜드마크를 추론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487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F94EF43-7085-17AB-78D2-9A3857BE4F6E}"/>
              </a:ext>
            </a:extLst>
          </p:cNvPr>
          <p:cNvSpPr/>
          <p:nvPr/>
        </p:nvSpPr>
        <p:spPr>
          <a:xfrm>
            <a:off x="4138612" y="704851"/>
            <a:ext cx="1120641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20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메인페이지</a:t>
            </a:r>
            <a:endParaRPr lang="ko-KR" altLang="en-US" sz="1200" dirty="0">
              <a:solidFill>
                <a:schemeClr val="tx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8D0DD8-F2B0-88FF-7550-C34435ABA8A5}"/>
              </a:ext>
            </a:extLst>
          </p:cNvPr>
          <p:cNvSpPr/>
          <p:nvPr/>
        </p:nvSpPr>
        <p:spPr>
          <a:xfrm>
            <a:off x="4138612" y="1314451"/>
            <a:ext cx="1120641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로그인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D85845F-907B-CE3D-46BE-8522A7B13B21}"/>
              </a:ext>
            </a:extLst>
          </p:cNvPr>
          <p:cNvSpPr/>
          <p:nvPr/>
        </p:nvSpPr>
        <p:spPr>
          <a:xfrm>
            <a:off x="4138612" y="1924051"/>
            <a:ext cx="1120641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20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수어사전</a:t>
            </a:r>
            <a:endParaRPr lang="ko-KR" altLang="en-US" sz="1200" dirty="0">
              <a:solidFill>
                <a:schemeClr val="tx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B4091F3-90CA-974F-0215-16CAA5937849}"/>
              </a:ext>
            </a:extLst>
          </p:cNvPr>
          <p:cNvSpPr/>
          <p:nvPr/>
        </p:nvSpPr>
        <p:spPr>
          <a:xfrm>
            <a:off x="1503496" y="1924051"/>
            <a:ext cx="1120641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200" dirty="0" err="1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수어번역</a:t>
            </a:r>
            <a:endParaRPr lang="ko-KR" altLang="en-US" sz="1200" dirty="0">
              <a:solidFill>
                <a:schemeClr val="tx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B07B23-A859-A11A-098D-1AE975F2869D}"/>
              </a:ext>
            </a:extLst>
          </p:cNvPr>
          <p:cNvSpPr/>
          <p:nvPr/>
        </p:nvSpPr>
        <p:spPr>
          <a:xfrm>
            <a:off x="6703744" y="1924051"/>
            <a:ext cx="1120641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20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커뮤니티</a:t>
            </a:r>
            <a:endParaRPr lang="ko-KR" altLang="en-US" sz="1200" dirty="0">
              <a:solidFill>
                <a:schemeClr val="tx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BB86DC3-5262-010B-638F-558E7903F4BE}"/>
              </a:ext>
            </a:extLst>
          </p:cNvPr>
          <p:cNvSpPr/>
          <p:nvPr/>
        </p:nvSpPr>
        <p:spPr>
          <a:xfrm>
            <a:off x="9268873" y="1924051"/>
            <a:ext cx="1120641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마이페이지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B6028EF-3B50-BD31-FF17-8CD1C322A670}"/>
              </a:ext>
            </a:extLst>
          </p:cNvPr>
          <p:cNvSpPr/>
          <p:nvPr/>
        </p:nvSpPr>
        <p:spPr>
          <a:xfrm>
            <a:off x="150946" y="2695576"/>
            <a:ext cx="1120641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의료시설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6240F1B-08FE-25ED-B145-2DD665C5007B}"/>
              </a:ext>
            </a:extLst>
          </p:cNvPr>
          <p:cNvSpPr/>
          <p:nvPr/>
        </p:nvSpPr>
        <p:spPr>
          <a:xfrm>
            <a:off x="1503496" y="2695576"/>
            <a:ext cx="1120641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공공시설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E47FCF-DEFC-3969-766B-066E23F68425}"/>
              </a:ext>
            </a:extLst>
          </p:cNvPr>
          <p:cNvSpPr/>
          <p:nvPr/>
        </p:nvSpPr>
        <p:spPr>
          <a:xfrm>
            <a:off x="2856046" y="2695576"/>
            <a:ext cx="1120641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치안시설</a:t>
            </a: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2FB402E3-215F-3798-1F5F-90B0F01BD078}"/>
              </a:ext>
            </a:extLst>
          </p:cNvPr>
          <p:cNvSpPr/>
          <p:nvPr/>
        </p:nvSpPr>
        <p:spPr>
          <a:xfrm>
            <a:off x="1001778" y="3429000"/>
            <a:ext cx="2124075" cy="800100"/>
          </a:xfrm>
          <a:prstGeom prst="flowChartDecision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번역서비스</a:t>
            </a:r>
            <a:endParaRPr lang="en-US" altLang="ko-KR" sz="1200" dirty="0">
              <a:solidFill>
                <a:schemeClr val="tx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영상인식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1CEAC9F-6884-2B30-5D90-252F68F6BF03}"/>
              </a:ext>
            </a:extLst>
          </p:cNvPr>
          <p:cNvSpPr/>
          <p:nvPr/>
        </p:nvSpPr>
        <p:spPr>
          <a:xfrm>
            <a:off x="1503496" y="4548188"/>
            <a:ext cx="1120641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영상 인식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D435AED-A5CB-1AEF-7267-5FDA701F5187}"/>
              </a:ext>
            </a:extLst>
          </p:cNvPr>
          <p:cNvSpPr/>
          <p:nvPr/>
        </p:nvSpPr>
        <p:spPr>
          <a:xfrm>
            <a:off x="1503496" y="5276850"/>
            <a:ext cx="1120641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영상 번역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학습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2331C46-A155-E4D1-1B6D-2C6F29275D6A}"/>
              </a:ext>
            </a:extLst>
          </p:cNvPr>
          <p:cNvSpPr/>
          <p:nvPr/>
        </p:nvSpPr>
        <p:spPr>
          <a:xfrm>
            <a:off x="1503496" y="6005512"/>
            <a:ext cx="1120641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출력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30164F6-3E5B-ECD1-7A96-14453E4B95E4}"/>
              </a:ext>
            </a:extLst>
          </p:cNvPr>
          <p:cNvSpPr/>
          <p:nvPr/>
        </p:nvSpPr>
        <p:spPr>
          <a:xfrm>
            <a:off x="4138612" y="2695576"/>
            <a:ext cx="1120641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분야별 조회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C3C722C-E0F8-DDDF-2669-759E5C526628}"/>
              </a:ext>
            </a:extLst>
          </p:cNvPr>
          <p:cNvSpPr/>
          <p:nvPr/>
        </p:nvSpPr>
        <p:spPr>
          <a:xfrm>
            <a:off x="4138612" y="3467101"/>
            <a:ext cx="1120641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필터링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검색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FC498C3-E053-9C43-A4E3-E175EE4A83DE}"/>
              </a:ext>
            </a:extLst>
          </p:cNvPr>
          <p:cNvSpPr/>
          <p:nvPr/>
        </p:nvSpPr>
        <p:spPr>
          <a:xfrm>
            <a:off x="5421178" y="2695576"/>
            <a:ext cx="1120641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자유게시판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0ED8464-CA82-5814-FDBF-E9924E52948B}"/>
              </a:ext>
            </a:extLst>
          </p:cNvPr>
          <p:cNvSpPr/>
          <p:nvPr/>
        </p:nvSpPr>
        <p:spPr>
          <a:xfrm>
            <a:off x="6703743" y="2695576"/>
            <a:ext cx="1120641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건의게시판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FA53BC1-F711-9B40-2D96-02E4FF936352}"/>
              </a:ext>
            </a:extLst>
          </p:cNvPr>
          <p:cNvSpPr/>
          <p:nvPr/>
        </p:nvSpPr>
        <p:spPr>
          <a:xfrm>
            <a:off x="7986308" y="2695576"/>
            <a:ext cx="1120641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200" dirty="0" err="1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수어등록</a:t>
            </a:r>
            <a:endParaRPr lang="ko-KR" altLang="en-US" sz="1200" dirty="0">
              <a:solidFill>
                <a:schemeClr val="tx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EDF1B75-7C08-C225-A5E0-CF3E72B595CF}"/>
              </a:ext>
            </a:extLst>
          </p:cNvPr>
          <p:cNvSpPr/>
          <p:nvPr/>
        </p:nvSpPr>
        <p:spPr>
          <a:xfrm>
            <a:off x="6067425" y="3467101"/>
            <a:ext cx="1120641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필터링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92B15AC-2117-9C7B-FD10-DA80D37B3003}"/>
              </a:ext>
            </a:extLst>
          </p:cNvPr>
          <p:cNvSpPr/>
          <p:nvPr/>
        </p:nvSpPr>
        <p:spPr>
          <a:xfrm>
            <a:off x="7986308" y="3467101"/>
            <a:ext cx="1120641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심의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F543DF3-C9B2-CA56-A324-57D2B045FA12}"/>
              </a:ext>
            </a:extLst>
          </p:cNvPr>
          <p:cNvSpPr/>
          <p:nvPr/>
        </p:nvSpPr>
        <p:spPr>
          <a:xfrm>
            <a:off x="9268873" y="2695576"/>
            <a:ext cx="1120641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정보수정</a:t>
            </a:r>
            <a:r>
              <a:rPr lang="en-US" altLang="ko-KR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조회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9EF11C3-98A0-3074-B5EA-486F69F8EA61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698933" y="1114425"/>
            <a:ext cx="0" cy="20002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71B600B-5FBC-89E8-BB31-0CDA122E1A06}"/>
              </a:ext>
            </a:extLst>
          </p:cNvPr>
          <p:cNvCxnSpPr>
            <a:stCxn id="3" idx="2"/>
            <a:endCxn id="8" idx="0"/>
          </p:cNvCxnSpPr>
          <p:nvPr/>
        </p:nvCxnSpPr>
        <p:spPr>
          <a:xfrm rot="5400000">
            <a:off x="3281362" y="506480"/>
            <a:ext cx="200026" cy="2635116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14AFB76-CA80-43A2-602F-F93406C54B0D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16200000" flipH="1">
            <a:off x="5881486" y="541472"/>
            <a:ext cx="200026" cy="256513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27B94472-5A8C-C8A5-F05F-EAE739D68687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7164050" y="-741093"/>
            <a:ext cx="200026" cy="513026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D5D79E8-BF59-20A2-664C-3D2ECB6B7E05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4698933" y="1724025"/>
            <a:ext cx="0" cy="20002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8104279E-BE35-A79F-C77E-ABABE88E1E4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5400000">
            <a:off x="1206567" y="1838325"/>
            <a:ext cx="361951" cy="135255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92BDABA-4712-D8EB-EE7E-5F4DA63A5903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16200000" flipH="1">
            <a:off x="2559117" y="1838325"/>
            <a:ext cx="361951" cy="135255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FFAC5CA-6E7F-48AA-871E-9C271A99E1D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063817" y="2333625"/>
            <a:ext cx="0" cy="36195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A729565-32E3-71C6-59A3-DA9E3B96DCA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2063816" y="3105150"/>
            <a:ext cx="1" cy="3238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A8E8E4F-59AF-9173-636F-7F061DE2E95D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16200000" flipH="1">
            <a:off x="1225616" y="2590800"/>
            <a:ext cx="323850" cy="135254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4483FF0-4259-6DF6-906F-FB4D69728FB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2578167" y="2590800"/>
            <a:ext cx="323850" cy="135255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AA69323-7460-3C67-9492-CA71860CFD59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063816" y="4229100"/>
            <a:ext cx="1" cy="3190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70E7393-82FF-6B60-5032-702EB4D6AD1F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2063817" y="4957762"/>
            <a:ext cx="0" cy="3190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F0FB5F0-E384-7D5B-4CA4-B7A5320A601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063817" y="5686424"/>
            <a:ext cx="0" cy="3190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85595CC4-5797-F8DA-2B67-59564AA9ED51}"/>
              </a:ext>
            </a:extLst>
          </p:cNvPr>
          <p:cNvCxnSpPr>
            <a:cxnSpLocks/>
            <a:stCxn id="26" idx="2"/>
            <a:endCxn id="15" idx="1"/>
          </p:cNvCxnSpPr>
          <p:nvPr/>
        </p:nvCxnSpPr>
        <p:spPr>
          <a:xfrm rot="5400000" flipH="1">
            <a:off x="4750391" y="80438"/>
            <a:ext cx="47625" cy="7544851"/>
          </a:xfrm>
          <a:prstGeom prst="bentConnector4">
            <a:avLst>
              <a:gd name="adj1" fmla="val -5780000"/>
              <a:gd name="adj2" fmla="val 10303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D7BCA4A-748E-BF87-1351-93D8E5A2B9E2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4698933" y="2333625"/>
            <a:ext cx="0" cy="36195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9EED64B-0C90-8340-E616-3F6A10B4822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4698933" y="3105150"/>
            <a:ext cx="0" cy="36195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09835C4-8962-3B7C-1F42-ADCF88DA1650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flipH="1">
            <a:off x="7264064" y="2333625"/>
            <a:ext cx="1" cy="36195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C005587-3EEC-A20E-CCD6-22232208DEA5}"/>
              </a:ext>
            </a:extLst>
          </p:cNvPr>
          <p:cNvCxnSpPr>
            <a:cxnSpLocks/>
            <a:stCxn id="11" idx="2"/>
            <a:endCxn id="27" idx="0"/>
          </p:cNvCxnSpPr>
          <p:nvPr/>
        </p:nvCxnSpPr>
        <p:spPr>
          <a:xfrm>
            <a:off x="9829194" y="2333625"/>
            <a:ext cx="0" cy="36195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967286F-1C21-D4A6-53AD-7D413F3E96E9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8546629" y="3105150"/>
            <a:ext cx="0" cy="36195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6647428F-51ED-A5F4-D2D6-F2A807176690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rot="5400000">
            <a:off x="6441807" y="1873317"/>
            <a:ext cx="361951" cy="128256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832DE4A5-6835-849D-5B1E-D5A497A0528A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rot="16200000" flipH="1">
            <a:off x="7724372" y="1873318"/>
            <a:ext cx="361951" cy="1282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50552130-C6AC-B523-3853-58547383781D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16200000" flipH="1">
            <a:off x="6123647" y="2963001"/>
            <a:ext cx="361951" cy="64624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CF18C4DA-2465-76FD-19F5-DB4C5608168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rot="5400000">
            <a:off x="6764930" y="2967966"/>
            <a:ext cx="361951" cy="63631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1FE99E3-FE38-D71F-E840-86AECB4B62F5}"/>
              </a:ext>
            </a:extLst>
          </p:cNvPr>
          <p:cNvSpPr txBox="1"/>
          <p:nvPr/>
        </p:nvSpPr>
        <p:spPr>
          <a:xfrm>
            <a:off x="3125853" y="4600575"/>
            <a:ext cx="5283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어떤 시설에서 어떤 내용의 서비스가 필요한지 등 지속적인 학습을 위해 로그인 후 서비스를 이용하도록 함</a:t>
            </a:r>
            <a:endParaRPr lang="en-US" altLang="ko-KR" sz="1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 시 사용 목적 선택</a:t>
            </a:r>
            <a:r>
              <a:rPr lang="en-US" altLang="ko-KR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의료</a:t>
            </a:r>
            <a:r>
              <a:rPr lang="en-US" altLang="ko-KR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공공</a:t>
            </a:r>
            <a:r>
              <a:rPr lang="en-US" altLang="ko-KR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치안</a:t>
            </a:r>
            <a:r>
              <a:rPr lang="en-US" altLang="ko-KR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기타</a:t>
            </a:r>
            <a:r>
              <a:rPr lang="en-US" altLang="ko-KR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</a:t>
            </a:r>
            <a:r>
              <a:rPr lang="ko-KR" altLang="en-US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기타는 직접입력</a:t>
            </a:r>
            <a:r>
              <a:rPr lang="en-US" altLang="ko-KR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미처 제공하지 못한 서비스가 있을 때</a:t>
            </a:r>
            <a:r>
              <a:rPr lang="en-US" altLang="ko-KR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간단하게 대처할 수 있도록 수어사전 등록</a:t>
            </a:r>
            <a:endParaRPr lang="en-US" altLang="ko-KR" sz="1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지속적인 서비스 개선을 위해 커뮤니티 제공</a:t>
            </a:r>
            <a:r>
              <a:rPr lang="en-US" altLang="ko-KR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 </a:t>
            </a:r>
            <a:r>
              <a:rPr lang="ko-KR" altLang="en-US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운영전반</a:t>
            </a:r>
            <a:r>
              <a:rPr lang="en-US" altLang="ko-KR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개선사항</a:t>
            </a:r>
            <a:r>
              <a:rPr lang="en-US" altLang="ko-KR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sz="12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수어등록</a:t>
            </a:r>
            <a:r>
              <a:rPr lang="ko-KR" altLang="en-US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등</a:t>
            </a:r>
            <a:endParaRPr lang="en-US" altLang="ko-KR" sz="12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마이페이지에서 정보수정 및 조회</a:t>
            </a:r>
            <a:r>
              <a:rPr lang="en-US" altLang="ko-KR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2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작성글</a:t>
            </a:r>
            <a:r>
              <a:rPr lang="ko-KR" altLang="en-US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조회</a:t>
            </a:r>
            <a:r>
              <a:rPr lang="en-US" altLang="ko-KR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)(</a:t>
            </a:r>
            <a:r>
              <a:rPr lang="ko-KR" altLang="en-US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사용목적 등 수정</a:t>
            </a:r>
            <a:r>
              <a:rPr lang="en-US" altLang="ko-KR" sz="12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848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AA5B5DB-E526-603E-5E78-A684A800E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85778"/>
              </p:ext>
            </p:extLst>
          </p:nvPr>
        </p:nvGraphicFramePr>
        <p:xfrm>
          <a:off x="565151" y="691091"/>
          <a:ext cx="1711324" cy="362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324">
                  <a:extLst>
                    <a:ext uri="{9D8B030D-6E8A-4147-A177-3AD203B41FA5}">
                      <a16:colId xmlns:a16="http://schemas.microsoft.com/office/drawing/2014/main" val="429608625"/>
                    </a:ext>
                  </a:extLst>
                </a:gridCol>
              </a:tblGrid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userTB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93992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userIdx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127758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username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503426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email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641497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password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051483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category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058978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writeBoard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497377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likeBoard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785509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repleTB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961661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signDate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15920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FC0F73E-EE78-482D-C75B-CF31A74EF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70707"/>
              </p:ext>
            </p:extLst>
          </p:nvPr>
        </p:nvGraphicFramePr>
        <p:xfrm>
          <a:off x="2517776" y="691091"/>
          <a:ext cx="1711324" cy="3260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324">
                  <a:extLst>
                    <a:ext uri="{9D8B030D-6E8A-4147-A177-3AD203B41FA5}">
                      <a16:colId xmlns:a16="http://schemas.microsoft.com/office/drawing/2014/main" val="429608625"/>
                    </a:ext>
                  </a:extLst>
                </a:gridCol>
              </a:tblGrid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dicTB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93992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dicIdx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127758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dicCate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503426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dicTitle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641497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dicCon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051483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dicVideo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058978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dicView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497377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dicDate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785509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user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2981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58C2C2F-31D9-3B7C-A37D-280E497F8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12178"/>
              </p:ext>
            </p:extLst>
          </p:nvPr>
        </p:nvGraphicFramePr>
        <p:xfrm>
          <a:off x="4470401" y="691091"/>
          <a:ext cx="1711324" cy="398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324">
                  <a:extLst>
                    <a:ext uri="{9D8B030D-6E8A-4147-A177-3AD203B41FA5}">
                      <a16:colId xmlns:a16="http://schemas.microsoft.com/office/drawing/2014/main" val="429608625"/>
                    </a:ext>
                  </a:extLst>
                </a:gridCol>
              </a:tblGrid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boardTB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93992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boardIdx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127758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boardCate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503426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boardTitle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641497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boardCon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051483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boardVideo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058978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boardView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497377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boardLike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785509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boardDate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868553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user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720840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reple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10778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617F2CE-0AA5-3A55-2B30-40EB2BF94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65931"/>
              </p:ext>
            </p:extLst>
          </p:nvPr>
        </p:nvGraphicFramePr>
        <p:xfrm>
          <a:off x="6423026" y="691091"/>
          <a:ext cx="1711324" cy="25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324">
                  <a:extLst>
                    <a:ext uri="{9D8B030D-6E8A-4147-A177-3AD203B41FA5}">
                      <a16:colId xmlns:a16="http://schemas.microsoft.com/office/drawing/2014/main" val="429608625"/>
                    </a:ext>
                  </a:extLst>
                </a:gridCol>
              </a:tblGrid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repleTB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93992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repleIdx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127758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repleCon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503426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repleDate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641497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repleLike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051483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user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868553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board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72084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78B673-8384-4A7C-7FAE-4F6E655B4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30397"/>
              </p:ext>
            </p:extLst>
          </p:nvPr>
        </p:nvGraphicFramePr>
        <p:xfrm>
          <a:off x="2517776" y="4238245"/>
          <a:ext cx="1711324" cy="181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324">
                  <a:extLst>
                    <a:ext uri="{9D8B030D-6E8A-4147-A177-3AD203B41FA5}">
                      <a16:colId xmlns:a16="http://schemas.microsoft.com/office/drawing/2014/main" val="429608625"/>
                    </a:ext>
                  </a:extLst>
                </a:gridCol>
              </a:tblGrid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suTB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93992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suIdx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127758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suCate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503426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suKey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641497"/>
                  </a:ext>
                </a:extLst>
              </a:tr>
              <a:tr h="362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dicVideo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05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52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E796CD-6D53-90D4-D6A5-FC4887800DD4}"/>
              </a:ext>
            </a:extLst>
          </p:cNvPr>
          <p:cNvSpPr txBox="1"/>
          <p:nvPr/>
        </p:nvSpPr>
        <p:spPr>
          <a:xfrm>
            <a:off x="248819" y="337121"/>
            <a:ext cx="117356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회원가입시 닉네임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메일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아이디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),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비밀번호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사용목적을 필수로 받는다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사용목적과 사전영상 조회를 조인하여 어떤 목적을 가진 사람이 어떤 영상을 자주 조회하는지 빈도수 체크하여 학습한다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차후 확장방향에서 추천도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해주기위함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/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자주 사용하는 영상으로 필터링해서 보여줄 수 있도록 하기 위함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의료시설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치안시설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공공시설 각 분류에 맞게 농인에게 현재 서비스 제공자가 어떤 것을 하려고 하는지 대신 안내를 해줄 수 있는 영상출력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영상출력이 끝난 후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촬영모드로 전환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수어가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끝난 후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(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청인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농인은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모니터를 사이에 두고 대화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한 기기에 액정 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개를 연결하여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청인이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농인의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움직임이 멈추었는지 판단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번역버튼을 누르면 학습한 모델이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수어를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분류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번역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텍스트 및 음성 출력 진행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해당 영상도 학습에 활용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위 과정을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거치는동안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농인이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안심할 수 있도록 잠시 기다려주면 조치를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취할것이라는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안내 영상 출력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의료시설이라도 접수처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간호사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의사가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사용해야할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멘트가 다르기 때문에 자주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또는 필수 멘트 등은 선택해서 출력할 수 있도록 간편 사용버튼을 통해 기능을 만들고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해당 영상을 제공하기 위해 설문조사를 통한 기본 데이터셋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저장해놓기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수어사전은 한국수어사전 사이트를 크롤링하여 같은 서비스 제공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커뮤니티에는 게시글을 다양하게 작성하여 차후 서비스 개선에 도움될 수 있는 방향으로 의견 주도록 함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적절하게 활용될 수 있도록 회원가입한 회원만 이용가능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한 사람당 게시글 추천은 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회에 한정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자유게시판과 건의사항을 분리하여 더 중요한 내용은 따로 확인하도록 함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수어영상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업로드 기능을 통해 신조어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등 부족한 데이터 지속적으로 확보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44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61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627310-3f1d-4820-b1db-302420b5a55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C8A48F420ACAC4EA802A1F80B3CE4B4" ma:contentTypeVersion="4" ma:contentTypeDescription="새 문서를 만듭니다." ma:contentTypeScope="" ma:versionID="910260a3f45322448586415a471f327a">
  <xsd:schema xmlns:xsd="http://www.w3.org/2001/XMLSchema" xmlns:xs="http://www.w3.org/2001/XMLSchema" xmlns:p="http://schemas.microsoft.com/office/2006/metadata/properties" xmlns:ns3="9d627310-3f1d-4820-b1db-302420b5a55d" targetNamespace="http://schemas.microsoft.com/office/2006/metadata/properties" ma:root="true" ma:fieldsID="8d96658863e80cc5b089b56f9a54dd83" ns3:_="">
    <xsd:import namespace="9d627310-3f1d-4820-b1db-302420b5a5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627310-3f1d-4820-b1db-302420b5a5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990F9F-7F68-477F-8ABF-A9AD4D7138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FF3A1E-58FF-4C1F-B894-87ACBFB145B3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9d627310-3f1d-4820-b1db-302420b5a55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4B32357-9076-4BEF-86AE-80AAFCD5C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627310-3f1d-4820-b1db-302420b5a5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788</Words>
  <Application>Microsoft Office PowerPoint</Application>
  <PresentationFormat>와이드스크린</PresentationFormat>
  <Paragraphs>129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KoPubWorld돋움체_Pro Bold</vt:lpstr>
      <vt:lpstr>KoPubWorld돋움체_Pro Light</vt:lpstr>
      <vt:lpstr>KoPubWorld돋움체_Pro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김군순</dc:creator>
  <cp:lastModifiedBy>김군순</cp:lastModifiedBy>
  <cp:revision>2</cp:revision>
  <dcterms:created xsi:type="dcterms:W3CDTF">2023-11-01T03:33:50Z</dcterms:created>
  <dcterms:modified xsi:type="dcterms:W3CDTF">2023-11-05T09:00:10Z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0x0101005C8A48F420ACAC4EA802A1F80B3CE4B4</vt:lpwstr>
  </property>
</Properties>
</file>