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0DC1E51-6C80-477B-B271-C0F7871AD7D1}">
          <p14:sldIdLst>
            <p14:sldId id="256"/>
            <p14:sldId id="257"/>
          </p14:sldIdLst>
        </p14:section>
        <p14:section name="본문" id="{8B2459D8-90B7-41F0-847C-1ADA4ED61B52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78E"/>
    <a:srgbClr val="F1897C"/>
    <a:srgbClr val="E6EEF2"/>
    <a:srgbClr val="6997B2"/>
    <a:srgbClr val="F9D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74522-822C-450B-B714-4775363F9AE3}" v="151" dt="2023-11-14T10:19:29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81375082732629E-2"/>
          <c:y val="0.13865052050624257"/>
          <c:w val="0.87310765255905509"/>
          <c:h val="0.638896429693871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전국</c:v>
                </c:pt>
              </c:strCache>
            </c:strRef>
          </c:tx>
          <c:spPr>
            <a:solidFill>
              <a:srgbClr val="E6EEF2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48778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748-46FC-9255-9E9BF58E031D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200" b="0" i="0" u="none" strike="noStrike" kern="1200" baseline="0">
                      <a:solidFill>
                        <a:schemeClr val="tx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748-46FC-9255-9E9BF58E03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지체</c:v>
                </c:pt>
                <c:pt idx="1">
                  <c:v>시각</c:v>
                </c:pt>
                <c:pt idx="2">
                  <c:v>청각</c:v>
                </c:pt>
                <c:pt idx="3">
                  <c:v>언어</c:v>
                </c:pt>
                <c:pt idx="4">
                  <c:v>지적</c:v>
                </c:pt>
                <c:pt idx="5">
                  <c:v>뇌병변</c:v>
                </c:pt>
                <c:pt idx="6">
                  <c:v>자폐성</c:v>
                </c:pt>
                <c:pt idx="7">
                  <c:v>정신</c:v>
                </c:pt>
                <c:pt idx="8">
                  <c:v>신장</c:v>
                </c:pt>
                <c:pt idx="9">
                  <c:v>심장</c:v>
                </c:pt>
                <c:pt idx="10">
                  <c:v>호흡기</c:v>
                </c:pt>
                <c:pt idx="11">
                  <c:v>간</c:v>
                </c:pt>
                <c:pt idx="12">
                  <c:v>안면</c:v>
                </c:pt>
                <c:pt idx="13">
                  <c:v>장루ㆍ요루</c:v>
                </c:pt>
                <c:pt idx="14">
                  <c:v>뇌전증</c:v>
                </c:pt>
              </c:strCache>
            </c:strRef>
          </c:cat>
          <c:val>
            <c:numRef>
              <c:f>Sheet1!$B$2:$B$16</c:f>
              <c:numCache>
                <c:formatCode>#,##0</c:formatCode>
                <c:ptCount val="15"/>
                <c:pt idx="0">
                  <c:v>1176291</c:v>
                </c:pt>
                <c:pt idx="1">
                  <c:v>250767</c:v>
                </c:pt>
                <c:pt idx="2">
                  <c:v>425224</c:v>
                </c:pt>
                <c:pt idx="3">
                  <c:v>23349</c:v>
                </c:pt>
                <c:pt idx="4">
                  <c:v>225708</c:v>
                </c:pt>
                <c:pt idx="5">
                  <c:v>245477</c:v>
                </c:pt>
                <c:pt idx="6">
                  <c:v>37603</c:v>
                </c:pt>
                <c:pt idx="7">
                  <c:v>104424</c:v>
                </c:pt>
                <c:pt idx="8">
                  <c:v>105842</c:v>
                </c:pt>
                <c:pt idx="9">
                  <c:v>5078</c:v>
                </c:pt>
                <c:pt idx="10">
                  <c:v>11451</c:v>
                </c:pt>
                <c:pt idx="11">
                  <c:v>15066</c:v>
                </c:pt>
                <c:pt idx="12">
                  <c:v>2725</c:v>
                </c:pt>
                <c:pt idx="13">
                  <c:v>16779</c:v>
                </c:pt>
                <c:pt idx="14">
                  <c:v>7076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48-46FC-9255-9E9BF58E03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171129456"/>
        <c:axId val="656108111"/>
      </c:barChart>
      <c:catAx>
        <c:axId val="117112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defRPr>
            </a:pPr>
            <a:endParaRPr lang="ko-KR"/>
          </a:p>
        </c:txPr>
        <c:crossAx val="656108111"/>
        <c:crosses val="autoZero"/>
        <c:auto val="1"/>
        <c:lblAlgn val="ctr"/>
        <c:lblOffset val="100"/>
        <c:noMultiLvlLbl val="0"/>
      </c:catAx>
      <c:valAx>
        <c:axId val="656108111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117112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81375082732629E-2"/>
          <c:y val="0.19255676719015952"/>
          <c:w val="0.87310765255905509"/>
          <c:h val="0.60050554544186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상대가 농인일 경우</c:v>
                </c:pt>
              </c:strCache>
            </c:strRef>
          </c:tx>
          <c:spPr>
            <a:solidFill>
              <a:srgbClr val="E6EEF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8778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F6D-45DA-B20E-BE19D970BCA7}"/>
              </c:ext>
            </c:extLst>
          </c:dPt>
          <c:dPt>
            <c:idx val="2"/>
            <c:invertIfNegative val="0"/>
            <c:bubble3D val="0"/>
            <c:spPr>
              <a:solidFill>
                <a:srgbClr val="E6EE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6D-45DA-B20E-BE19D970BCA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200" b="0" i="0" u="none" strike="noStrike" kern="1200" baseline="0">
                      <a:solidFill>
                        <a:schemeClr val="tx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F6D-45DA-B20E-BE19D970B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수어</c:v>
                </c:pt>
                <c:pt idx="1">
                  <c:v>구화</c:v>
                </c:pt>
                <c:pt idx="2">
                  <c:v>필담</c:v>
                </c:pt>
                <c:pt idx="3">
                  <c:v>스마트 기기</c:v>
                </c:pt>
                <c:pt idx="4">
                  <c:v>속기 지원</c:v>
                </c:pt>
                <c:pt idx="5">
                  <c:v>기타</c:v>
                </c:pt>
                <c:pt idx="6">
                  <c:v>모름/무응답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0.57699999999999996</c:v>
                </c:pt>
                <c:pt idx="1">
                  <c:v>0.129</c:v>
                </c:pt>
                <c:pt idx="2">
                  <c:v>0.11899999999999999</c:v>
                </c:pt>
                <c:pt idx="3">
                  <c:v>0.02</c:v>
                </c:pt>
                <c:pt idx="4">
                  <c:v>5.0000000000000001E-3</c:v>
                </c:pt>
                <c:pt idx="5">
                  <c:v>0.104</c:v>
                </c:pt>
                <c:pt idx="6">
                  <c:v>4.5999999999999999E-2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6D-45DA-B20E-BE19D970BC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상대가 청인일 경우'</c:v>
                </c:pt>
              </c:strCache>
            </c:strRef>
          </c:tx>
          <c:spPr>
            <a:solidFill>
              <a:srgbClr val="F9D0C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1897C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3F6D-45DA-B20E-BE19D970BCA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200" b="0" i="0" u="none" strike="noStrike" kern="1200" baseline="0">
                      <a:solidFill>
                        <a:schemeClr val="tx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3F6D-45DA-B20E-BE19D970B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수어</c:v>
                </c:pt>
                <c:pt idx="1">
                  <c:v>구화</c:v>
                </c:pt>
                <c:pt idx="2">
                  <c:v>필담</c:v>
                </c:pt>
                <c:pt idx="3">
                  <c:v>스마트 기기</c:v>
                </c:pt>
                <c:pt idx="4">
                  <c:v>속기 지원</c:v>
                </c:pt>
                <c:pt idx="5">
                  <c:v>기타</c:v>
                </c:pt>
                <c:pt idx="6">
                  <c:v>모름/무응답</c:v>
                </c:pt>
              </c:strCache>
            </c:strRef>
          </c:cat>
          <c:val>
            <c:numRef>
              <c:f>Sheet1!$C$2:$C$8</c:f>
              <c:numCache>
                <c:formatCode>0.0%</c:formatCode>
                <c:ptCount val="7"/>
                <c:pt idx="0">
                  <c:v>0.39</c:v>
                </c:pt>
                <c:pt idx="1">
                  <c:v>0.36399999999999999</c:v>
                </c:pt>
                <c:pt idx="2">
                  <c:v>0.11600000000000001</c:v>
                </c:pt>
                <c:pt idx="3">
                  <c:v>3.3000000000000002E-2</c:v>
                </c:pt>
                <c:pt idx="4">
                  <c:v>8.0000000000000002E-3</c:v>
                </c:pt>
                <c:pt idx="5">
                  <c:v>8.5000000000000006E-2</c:v>
                </c:pt>
                <c:pt idx="6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F6D-45DA-B20E-BE19D970BC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71129456"/>
        <c:axId val="656108111"/>
      </c:barChart>
      <c:catAx>
        <c:axId val="117112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defRPr>
            </a:pPr>
            <a:endParaRPr lang="ko-KR"/>
          </a:p>
        </c:txPr>
        <c:crossAx val="656108111"/>
        <c:crosses val="autoZero"/>
        <c:auto val="1"/>
        <c:lblAlgn val="ctr"/>
        <c:lblOffset val="100"/>
        <c:noMultiLvlLbl val="0"/>
      </c:catAx>
      <c:valAx>
        <c:axId val="656108111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17112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383317282344289"/>
          <c:y val="0.91302758593557198"/>
          <c:w val="0.31233365435311428"/>
          <c:h val="5.5176878315015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altLang="ko-KR" sz="1200" b="0" i="0" u="none" strike="noStrike" kern="1200" baseline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강원도</cx:pt>
          <cx:pt idx="1">경기도</cx:pt>
          <cx:pt idx="2">경상남도</cx:pt>
          <cx:pt idx="3">경상북도</cx:pt>
          <cx:pt idx="4">광주광역시</cx:pt>
          <cx:pt idx="5">대구광역시</cx:pt>
          <cx:pt idx="6">대전광역시</cx:pt>
          <cx:pt idx="7">부산광역시</cx:pt>
          <cx:pt idx="8">서울특별시</cx:pt>
          <cx:pt idx="9">세종특별시</cx:pt>
          <cx:pt idx="10">울산광역시</cx:pt>
          <cx:pt idx="11">인천광역시</cx:pt>
        </cx:lvl>
      </cx:strDim>
      <cx:numDim type="colorVal">
        <cx:f>Sheet1!$B$2:$B$13</cx:f>
        <cx:lvl ptCount="12" formatCode="G/표준">
          <cx:pt idx="0">88</cx:pt>
          <cx:pt idx="1">447</cx:pt>
          <cx:pt idx="2">96</cx:pt>
          <cx:pt idx="3">108</cx:pt>
          <cx:pt idx="4">40</cx:pt>
          <cx:pt idx="5">81</cx:pt>
          <cx:pt idx="6">64</cx:pt>
          <cx:pt idx="7">103</cx:pt>
          <cx:pt idx="8">500</cx:pt>
          <cx:pt idx="9">7</cx:pt>
          <cx:pt idx="10">37</cx:pt>
          <cx:pt idx="11">101</cx:pt>
        </cx:lvl>
      </cx:numDim>
    </cx:data>
  </cx:chartData>
  <cx:chart>
    <cx:plotArea>
      <cx:plotAreaRegion>
        <cx:series layoutId="regionMap" uniqueId="{4B30A43B-51DA-4456-B49C-47FF08905BDD}">
          <cx:tx>
            <cx:txData>
              <cx:f>Sheet1!$B$1</cx:f>
              <cx:v>수어통역사
공인자격
취득 현황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>
                    <a:solidFill>
                      <a:schemeClr val="tx1"/>
                    </a:solidFill>
                    <a:latin typeface="KoPubWorld돋움체_Pro Bold" panose="00000800000000000000" pitchFamily="50" charset="-127"/>
                    <a:ea typeface="KoPubWorld돋움체_Pro Bold" panose="00000800000000000000" pitchFamily="50" charset="-127"/>
                    <a:cs typeface="KoPubWorld돋움체_Pro Bold" panose="00000800000000000000" pitchFamily="50" charset="-127"/>
                  </a:defRPr>
                </a:pPr>
                <a:endParaRPr lang="ko-KR" altLang="en-US" sz="1200" b="0" i="0" u="none" strike="noStrike" baseline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endParaRPr>
              </a:p>
            </cx:txPr>
            <cx:visibility seriesName="0" categoryName="0" value="1"/>
            <cx:separator>, </cx:separator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ko-KR" altLang="en-US" sz="1200" b="0" i="0" u="none" strike="noStrike" baseline="0">
                      <a:solidFill>
                        <a:schemeClr val="bg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rPr>
                    <a:t>447</a:t>
                  </a:r>
                </a:p>
              </cx:txPr>
              <cx:visibility seriesName="0" categoryName="0" value="1"/>
              <cx:separator>, </cx:separator>
            </cx:dataLabel>
          </cx:dataLabels>
          <cx:dataId val="0"/>
          <cx:layoutPr>
            <cx:geography cultureLanguage="ko-KR" cultureRegion="KR" attribution="제공: Bing">
              <cx:geoCache provider="{E9337A44-BEBE-4D9F-B70C-5C5E7DAFC167}">
                <cx:binary>1HtJjyTJld5fadRZnm1ubuZmTkzPwTwiMrbc18iLI3Iz883Md3fz03BEXSQBkg4DARIFCJqLDhqI
oDQEBXD+UHfNf9DzrKpmVXaRbBLdkDpQqKr0Lcze8r3vfc/zrx6Gnz1kT/vqiyHPdP2zh+GrN6pp
ip99+WX9oJ7yfX2Qxw+Vqc1zc/Bg8i/N83P88PTlY7XvYy2/xMglXz6ofdU8DW/++q/gafLJbM3D
vomNPmufKnv+VLdZU/+Rc5899cX+MY/1LK6bKn5o3K/efP2rv3v7n//9N//uF2++eNJN3NhLWzx9
9eaTy9588eXrh33ni7/IYG1N+wj3euyAeZ5HOCfBu8+bLzKj5fvTLuYHmPuI+tT9cPrdVx/vc7j9
e63oZT37x8fqqa5hTy//fnLrJxv45MyDaXUzGVCCLb96882//Zt//rtffvM/f/f1P/7Dmy/i2oTv
zodm2svm/GXzX37qgdfW+Hjz/IDBtghyA/Ty8V5tnh0Q33UpZ/SDxf/fbPs3P4dtf2bDp5/f8CsL
gP9fHfkoKl+b50+d+k5Qgk++/sf/8fX//g9v/+M/vP03sMofLDTpAQ9cn1MSvHILP/A9xCim9HMx
+W5Bf2wdnw/ID/e9isYPh3+QUHzlhx/XM1//+p++/u2vfmi4wL4fBBzzd6Znr1zjHwQBCgLmuR8c
8D5jvs9aPu+Xj7bxyjUfnflJeuftv/z5N3/7339YB9EDAHMfvwc0hF5DGj/wGPNRgOkL4n3XTd9r
UX/QUx/d/V1nfXTyJ+uv3/z8h/WXf+B5Lg1873UmQW3yfA9zFzz4Scn99T9NdvyT6/ijLnp/9+dd
9P7kT9BFUIT+/nc/Tilyse+5GL+vOK8rkn/AoRj5xPdfOetlRR+OfY6u/QE3vb/vtYPeH/7puQaq
6Nv/+osfwzWQQNRFyGXkHYcDRPuEwLIDjwPWYZd8cMO7ivRuRR+OfX/XfLjvlWs+HP4JuuY3f/P2
b3/1Y7iGHgB9g86B8neuwa9cExwgBs0T8V/R629eVvQXuOb9fa9d8/7wT881b3/xy7f/6bf//K//
zzf/6xc/LLdmB5Ri5rrf4dYTgaMB9Qk46+Oy824pH459/3T5cN8rn3w4/FP0yW/f/rd/9b198orx
/6n26p1U8FIUXqsI3+m8IDR+tMSFpgs+2HvH8vl3EtdzGWCu9/78h7B4h6zv1vXh2J8RKi/7efPp
Pr968+FxP8FQ+S+/ffvrX/4YyDoJE9Tjro8/j6z+gR9gDDz/25r4SS6/rOsvcND7+17n8vvD//87
6I+u8GPd4pML/1xJzT8gHscgmwEtmT6vWzB2wIHXM0QgrT52C1CIj9StP7ycz1PGT+/+ZAN/qXD2
Crv+hFrx6uqPkO5bAXK2b/bzF+Xye5/9AIWvbn1vuM+By/tTq8ev3jguoaBGvPt85MbpYZ+YfsrR
v//dB3d85tanfd189cbF7ABhxD2QBIHsEw6csn96dwZSDjRSwiamySEA3nyhTdUokFjpAabYJ2wC
S4Q9AjfVpn1/ClHEOUe+S+EM3PVhv6cms9Lob033/ucvdJufmlg39VdvMIJuo3h33bRkxj0PxFxK
MKfQ4TMWTOcf9uegUsPl7r/oSeGNOG34yZgnx5yRPWqah75Rx228GoLcFcqnV0EfnWIPrYJAaML2
Y8fZxhTjkanvK6zCiA5SxD7PBS3aWDSqv4ypeWoGpOa2iee5E6RHko9bWnkb7QTHqB+20rgXhrVX
WMqTsO78k4b0J71n1yof1g51jty2uXV41i5Nr9FcuW6YNUG58EzfC7cen23aPnpVITwThcHoNtuK
Fxce1TdG0UcW1zcySs/cuNsSmqylHC81VVeUjNfaaxuBM7ro3HIrR3MpiT6maO4HmRbd0DRhVaj1
YLP9UGZFmGTOVo/xXV8MJ1mGLkt75nipyPyoEG5XtqIo+z1JzbHbSlFkJQndqE9E6aTnXZWGDmXn
ZVFs2647Hgs/HFWQCKXaU6zZvuL5YvT7uRf0yaazYYH8fB7hajnqjRr7XOA2R0e8R7txcPVF7YUu
Gewi01SGXXCaj9m9F+fPNHCHMPDiMKP0VKo2ngdDugt0sG7ZqSzQysHxITfBYd6dd7Y+QfYs5+iw
SbPtYKNln8wTHs10yo5z7G7HjBvh950nOPbnhY8ECmizKEx7kqQ2FszYTVtfDnn0IFl6QoJ2G1Wu
sKSbD7Vznhd5JXKvPOvbcuFAlFhP8lkbB/Ogt7us6Evh6GibNTj0m3JFMv+Cm+SUpOVxi9VaB90i
68at9T0jArc8GcfsPM+jXmTGnpf4OC2LME/cXZXSJ1kVVox3WVZ7Im38DU3lWS85nalgm9G6FX2L
E2GSkNWeDGFqkoJv2yWlznbkXIlsqJ4g0245ObLDGAlHKjzPs1iKqpDZCqNip0NshztDWiYKopJQ
+/HW8bnoGrNDDS1EP/p7Duau/XIf9SgVcZHPKOGrj5X4T3L3wRS2iqV6P//59se/vjQ5/HmR5n9/
cBof/f6now9zpz961eGTmYhX/fqiCZC/fdbvwXsCv28nAq9g9VP6+eec/N6A7OH3eAwayrejqu8C
8mdUrvew/PED3sOyhw4CQjAOXBBomE8B9z7AMhRbhOg0LPA9wiZ95gMsTy2Q6/IA7vMRg78/hmUK
EirI2Jh6xGUB+7Ng2WWgQbzGZeQin3iuRxAlUwX4GJcLqXSXNGV1aiweRB2pbO71aSrasqSLvi6X
TPMUoKcuRI6GkMVUA+QQyE7eybAdnEMb5yvjOnkY1/3C+DAZ7J1a2CDrRYFnbmCNMLnNhM6ubKsu
naE9y3BnheMFqaidZGVNtCpodj8QE4u84FpUFRWpb65IZB+dNqiFJNVz1e40S6XQNktFhFAgkgSd
Bdw5NSg/jyJ7UrDCE41UpWijcMT2KadaCjbEjUiJc1V1waxDaVjX5KHzkiUyY1i3OhUDSkfhoToR
tO2FtbByQoJCkBI9uiXAGHNPrLYn3ZjM25JxESBY6RDA+tvsrMW0E03DLji64tE8LvxAtGk7ijjJ
qeg9HAuX0iWhckYblgpWAMawor8qR75zqhmPij2BtcBV9q5PqsNIDs9JRhhgI3ks2mzul9FtNviF
aAr5SDs6y428JjlZRU4519Iq0celCnPEdgGrTmmBFqqmXBRc3Setv8tH77hh/ilzGhla5pz7WbvN
dTmKIM8OizRdppO3SE6h3NA+EFXUnWaDnVObj8LX45LV9kghsHvAxhUldOW4dKUattAYStRoSSAG
Tx5qxyw85S+KyB7WGIggXtZlsrBdvWh1AVWj2+QcpwKN2ToNmpBh9OzELMQqS0RcDs+OaZ8rRW6T
9qj0ZSOiMU6Fq4oePBrEojaRoAO9LAtcCtnJa5VCqFZ6WPZBNhulPkLlZH0ehbiH60lGHlLZh5pa
LYznw7PyNBYoLea0a5Sgo7puJHoe6/Y5S2ZxRR/SobvhbnE02Y0Rs3WadqZcVApdMSiTdJRhAx5t
XHuKE33r53gzetkgKr8JU1+uSmbOkITvVqg8jfPoPDP9SQp1nqfkhvbxYYLbY1a1RBiFr3hZnuPG
PPhJfOs62S5V9L5u8lXVQfIE+cxtyDirk/62H3grVNmFZY03AWuOGc6vaRIpMbTZugn0xrcJlCgy
XhVld8b8/MyzdFmNOpwWYnm1wE4WC2oX1omN6Fw9HyJ3hr14o+gYZsO4xBG+0bQ9RpVzPGZdLKK8
KARDImJontf4BNVohdNxnbrdevqWkbg3Hh0OUZ7OeMPXEYMo1iyzopTBrWzpXd6VlSAIiq1/Ftty
3lf3RZde5Nk8T/RDlPRGoGwMCy86TRx3GxN8XJX82C+uamOuW7+ohamMFqlL7+r8uvMBhtC0j1aV
Z4HjrHy3ycIqI3d1FFGBBhbSEbBFWdYJY3OR5nLfcLzsS+dY1Wd+3x/GzOyMQo1osZmPMTtjrtyN
hVrWPrmY9u7pTnCVnakqioQckp0nHeHk8lg12gmzCJ+ytHyYHhXk5XGRQP7VBKIJ5cOJp+VFmfAN
KqCEU6fYTAvwAu/K7Z+JxJkYitQF4Er3TdVvGZC4NojmDcIhQ+XS0cVZZ6pbtwZm5PpZGeb4mWRl
KqTs545V57pKShGYoYPYLrKwrXg4Zu5ps6dpdq6Re5cmzbNVkosoBaTOBNLJeVYAyPVoEF2HusPg
zhZ6UzP2GOflke44mBQ5KrQlDX3MO1FQjed1lmHhFSPUhKKbKeus8mbcailvgslhiNYCeSoKS1ct
uQ7bepGZAvIiLZswH4p93pDDZEoZq5esYLUgTXBfNs51jMts4drq0Om3PouhfjjyhONq7tB3W27T
4KpV/lFcDWFTj+d61JkYA3ur8nRJ0ioR3NA4LEx55kcoLDm9BbQ71trOuoTfR9yue8PX1OdPTuYe
sbJf6SzvhJfWJxQrkaTVcS7lSrO7ZDF50YtEMcRrByqG8Nw2Dls3zUUTHZIeypYdIQn6nM3BDUqk
NVQjXZJLJ2ikQF0/Yy0xc+Y6auaz8oIytB5RCSvRwP/TjYWUkWVx1EbkpHDkokD5URO4K1LlqUgj
f9cP6sJYd5cTc65xM0OmW3s5XkpqiJCNIyLTbJvkyneKDtjuWeeb2xz8bDGgBKYPvLAbOQRnyF2m
HdomFYYeLUqFqoI2LFG+aJtrB5pRUaK7AV5oCRG0Ai719z6qwxb7x3XRpqJr65M4qi6qIlkkfffQ
dPq4GvNH5ctHXj0Fpt0MvQOkFqKmKpyLpMVzB1fbPO721GQr11fberJahYMr5alto4tlXpR2mUM7
UYxqlqp+HatCCRz1FaTlhW4A1VVTQNAhMktx/zxKzwIc9IMYan8eBDoLlZdgoeLsoSn1fFRuMTNe
kYQJiebQ69znWXnCZXNGUH7Sau96nJZR1aIn5bKSw83Q67BQ7CGR/cq67rV11P0YD2GbRzNHdSGj
8VFZjZcQh0+OKQVk6J3pu6cM2ph8COG9Kw0lCHpWpG95cI1kwkSUdGyeLLKgUjMPUl8C4ISx6m4S
b1wS2CXO5Dro+Zx1apWPkSscv7pyW3roK+9IWhw2Wp/xyFn71QOL2kPloR1to0QETfxsy1Cx+iSL
gHRN12kEzJ+3zdaf4r7JRNmx64RXN4Er73HvHSvqrPq+u2x5PANXnqQsWclIHQV9dhHVw6m2+LAg
vhgG/8Jvh1VPAZl1dtbr7Lap/HVeJOsWtTcU0sR4eS9y3Dwl6KGpoH3EnN/TNr3IIv+iVM2pXy2g
vt5rlkDYFM8d4dCUQx8maltfaU4zga1MYcMZgL7Zj1EVytpb+VVzbnSshJ8DK0lrcgGIeMTjYl11
485Btg9RH4W0V2ZeJuqo8jhwkALa0wxncypHMe2Exvm+NcO5KvxNMsojy53DwD/v52mV3+KUz1Ps
XRSWH49WLunoPAxFKTpbbWmGRGFoIpK2usRP7kL1+bLI1S4CEsqhSLC4unGNukBOs68uuljNSWZv
SOYWgsZSz9Kkm3ee3XpOsHaILYSp1SGOu/lI2Qp2NNjyyiV6LV2qgHRxaCHbAkiz7KB0RvvMyfdu
amdxIiXkJbkqy2KG/LYJbbxi1J6lZbutynyRdCQRTdDucpv6Qvr0EPp+BWwMonVQ3VGKC+gHx1nr
txcuH0XONbyGpr37NlXHjDAFVYpcBdZZ9g09y/Ly0FbpcZRnotb20dVsXaDhCLs47CBkzZyvepLe
JTUFhupkdFZUzl1XliedE8zVGDx0ORD50vaPRdEvEHcfbcHDHkpCy9itJ1soEF0KyO7IZZrhC7eE
8s+DBHC8VYMYK6EDKNVuNJduG4gRw+kSGST6Wy8dOWSb04ZV78843o7V+Aiqza6S+ayW/g4l/s5x
svOIbNM4ukJZdwWS/84H2sz6WZKXncCqedYtv2iAanuRgsYAAdsHnr6Pu2VEtBYJLCbsYiTDlIyJ
ACwDCliHEeCSsAg4nU2AfZM7rPeZX0HfTgnQf1APRJ25m4jrI0yBAOu4u4/cXjgGPY60X3j+cEoU
wJAieFfgIRNtfOXjAQsbF6GD6wYYMdaCJMOjtEkMcKRC6XRzdySzxOmB1eVSlFV0RU0359y5qXvh
qRNtPQ30Sc6Hkp2DwAT1xQCTj/uNl4BS0BugrlVZPOgodIC+pENy007Hgr7TwrHOIaLtmXTxvRO4
Wti0fqhYC5QVttAaCNMyz+CR0Brp3D9HJwnd2NaFehnHwnOiTjCV3peKxcJn6aEMJMhmAAEUThce
+JE7iAgo0vGgtGhJnwmWhFz3NXQIXhlmKDMh0fKa1tma2GjG5S3w7lVSBWteEugSuvQ+KT2w0kju
/HzbcGixWtfpRVKpWJSlyLwavMnnMjEyTNIxA82j2sURP5KynGdBhydp5Iy49Uw6FuAaYVF15ugl
5koFe/XyJ5ZQkFKSZCZLvrUuEP+e5zPD3AfexNdYJuc8AGuqwrv3y3GmS7CMBKlOKOMI7HqzxEvu
O6eAoLGBqMfmOQ1qJYIqj4Vl5yYmJ0kvL8vuWOdsV0I3Y4OhFO6QAtkiEOcsMKs+15vBh35jbE9j
CyxoLGDjQ1EJyC8lughCuZf3nl/expBTU2TVybQQDlEZD3XYmQYoN7vRNTy7DBIwEmWN6GnYFlqJ
tldpSLrkFpfDOvaDdQSFRbju+Ciz6HIgoNLFkGERzk50kZ+m6bxwCyoMNISlxDJ0zmTaLRC2d3Xb
DzNb9JcRbuZcOnFI0hSuZMGVF6hl0nRLTzlXvQesOmAKkiSD1VnoFN12O5px7hfOXGqdhFnvxSJr
6C1pgN6nUMCm8Ap8CJ265cuW9Tde6KXRw4spuSFj6KJhRZxo3qo8zKS9LjNeAyfwhINTCwFfSEHx
ZVGMnsg4tHxd2SnQZPmCtfUm5dDN6rTeKMJBAoD1RV10UVfdQjKyyJi6dQ25icZhDbW2M9CiTNAk
m2RG2tuW4MPed876YdQCRVEOkQhFy0x5RgLI3dJZjFWyf4kV1NMb5fFd1TZLW7aziDbPoN9g8WIq
Z/R27rDvaXLegsmEHTZuVHmg8EJOJX53l3XeFXL8EDv40Ssg1DPHux+7fR6DoRmnTx2jC79SSGDD
T4CvTjI1VP0IxA4mk3sS7IMaDF5GmQOYn1Eo5kaKEZKxP0oVfCNBzSaNUBlKhnXYOSwSDHT6VdMM
whnj9aiDDSv8k8qo8EWVcFEiQ9/J70uLoIvhx9pa6HCHu7HycngARD/L4kc35RdluksAz0UKNNhk
ADdTHheqlKGs1DUhvYLUVRdsmEXKPvPUfRwI3A4q/bIa8AlYE+hlPjznY3+dg3nqwd9xDGFe5/0j
cOo1GHLjTrnttOCGpL/ueVyLKJ6Xur1FSl3QuFuZeCwF7hIICBUOXDkiNumth2QM6FEkYgD5P4nN
rohkWPQBdOrTtZYA4pmy2CLIgFjC7kdARK9C927EevGyzwpUGBWEKR+e2CgvjfZ3Rh7GSQmcSXar
dDQndoivKQvOQNvVUEXyR6QNVBsojrWbXEpQNoasEYFGq2rC0gS+B1XjYZk6k7UAfkvSH0mtroBT
9UAgGbDSFJ1WcXMYF9GFh8FesgAJIhifWHDaDhMIvKzWB4jMq2ZRMXqajrde5QKM+1qGbhbfDngH
AWeB4/gNtOnrYQiWxLJDGpP7vpxlRXBv2ngrlXMZReA45WRp2Bo7a3R9V0WeK4LY6cTAx8ciXcFI
CZSwxt40Vl728bjKumhRlnAfncSpPihXDQappmZ56ILOlrj96VCm95GFcuCPEAGsmGG3UoJ0IOnX
LRS+xCYVBE0SluCIsGoT8EgL/VHhhZJ3KxjgbNN8uCkKaGHUouHJevRH2MuEtfFUOWs/U2FgynWJ
8KIehnWQDWddN1w77WBFoYdVY4uTvPdvnOhYNsMNzDOioqleoswFo43FPKrJRjMYGo02bAaoWQ2y
Dy46y+WwVw1ksULebkj4hWfAJ52dgWyWhpltn1Vy3OgEiSGamr4kvslTFwYu0DzngOa5U911Kd3p
Ghoq4p16FXnycjTL1FS9GujB+sI7SdvoQrGbrBmPteSn2uQXPIPK1k4pgdgOusewiYPHoQguEkE0
uWpkBKoHC3YvAEIkW4yDA82iPHTLQzakpeCFemRRDEGCTq1dtPFwQyJ9C649hTmI0EXai74uDkH6
XzQJaLUTmwK6BN/cXtQduF2dpSlaYhdMDMrhtVssJuwssmuiu3O79CK3ElOpRDUAMqiFMyetDlto
Vvo+9mGV/WNq3Me2jC4yDvldllClYr7u0zCWyW2baQSMUp2b3p41tTmNIb46BdUaB85ZgMHFJA40
XOvMSY7nLVIhEEmI5Al4vIlRFUOyJrFZRxpAME6HQ8a6EH5HJgnHHDbUcx2LLnGuTD9cZKV9rKP6
bkKsIolmo5sec0iUDAVrDxQ+Qu0jN1B2c6i/3GO7uLYSOn34Aee3qLVXhaPTEEabUtx6NWRUCyhG
6uhisqp0Kgc2iB6hTNPxrMKuAIBxgQHJXuA8GYSB3J+SIOodWEvaCMd5DEAehyLSHHt1NtMouy99
QkQSn1cTwXJTA7Q5AkTLm6vRo9uGOLNoYm3EaU6G2CzGRj0WgM+V4g8g7Wx01ZzIFj2+iLBR650n
5bhNkxwQbUJbE2fji3EzBuqSqcBm2N2ryD8OhqAMe4BspzFHqHMeOqcSvapuvKRZmryDUSKBtqTn
/T4joKnjbh5g3QAfBXlYGqAuCAp9W5SzoQseIIUAfbSgaTp7YbwNCnNXirYtdy/Og0pxmNXkXfxH
AZgIxe6joeNOZzBRK0MYPF5OjuIdPN/poOuv5IISdjm07blvuivtt5cZKPM+6GyUFGs+zR/e5a8D
aWADspsuBfiaOSxYlswJXwDKQoy7rrwMerOJTCCavLvoowhkRwhymcYwzEX+UeSkW7eBEcPET4K+
4oI6YHZaSh8qXDBzomoDdRrI/tRiSB+KMiuzcPS7ZQPDEM4cKC2ozcRUNpoAKnw3ePMRLcu026au
mg+aLfupPHvJtT+4SBj/SJ7IxIY080E/a/f54mXvbiTPA07uX+YbTYfOLN3HCT6N3X45wrnU7x4T
CuzYddGClXj2spESw4qoxOsm1RcvAPFiHxAVVwYHsym/XvBDmfvO2BvuJae2WVUDAGoSaBA/WAFF
C/qMXpItInKuJ0MQUGNF4qCbDMtDmGtui9QejlLepX5+2lRs57duI6aRMwx4F8CjYAh6C2QA6AvN
1j7pF5mLMjAXutO3ZQRKVe15mcgKA2piPioB7waExgxaBARIWy+BZqXS23iN2cRseDaZf9/XlUjq
5qZvNnEPJAm50Krxq7Ttbl0pHysJHgQha5Xael56UBd7SAFg7lCbWiqKgu6aHDCFxqCWlml10hqz
xCUEoOdCVycxbGJIRNSOUvjwugSEFCBLC7NUnqaHjitP3TieTU7pS38ng/quq7JbEl0GBYNoqWgJ
bZMBD11OMwpVRDukoY6PKdnbYJFAPUm7cVEovnlZFwyBprnS0EBD3J6P1s5tdkQmK/Lee25Hvxad
VOewnJlXORsr7fNEuSd7u5rMkOPO3UbPOrD9GE96NyBSzNDV6C7zaZgBtU5BRxZcl8YscninQhAP
zAjdSGDSncmhBA4dOJ3bcma3PuegtaIbn2y8IT6D1UJrhbrnNObHyMGzl2laE3WOGMf2znOciyA3
m7pj27J9NOjqxVaRPz54IjfuvCqq+xj3dy9To2l+YgpggTBem1N4q3Ni0sBxCRBB7J10UXeeVBBj
tUeBZsB/NmRSDgwfb7xxhAYOJTeVZxYgQVMBzO+uNu4zgtcfsvQqf+mIUzrPOUSEnWi6Qv51Ca+B
2Byoll+l2wTGHmVSQ09D0IlHLEhQ8QbeP3kwfneR8GFGhxub2x0IZ8fuUN2b0l7hslsNPjuyaTGz
Mp5BNUmg5yifNPWuuHpMGlvBOwHQMcGoBcCxIYJNZM46g/BjfMQz/xneVX1AHWhfTTdAL57dRsju
kj43IuudM5CantKOgwbc7/IsNQLmSBdOlQP/gkLUkuK+98pLlGfX3kp3bFPheM0iIMPBuES6eIJf
C9zFsj+qLZ+NrVmrjG1q37+OnPq+4Hdj2Wz4NMFqguC0StmhqvsmbHu7DzSQC2t6E3ptC7POzl9G
md14PdR9SvRwOLRr2Q31ZQfT0NHs+goGShwPu2bAp4kCoqNw/phrcizraN7BLx38X+KurEdqnkv/
oowS24mT28pSW9fSO3AT0SzO5thx9vz6eVLMaKBBoLmZ+fQK8UHTuBL7+JxnY+Oa8UkP9bF212EX
GGCJj1CCzlygzliBt7T09oMxuDO8wzB66CVGAdCy1ht0tZuqGC55lX6ys/aQc2BijgDWBCgavEcD
7NmZM38LvOxM0mUPJdDXRuQnILEXYKKhcoO9MU27bZdl47q5/wD6dNu2HHVXx51WyQSdh1ePqF9j
cJ4GA10LVqCmcSscXzz7frcztDEvaX8mWQEVTSYOdtq8VhOQSr9jzQYMX5qNn3Ey6IaChgFNchIj
BqRZuMepdkMLF/ucDnoTbGTV2puFdrGrVRnemO587SGXFa8qQz+gjwQ1BPTZM47Bh8a9B8B3hxNc
htpbnku0LGwAZVnVL5QDaKoqup1c/akDYu+ID75PY7KCO7dvCg5mR6bmomUIWLcMaeuh9cG5xboy
5aGQSZA3ZTCJMHDktyFzw7YuvmKkjXMjUbC74mpdRn312uXU1Lg9s/ncqO65ZaW9QbX8qGj1IRDO
a+lWHyaIB/BUvRB46iWbMD7lOo+XgO+18b+ZSHfeeQkwmuESaTYGYxz4I6iBrI9mRo+R08/Ew4lZ
iPcC9rFwwbL5+bVfJsBz7oA7Hoedo9Xopfm81jk/TfsQSrH7zDJnu2Rxk6KpY2t/tAAlIH56v7Oz
xl3REpSPvnohXYfxB9UYVMOmqWYwmPYew+lGFtbHyohPtI9Y+lH34gMkAeesQMuH3yna9Kz7Ps4y
vgcu+B2u5u8VJS+DbffR2NYPs6jWg4ctgcsEnMA32s7JQNtQGefUtu5eFWnoKJRTNePes8n2VlvF
wr8pdz/k3r7GOMfz6iGzyKlhnvkxM9n1EDIFTHdYlrP2zxB21QrtxbNZgAWJPVlSFrVp8ZTJgB5E
rlmygnxbni2vg0rlQ2BT/zSOWURc8QZV2mMxuo+Fx9HPDOAVAvexz9WbV/rffXNtOudKRfmpn5w4
K+pIjNW+SfvESctdjjloUMwOa7HEffqlVhMmRlwCpQmzKojURLeDItu+TRMvrNo20Z0FWpZvwFKO
ZX4oWvaWlbl1VoXvvgSWCGXueQDBPwk6bcYBh59UkT8CvEAFsOIccLkrx50v9YecYlvgTn8BrN/i
68aoncpt2dlvA8alG7xrk8cc8oasf1b1U+MXx7R1QpaXFyoxl2XLZ68CQhfw2AwYSDET1SFtrE1B
3IegHL53FKIFpdatu1IkdC2BmfMY+Fm0rLoJOKjqDVmhNPgONlXtX8SCIeMm45BGv+Z5GWk06W1j
PXsKjR8jwVslsStcvKpGoNGgJvua1+cJ84SFUcl3hu8AQwAq6y42DmAGXkLt0XdU4217b8N8LflK
dvKPg54gGiPTZXLfbGAdk1cdKpt1Gz1IFAX0CRyc0MgeQExY4Cf5Uslt7tK4rPgPWznEVFDk/0GG
6UDf+6vahzGXOoEfwIfp23CF/ar2aSuRFnKQ5b0aW1A/RG+syUWHlMU4jcdOymhpZ4wF/qbunK26
LENw6qDr+0kv9cdlwEXz+zpQSzm8/RwrebeOgaUktbKuuLfLtkXlXvat7+2tinwtJICekQS7Os32
VOavc+dcZJ19UAaqwVztJOSHDS7lIa3QAXlpglWHaS4iu2uOvLFOqSouebsccBccOjE8M5MmWViI
9JCX/UPtBQkdl6OZxJ3rHnozfw0M3qckm3Zsj8XI75fgbTY6sWT3obSXz6Xskx4lai7aqyWzB/Rn
j5Yds97etr64/fLCXDADxbe5XnWG1r6DMq/toLJorIOW6QevJ18st7wPBhwZWu+zSV4C4Z9dBtyo
JeJEUid0dX4mmj0UlfraluJLOU8nIDHekpAi/Z6T+jstxGsTZPtytC7AqzAHlFse0CQ3y6PH+60r
iovPdSw9ds7Wi0XPUcpbYFhewtrXJbOO7atx04NP6NE2UTXGzDUQcLm7Qvdfqy6xXBIR4e/s4NPg
x1MhYzBIX9cvkGVznBjYl8BB2+SdxnaKVe5sFmltqZiede7vvHmJ8/UbvuHG/L6wLMmoF3PQbz4+
bOOIl3rJILNtAeOIhywn0BEAZs/FR63J3f+tjPH/T6EIWdT/BEv8rPuGQu+nc/abLvFXlf0Pjf6q
S7z9sZ/UiMTmSI6AUhzTJb7hf6sR2X8gSwPycNv2uR/YP6kRkWngEAjAkSYS2Kh8sAO3/yUSp/8B
lweFoPuHGNEL/jdqxFWI/mtVwNICrG7Vo3sEzshfq5NbOp5YLEtcJ+Zhd5uiQE/Al3hSkP0IGuyE
ak+kJnbccoBAeoJyxRMhqXCKnKHLw7HAZDC53bkcpzwh0EagkbrMo++DJZsv+FT5wXRWth0r/H43
ie+W7vpTloPKN9ODTLW3U0FexhnX3RZ06qBp5EOxdLCHawr6A1JmZ9pZwSJPGT3/9Lb+VBX/8PF9
mzDo9F0b05gD1efPUkyIwT0edEZcbVLW+94xkKMIuwu9Hh3tfFKD8UEhWmyDi9g5tMCvVD210Tx3
5iPt/QO0EseJ2Bcxcmtja09uiZVPm3+schXq/yLkJw5KNt4Q/sN2Ie9eUteorGO8qq6lyqF3li5N
APGjUXDG4lA3OUhNTTZgc4BoOQsk3bJIymH+vtiZFWcjrvJAml1maoLy6BWHfyyP/S5oRcAALEY3
hzr6o/Up/2Q0mIc0GNQoqmvmWXdBIyHhW3/gEOy1tnc3oDWKG1elccYweGf+EDUzaULCBhWaYOan
EixLOjlzbFeQ6Ad9jq/XttpPs+2cuQcJn5UuauMOIGJshSI+t07Cq5688mVkJzp16b07nEUZ2JEi
2ouFN9ONNwOvDeocHIj0j7w1X4OafnPaxtna1ICfu2JcpaRjsU4hbqg88jRRX0WjxgjLrFY/2QP0
NbzNIKkiswUEKrfQohsIwCnPAzACHTRNeVTlvd5DXPDSNXYO6Ud6MlYjEssf3FA1xTP6WBKWgHuj
oTb6ZFy1xZse94EwTqiKatihpXF3ndbpEfE732jdZFtTTCphanGPJvPMKWvGs6U0HsLUqQdFytAm
QRHVVHf7qXFl7PoTxRUBtavVtf61F66/raxZw4TASKSg/ABjsqv11djedPA9CU6/qe9GJeAtKFS5
X4KmAMs5L2cmy6Ppun43ZEORMPwVm2Lizqs0g3PG0WQn7V6HvLaSnLftfhXRVm3eb6eKV0B8QcZD
aqW3EsLl0JkyevBNcD/b9WEu+hKoTHNvFhdz3kg/2pBmWmUlnubldbFTSHzL4AhYpAkVC0LQeWTv
2u62qf3xpPo0i5pgiEeixhgioDl0XGZvPF/oc5nhjs2F95XkD6KDYOLvm5z8aY8DwSYcbRw8yrc2
76c9LkYFZSurFDwYVh0zWrIjuNx0M7C7yRPFoVvHJn9mx87BHK1EY0MuF0C3wTyR5ApTpDIl2dbT
ps4kwJ4lDYXNl21eQu3iQG7HRx6Ef1+081vPRxGZYyOMAJp2nE/3XXnzuqpZKqtorhN4VLDz+q5B
nssRFH0X5Q6qmdsXKmygttg30I4wbR9FD7JZ9scgdc0zcTv6POfZ89/XRSHu/7WgrT0x9ZCkxAIS
eN67gpGVhFTS79GLEj+CgaqFRC0widdaBy5JeYaQ7moBwbmdpwHiwWkhoB+dloTZ+gOv9M5j+hU0
BEnguRs3EEU7wLVEe7x9lSLQG6EbyhLwsDIuoQmK+xJjYSVj3QqWaNPl23m56enMgzewAXMB5Jdp
1aC7hfUFsy74GG6cs7e4TQRB0AzBge3+Y185/H1xZ0DaOao6AFCfw3ywbryfNhYnKdduP/eXej1d
vWFqryEjLo0KJ3eEWKUB2Akm4UPfNR3oZmX8O2A8MgRbIuNa6sey5fl9bzaNc9+h6ga595JlK3+B
77cUqj5kgbgwrvOtzT4o1nW7W3HNVrLbaVAHUoya0Vh7UNZxdzp0Dc2ilnjypD6PqXWUuJ3uBzeD
lYibeuv6VrOZ6mw6+WKAfn/m6tCl8tQK8FVWUDzqDLy+Kjy1n7uqQjtQ80tFVMTqbuePg3fGuCqi
ehFfRvhvHmfCX5Sk+Gr70zh0d7Oyg1C6/XDEcfsIn9wX6kJO4OSOiuAaiIkSfVKq1D0WvCsTj07g
fgeMw7J364grFQUcdwfUA09GGBPTJZfh7M9AiX26besxDPTBsUhYj8BZb/tDBk2dsLx4Bo+zKQeI
RfOcNUc4+vDMUts9eszak7p1TxJ/aD9PJh6s3tzxTsWlnru7MeP3BIzQDh8gT5o+f+2H5mRzW2xa
M9NYVVA78idB6aE1tX1qOOX3xpbOWbUy3zIGn2STg+jhZeRC9JrwmZ68jrS7ocEITugE4ivTgPFH
emlbsRWFt4R9OZRgNmQGdRy+S0M0/G2Lga9q3fRz6vmhqEcrqQcVA14EKNKR5jG3EqOG9AjlXBvC
NAE4y58+zyteITq/3BMjoagBcKEsD2I5hjfDfAEpoV/5Ntbb4K4J9Bj50LAVsNLdMQpSyM6zx4ln
zt4U9AXWrCtxerblkCH2vdlhcqzjzPWeSDHJpyH/5hNmJz6mpn01YweONc6z6O8sSHItNtUXgCYq
sVgF+mYujzU5/r0COWvL9HNLxVyfIe3NZdQD/oDQt19PnRuM9Vw4xr6k0PXsWo5udSm12LUuiOjJ
rZ0zzdqzcSBQwhUFUAUM2/bva2C/VWeChhsuJfSe60/e+4AyiI6gDAJXO8Gxc4ZTA6LmaXwDZ+ZE
raXEnW+lIipNeqfQVF68bkBVdthBL3W7QU5eyPtGnFzpkfOMzbet8mQoVHu3aC2e9NRFzVh/Y+08
hPBdfvcqOUUYBQqwOJPcBoN/MEXQHKEFcu3ujaFpON32eq1K/WDcqd3kuXRC2FU57lk+3ZteTKE3
8wZ1ZLBCJxBQlKwX+Yg7LA4WoXeC+t///pSc3+4Kgviq9eK1PYb3Fby7w2QKZBACrOp6q2c8zT7z
dlAJoW25g0K0CUsCcUZuKrlzdUGjXHH1EniqS2hZ1ckUiHjsO+gleJmeYdqxQiipp53vWQ8wGhS7
vy+XrMv5eWNRLNfnHA5fzHucBSsc9FM5b23sfx609fVW0jBxRKPl3XV9NiSgpKBxTi087wqIwdzS
Y842MCM8yTL97lSO2vX+86gt/3XqquPCMZUVAl6ktQGe1mfsDcEro04R/33RDOPkr4tGgB6zPZcj
DAxm39tO/WnRS8ED7XYqv3Jav1qydsIcun6Ib9g34zXiSVpWXC2Wfyzj2nmwe6946rR5osDUzwMN
ProAbuLbH/HxS5APK71r0lU6HjQECkXzki1y+Tx2oAZn/lRp3EXjzO6sGcpM4WbHW2dJe5Bsi1Kn
Qoo4XVp+13HsOLPMSwTfDXrdMYVGuZBPLQYEq2/v7Mab7xuOe2fyCaipPJTtQvf+VCzh4JXmH8/p
Ng7+8nJBXHoQStsE9B33VsP3zy/XtQo3n3o4qn9MJ87knLuhiNtgseNxhmzEcQa84vWOkAXBQKK9
V2XP7pE0eA5/f2m/A4sU6yA+RV6Y7+Hn70qYJJAKz27aXoQeWCjGMRLaLPt+tQzlI1ChND3odYqa
C+LsR0u85B6ECIBR+4Rb/Mv/fjnrUwGQsNokgWf8+mw67si+gjzuAh0uDmEAVNDKDAoZsCjj5FAx
6ImEt+7sdhvUAq/LklAXYgzKt53V/+sJkfV1/Pq6KI4jY77rwNaGLuXXJaXNBHUlhrkLGecH3dvq
DFj5wGEQH7KtxbJm67dQlPnwn1AD5jVQnf5YrDu/sACNlw3wiSUAW+aKIx/LOmpBQFlu0g2Y+TRn
od9Bi9JZ0CI4GaDofzzR30oJklgdzw0w8Nvru37XJUvsKI3Z377cJmDmW7Fl9QC9x2rnrr1fUaFl
cNKpOulyogn1Y2J3bZzmw9PfV0J+u6mwkjVhBLeU7yMF9t2+d9xeQDzasUtpvOLOZcMUCoxJEEoM
xbnUJd/lrb1EmojlKFm9ZdkgE6VTa6s9jMAS9v+yz6KuGM9iXoadVSg8vAnNRiYV7JvZtLeK5WxZ
GfRswOF3NC/Ytcrovx7p74UOWxMwhUM9zyaO825HNHYbZGND2IV3XrEN8qCKl678ulgT6lcwyQQs
z26elXmk9KlpPHMWqYRhwOhomWv5XFOIjkbhuhtXp86e+NkY/eNZv58HKKXrY6YcAjaYlN8fa9ur
Sm92IHnGKjB2CLmRXdChD4TfqpTsYNI37qC3vjWnSwaxotI1TC7VxejlozFsvp+mPAYfTWPTjhKE
ch1sm0XpO3jU4PZt/Ph22FhuQcJQ1emGlCSLxdj+46Osu+Ld8fvlk7ybbHq/kUM5ZuwipfdBZDkI
v+If3QH949NC0gUQPAe37vudiWIGpYPwyYXAfXNVmfBiNoIcrgomoxKi4ATEB3SIWfM21uJD6Rff
br8aWI3ekLqoQpEVcjOMPa5Ya2x3tjBnmLn6sB2HIHGk3hZiioSk3WbATLxxRhcDGtef14O7g9Ph
3LBCHllhTIKmaTfBhtlRenVsZd01PK3xPWovlBZ9+vtGWRPrfnu8OIs2riRc2/b7IbqF+QnkRkEv
jNDuubCDR4xI9mYweQ8+LAcOaHc2ZKzUDjGavQmd8nPnIRBCBTPDaItMhKU27PL3ZdE/1AoXQDcG
WfyHNn79/Z96CcuFqqH2B3aBgOyugR7zuVMYND0Qh0ft38/aI0cq0xriRa+8QjZUhMCo5Was6ZZZ
ULnqnlkH0TP7ga66IfQ+sK68VV5fXNPW5FGpfTi4AZnEPhjZ2yA/5gAFbAcj4WCa8UdTWvDRRAza
6p3vz+g7PGgjFBcBrFxoTjp5/cfn/sPrAMbPnBVy+UNvsCBGbXRJ61wIkieSHL6dRNnj3Q3CoAP8
8L10tlAFjHAMZ5DTC6jK2AwBj6Pcc26pAB6jAMrY0eUxJe0lSPUS2jkMkuOQxT0sREeHLUFI8rTe
9elKYsEVertPV+G0FiNkdrX+cnti8CQeJbfqs9cU955r6YRlnv+PduhP1wI4Ax+pOkCXAnz2X1/1
4i8OBDT4yFK/FEMzh0i86Xczz6wz4FoANpZbJ0OqaGKp6VPe+18Wy+7vQASsphJ6ygv+Jbf4HvaN
7Ciq8bkCtBoPS6PwMtFIDQB2DLRJsT03n3NHJL3W/j8mQfp+EkS99YDBoH9yge05zlphftqvkGwv
zGoccrmNMgBw2WZuLHmcYDmJhZih2lj7OceAAE/TwuyNjeSDSe1dTKrlDK1e5W9skzo7nnt8D2my
jKxBtYlDnYehh1BO9m0Rd2Cu71ASP3vdGAJgsVCiCLwNohg284A5pMoKDh2x94+B5E9lwkNEkRdg
0kWEwpqu+PPnC8DLCGsqnIvwPmTI8IEFJdfJ7NqbbjH+/Q1PWxuRo92P0HKXL6bog/u+hSBTyf4+
a/7d2Pw20uGR35gvygjwA/tdY+NONiVNXTkXRBsAyVjGo1eJMbIk+eIMvh/6Ho9yPcOvtOLpruQg
mqtP84JjPA1De1AgYlU6gKdGzsvUu9mpWiEqS1H3H7vjDx0/HhvFYm229pLvp0+YQpasCEYsVY/u
EdkA1ZWU0NpNrK2OfVpCx5HWeJcyeJwtam9K2CPOVbZrmtz711rWx/LuPvXA3q+YNlDa33JDgt7p
K2PVBP0gIBxn6vfAI6vQKd19KoMTn5hIbq9TsHLZlcQUUZZ7LJ7bBZLipQ12ppycDbRK6bZQfMMl
m7ZOb1f/WujvVwBiUhyQoCu7GcDZ/OuW473pOZ3IcqEWJHBFRcstFKrB1oBP2YAYbBInQ2bED2g2
ZxiiViTshiKspkjo4xe4WJecbGG3HZK/F2r/95YBq1tjXjApU0D57wYVPjq64zWUi7JK+1gipiCC
j0R/HAbB4SKtaIRLtUncoPfCtFFfOrCQEItgJpW+5IeqTY+TIBBB9J1OFK2DGHhxMtLajYdxopE7
WG1SpAzQSflKLUd/vNFYeXuXKzOdbDpdGug9Q2ZgXaXtOMJ4PniJmu3V5errj7eficlBW4Ikkz0t
GhOL0nA0p18yQC9JJqFpwmy549KBzKA0J8erIWy5DXsZuVqjsiIL/9sUwrM2owG1y0rkeyAzLOnc
w7ykT3n7lPbOsLOX3k4sTEBw0k7RrdQ1zlhe86yAdmIEzaal/ugvVXY31PRJOSMNBw27GWBMuMlY
CSBIVO3G0mOxsxqk0FgwsojBtaJZOZ+h8OVRQ+h2hh0rub1iP2PwHFmExU4aRAXk0XCBQpH+99eM
+P8/vGi8ZNQ9BweGIhzx121Y1UNTin78r8q+6Ck7N/buBoS7zafWRZ5Tz7Xe89rD/dnNNDKWBHBQ
6g/+JGOvqPTD1HhxWgh+FhQuuxSXer8OqjfOAVla9oauCVh0mtrYkZzGc63rzTQyL2xmDxFph5zZ
2aMfEFi8dHZZ8uAbobyJ0X/CFVU3HC6oeQrH3lH7VjefLQZ9NsH0qchJo5e59pZ7uZECMpVyj8Cg
4Si6aicQqdUVy3Bv5SLmI3KzIEGqQAvDXQD1p7NNLTkmVtBiSCtFEGUp8l3KudF7ViD4pVm3SsUt
G07/1IrkpHhsGa/DdiiLu8loOLxVGtkDog6037zlAOBC6E90ZHj1FcpY8FXCoyFyImDqK2GGLSDG
CiEw/Xa7RgkM5l9YJgS+3rWTPG/mqA7e3KC+VrDl5RWZIjB9cW2kd66BARjXzk+4cpw+lAIRH5Tg
IAkXMnEIfpK6r69IZ2hj5dPsBzWMeAkcsMnCn5y/69Fadj7Dv5tSD+NpchFD4VvJnNb1c9XZh87D
d26LGc7tlWeo4I6qtettAo+7IZkKWIWn8eRxC0eVVF+7tHGvrBGv3B58yFO5c71hFySAJ6+3g+FK
WI/8scx+ksO586f5A0l7gN6mAnnQf/ORKrCtkSIzWvMXuRRiv6YK9TwAKwISPp7xbPcdUms2HtKW
tiK3dFwglQmeBjMlvr3s9dTuM7Yg7AEpSTeqwy8L5+y0AFRwRxWhJ8EL49NH/Yr+94vRV1fCWDt1
z4gpy7e30josnXOGrZ+IWX7hSiSDGqIJdiO8MYCJt7NuV/mybQMrJK4utyPz7RCG7SCuHAwL604H
59ziG1cIC4HxD7rH4txUhOynevrs+atEWegJbSjqZzflW69K72czTduhQqCUZdYkqhL/cosAOxk3
iH8zI9/xHoFOVAh/y0qk9KGZ1+19D9TRrmpgKo59ulFOUzMEYVd5Q+iPOYPAElrKyXGP9AJ80Uoy
G7swk+mB2JDZ6g4ATm8PC8Am+dK4yxJmLFV7ugwx0m1N3FejiRcAUWduB/3GmyCTdhGS4qRwwgIE
YBGBHWOLHMIxXNtQuqTIR6gGJN51zvRKr34gs73tQDbcldkblYX7MHVttrdUBfNt6yayZ+4RSVAn
4A7w+8PqkcCwUSZZyVrQrVrEG5FRHiLiJ98GNjBK7kIpjXtkY7Wde8wre49d6oQg4heQH+DKHdd+
rQtmjlPnD/D9AkHTbB6T1M6+kBRLKesSzGWAKAsgQvbD0hUPNJvOFADRdvGcADJrtJUC2oOd8btm
l0Fnf9ZjdQdGwTkPwQV/1fCEEMuvUwujAKRvTyCcdBzsh6VqYyvAHl8/VtYiF6UT4JCmZgIdcHbT
oH8tAYBAFQpsM0DSwqHsYFzWeSIm7wM38N+M8GAnOFKXVFinW3vG8NfBukjnqF+CIzS89k4szv62
1QqHpVvV2sc8XbptgeQ05DeAcaVOw/dCflL9h2BSMGyLanebcoht7KTssr1aN75blZBo3HBy7tAp
8qvhO8Ke4s5BrF+jikMLK3y0rHTerZm7yVKkNNC2a2dCH0deMpQm3+pfMpx7eBsACQVQV7jgLivU
PUAFfZoUrNzaHaruiNDFW7G7danSFltt5/JgtfJsZH0aDX+G+0qfptFroG7haZiJfABxcV/acK9W
BHtl/vFOb0dxWfQZSktreyMHG5uxe0Slvd5+b/TdAfV3kHeIPrIjT+bfYINfEJkljpO236Bnv7e1
yh+HAM+gLkvzWMusgjCYsgstOju6rbTuLRrXPgY1eGSjdFg16utNYLd5OHSVPNy+Ki3ru5vggqeI
qSrn3j0yol9tWrjwMAZfmzEFnleob4DiE2CUsD/WuR0OxOQPS+bGt1dQ2eJNekqvmVoalrgU0+4K
Wt6wTAztBs73DCcAWhnfnrF1nB3BTkpk6X3TjYtYMUWqEG602F5J+FvFyjLnJFRZXuu+S2qfyfi2
3iBb9LYzcOAb6bzctuuo2qtGwqmjuuaDu/D2lLerVxaBGHs5z8927el4kj3SJrAIP2feY++msFJA
tIC4FLiyMvtFFrM+LgMhCBmwum06we3VE8vdA7WFDMi+Kt4GYWY5ztFHVAtORoWsTlmT+cBQkZbF
nmHmn74ohYg7CpUtgiXkG7BPnP51moBXEYbaiqXJbSsu5Wen8c1dnbHjPHQPXCzzwbB0k0OAfeCi
NeG8+JDdLVa9bXvqIaSAzxuvr00y1TbowNJ6NIEUkWBtGxE5nhbW+veWNR3RVpgdHhEuzwnSOndw
ILBxsldPwaG8yfAor26hTjV3v7fSdQ63JikdBx5Zs5y2BP/GwmWyXhjcKLfSjMOtEPHWGsSeKWTh
eZxEnbgvq8w7zoqxU5qip5JjUR1IjsibYZhjwdwm8RTMYJNlqV0L0Ves3bKP+zaAOADfulBulhiE
HiV6mMu4m6fXOqXiAe6IPSIIEPZG2R4heg+VEHSXN9iWjQ8zpG6Bipu31JjgxGp+l7sQHg3IjYtl
3ieDv16IiBrck+/YU1xsxJTCvqkPgykjSMembVv6bjhi3N0p7e61s6gIYSD6x3vhheoToRCgI9u4
A9aGG23fOLOATEWnYdEukYcwj41u8vGaF2b80sERbqhd3kk63i8KjlHA5vOhgicTQVdIlrH9HetP
TjAhCU6OZPVKGuTk1VcQ82FTpdXmR3Ei/X2tYbialAefAJoYKEV7+HGDXt4zmX++XfN2o8/Iw2Bn
v0P+DmLNUlCg97dzjelnD4dgisxSQPa3o4dAIv9qLWfB4LeYgpClFbCmH2UIl976/3r8sk4b++S6
ygOGrNCp2/l4sepshjlh+nYbNG5Hb+GIAMlabeK8rfIdsWEHGcdPXoZpB/4x/OAWdOPoOKsdCN1z
O9/dqmWWDxxCA2RJNhiyaOOdHfiVS3uoICpBzNmYQboAc/VhRMuNuxqSUtY4MaAEvlsQeHCeG+dr
FSgYUpH0ktR4mXnvzdhKBpWcwufkBZ2boGWJBv15tnC7+pkyMUQwz2kNZr0P6uR2cf0nZWeyYzeW
ZdlfScScAXaXDZAZA3t8/bPeJJM0IUwyE3tekpf9uOb1K4Ua5SR/KOsnapEWQLokL1dlICCEPCS3
15CX55y99zp1b0f7saAVqKxsU7RRGtQ5VSEdIK5UckkoRqvyrLftKTE8XDk6aY8aDvB5sq19lywK
0nI75+lidcVGNfK6jlofteg1TDkr+7B+VmQieYT0VX3OfWBZrV18aBH+r3SO0L1DGn8LfKM4F6q3
gr6YO545RnYpmR1FxjBeY9kWlobKCS2HwDtgGF10n6knv9kjT7twEdHCJDxMYYGVULsNVfyUearf
4PEd77IqJ21JUi6sKu2a8A0k3+5gZtHbLMbqqOyi2I5gUIPM4aYgjg9asVARCelpQsXtytN6Qc0x
p1AOjmITpXWLD/bQDoMBBqA6o9ACQHCY/+Vx/zBgbjvMA0hFwk+Ebg9teGU3VfacpEYfeHUVAiMa
0Ibt6qHosRqVdpjsyrChVpmzr7X2PBsA5EK06JtB46ZINI8G1DvEnUYayY/iUzTY97rlJBi6AJHo
EQX0WiAx/9d2yiHDv+iz1CImrnmNrn6pnvQIBlQMWXALT/9VlJp1iLravqrMEdP/fHJ0q7zv28e6
17VgKIa3kGtoH9c1tTs0rJNf+K8SOTXGAXDUh069t26ohA7BhaBF9YZkFcHFE+YjFVUGSsF3DlTm
3X6d0w8Gl6EyZn+ncoAlCCjbquzCPSWHfgBVJ6m4B+8KmtR4Fn62z9tBblNINNsk09uH2e0k+XMC
G0VXkQJKx3ifNYr0PqDcW+hLH1ZdyLDyNvDSYoB1jYXWmZOtUo19B+ptk1oFf3sySQzX3XjFifE4
5/OXok0owAUgDamcy3C9dhxz8pB06bDP4ijl1Zn7KMqiY59Ob5AR37Du+MdsLOglSITpkYfwq4Vy
32tzMIFGf9eovNSHwUNTugwx6oAA/CnKzkoxQuVT/hyl5mMa2c9Y+fqbzgYJQjIdRodG3jprdqr0
b2w/r65SS9fPYeE812Ph7RmGYWa27IoPWlqkk6e7ykumbdrFyQ2cEjim4ZtuV93O0is9KIX8aIhP
jb+bM+EctCbSSM+ZD24Y9bssnKsPWvIh7velR/wltlQZDGGZP7bIa7Mv6oe1alRIZ1fAVS7GUg5E
WUEW2dQAHS02MYFod5NlXlDXMnvv2CHp3YmWWKce3yd+n541BonbyibDjQ4AFTTpRNDm8Vff89J9
meHoaQYfNTcyTFjidbWrCfluifUOx/XaccMcpI3sxEY0pr2LbZtZTFhH+1q3voVaDoZnIU/JKLuf
c2kdE8md0JbmJ+rWjjICYXv03FcxxVsH+ujDjNbl2gawCK6PxgZz9u4yEdlLMg7DxtOy7LgOH9wB
/2iVZNzykiuhKNxkM8H7ulixl9/woYE89W60agTLzkwBbtUdB3qExV/bUW9ZNHTK3uJAoWqIszww
PJs5V4yfcaj5zNqk6k9mUX01RePfShG+ZjaW5rXzHQr9UaaJ2ovajm5ozeGgeB2D6erUjqMLMN1Q
hyL03H2YJo8AH1+EEBNGyra7Irhe8gEwJV6/wG4QXwwK13sS55MX7jStbY/YE/ub9SuMlNi0wMwu
bn+H2h8G8P3Fzuiyz70n1JaJWLsZbBupokvMrekug7gKSKVN9o02Ux7aWV7srkQNrMfmNsluas17
zVMvezS78jO7CcKNPbVqjzh5XU+JcaMn/gspCOi5hvwSi/wwO9ELmkP25A0+qd16K5ykva91OO18
gDcaHPT35ydstbQz4iBuJuMxbUbsCrl/gjJjMigxPkpbfZXZHN2bjDIwjoU3fVFMRI8GzqJcMfDI
jOQls8OTKsxpM2Z9da+iDIORDhbAJkscmTw5wrb/wPyb76sf5ntvjPZTS4jJFzEQRyd3j3WeM2mO
6unI236MzLbeakPYkmVHLdkN8RhipHVhV/R4KGf1msBoxFn6Ktz8xeF5YdtZ/kXXP6m531fQgl9b
iOtN6Hv3kkSj54b1QU+1ZFdwU20BxvYMvvJPjD79o8Qdx4mSfyKpkh0464mM9VxkibmT9pidhyIv
QLGQNC60gmSfYec7H9f72Zrs99tJKa3fjSo6CxI4uxgHZICXqDhlZUy0cbyvMhG/SoMoYRzulBFn
xxazCaD8hZmtD9ZRFzVdDf3Nk66Xr3MqDjMn4qX1i31Z8InacefCeAWbM3tJw6SjfZsWAIsXTjrT
qfalXsZRrafw3vf1JUywQ9VDi7Mj9t1T1jBj6sf8Zjat7+E0VgfiBgUuTLjLcR7dukNqbJOuyy9k
EXA2TwAOVDeNr3qlUTK5zpXZN/5hGMx9SCGf43ZYAAVwLMrvc17dTan4kNQisGNILGHRwu/GolUT
/MX3WWxrU/vKB8NTgpEG3B+q5emrWwAKo0rQInmYLJLTThKetDCEbeiVKfEGKESD/dDib7ht024X
5wOMHHJxiMXAn+r2c9nCvQjdZfUBHREA/p1YMm1OYTQblbVMKtN5y0M4IjOr4O6kNM/FmF5PRvNg
q2jcYoil85H5qRHmx7TwN4kdOkFYDLdzZBJ0aJIPtVl8aAqb+UMHAxLQcd0yjOosupWcYZ+e3PR6
RhXhQHXoGjfZWY13Up7dbQnS4JrAj8o8eZOWqHSzVW26GM6ehEnHMNB+nkReBIWRx0GDri2wYG00
RsHBlNM32VB909z0oDt/UTO39tBWPR9scq3F1ndfohU6gT7WESwaf9f3IXw9br59ObHEYvTvXKm9
NQqyuGkoSQy22BWNEW56HmCBNiM8NUTJjoWO6s+V5vficWRavNFG09gweefaJc5RMG1Nosk49aYP
X8Tfe0VEHtagB0+W1nVS9c5LdaLnsQc1aNJv/In21XLe7KHvMQ4bwQhoGDM8EpLnjzsn5plVmQZe
HYqy1DNOi5qe03QtFnkam8wC+ho/YyI96A26icbR43dNtWF2Uga6O8BNByuABfV7Hc/5poJREWit
u6mmyT3Ptf2YVQNDPLcsN7mL/KdrBalSJlKY+op9L8Y1wBl5xyaOcSm6kFuzJmjJAg0J+epy8G2y
k0TjQy/w5PBUeP53poSMrNQnh2zuBiAEuBlPHNVoIsAOVrjJi/Qsa3jevlFT6XrhM18PHKB+ehJJ
9jK7I/ABf0GWaD3p5eaKbhUvNTh7XwM1VfsjIRxdBY7IHpWyv2du8xJHxmPUq03cOnUQ68mndGKg
kPp3Jn8SAkdkktM2nnocrZC2SrjyTbzzB/HJaUWznXTTIkbWeAd4WKADtIQXbvMJPkRujA3cLe/q
EAhHKorNkOn5vjW1MJg+UUn0u8pw870aSzA+2WM067Az4gnqHpVgVVKVWbOrbc2WtS83CYUpgaFw
CBJhf5CjXjLmgdkDmeItT9WxHTH262T2nb4vD6PbX2t+aJH1k6fRkR/0wpmDueBNuW23GUwv27WT
ce8V2a1rJdURVh5UBMgzGfX8aBKq8+zsGCZawjVcT4BO031o8wINBsQnbObfjDjtT1wKL3ZXX4sG
jI2Rksm3i303kDjwe9zovTzprbnLmIJfRZ0KuP9Jzmrkjjak4fQg9cejSQO7jUynDVpHdjCERLPx
vcg9p7yrqrppMxOEP0/HA/IyZFR752h49Cu9Yswy2t5VIeLPI7dWENrOWStZsVCEXXlI/UdtHGh9
VO5t6sYNsP5SK6hl+8ptr9Ow82FuWndISLuJWyfCe5KX09khSTP5x9lNwXya3/zcQJgLSTEr51tk
xG/gr3JHYypfRD74FeldmSL3N74TCYjlSX6f195pMvrPmUUsZpDwxTE5GycpB/TbSiLAdf65E/KU
MqHwO7PZJ07LRp+kHe40NBfJZE/JxASl1I03sxZep1oGLyonJjFVXMV8FsOuL8jwh6SFt9JmmQr7
UQwe3tZrPPbhkfgzFUKVXuiz1EmZ2qMYWv1JmpyekiTP9dxHJ8eqvQM7KvCRTbl3Ccvh66jJ4sbQ
P9eh863V6gywys5A+Tm5Rp/vYBjXgc8865DzKZ8rOv/MDR9nqefHqbPjvRIiPgx2QzpUDlceqJC9
20PecaMhgUYr3LvYi/H/jDqD7uazYc0z7BKAjUvSVMd07Hn36y8VaKigi8kb+G7pv/8zAuVvzqyL
0/qPmrAkD9XPUxCZlbisv7j07Je2ChMM8KG7g8VXn3LbB90r4wvjWBb6MBQJnBFlr7TtgYFRq9HF
1eDd3AG1b5pSRt4Rc6HGRJiDfTC4Epv8MipI5pABN30yykb/Nba7/gm1zR+yhyiX2nn1x2bGNGxH
zSfNNj3irjwuWQEIRg6gADJCg1Z8jxzFACniTPOnOzG3LDeQ40vT4EmrogpVkoZssobhWjMfDSMu
94RM8806+V8N10pv/YNFy6IxmCUJktNHJc8NRbUFz7W2vEOZiGpTZ9iSPNV+NZJ6azSy2ntNVeLm
dMdrm6c5M2aD8Sm7PFA8QZz0H70JW7c9b4HRNfdEzN5/AqPGR7/C4ukJtgRdOQK8jOIyVtm0k6ki
LwfXBgUDxsSgbs1Gfe1E05/6QoFVMfGBC+umK4djUTFasYV8Wr1fVegfSG6hMi/vAmT6m+tpzVbv
AV9mIadHHHpPq00Kf5h1resJBmBmFGffJFvcOC+F1mtM9adTqJt3djhO53YooS8uGlnZxbBu8Xy+
+9CQUtpYVI+wCjgf9SR5n/dFCUalKRu/lChWgc/o51TmbYyoB+A88ll2FOZef3EABV1ljHU3ig41
yKZ5PAgNuJ2nqUfYu/LI/8j3tWFpOxouZHkEsm52z6JDrGLo18mrppX5BuMmvnnbqk+DP6Dky/mo
o9lZS8TLqSoonsDK64J5gJHddW4H2a3GR+Z4LdfNKv21ojpGneFchOffDD6OwaQkKlXZkjrd6bIA
Z00JaloXm5prAneubgWatO+pqvPdqtZUXvZJYf+DNGOJR01qPMPV2fZC6s522T9RUsE7lSf2HYku
1FKyysW0G0JH3jI0Ojlt5J2XlRfEs6hkSv995hmNxIPDHLJvVHgkAesOvFQCc2Loqg2rAvojuQn0
GGd4LLyeikuB0LKnZVC5ZERZiOKZ6hymVX92rWuPFBHLK+uTQSIwoA2Gzggv6jp26ydSowxuu/jR
GMudNrj2xbWmWz5RnzvYh7gZz+ZmtLI3O26bXRtJk2cu10TkmtCmu0Lsx9hmJ9X66cWZd1sW6k6f
acWqJLU+iDE7DEvymbzFTbzT0B540Ij6kpRu9RntPT5rtX0cRFedx4xpRmuzGKGwlX0IWwwAtjXv
3LIYt0no0D/n7xPdCjY48NwPdQ60FY4dWh798HLtlI28tarxber18WLW+NLT8Mt62sxz6Z1ZBYIH
CFRrHaaSwQJb3prOIHAS9kxq4Wn6o7qgzRfXOovX2LTQ3gvyUHrUxrfemG/9tGa+MQYlhGY/LuYv
npw+pBlfW6lF46maMD+towKTevy+hUBO7bsceNFMrBKmVHYz2TS03HoMwRM5pJsut8ctHhxcmrp7
Hy5Z9d5hsKK0INcvE+Oc3SqFETC0zkaaP49LymmNDis+IohOqtp4OlsDVlNuQh4tHvQ+WO9VI63F
eRbNLg4xq9TK3MG49Y4xPXjoYlUc8ek9xi3u9HLIrnHDQsGMwT3PwsFBUIQ8mHHxbVXretzMM6ye
5btklFAcmHhdraIUiMpnJAv2cCwi60BtcDXL0gjWy4RhjxeEC8BT42RGfxvTfaKP31JNAmuyPjlG
A2+3deif3OpkMuYdDQ+46iK6E2JEfAhreCZdYmyjnDdPk33F1bqlhphfrGUTSYbtxndq+CYuuz3W
d50WimTNcpXmZTkc3Cj8omm4vZYLpDMAb2WzX11oHIkH+mP12c1xf0Szv+8oWR4ngTNz6h4sus1D
lg7lZowbd0ts6WvLp3iuzJmvbdSVw4C6758MerPVeecmRhN0enMrQchsVw2E69TZZolF/5+i0djE
yTTQYZS6zp3bN6/rQMuei2kTQQ5j2xQcKLPSw43u6d1GLF4M4q5Ik1Zh0W3ducyxNmE0xzuzjdAF
lvc4pdYyRn0qVSMCs4GxeuXV+IXnutm5i+k3tqZiJ4oi2vFRImpzeSyxNYVzeBzP0smgE/Zmha8z
dwLbQOw1mEUzLRzlAVAmSmoYn4UyDojGA0pCwbRI6AFHqkfBZ/gMcgPeD9h6eQa8aT5pRXUJBWnq
5aVHCeNh2cfTnhSU3MIGxCfQEMoF8G4Ebv2B55fxKCIU81hEbDVIfUqoqSRbOmyrRZeNZvJ/vWkc
UtNng53x7mzGjvDNaUaOUQarq6iTGOYXjfFCUDo1F6LLepDEAJxXTyVlHsTB9cf6Xvo816x3gLQ2
4tMq+xNhs4uJU2FD9AL2JsawHUNtuNTI4seSQSMpnSuoco9Z5OUotYSsbb9uP4Qqu4UoRSBReenB
1eRdF+vjHQn5O9boZKknn7tq/m5YivlG4Qzf+nL81nYiuyARAfIkNDg3BZ4dtvqMTmbvfWSIuxSj
7gXK25Humk41JLxNRMR3kpe4xvehVSWBw8FG58gAKrwrXFXK+RWxU6dmdU7jYK4GHFa73XSqB8+B
SpQsyC0ulp7E6b3i9oCFUT813R3OO+MmL8+MydQtbrZk17CfseUkZqmSfsl5bIY+wNi5Lrp9Izpn
12UtMf4KFcLR1LLKpefr56m47zALf+M7ojPz5vCQRzpQg/oLmw8I1StIehPK4sjeJ081SIuzC3jP
bTcy7vp9Mtk7N3TyvcwHb4djct5hM4fGPaB81qbxjUS8Cvj3Rscc3W+TEPc+FDHjOG/6nkZ+cafD
bqbRdpCxkuluqMyvg5cnF1NhLCnrUL84WUelsVpZZJE/YFST2HJSgclkYIPK7A/6jbH8YrWtcxU/
RDqjeC+LSUzzwIgikAvd4rAfw7r6PM3IB2Yze0+sWbwySPE/I2JY227EHGJw3W+xI9WPcTM2sPlo
+xR3bxp/MgeYxsop6JfXPGPd5JspTPLA1fiA2kJh7qmnPeSY6iBrsbeqzoFp4qgjIYMtNmJ5xDZy
GFt+VoFvZ/VFpOpbMXTyUHeoJDmSxdHNTzWesQNgJhGMnjK2roVPJpKtvWFdUhFEPFiCIvTLKy+2
xd6cUVwEse+xgr8QjtSiOAHBM/aPRkxyzzJTa6NXHqPPGYSqZjc3Wq8+ro8iM+zh1Ea5czTS6VDO
o3fNmjPXH9FL9I+JXSFzhOo4VC2a/FLTGq24linwXtn37LKQ8A07ab6UJL031qjLhY0F64Dku8zt
9zMOYxgip5W8aknv3TslmzfyWFM3Tui9iKG87eF8IOIC7Yqt8Q4X6nmy7HMqwzveaIYjKtxUnTJu
GC5C1KTkQ2knLkKzu01pwysXrbjl/YNVNSiVBGA9DZ9DVrTmO3BBcQ3e+HUlzjAhwS1GDEQi8q2d
NBi2CrngibMjch+2Kc39wMWa7REkoYVJtliFOSUkOTVU4kKNAXDBjGLUemwtjcVmnRVIJ70pSk3b
Oy0Dkj4DuI3h5ttch9j95aku3Aodo/64arCxxVqPyrXTnV8QFk1LpR3HhEdhjWnz5FDugqPr6CtX
ewUIpTNk2qIe40c7Fj7h0n2ppE8PO588w3+29F4/rw+wvtSprWVzdCYAossZvRbTvkwvmIbqPatr
2Bu6uJSXbxbNHmeN1h6MuUMkMY9lCOYV9jUOn5hVc1/WBk5WgZYX9h7ZLl2aFw6wUkuXsp/NJHN4
6p2GtplT3u4BI0qCyaREaMbCJGYh0VQccsmSO7eUS3NyXy+RfSfSvhgLAdkyyv6DMCPjqu7s8FAP
4OTSSndYs8TNkginYFRJN1DIdLzQAL17g0PgMvvRBb2T4946aNK19gN4CjJwUECklu+cIm8CktUt
dyQd6bJndeMY0r/l2wsmMoLnVTRPPS05Qj0BJ23r2i7S+2e1dF9rkVy7s36wxLVFUAWzVmti5LB6
cs42AImciRxFF+uKk20uarVJo4olSLVFedI/NLVZHtNuwM/SozdC7JbDx9aInIPy4mnrcvwNsgW3
0NHJ5XU7gxYNi91Q59E1lxCgY4CrPEPCMTyikA2XecSqBFZtPaBVVLJcpRV+oNx4k4OqOFW+SV6V
qtI2RrjJIUbpQS9tehI7vU90a8MB2O75evegok4iqaNznKavWapY0ma3I3sKnqMMSUg68beo8vJA
0jafYkjBbmbpp7RWDHmr5joazYvWT8vHEH4ODYPJyAgR3enLFyceX2ezL3iyDqd8crnFQmb0Qt2w
BBCsvg6Kdaqjz447ZxflZEHku8WhmLmyO0cebG619/h0hM2a/ox5NYzXba0NeKeAwNGINxcdHA/h
qhsGm7gi7DvAyt7DWmuyaWXbOWi4tlgsNnH1Mcpj9zyOkzw63oDIZjyEBLU3Vj8InG+xQZVBFhUg
UnlITPQV3CmX1QERjlqxXR+2BmayA6ulG6AzYuJVpQ5VMQ5PSxoIchaznAyAktN1jzxzsCgTlGcw
kduHPD2mCZXuGH5hQ0wSJCbtCtsaJFb5eTM32wECysmZx3bnmHm6a8zqlt7VZ9phZIAtYmi74kwI
+ktYx2HwO1P5LxEM4iqu5wnPsATAtJ8s5XVLZTNJ8Iir4zCDcHirGykxylOfYzZtAbJfAYE8OLVB
B8z+a8hOuA6MhRfs5Qyeh7Aw8ERfCWAiZ77QK9uNqmdnMgGGxNpDC7qd7Bj4KwvFLKVIz6zfpDP+
JLVFdMTTXUssGCP350BQNzZMeqpsvtXN2cXc7pY7J5HVdVTT/Sx7AiQ8hS7GLQtVXF6rNO22fbPs
CWtHmz0FkbmbWmv8rKzh6njwJqQnVwu/d256G8Ive9E08J+C7VnPUy/1ZS/Qb6z9xq8sJph1kPRM
dvEaJM1/YiwkDeuXulDz3iNbpRXKIGxCelMD+lVawk9eQRZkFmY8AiAYwgacdGZXv02YLz/px0iO
63sG24F11rnrpvtTnrhXqk+rItJu1+5QK+3mY4kwBEMbxllZ1lg4pnIDkxzqZ0YVUBgjExXa1bPn
jqgWoH/B2vAIjbBqN82XPGE6ljnj4gxqN/1i+YI5AIHXtQ9wsNTjX1/P1p++fmHrS/DNMK01Qf+H
8Bu9OnOedtZuK6vaTpyft2zqWpaDj+KwFhzMdoIY+zBTCA5PP9a07drlGwRArxiEs85dvEaVDoRf
2c96QwljsqG7rJ7Lrkt3pfvsN32zmwbwSW7MhhlfzVkQVpxSJWgi3IRsRR1w7h4jCf65R1UPmrSl
aym938D+fkVzWJ7OsIUgBIE4T1hL3v4PbzbMRekMbm3fogDR8+EyvhnS+TQvjfBa661fIosMEgYH
UO9rT239pBp3uIVWpx0rVYttBznVknF6Ln1CFxnO0aGM3xzxuvYjeuvJ42++pF85ANBaDTYeWwCi
3F9YNUwyzbyFH3rbQAnY1jDzXUlsHp/po4V2cxW2uKmF5e8js+52aZGq7aChmOUJ1rHJ+bgaPyb+
6LE00SmFzVJNm6DVMdqvzVwjcPioxVsiWO75nhlZ20plFHxrwNfZbhZeKHjEO1RKuA24YYOJ2l+/
0z/9hhZcA0vnodTCzP3xG5I20ntcIKAoDnn2CmCmmqr51UxruBX9bNEZEQtNh3Dr+c1J19iCEBlj
High2RHhQM3Tx4ExC4cevli33qxF0GpmZcprBz7UdD1Hp2R73/6vX7v166HEtyTAIxBocXgHP11d
lmlUTqmRpyazfWFZNUPGJslZagMGpWOL/ZXfDcUlY5/Rtk3gRrHYcuPbikadziqKZBekesOmB00X
l1TlGzDO+SZEd8OZmNO75NYDe1jAttbfsVax5bohwleSwd4R8reu1quvtsmLSZI3avBPaxH612/y
VxgPt5AwiR8K3RICzsCPX9BC+BhYWGZi/26Ztsx199nIM1ZaOOxi1mY7PNs9NNtTrEzvLloC97G7
kch3ezlX2Cu7rDk1rRDBoCcf2NCRBWWBw5mdguNvrqU/eUh4fA/LocbNA/f4p0e1pvcGSgjpryTn
Fs46PjLCcD3eCg9qX1pV7JXkaWfWU8d5hxjuizKH4K3LzW8+tF/jkLwSIHw+hAIQnt5PMenBrM1Z
63NyaAbmuXhMvre+sq6tXaUsPRA5e3M6d1ZHK2GIjbR0BmqW1MVxPf4d5Wmsomjkb3LB5q9Hv6cT
zuRqNXXft52fPh8SWSQ8wObd9i4DX/b0YFeOwTUmM1vaOdzXW40FlgGefZvKc2BbprS5uwSa7xQ3
r7Ij4ki+Lwuk1oFeqN09BNzx2mRvyF7q3nci68RFqEN+U8H8CdbQM4hr860uWBJHX6L4fzjIKfKk
0Afl3C5+f2y7p17Hfu9X5NzWu8nr6QxqEtfozv6bRA02qsR+H63mqnuUS1Y+Z9Hjb77oPzkCOKZd
ElhLYUJe+MfXRZZbs4sxE7frzWi6rE1gCeL3cQZlabXkNkDM2XeVBk9/Zd6sMz6jpPn/6xfyZ+co
z3OhU6jqvsU9++ML0RoDEDnSy20+p9Pe0njiptaR1TYjkjs4DDq0aVchX49zRpW/lKiSas5HOd/g
lHO3sLnZZ0dc/DqOtH6fhsIkhF9dr5MKUQ88RKR7bSs3+t1L/5ObhVdOa+4Y4A4M56fv1gKjTC3i
OLeOXZtntx6e81L67FXUG0JA1BgAmpCi4uJbOeoxG0MJ56jBZIZASF/D03BfDrFBCoPfzpNtQw7O
hz2mSfuQdZ8KU9qEssJhq2rjsfRpXrW0009Ltu2//x0sh6XN9WlyVv5cWlW2VWiR5Xq3se5roJC1
/qlTzsNaPYEAfR68+DYeQNHYrAtGfnB3mY7CIK/lQKBk7aTfOUmyP5RsWumImTrZeDOcXcItw5iF
D3/9itfD+8di1qM7dqElwUtaPG8/XjXtCHI1iTtxu5ole4E30s6YF6kp2eEpQdienW8kFEKCS8Xt
evHqkX1dsLAXfb6zNr4+pTesEDiicWbbv3511q/oHrBqBqeobdq+h9P/x1fXdZV0Zjar3a1eTRki
SOIesLaspo/4eOm3RhdrjuNKaJ3J8FiX8WE9DUJ3+oiCOFx3YBceK8d4NvH6nBrnHobkgMmz0y6q
EiMQyatID6m4W2h7/Kh3uU9BYFOZmO41l81QUuzXAEzmt98oZUuogZm5OG62Q+LuE6Pzju5iqvvr
N/8nGIKFEG4TZ/Zod+jffnzzuRhsbazYLaKW54PuRU8lSUsmBqYdxHhe9rHeffCaKD57sxkeV/Ej
z2z/Djz9b17K+uD86TLxYLZCgnJ5PRQYP74WXLCDPSszvlvrqojp+LEqYHlICZCyhEPFsLmxmGFl
s3urSoM6oQAJup2S67HyCCYRhekdAz6fvuQiU/I07eeQexHv7H3V1QnWjzHoav1jXjnD1sFYuFt/
mS2MckZbxFvKC+SyNnkobYa5bt/PF0PrPZY7u9lmreLl5HXMVrENZ5X1ZC3mbCXZUzE7E1A0Ijtd
AjEUtZ/tRm5Lqo6Jg44oM3LkaRlQbyJzppg/FrH1ZT1LSid7yRNgzwkLSnIljZuYvclW3Wkbv1Qs
V1y4uVl3dg350vV0cx0KwNU6RdFtIlZp/cl3JjK4CS7aGXrDVRYXzv04uB8Zp2CfTG9ZMFW8lnZ+
q+HEpVlSzFjLCxFJ6z4qvd3q5E9bkrapXQeC0CcaSmcwIpujS+F6D1HfU8LzzSFjYEkuCCkfK/Kk
hIQrFpLW9nehNzAaQxpRP2a1xiDeNwD8v5ddLE+4n64NEJJLbhoknW7//GQmyZGRw+M6XSewRuHf
FLZD8Rqbr54+4m7KJoY0xjQdVz15PUO8TjXHHrPAby7UPzkwfGpUE6Sh6XAC/1SrRj6qLZJ6cjdG
ALyNcnK2a3a/GvQTOaL+sL6EFeXyZpJP3NOw1puGtW5+MT+NjHODRrW7MCNzShJn/k3DYPyK88B3
aOJ0dxYQ2S9TjF4oqxwaAQOJ6SsToE1UKPNzUxBb7Cq2JxkzwPRlnV0BEfLAgpXDHPO8rewELhAy
5abyrK9xS4QjlpWx6dL46PbpP4uaZdfCfy0wUf/4V37/TVZTw4LK9qff/uNJFvz3X3/Yz/Dj3/jH
dcLJr+T39i//1P5N3rwUb+rnP/TDv5mf/s9Xt+xb+OE325LWaLrv3prp4Y31Q+36Kngfy5/8//0/
/+Vt/bc8TdXbv/3t5bVISKWotgEO8MfNDxr+Gc//53/+cOX9sgPiP//3f/znv/+v//M//8df/O1/
roIw3b/zcPV14Zkm6xt8Ts4/roLwiS8yRrIXXMXf/qXkORb/298s7+9gYpez1mfquCyQ+K9VEM7f
PbZTCTZHcCHZLAn476yCcH+pXsFs8dpMimraHaSAH891OycsjfU+ugMsdmi96NxZ3VbKCaktXrjc
ZPiLiypt/EpWdafa+au/bJMP2SbfENRMCmMrG/WlcxlIW3X4pJVq2xBjExZqXWzK01SZpKhmIhvR
8MJGtXQazr2rWOfWia8WGugV/Kd95ae0I1oDAaYtyTvJc+GHbEisvpcyfFWWekrjEdK692B6MDTs
ufzeLz9ybtqrWuCf7brhM+YGQj8KsH0hGFzXGJo9FPapuotnolwdWcHN/yXsPJYbx7Zt+ys3Xh8R
8KZxO6A3kkiRsh1EymHDe/v1d0CvU6IUUuNEnsoqiSCwsc1ac47ZaHBIfF08AAsgPM+xdtSiXoIc
Hrvlvdmia9zUYHWyzacwJxbZKh+nP6lDWORWYmNVGyL4/jN0Dv9/pvyftEkOJJvW1f/+v8+F/MsE
qqJvUDmRgVsEWmJNE+x/jjZVgLUtC1P/IMXWTRvbhMLTOwko1BZacxsScddOub5VO5I5JvYkUChG
Thgbfl585nht/DtNx66EZFKD764GUuvSwXw1JKtzmSvdVkH5npYCBBcgcN3AOkfcwoHKJdG/qrbV
U/m2iTSIDTYI+64g/TxACAGN4p/a1mhVKO4mdnyUObs7lrj5vM4SE0dBUGwbEs/0+x353Cdf3hGN
U57D+6Kj1bq4IxgjirCpM/+AoTOeYbSAYCoLjnfFh922j0av6q5CFGtAoJ4aNHdd+jDKGT4ERopi
9U8YnnHPRIivFNO7hsYs3BQBj6PUt2nJFsozF71RxPOo0/8o3H3fUE+5HcjftAmFxH7pYtfWqD0x
E2kUH5xKWocpgWa9NS8pCNvpzug7Enl33nlQOoZ7A/x+pZUORsdmEerxvLCDP45W9rejFZdjszjD
PmKO4ZK+ji2jgQ5thmV8iFtjo2FwJSL6Bl9NLYiqLO7t7tUe1BtMTA+and6LDE1Zj7XP8a9ZSuld
A/gskpmUcuG0oYgZyck5pCDqGctC9EccxetS9dY0rFZBkM4sv5izG12OYbIq+5cyNhdmOm7wZGdL
dpArYXew3pxZ5sH9pncjLHsua9JaZCmUe3VeNgGxAObM1wSyCAf7T7Ka7o5jIkIRCpuoZmMLiSiZ
0EVIsW08WFimPKvRW0qWjIaNDjExYooSk6NMJY6+qUOMQB6/ABGAFOxsTMLgbMzLWCAWISn2PMlZ
7DhnhT97g0p0ZhCHpr+KWn/sSOaDkbIc1XE/VigfxOvvI/17BVFVFZljL2NcV1TnsnxQJL4wRy+M
0fj7s9qXXIOIqkh/rlOZaiFY/WYmp+M8Ri8xXZzsmRuambOKcwsl7wVbnXnJqCkDE/iIQEqIRnks
FjmFT4mGYEB+TwSEyeGZaRgeGh+buUnH0srmIo//em+/bW9U1i3oS9N7q5rswr6OtopXo+gDAjMs
T1/BgzuM+mJ8CeFxeCppWPk6iaJDKKGt0k+eRo/MKDegULZmYoC0MjYPRgnFqEuvda3aJD3k5xi5
f5WQAVBBMrppKN75fYkjdTj+/iCM7yvhtORaCsccVbe/dUXMjBgAiznnIFfdoQObPtf0dFPoqCh9
f2M73Z0gtIZoS6iVanUHnwJy1LmGLlKIge6uttDD/KaLsxtDNC8BglIZxjB5dmgEU2CkpfURRMOV
V8bgwN+cUFo6erDWBu1BGWKw+6xLSaY+C086dZW9ICobdUh4JZrsGYPkJvdSQTC3edTHcVFq/spL
+CHMmygHI0QWvafjQdPJZek4KiR/DFNrKgN8nZBVtva6gjNUp756yR3V2N+LSArzA0vVLA+eiU48
wPqmDSi6+yBXngM5IundkIggEyjimu0gDU9DWL9KLbO3GQZn2/MbtxT9zmvtHdHqtyoxa624lYPs
NbSIek6xqDaOs44beFZBMNwVdXOe9hAezV01lPeBqj4kYXdIbOtED2tHKfc0VnuM3htJcN7Pknu5
wyQZD/4+7+yz39PU1DCoInJT4Qqme9uJt0jYVzncKBe0z0EjlVCSnySiKV2IozGgDf+olMUNTtTM
ls8JoU+uldhPA9xeOgtTavX08pwqgZ0rL/C6VE2xCdr2qVRM2qk4pXD8i6I+555/hcFug86Hhq9M
RJaN8Uvx8VL+PnS/0yxVHg41XYetHHuIy8of/nEP0zJ6vLqYcD5RPCtr5R/o5sEVIx3H1r4TTXCb
+USH1BU82OyFpt1SVw5tRzQApbd9mTu7lpNQRVI3tbgdh8ndUCMIMK4n9o2p+kssCTu5V5/ptyK7
j65yecphxnT9+7eZpohvI42aFBtm6n5QVS+mkLRkJ0TsxSHN1I0kexvH8BeSZ5/CwLn6/aN+WKu5
cf/5rIvykhDs2noPW2Td6gvPN1dxegW1aGtH/tagAx536T5Wg10VMtj0Urg01HwMes+ILZ7MroLx
Vf2xf/jp6yt0lxXS3mwg7xeXZEiaTQ5okR3aXFr7cb71EKqMYXgTGtEfJXX9p5eaOIyJE8qE/a0b
kAZ+ITqopp/7zqGODkmPwy8xwwfHKz88yTt3KYZpq9s2ZnVVBMnOHmAkt8NNEAQLu0zn03SeDQou
pvpfzCw0RNqiUofdQJCLxDpLeOijMCcNb7MZC+KMgxwrYiLaWyks54OMO0k8F1TWMZ6NtCHDeqWG
4j4w+ude7ig+nmIQ9x6C1Wnkmb2pwzTkLRXeeHQC6r/VI43Yuygdyj+G4Q8rGU0kdobU04krulyX
tX6owhE0+aFgbQ7qct7BmWlgoGUN3segvSJL7PfR6Pz0OFR2G5zG2BEYl8VOVSorpTCi/KAN11O4
NhKbh9q3Xm0PgSY53DrEsMe4GvY1w9GCiOL2Akm+lj2REP9BLs4cZvba8hpyt8lMstiuiUDfl5hs
odqfHSg8s1Im9DiX76Akok4YbE5OJpsHcZ+1r6nR3n7mURj6c2iKK0NrNnKxoVRzwF2DCLaW91pf
vmLhQFaRub1CxzUo1A+LDPrOSe9zDGFurdlLtZVCTmDqSIr3XhHNOSvFwhi0+8bLtj5xag0fgdZ5
FZvaxsPVEdvNFUEFt95QLyKYYZCNpaWXN+DuytdaMY5NHVKSQzbXkUWY6zeS7WwcdN8uaXgzG0lN
W4Z3JaAK/I8xSTYCGGakY2IYKYw11alEdDuNFOidkACR8uuE1Ka1g3krPwbmexWLk5aKK5sJZ3rT
dLm7GqA3TH8nd9Lt74/6exmI3bhKrJ9pUweyOPp9neSaQK9ww7fxISyTe3q+69EryZsL63MWFs+k
1NnJLq61a8dzqDETHuIfM+SUpaKdPIzTMBLJ9VH1d8XU/tgHfdLwL+ZfnRoeUkgLtY3jXGzhghoJ
oU8O1yFF6Ey9b23W5r3UFltvyutDy+ezBe+Q2KtRsigjczH0mMDKpn738V2SH7xUh+lF75X332/a
DzOjbqjGpMRiVeBM8/WeTd3BwlbT7KDnAXvccY0e/aokDo/I1j/SDT8bTpc34T+fdbmiTuQBHbp7
dsjH8FkSxiaXxaJrqa9au0RtFhGwBJmuAFcRVe186P/FneHiXd7lcbMo8fKO8KwoubjITfeldls0
CbrADoxlhXIhqjagW2V65p83WOibiH66bhWUBYfnZETM3eDoAsYz84NsJ3X2vZZ3OwcXXjHkNxWA
i0K2X52wW2qjceAg2TYDByQ0iX1TvA8pifX08Ved1jyRYHCY+GBZ591g39wYTKgpwQEYFY6mHVzT
e1v6o72e/vt8skX46t5Rmj/2KN/qsgx4Q6UQNkVZssG+OBVrWIWUTBbZgcjxVaykG18LV6PtL+jm
rodWPf0+Vn6YvfUpgJlJlG4iVPqvYyXzOlv1hyQ7YJq+AiL/FAX1IvNAYNQO04R2LrHm/f6RdKX4
pZeDhgQgZwodcVTtcumOVLI5Et3ID40cPdQCClo6bdDr6sOCx+ew+QtN5UAm8S5XoIdCGs/gY1JV
gidBfXehgZBO5Ws7k647z7/O+jS5sarZWA3WknSd5yY1wTX0poukdZtzXplxODihN1z4kgpjMBNH
o5BOuNHvqqzaji7EFuZlEsQcLwKLl4sX4AQ71MJbpUHPP/2HjdE8KGa3Cnsga743t1v5Q2vKdHKR
+C4qzRuS5NMBN6aRtfeQeO4aYqH4IiOmjLycw1v+B19IzDtiB2gQRbNctapl0k7bckRlau8gHY0V
Ul/6hqvpd8LMWcShAONohaKgwnoEToSXuq0SOKBW6XqDvS4c8ts8mrRpOGpu4CXo8Q3ICnmErp8w
zLfIhCJaOtpEGg0RCVPnJoU21KYuiR5uCi0hjjyt42XV6KZLXi2II4ylLjp9vdCvgXHNtbZ/1ZOR
Qp/yIjXFyerPcjPeyQrOXQV9hkC/Wifeux7aA+VKr4YYG78bBMRYNZjChMiDuVUWiVvhpyyHGrFn
69YpcScNyYORiDdJ0r6kXdrj/vDvpAzmWxJsZBSmC68uXsb+EWFNO7M+v7mdv0Tdm5RYCytsfSoS
Nh7j3IQXWySqaxko8DN+U1ePBCey8ONFgjWVlmQDbDKVc3GfRtdZAcZT6tqZ6lE9bDi7pHJ7HSgB
xIlyeFBJDvqjwPRdHcSbzTLGHpKQJHoaF6+aAg5P7oSVUcBYdKVNsjfu20LsMNgs2hALgJZOlsal
MojHqpMXjj1sFcL8kDNdIxFeIwBEs7aysOFFnMx+fynVn+Ydk6BaGWmBSpLYxUKbjnbSyqAGD0He
salqNm1tX40a0uVrpqNbhVTUIRq3bZezr4+UQ23WR68rHyrvA0v7keSGM5T4U9VV/2piCNtp3fOr
Faaydd//U7T0ZErm3A/GK0s4698vXv9pxbNk8CLTPKbJl7MYb3fYIrjPP3cJNcZx+qpQTJwl3VhK
dsoGsNO60p11pTlXBZBZRfQEe0YPNtciA8jBUXdrxNpHlaVkzIY4WVoQK0Qq5pZ2XTTNtanET0Yk
vw/VI28CrcuqXNVxt+4GFWKCMW9rXDM7tOOPyLdR3OC861CSWCYE4HguWem+mQp4/XiWNX9JdXut
adVeqP0fR5WfTmr0tS1adDbB1d+243ZBnryWGclBrd/ULKP4V3tkGFrhZgQLxaIMASX1rrO2/yfL
5V3Z1dDYy4MBaqKbxC/Udv7aw2nfp3vGPBMBBWr6n5fTfSER6xu2kjiEgZ+6XNRTbqcYJIKl1SIm
LbNVJ3WboNe2stKvjKpbDU0yV0r/jzH+OYYv1h3KzPSWNFqfOrK1r4udgiJCbgjwO5SOeWrbflXi
kIklZWHWGKGU4NjhfNXUA4mIVwMyGa1eNxmFEbs7VAEm7Vglh7tbWaUMh29Yql4CM6JaDOqLWVXL
gDQ2rTKvLIzKkSlt7ByTStMf8mFD73pZ6hLFnGQNkfShDsx9HIMlVj15WfnSu1JjZtebu9/fi+9S
MBLQUMRq9K107vxlk7epUbJI1NgPcHY2WiNtirwAlwfgjGtMmRRdqZfcJCivMi26CWgEBSphwV1y
6wfqwbDSP0TGP23nbcRf6hRaSG7EZXXMrBDYkKQXHWzlqIQSwmHrJKzggASQRpoTb/Ss3mZ0fdWW
LKdAOXhN8E+1bitZe/f7Zi9y9R4MDMkA0R/7rh/OlHQKCZTiblmq/L03jw+5bzNSkrLyJBGs3OUY
/KRzGxUU9cfXgTiCQOh/FVaUH14OnoxloddnItcvC8HqgIIskEhn8pR6PyLT18bmuhPqrnLadd/Y
a+yzU+QSeFdp0xrWXi4Jr/X/xUnyTlHtCi7e0pHkuW1uYAwdCgxzdqQjx5lAZBwzHCQlnbMHlLg2
7X8xlH8KoFtClyAx8bytAtOmU1Ip8C31tU+S87ufSrs6t67q8Cb229sokI/IeqkvJLddGV47Y8rc
hckEhmQrJzsTxJE9kDVE32juKONxMM0nLzNP09jHF1XV1VkeIZ+EnArosghQKoIghL48l1L+4SmQ
WRKUJkUY/Osaf90ZYsUJfKMpH0EWrO2EQ3EDNr1ddhkCxuIhN/X7kJuRx5RPFOdcpeUZ6tZrEHj7
oKELkMRXmpwcW1PcDXa9r0hPqD1vjfEXOEa8Dm1/P901ziBooukOeqA4rSWgCKiFxH0mEIdln0DN
HOaUhJyoPlf1ezGKY4vt0IisJ7sQ91GFnol7F0vRHxuFz+S6i2mKcopCL4oNMuW9i42CKYkIIoAd
HTShHZokWQU8EcUaKACQqqKUS9uGolD3a5DguE6jYylXMISVTaIqW+yoe4HavWKjqxv9yi+52UBP
97nfvE3fZ3qzdfYPOqm4lLCidznPb6MwOfw+93zPHuMlR78BRZ39hG1cShXxM3WaGIrwEIFYkoPx
BTDtBjNQ0Hb4lEmKifX8RJpBBRtUuzVM9qZ2sZz+Uij6da7UwNmrrdpkhOxeBYGyyy1oaU66g0L3
DiojpNJdrAbyRpDOvDemvlJSLBOFQRC9NOxwA1wX7WMBydpgpPaifvj9C34Lyf0MvOF7fZ7UqENd
PCarDqQytaqQU2V+ikmcZurC5Etg/Ruftm+kBAoK97YdjL9W1B/2OzhINJWoH6ZTTb+ofXrZBJXD
e3vwo/GNEsUJzN6NMJHigU2zs5Riob/PIk4HLTw9Xl7PRrvDdIrriaQ2w+PemX8M258Wm2njodAb
YieGA+nr6hq1xJYN2hAe4sx7skS7h3B0RI2ZIBTYRBxj+iHfkG4164z3psrdIC7mnifwIwSHmIr7
74/nu8p3Gn/0l8FQYt7hTP31ckBVNm00AhlViBJDt/40zQkepNjMIAdIv/YNqth5erTgXzq9v09t
49hqKKMTsR8LeZMFGNk5punoM5RaWcn8GquDw0No9++X+oOsgUt1LM7fnPwVeuFfL1Uya0m17DL8
3L5KAVrjvDOehn5Yq7weNNJedKtF1aGRQS477CursZxNr0KSjvVMj5OnaR4EFbrW61XQ2XtMzNvp
5U+a1o0CZWOYAGg7c0uHmiQxZx1h/jSVHFiEvWpoNmpOsPC17m76nWOenuowuc37YN+E6jE3vLNX
Wyv2un6SuJhum7K4U0rr9Ptd+HHao2+GyIZ3ScPC9vUu5BWnD0QM0aEfkn8S+3kOdOTZKdKzl8PB
SaZIEj/Yo7q9nSY50mu2dtoQmyEtas58Zdntp6Ut+EzY1A7TzFBz+oCP9WgVDrKaZKHmoFqopmqA
4/ISRDsgm9+/xac/8HLyBpmnsc3UafBeFsQsrcv7PpSTQzAMq/FVxNGutbuNYqUrn6WssujKhfpr
l+2Aed36RrdPvGQLKHdGcXiNonjdZmSjgNBIczGzVWcL3PDNLMN1xhYpSOW5FZdnMcA1aQYMqeNe
1fJ1nwE4bMvd9DNs/tdBHa0FF2DU7UbU6ZZ84ZU9RyYZ2gQccbTPxnjf1uYCQdahJpm9TLt9ZLwb
ibyffl5k9ugKopPUhGeuVPJ2rOLNdEgIOFKkjr8eJWXp6SqAreE1r7GztgD6FGozvfNHvehTWnV5
S62pzq9SZJU52nwdGIbsR0KTrPgwNt1GJU51+rOyg3tSvLc5zY/MqObUA1aRHV1ji9hMd6o2E+JC
7Hnuw6qwCGSRPm+m6K19umsK/Mb8AFsvHxVEdYI7e1vhDEuFuQhRZ3RSeZ5+hMCGtepkW3SlV0aY
r/C7rdqsv2+J7SkBhtS9QRQDAcx9e5sk+n4i00kdRvPsdaiaJ5S9SE4xqvJrlL5606XmPN2oDrAW
Kol9wEerDZgEwx4474MhBUKjFvofd/DHqZnpxUGzRweLc+HXOwiqPbBAJ3EHCYqTcfTgklNSBWuq
mFnjA0IWsjriOTDPvvTmtT5ee5RdFZrNcAqCP65G+2mrjc2X7T/WUFIFL45hQx/IctKy4yilYlfF
1daPcVjA2ARSj4eiW6dh9Zi/iNRaKeR/tQQKGCpsZYatzCicns/0PPgNm5wb3LUbGR+VFvi7whc3
clzswMrvZJJGTDVf2I2/l+Jboj1vNGKjFJ6mPUjn6fWcnp6DaJSMiNteWg2R9df2/oeqCuJDVmlu
Piv1pc0KPznsAaCFB78CBadU3TmXoo0mdzeQNW/qJJk3TA5q9mwZqYBu+M8v8oWpjXMnSQK3LULX
ihsEwv4fS87n5uTynZpsrchr8Ql988BwTu9SyuoER7Gvp8tULyl5bTORrm04alnFMIbOy6W/I99e
NBFepnj448hlT0vwt4sgVQ2VPGa0b80dpWWRtroiPaBARYFUAn3pMnLNzXCZp9RVYD0OkXkVIX8y
iAer4AYbc3OodopHPCtz1LpvzddIRaEe6e70hPtK/rAN3I70Pd1Osg7IWG+8GtZeY67DZVs0K05I
u7xZ5WWz7Vp9h3WsRywSpMPnK2B34dIrs0c71Hci944Wrvw20OZdFS39ClpIX576SiHZznqcJmut
01GnK/sIo409AKBsWv3WrsV+GqXTbN065sq36s30v2FgBAeubIYca9pZ4owrUzKQ+/ybZlZwfDhx
SsAPrsjzc9dZqzE3Hh0lc6t8EznBcz+C0Arrlzir3urY6ucS8PYSmP8fo+PHvZNDU4DIe5KnoPl+
nS/i3LFqy1PBmHDaqFSLzqFC2ZECLTqdNjkIDTYJ0Q+OXnuLUY0cty4jV/GGbdgrzxQ2BWPXP1iF
8YxC042q4NhDKQBG/Nbl3SuZOX8N6O+GPbZ7eGKNTwnx1OL6eskBbgxTKZLkANIiA/UAgmdt51T3
zHblSNq2Ka775NkMjUWObaDHZ2pzhrRurQptTlISoNUjk80xgrVBu1WEPQ8zsRgFEEB+5vdNwg+H
fk2mSknowOQtR4X/9WL9rBgy2+6Sg1lwRPdprobFseie8g4Kt4ACAoRZ4uCnZfVatMYykJUN6Ou/
qjHTjvzr+zddhoHfVza4eZc13zrqBg1QbnIgjnPZR7edDnZ3oHDAJViJuUiiYeHFGLzZJRYZul/H
5TG30Mj/uB/fVwQuxJI5NXCc0uzLDbBqkYPi+whtwV/fG3JDQG43183o3k6jhRQ9NUKF8fSU1daW
7ek6Bb7X7WmNL2yCIzARUjxs9gOncfWPCfynC0NcM0nMsYHiUf36oChVU64yeVCD3xBPaM/KNF1I
RjmXjO5YVJjrKrJ0ombz+w353iDT5P9+7MX4wNPHXpuNPptYrDCqVFyPurzuFeuvavGP38/SmH6p
icpYTr9+v3FQG2OEN37oI8i+ifYe+fFBONoV/OtNQzoeHsG5J13T4sVWP3dadV7kj2kWoLUE15Zp
B0UbzuRBvkXRH7ceW9234Yk3BfcHNUGNd+WyJIcrYeiaNi0OqQJMd5QBWVCveMjZ5m2o3N7I2EPc
olWLkywfs6IjJKgyn5gYmf9L07XkygJU7F1JrQZ7dJgxr69aRXlBh32nF0OCCqRUFp4dwmQD1k54
5yo0g8oNKwdykI9t3B4IFzXIO8Lu5tdo+6VOOtkWfKlxirVMdw4/q6Lo0TXX0o0X5Kv5TASgZfRw
Ts45iTaFeaaRdwwE/h5hYyVVZY/wRhlds5m8aEkdLUItJIs0Ge/1AjGkBHFipkcyRxTHnqs2zbo0
5Rw60FgiXAZITpdiEzIcuJGaQeQYuRB++WGhWudc6LIGWTMjteuZHAZXsSYd00RSiUmE2y6qjEm8
ATI15MQSAgoMbY1tCekzjZ89hKQZu3EBSC/gL+ryrtWaYtbAmVnWBJe7edWBHowfokB/l0rDQ+KP
W194JCXICQ1HScyJBdmh/LoB5KbOg74VLJ6TJTN47CXvumzhehsR/Ha78pMZiKCKLrq3As296fNY
mgmb+wY4eFn3rN+D10+76YwkdnOW2p4xG+W0Jx+PoJ4EXhJqfVIVIrIJwxiGWRO/d6jsow5qlSxt
p5XanG5Kp0dgikENYchuK7tfUKySZk1f3IdQ03QaqLMG6yiZPUtfA+kwBEpEOHffX9mgTD2J1Y2i
idIJ8L36eC6KiFXOv7aaP1YFZzrHfJ2OcYahpMLha05ezotVNwDCRs0no0HYDJQe5PeAhyNs6yar
m5FZOL8tqxTGbqbNhwJ9TtM4V0MT4VwgOHxiRE7QtlOjkOFVV/nSIE7Iq3cRiksOTNgMlfqfpEDo
xu7rIj1PZySVEmMipPu2DlARol7E0NHDqw1h3PqSsjfRVqdSNLgF1DHXge9N6sYErVN2TUaEQtCw
WQGZXboyMM7RzuHca/AJybmKKrta2hQoR0jsM1S897CJh2hPcHDDRld9jtL0NhpoCAE+6pYpTNsZ
zreC8a+SgBTNutyyCeKIbxBqLCIim8reOpspRWRLhe3ARRkCKD5xe6SiiTcR0qnJarqqAvx9T3M7
gGmpSorG3wpW2QWiW21OrKY5H8JHvn+DxNR+i6gZoES1F35lPNveCHi/cwCkF+ZaZ6AiJh7mMiF2
M5os8SIotTlg80NDKsXvU77yfTGefIEohimh4ZK/LJ/1MV7RFD70oSK4goCTY6BS86kNcxGDDeiH
4krVzKdUWzupfMWZca5L+oyeDxgMfTD/2JorhPJ9G40YXnTjU/RIVM5l106peXOpxhYHya4oqxYz
3U/IiWVConXPRGP4yn0E5JNliva0QktUaq4RP78RmTMtG/+CIAxnXq6/pYn5MIKlkjhVVEE6JYR6
5Uw3xzff81jGvbnZIjIrm+HDDPQXvVVnJpEvbtcNd5i834rWcocSZ4pq1w+h8YIv/C1v2zeI1y6+
KmIw7JD4DOu9Kqx9JnP49wOipUTkPUlq/1bIASEZifYErXuL6WQKyEqf/Lq7zsdmLXsnrvM1ITk4
00iQSD3lYYJedHJCaaBTHdB8xabnUZQG8byZ8taI5k4DhN6k0rXy6BVMlhn4ffh5wwO8WXR9xl0E
mdGNNFpIdrLpdO8697FbASIEB0jXLTOsJ/wmbiuRLoVai+0zU4zeNncU/VyZHgmOIgJ6DJSJ8CJg
DzTGCtbwSs6tJ73xz59PAJKTQuwi9EaYgxJb80Jvn0fTeWc/49K3NmLroUMEp4XPPrpB3pfoNjKw
abfg8ThVw+PsJLJsk9ZlBd8XpPggDETWTHTRPDeIeSL1BfSiPtNZkhpb3A66OHtkWo/Az1Vhnxz1
hWH7mhsbxZGOsZSsYUnkN5KsvsgkrbmEaqGekdU9eYePgYG/V6fOkhfvUtZ8JLL19Hk3YFJDazPr
J2UMcLklQJSi8jG6VlP/foAL6wLXYDmHmFoY+hvAfNr1UFFiBfJ5WT5lI//JNCYsZv8+8O47kMMO
EdONpYE3JIAx5tjYKNrapEOwHuERhWBRMU6FM31I9npabYYewG4a0NjvwnynE6QytMWaWMBjYqkP
VG+hDDpPFfjO1hkX6l3YB/fJ9Lm2LM5t3d2FALVjSAli+KiU2OfIMzx4kbksSZjXE/vUGeG96vm3
eVvvFIKdAqsFgmoh3KW9ZAUtuxVyc6wazzxt5psWN4RTSqc0lJ50fbwqrfdG4gBlapiT/RUw3dtO
Ge6moWjQP3UHRb3LjAEar/pW1NYTI/wlj5M7DN/+4J/B196JUty3HqKuyt6YJF1bRnsGU0PGgS+t
VId9TRy8mZqNxUAc+RxgeP2H53w4tfLum1MLOYZhHXqwdKxzpE3ZD21NI25cmibSJ9IRAmdCvL7J
GKfcZpiqlRMuFkTdKgrEUc01EDMYXmKTt0yXcBdGyoomy+FzhLdESlLk7e6ieCDXhGhCbhfnTq+E
IsjCLfqPvPCZgCToJf0Q3PZNcMA9reHuOTOrVm6j8iJVCYIx0I4wmXjNxunVQnvi9gmpK15+b8qA
2xEmgXo2xlUhxTPTvJOdLa/dhxWyS6mzCLWrj92LbGnLD1/kNvyQjIAOFpMD/vcVaS6v2lhiq6t8
gLo2zmRDgIziuDhTI+O5KMtN061iY7gzyD4E7U38lc2Fd7za4AS5Rb23KFL5AzU3/y6yr6up6ms0
r7xAizjAlJUF8ocRWNgMwX63qn+k3zMjx+I5sdELl87wJhnVDPnHVd2aHUReGzyjQdxpq61bPTcm
vfONinKP2e4ARVZ2P9+jSI+WUQ6CmFSYTWXxWmbDg6/ZT3ErnTgG3Cg2m8rUeJMTXB/Tv8g1+Y6y
kBT9K+PmWVcZ2bw2K7W/LvXqyZkwWnWTz60KGcFoxiTXB+ZONtJ029twPbUgw9BjE2USBqA+fY0Z
puy3BkIu6o6oYZ1cehKqp610EczrtJ8gaqYxqwQLrtG6egp2Fdx4inwuuw3TPiIdhSm5EfUx09qT
n1VXupYSMgfLN/SZYq5Ua9bBXvPzED0wC3hV8ZYqQUNsBOXEMJ916khSaGsCPNVt9C6RuC3SjFRp
5WUILVAqmn4y5eeiGx/gJdwPg5qSz0d7L5dPfhURCOWv4ZW8mkzDeiLd+VK3B8kwm36gG6yHMTF3
fsuzTlq+OFl+fZTKbj2NOXCvc7/17kBxMNuzabFo8hZ978aV/KbXhNMxe9MYy7tjqI+zYNcZ6q2i
jnfDNPiG0D4Ntn8tZeKuIzeVTVn6njX9G5yZwp3+T9/tuzZ6HhVicqrhHwnxKAoptYy5h7AiurIg
NLhehc2osDJnojHj+rzSNMKYkvaUMGX51fCWhtGNYo6LvPJO0jgc89xAAtG2t9ownKYD0DQwaKrf
T//s8M+Knz1W9fAWOuwKRPGWreyKxsr0pZgnQvb5yX3EblBvVq3cfnQc60GCu2JKWis4sZEl/oqM
uZwFBThqpHjmNA3qpv82vYCZJl48vTiCg54PZrxEdH5se5/XCDSy60ArcqUC0KfqXyd5iI5Yje9R
C7qVzRs2DdgmsnLscejZh/ZK8xuVJZV3zIyD9xh1pmSIB8PYCMPg0Kc+piKb9x1ND10J/JmVO9dp
Ld91ssMJR2V8KiMdMP+fjp86QIqBbJm8JJREhThNSUF0E8hOrJ37RDNfNPKu3NoadslE/huTl1ZG
y1vJ7wWgPc5nEB8yuvOJ3BM+QBZ8WaFOzC1p19jBUS3XIg+fWryduIkfB0+sw1ybp5r1TvJaNNN8
cSC1jTAu9cXw+o+u1g+dw2Ij3SVZe8Kl/AAOg0TU6WYScJUV8g2U/X3PiV4FBJTo8oM19Ldxod13
m/9j78yVY0fS/f4usoURkNiN69TGYpFFFlksbg6CxQX7DiQWT9ILyLnWfQGZCvl6Iek+hH7Jnonp
Pqeje+TIGqMjTp9uslBAIvP7vv/mW1RjHmgIucAPsprgg4wJDLjxU44oQ/GxDGERtAwBrHMYGQhd
dZ3pwAj31EzvCywrwnC46y10ZAzqUrZpNJOYX3ZmwIECQ7ZxgzsT4TQyGnoMi6cWRpeV37/0vXFl
16h+jWbv2vh7ZhORluQu0XFktBQkKHABQQ4UgbzA6YZj0LgvjUW2KuzbPFJlfyS/Zi956ES/9eZ6
O0YtXEm+n5HWrEj3UxoUUj35qvo+7Yj16XVy3PAypiv8SPrMWv8z0un/U6RTQhmyRJfJXv/QI9Qg
vS9X+mRCYHjAUsXOWQS9eA/o+G9rrPf1YvgsRHOlTS1kGyMFjbT8W5NYNKgVbZnSR5Zf5US6hVlg
k21349Kvivc+TceF6S+1QSd8Bqvo5UhXjYl6c8RwuFvh8fXZwBkOneZUM6dexI2NLkEvdp1j56hq
b+1hsi+J6DgPs4qkcT/Dro53okF+ii+kdtE7uwRy/AohJaHemLqNZg42nvXpzjSP1QDLFIhUA2u6
MFliF6689LwH4mDF1VDlTJlE716laoQ1BtFlVyTZNuLUTZnWASLgY953r3ZBQZyK4NrFItUMk3t7
0o5CRA/ehPJHzJexuIwmosmwLiHCz7iQrV3DUjAYs1P1BG9Trn/MkXjDvedDBNN6dLRrn+EzRCxM
mMeBX48qKom7je6T6uq2J58ehQ3zVtfQnZJzrOu0aNFzR2e6tPzCXtgcC6M+kzDq3rVJd6AlpqIi
ubYfrr8LPmyAPxh6N8ugtWBxmlfYycNAzeWDqEi51bwX31l3U3bOdfYFB58fPKUofts2PTs2t6AZ
nIcOeIwciJoOp9p2Nk6q88zgKTjlafIkY/I/1D9hdF9WkqaJ8i/XKN1iPVh387AWk0feqn8srPw5
g0awgKrrOPFytpOnevjs1f7TjuJQUpjQZ+bbIq+uIEF9xPOTO3g7LSs2o2o9yHb/0v1LSaGtNkyj
UsGjfXE5WcFyFLN/0Qz2hJO5uURXCnLa7asY26xoMt5tL/w0KjAtex6ChdnJm8zKrn1SKSySGsJR
fxrI3sJMWxWWenyuifGtvfE61ig9ybF+8MW0ion5WfgBhUpR06Iw/rsCKXwo7g2zpARJ7goze46a
/kMZHhHxc2tfxo065cf5kMWeuyAupJDgRrU+vM8mbI4kXc49iwNRFQICYhS9NKPsCpkjUCcCB1JP
ZjxsYIe0nKm1h+A9Nigu4KUtjGl+K0cMhaP4VERURsjcTFwi8reccMoqwYnUpLecJsX2GQnJRtAN
3LXiARJHdJ93qgamlJByOmJUfFlO+8Eb3gb6ubI1kY0Si2Ka83VQRR+Bn5+1TtlHiy8GxFiG83ld
xZE26OoOfUuW5ev3h32X+zLvTx0e/ws/5a3KGRMvZpOOO9CeUsEZ+/0/hVb2EjrJwuEjv/8/v+vp
GPVN5kqxmN3qbrRwt4L95y7jaP7Ueozf8ba/IdiB4IFk5+DEEmiCpMp2bc6tu3B8SUudf029cQ7I
glzGVXuXYsDf2W+l+Rx2SFNT7TSW/ausgiPKTILZJN3dIgLmRX5YHQuVlal6+wDNUaLeTPAgUgKc
RaOKr1id95U6TRvGxpXpbkVpnotWGxGL2O+kzi71UiKe0exrLwl2rikj5nZYahA5smIgdiQl47ZU
sM6gJ0xHrL1P5M1guKRWqIDIxLUvBxE+dr1/bzr9lzOho0TXu3LCrF+YOTfeFjsR+A+iFPhNMHaN
0+dcRptKmh3m+B2cVXjN5Mxql2TRGViK6Fu9w3wFm8e3WiZkh8aSBG57aTTF0UpL7dl5jtCk94L0
Lq3IHuYaVwq6dGa7ifJ2HeZNmvqbaiaLEhnfdLCZRy2EUx3bBkcawMZyTVTovcS85Lqz2wsaSGtX
ZuRHmHULxYO168HtX8WnUk2nhvBRZrZ2YfSPSZ62y0a9T9KTm74yIWLze79nokJ77y2xNgIeEjVc
tYSiaOD8bVG5d8dYzI5ydMdLpuaNbTtsU/X+qvT3os6w/kmma3UuNXMIas//QUjUazenW3dOzolv
DcvANp563GzF3Lw39cJxsu0YNx5UpNBYuD3j7QHZSpMxDC97Yts0fT5jenaQhfFOrpkqj4dykSFs
Xegu7IGml3C4s2cN0jWIeIturla5sbyVo9XMVMM9uX9V+2Xr1D34zxVhcat3c3VRjjOSmbbZ9lSI
BA3oOKtIOm+X4PXAdKD/QoYN6mw5mDrXm7iE4AkHI+orqnFvrTvlvIW3v66mHiSgzuo1mSQz42Rv
51VetaGufiNjlO+IMx/Ir+aALRJEmVvG9eCn50BPxDofb908jVfSq79qZ/qSQ8hgonvvh+6LQLrX
rIEcAygCTaBYBbWOzkgnuDEpMuhQy4Hwo9hia8hkAslVgyEWVGQy5HiIrqpxTdd/ivv0IxPOvmbk
qpiPyzEn38MZCC+AdO2n/qH0/Ku4qM9eEN/je9kuOwCCpSzJ/Z05Bxb9PE5EzDJfM0o27gyBOCTW
IF9lVdJddlW+69tGXg9xsxuBwbe4sOzStj2Pnf5MnTmDTNSHeUoP2kxGbgi7Ha2R9arjLaRFw55M
6ZVIn01CizFjYRLmMIekhfBajH/lTWDqh1S/zyAiUCIhI7HwbGrb4Y1sGZqLvB+WOUNrcjg+RFQf
hNmRIFTqL1VdTWsx2hiFuLexmVS7sS6fiJe9x8eNXd2292DmuIuD/4iPxsiIEBjqZeRM9mrG5Yl1
iOeRI/LyprGJiCji4cJqCZcYnVfbkt6uMd5TM6lX0nrM6GeX0ai/zd20aCRqtrm3ExQwN7kg7HHE
5iYYiZTBo3rV+Aal2jzz0LrbqQSzVbVJnDMWzkv3UejtujOzs4bbOs1heqpltRrwW5jn6NYqyjOA
rMY0w3yymVR2OjeuM3mwGu013Bmyycil5ElVzi5OsHwp0mQ1wQqsnAYDSk3f6LBSL6yYRZN3+coF
8CgGXr1x7l9HKWB+Eg9TSEljUS2kMsltY7oiqDJ0Zj67pJvd5Q0Bs0Y17CH4Rmr+jJPwqZ0bsqBy
99IoTon/2QuvX47q513N/+yG8EKNo8uwudCTpyZrTiQ97owgfW1M701vhqWPUzSnAoea5jALpsch
8HeQi9IfNq5dPnyjDf/0rfsHfOvcv9rWgYX/p1875P3V+U5Z8P3Lf/jf/+Nf//3f/tvv+Nb96qf/
5lvn/8VEqOsK21T0VYff+zffOvcvdMFwv5Bi4Wuu2AN/962D5Aqqgpecr6NwhzjWlv23pR0/JHwD
BNC1FS2Y3/e3qzz8ghb+YkD4d3/CX1um0fwo5stvYUXctU0oXkh8PXjEP9Anm6b0TFkE84FQ0Cut
qS9TQXkmRkIkMfcHd2HPKXNaaonyh5mWZt9OxXGsIN0mzCsXaTegi8PwWOOVlHV+BqlfxSXlCxEk
jBUIYHDreRVX5pkBMKcvfUprpo/haL0TybuqGbsvyii4Dsj3kQ2lpZDV56RoiIJ+AoB/bzEbHgpB
SJnRrkorukthGiw0rVqTzrOXc/MSKzMLLabZb3tvnZrtkZMlVkZtnQGigbCUVI38GjPpV9S0gh0i
PRNmQEfQ+Lvcni7b+YkkP5I7k93AFLxqo3I5+VO9dIsBCUKyJGASu4yR+TAmG61lWQuYwkTZK1Co
bMGXo+Q4YdblaEy5CyM/zz3ATM8YCe8G6yzja/3Orbz7uYcllrOZdyV3xrCZ6tXwKMe0fXdjZtzf
4Igz3DWQaEdFbGDkrGbCyVPAVDAnnq2u3r/RGYFejmJtUExh6Hk0S0Pt3uduuM6J0IDjdtuA/Xra
k1XKddUwVywRZxb+uCJ2fRVG43qQsO1VG6PAtu8JuxsPHVVHxQFDwZDLE2GkgLqF/WIybVoKZzxM
9rAJSv3Dp9bMY3n+/gq+V+ybzLga/YEt3rYIpXGacGkUbxhYvY7JalQwll8RwygIdlva4QcjzAT3
PB3al+cTPg6qtIjQNBXT23fnJwJojTa6OncOjr0rvwq9k3j2r+ppOlWFg3e+PKk5o4j3TVzet7P3
kg7ei+blq87lgmPxoYd7U7qUZolcNhEHQfgWl60OdxqEclBtSJRtXIfnqIF/YVb6y5qrUDwtWnLV
yzreJk7RgikDpIkqwCWFKNjUxyrD+vD7cVOTsOCOcbfIKr4SkjVitW59L3qz45mkKQ7iRFgj01wt
37gj9ivEqFG1S/LhO3CQwZUTDQHPJOrTywHCQWWNDeUU3z2gZF6Q3Qe/03vNdGfD2C3bTHlUXEZY
lkr9jJMQMUB1qqyJnFs3NZKlFvlYN3YZCHXVXGSSBt6fXjzNJXI8Mk5Nwb4xwaUVKcYz8eivPGNa
l0Co6yDFQC8hcEooHMsixm6Zi6ZbI3Mn9F5vy+tAZNesf8strKPb0hWSSkv5ghErgcU0OXPrQAMi
rYEY+2LVt/XRrCwiJPXe26VEYVpTfRQQQzZ2UcGPweykNidMp4XVL+UMzyIYX7Qo6Dd2C9JB9Puh
r/w7RKDTsp6tchV66bQcQucpnvULz8wHzBwY+Aog3ynQ7+ySnkxvkU0HmpVdTITFtLMDOYf8jU3s
sClpobHCPcu6xHpzn8qxQDFH8h8j/Vsv8OerKM+HtWnwBze0bnTu47q8SJm2fI5XXZ01iwTM8Ng3
ucd8gXSnyRx7gmeIU/cE7V8mWcLV3NkbojiNK9GHFhwUWFJmYpuX2MhQg7jevPaVgr/yEGzXWrQm
mcl/aeZpgV5AXDPBMjGNjLe+aS9jEX2M3/1xbgI3WrTfU7SbJypDZPn4qlE91bmWrkMSegl9Cdbl
jL+7GdE8jnOG010ubzMcCWQj8dGqjWjVEMJl5zVp1mnHsuywdxkqTzuUucSy2yB22nAYbgD7m6sg
HIYr8gYpnWN3BRZL1AJOCJFe1oSdjOaSlmzrpv7XXNbmhkiqajHzEWZphu8EG9jjx+Rb+ZGW+xxq
Luty9G7ipIcpCGHiogmY6nLefFRMcdcTJLm20iZYudraiDqoFVmqY7FXA9F15r2lXoaGviAJ0n7j
ZeE6tRzsCDUzwQJDPJGTvY7gnj5kMPXw7EhXeiuaZ5OMTMCOQKwZBmHnxdA4bYd+PZpVSNxJsw8q
6JPuRH7iZJGn4bbgHoquJOCnZmoIAIJLh5Thpj8kD047cv+LmCGUNVY8TQQ1bGAmSAnPHT1vIqLt
LHu5rIIAtpNfPZWMOUIoLoKjbTsM4iJgQ8r8mAmIxECiK77IkzpMiX1SzudWRFsR4HZGQfs21Iyh
NSfO17XQzqwOuWjtSl9UxU4209mFgYawcaWF5XYyYag5MXG4KL/YUAuO0gIbz8G674Rn3nZJv4ky
BHJlZl4AhzKRqLuXAj4l6GCu7z34ZbSFG9pwA+IZTkfE2PmrKJnXulmgdQ9aeBSJA1MCL73JaO6t
FhRc1j5gWpntuLG0zT59XOCsgny4nUMhVmUTn2qRnxrlpjj06bQyg0PdqVmk2dy5WRItYbJKHVPV
1OGo6xs33piNt2s9q2ckUJlEeoBgmM4yKSIgRBQIfZSVyzKlVUJl9jTZWU4uFKlRakTCuRYstYyY
nikj3Bp4ZZlkAqYcCBaOHQtkzpIbG++1yPzySxKHnRUzgpAJlb+REmORKsUlvZjmh2L0D26pfTYt
IKEwmIPB+NvkjRHQ69nlSps52BtU9pe5bt5aKoRb2sdRaBUzF4HaRot3aYGYPq+Z0oWTsZPCf8qE
f+HloC2pEegkRCJimtp640GnJMDb0xmg6Tc+2/NoOp/WIOV6CnDfNSOOi6xJVp4/bhgh2Qx3jXId
w8xIPGPnFBVSDVhWAq1tBgANzYqYnk7tw7hSaTjx+X1TLW1RFivdHS5phf3LLB+/6PeyJYcRrKbO
ZYQ0MTfn2EsrmFOVWxTLzHVc+E35HkseWs8mzi8kqG405rehd9mgKHZN+FRd2qy60rsBOJ4J5vKt
9ciJbgbeyiuHh9zzv2j1CS9sn9FG8TzSkrm1Z1+2I6lu9cAIJ8uTqxLRA9ayuGsSMfDE4yk3s5we
UEm8ze7oQ+rjGfeavA3nBjw73RQsnaWvMbmo/TFlFt2uHDs9tq31lbrNG74sxxAoOeqcehXp8XPC
mULRekDfTTiiF4p1bBoPsod22DqFvcqbSGUsPzudjVpJF+CkFRZEXpTiAKZB780g0a3uQzdy18It
DqRNUprR7cGSzi46oQWr6XmKe7mp4CxetGOhwg2O4Qyrf4qm595C61oVAQqz2SUEsDMW0U3spema
6I1hFdvAWoCEy1TN7Iem/cwSIo4UAOWCRI3eY6eAqURBVPO+A6/qFXBlgWDpbHPQLJ8GBW3pZbW1
625rggQUYF+ZAsFaBYfV1tYHHesaAEDQMnJAOdIoU22H6L2yZ1Sbu6c41G/IBtq4IG4We3QHAleC
xGkhVCUG41JBdAKsrgazixV414LigX2i16ZWVPBep4A+TZN3uTKrBwEcFRKoIEGOYOxYfOdMHPBK
7yBRfdM7gk7/JJVjPTNpgMEZPkQKbFSsHY4r3X70QCILvp8JMkm4IHKu7JqO4BZLml8Q+ISdvQPT
zMA2yQ45SX8tQTzJKPiSIKCVQTMfxNgYMSrNwUhpR7D6ZLMGO1Vlm2FmL/28FV561w3RtbTgduo2
LLO8nJiDpy3/xnbhaPWyyMzPxEsxDq3OAenjWCRfJYKVIBr/zCDrMQbjJV+FgUauoZO8EAoDBmRa
WFa7GJ7HJB4XpQKLrYGo0TmdTkXv3mDloymsAdU1GHMlnkMFOVv2ZQACnYJE2yDStYKmv4tRux73
RV1vOgVfGwrIbkC0A5BtUO1HZk8K6g5vArBvT4HgMmeW4fYsLGnndzHlKEUQKQ0tEEF0LnR8fcfk
4/tm2j18OmSsuIfhigP6rqhYoYLjXQXMy/RRcfFCcdFGPcd+9Yh9CAYE4Pkcnzxd2Br1Rwza34D6
66D/VeMfy2E8KoCmpHJv/vrvAaP+Uk2wA3gEJcCRDq8gh1+gNdMHBn1PDbwDAf9Ad/axOmMVLcFX
BAVHURVMOAsT3IVckRgs2Aw4PL1NsBskLIdhuLbs6aNR5Af1hwo2hFS0iAB+BH7mNyN8CSx20dvA
oCiFfj+R2DKD0wxYFFDKmIpwob5UnU0MGPODCSNjUNQMrQ9OPlyNVpE2ELLrxAxS/EHn0HoAjAmG
h4TpQV3+5GkDwm95rZakDSMEuO+d7e7CksnKSqeji7DpG4FH9faofmDKX8Ukjk5Os2KL6VzLYokv
612pI1uCzQctpQCCGZsStrNzEcn2ihBpWlCS32gkkmRtEcEtlonKSg6fK2x+RZyvLFnvh6nD5Kq5
6wz6Hq3Hd5EcovtB0WeGwdc3Xbtou8FgRKsoNopsY8K6CRX9JnI89NEoYVAntiQ+y10bj+16tBzz
QmMO6GoAr4Oi9Kj6exfD8oGLkS9ka1CJjnO1srFsgFf4kns3XCS8LhasqTevQxe/9ZdGP30vDJJB
4MTw1tsF/X3o3I6AdGrF+DCRGhhJCDIvPXKTISgnm1htkzhG6IsMCZ0Bn2mA19QrglNvbiFRAiZ9
U580n/Wva3t3IhaScWIOKxzqaQMbErKiiO+sFA+IRiuXBcwqXEN58HQgeHq9N3CvBBwsJjscibCy
YthZnqJpNYqwJRR1y1UkLl5tcm5OsY50rLk0YHqZivKlWZC/JlhguqKDMda3FgUMsQGm2DeyF8Ad
m+GQqRewTYAc/DF6HBTNrKqT56kxvpSHRvEYmxDiYwPPLdacrWhqAXy1Ad5aqwhshaKyfc8PqM8u
SD157hTdTVfEN2BlUxHhBhhxA8y4RlHkSkWW62HNOQ3X5na3hqLT2fDqEkWwK4LuhPqDLUzROxqG
zIwILhodoJG6ksOJ90HoFNOxdpj6+MJR/XFeMJTmEeKM/TYF0Pgid1WHAd9t2hCN/NjyU8s4th8A
A0HWeW4aVi4eBELf/7KgE9rQCmPohTY0Qxe6IazRYwH9MFY8RAdCIkk2lyZWJo3hnnCueAwgLmpj
+OCklOg5g1VojdAbDWP+ANO/clr91JF6tMjt5gSj92S1+n3kbGJPAwQgCcBsPnHA3jeMDqrcP6oa
qiz126Ji7A1yyl4p2QuN5oHwQPV15I0OObNUJE3ImhLSpgl5U5pIIANrk6gdS7E7A2ieDnTPWF4l
WX9Koc8JhSRTST8apx6KKOgSluL+C0mgIIuCTEV5h5Po1iIstByKK9iXzK8U0jvY9WXpp9d1oeH9
xoRdk8EHM+dyC3Nxm0JdzRSHFR0nkD/m5akXwBTqw2TvsBmEglN6Qr1Wmg4+5ea5kzUMf2+TTkW9
ng0JMO6JB7tejRyEwggffFfLF+loXtKwbKycBuF78kaF+uFH+EAlT/PI2RgVsGm9FI6Qzsxjonyw
iQ43EBbAV3JfsqxY2aK5k4FBtrS3LZ3d3ODEHfn1SY4kms7nKLrAtRhZoM2whSg9GDeOd9DK6TqY
ZvQy8HlLqLfYVV1Wtn/jzka3mFKpDKOfGrlURYJbZGfCkT5ah5vuUFHbU3D1TWXMUgY8TgwDTGuh
UNlpz6i/OZuR3BRN95pofEnH1om4aE5lw6hLZIwXB51fnWKmr8Z8w7T3Zv3A06eU4T+2Tbpr0/Qi
2otir8/xQyjyfVJy+gqFxAbZ+Mwi3yIgvu/oxvESOKs1leIV1OjpGrfUhea5u8an7tPYPpSwoKcG
T7WAtyb7asGD0pBvLgDRh7a90e+Q8G+/b4+YKJQgnmBH55zcyVli9pc3DBqFxYh0UkTGrA8/+sq4
iFP7IzODbUE9q43F3h3HDyvnx8nt6pf+JdMPJyGUZ1LzOUsHt/C18cabp4vvAa7hzSusJXcDjIYu
xuk/C3g8w1fhZUipp+rNp7X8HtnGOMtPjCLKjjRXk7LKVzT7pLA5nSKE1EZ2W7n1GfIk1IVu2SXt
9RSs8olBbZG6i7iMOjYgylUsSDmy3IFbpN01zNGo5vm9jjO+sIH6c/4yq8iB792NGntbVOb2++p9
kKNvHmDaB0c3MTZ96zwxzGX2GUYvM+3sWH4WNeyGJE3OQgFBLaHpYO/7Gr1BaLhvHaQSxSLsRiK2
LbYsn6D0qDpbI1xvTNg4KThA9bM9JXjslw16d6axcnboGFzQLAA6ZgdpP10lNWGPSlyQRFysI+rn
BA3TN04lAaxstUG69rgypuk1Cc2PSt0yPe1eVNK8tDhBUs08B4qXHI7vSLu/5pgD5rvssgtaQlPr
3gt067373qZkkXQEhXZo2TA2Vb6MqbOw3fRASCKFG6Fbi8px6Cnzj++3ACOYDC656y5o9WRwbKiG
gGs/TQiooKObOW2wAMnX393A90UHXrydLe2yDyFzVigluNeDdDaTMTKTTtkbS3eHBifDbZBNIpwY
6vfv3w80gq4V5f4+MPKL0UIChNnsecyqY2q6a3/i3fICWn+GdNCFqlcyPE+hcF+KIoeJ3YunthX8
fZj8MoyFpwNV3MmvBn/eEUNBukNHBTjUwW2YR5dJKre6od1nXvNC5Z4uu0rJixme2UiSK6xdF3nL
mZm1Lsh6h46XAsblbGxUNLQaZNeMc5Oye45ZJH1gvvTKXxtPzsVUgRQQVoChcH8YHFqtf6Js/2g6
lPEPoWz/83/9+3/9z//nv/z33wHafvUL/g60CfArnNKURBgRy6+BNtsFTXNInXd+geD+BrTZf0FQ
5yMv9gh2QRyOzOlvQJv1FxA78DUTfyrkr571/wK0/eT0YJI97WNqZ/EH/af4GGFNXgonLTrU9niy
kvnBbKxrK0/vy3S4L31IHb+CI/8K9P0G2PtJI0zeNcMU23cxpkeX8QOsN1d+CRMrxjSotE/ezGTC
nVT0/MtQ9I9uXR6n4CsS4tbFm5++MILy08G3jI6ZNK7MbLz/k+vRfxKMcUGuwK7MIBvE+MnrAtbE
XHUQrg5uFD/1cfJpkqHA2LTaz+6ujuIrgXqPxrM4lyHpvl5+oevODQ3/eWFpzWY/DBgTtqJ/CIt2
V+rpA0gL+7E+vkpIDr2f3M1m/VnL+uhgB941694bn9pQYnajk55Vkh5t7mL6VyvvSQCpCvIoYH4s
elCZLv0IRmOPo8l9JJ03U5xagcrKkeRoFxi0oLx4JDBjP3lBBlkNDnoa4J+b50fYXchI8R8yp2xd
FM3toDPEcuDHOfAPeu3TTXVsU2bxZQgC0SunX1oNThWh/uYn+kznSxxGnV53bfcyGpaO60NSb1ot
ixbaHQG1BX9xwqLjWBRMSb1WD+hJjWO0az6xL/jy9UJDfuDdR0oILKODL0DM5j4CGLB7PB2Hp6To
2P0acenL6KONwUhyEkmtHrG6Yx7yKrj3o2ajm0BFtmQ7z2NRLgxPpXLwUPwk/xNP8J/dDdRCwPjX
dHFyAt7+YWX2CM0DJm3JAYEKDP8CnSjFqZ3mmwQj1WB4ySftpSu5qTY2H0yD5ANOaqu5YSP+40X5
k6JWXQmpBFwML6fu/GAKkcxIh5JMWUoN7t0otSe1ZLRAYK4hMbrN73xb/okt/E+Kej6ScBFb14Xr
86kmaPz7231chASaGf+RWf/UzoaWHNSr6Eb5uXBtnLPKK7OH+NO7wwfxBcs//9yf7eh++GClL/3V
B+dWRd1eETMBu2QnN5THYkquZfKQBvKuSUYc2eWDXtV/cot/tsFn68HnjzEw99n+6R5Pzlh0nLf5
QdrvPbzfxVTfW0zmktJ7RfW4EiK+dufqiun35TjJXZCM+0jXj97UvmpVxdCjzjYlwOIfP3rjJ/cA
dV0eyWKGhY71JxfFyGuz2tOsglUYgGlq+jKJzW1R0wo5gzyxZt5cv0Av6q4NBrsLhy3zjy/hd5YC
lmywPyxII0TT/vBEimq0bLOai4O3jy39YEjnTh/dTetFyL/8e5fcwKmjxvzjT/29188jl8nU1Tok
ruQHGTkjY9vJSo+gLE6iCklLv2fj3ZeTf6fDWc269CXuquMgjKOdTNv8FvHp259cw0+cE26+rZuY
uysSy08Z5KadjhX/PTtUmG9DgLzKLeu5hwbW20vd6pbg7jvHLrc6Pf+ffPTvHEN8tDL+w/KFpHHx
2/dgJCZZFviPYx17qnLt+7W3OO7gyS+wR1x1skJIs7Ob4lqXdIua/TwpAausb+NOzEuoMK9/fEnm
7y0Eh2Gu7ji6gaXOD08Ej31ms46WHfQ63oskv50R+KbefvJJSuHmc8qDtYfNWyCSE2jOu6Vfwhvo
6PmKm8IzV7ndfqgj/XvjtOyrSKuuHQlh1MHGteQR+xnCojS+imvEcYW1DsnPyzprW3L7waVP0Iae
zXEpTMLFdFQRBX7EbAnwv1+timr4j7/wt//kbyhHPH7HE3gvsgQs3r7fPoMhacqhSTGhnnwkf0CW
qB20tTXjm5RGJ3fwP7H/1xCweVd+3DF1bMS2Bu5QW3RjwXOp5qXsYAFL9unUrzBBbOeLuATbwfJT
0ThAzvWF6KAuqQog6C+xAYSdhPGnHo4q1a7aGql5gS7iKhg/9KF8Vmd/qIKvIMIHcF0WLrrkEBIq
0Fq2InbyOrAVAz23T2XZLse0/0BRcOhhev7J7RGOWoM/3h/f4Wj6DrNkl/rt/UmJV5yrQWfcUtqP
sum+Gr5ElZsXBYaMQlSPrdu/WfC0F2mdPbTM8d1uuCLiez1WJE8YOVqMkobQy8RLZ8VfXiyVQNF5
7fX4qsvogxl5HL0IuYVh7IoV3EKM3KsPG5CMMJv2NePsS2vzUc93xti3lIX3fikfIZZX3sjNbpeq
5hhC7bXsvIOHLkcVZuXov00DydC51dyxvjwT8lJ36gsojfF0GIW7DXuu2awBOscK70lvhlo5bcsG
cqMTQl0JtE0ph7NWaZ+wgnZm3poLs/ffHZhYmsUT9juxQm1/4J2Emeq1y9xFWxKHz0aZfbbMT7sA
CLaxIeYOMC+aBuYpb05r9V/2wKykxEhbdhjEai8pNpHkGepMgvrkw4RAQe1JH6DWW8p7E2fLiZn3
MpqQ/4jolbQyZkqUfaX0tzZHN00w1GZGqssgWBvvQXYT2NNa66Njmh9Lz107uv02sOZwVUX/Nq++
K960iK/SQDvVTXmD+RJVmLeqfT494VJldGVnwTaQDpPION04sXmpVnBeOzgr19d+ZFHMxRCsUyXl
MermFU+qBxv4PcWaTKvsq+DWTjCG60sEHPEcn0J4JnP8BdbykfJY7bK/1URiEsEooLD6w03h3Nkh
xiaB2oAbLYTKFNx/VyJsB4Oh73MPRZB6kmGVHly+0zENiwcYjces3GnYICKdrsHHp72V6ay+8uRq
jx3mWgbhKot+AJ0ZWJtuVr964A47fHvAwdLgUPkWud3h0QhAsC1316qXyUjkq/rLjloMyPBdFQa+
0N8y7lmmqm4Hzkyc3FoZqYBJ7zw6jvOF8ck+n4M7wi8ewMF940n9rT5sjHx+kyGAqcYAYMVrtQVn
cyAVk5I1d54FRSJf551uLOcyW4NvP4YxsTihTjMEyLhua7nHNMDmF2ERxDu0Dw0AD4CqYBVayDOM
4TRRPTIGDVdham675qsxTLaY1iYlJUvWwrh31XyyLHMsfmpQoqJrNoCY63Fe2vCBvuv3uYAVQQZ1
Wzyq/a9Lvc8qbg5B5KMkG+5MOkXaVB7rNH/MuTiGYgczCBODAb0ICv5wviK7ayagqv6TilX83mEN
TkJ+F6USXfQP9XoRIqqcKiM6oM2CjJODF68yFpvaMUIb7eUc3dRGeTbZmIzKe0jN4qLywqfh/7J3
HkmSY8t63gvneAYtBpyEThmRWkxgKaG1xogL4FI45abITfBzNK9Zd1VZ1eUbc9ZVnZURAA7Ocf/9
F2SkeH1y0DpyUodbn2i4BkNdJCvDH3bMxRf+hw2TNh73SkO1Pecnl/QkLcLEcMeYIhMzIw+wjCij
ViCkSKnEaAB7i9GaL/zEpXVrIbRFKt1EdoWkFnuXjNGmIiu/8Gy29moPzaAOTkULOwJU7ksvzXNy
QHaxU15nflCs1DS+NUzyCKfgtml8l5hjWhnVbzOmsOQY9BeyGJeeDOUdQ6osvhpofdP6zY0Z1cMf
6F37NIVRDSUGskUwwkrMuuBcRxMzGK0Y6XiAT1F1KWe0t6+TCSy7S5+iNnkyR+MquyA6Luvsft3Z
6o4U5q+le4sgbRie9gId+aHN3qa08dbjZP3JAlBwkR+PKEjIsJMxsmWRenKE/a2d0MQaQlUG3K0z
f2+rEU0wXzAonAM5IcXS1mcMydTI3pjZeDaooMiZau4UpbmpJ+c6jSdtjZVV+geD3Z8jBDAx5VtZ
lokK+GfvPJR4s+oFc3Qib0Eyg4dHtSxuArbgVT0pIshuD3IiyWp1fA3dmejAOvOAviNAyNwyehin
LS00Q/xAf2s08+X35c/PUJC0nKAyKvY7lvlj11k0SgSEFXPrKLOSoHyS9i+2zdMs6EzN6O/3n2f8
opzAphEQiz6D7flHq3Wj6A2Ci+3oNFJKSK0bNNqt4Qz3QzOtjHQ4Osp8lONIThy/yEt4vgfYWS8+
rmHCzJpXavUMynSQH8CJ9a1whO471kDKFSLZjslmQSaQ3UOMJcnRmOyLdqAAaWLzEUEHM8gthlp/
Srf+2aWUZ61TykNc546qP/pQmlpSK7WZxKflvE+V8h2zxKt5rh4s+4h95WlASpqrDHtjPz0P+1nZ
yEb6+9v7y1fBYqlB9gI//KmaTZ2qb8fcDE+FX36BT2+D2ykb9o1Xv2oTiWK82IboV1lI7lQ/mKZ7
IKGpT9InafPRtf2p57Z/gf1xdeB/ArjheflDfU00akEHiWmXw+fNaXUtm0Y0iLkAnD4m4IzvinND
R5A8UvOEgacgK4rgkfC6NLl+nkHjyIr0pNvVQc/bja0GzF0JGWPmvFxMynLFOQNvBTeFEbYKbYZA
bHmqXE1NUlpIPIQtcBIz/iluTnr5MEbmfdMYr8uqapvo0FvqmWW775qjnI2UcSNysVryEscCi4aI
wX9/zOzgFdJ42bm3fadfGeN9nBpnFiVcNTU7z2/wu0pvcQDE0Ito1YZN3ISsn7s3tesfytH9/MPT
/uW9ZaLPvkccEqkc/9z47DTN9MazolPS22wpKRG73uychrGBZdt+TyGcvxRXWOknUHlf6pQzeZZ8
9BzcHfaQOLQq0x82PUMagh/PP4dWGlyZjR0r539+qWqMTb/zw+SvL2UDF0aKclBHb9voGQayzhbX
DspQs2d4zVQ/c813KYkjukwU1u9S+U4mamGX+U6AGlveeT2Kn4ehf8Jd6d1yoo/lcZqVc47LCEVo
NX8QW39ZzdmFFifXouLzk+g+ksPUk3P2Tzfe+eVVIlYhGg4zUjrIf14lzHiiuYoqOQ2gN+u6sdUt
VXscN7eG1asbf1/YsBgDUrNJRz44NHNFMYWYGRY3hGW9qnqyVbPhKhz6z4wi3PTRpqqVsR/VWzyJ
0JsY6jHN/Zvl3NcdfRtze3pYqNQO7gGlKUYype1hbTbd0XCS6Rld4dkVEQvH2NsqpruaJHEyotCT
d8jPEjtjAuWrECiYN8ny9zMYSYP7oLIoUpNBmkDWjhns4BBRqe4ayr7K/JxIjoeA/KUDCYUkYtPD
a1dGFWFXwyR7RY68F6mXqoeEujbji8gZ2MardlUg5lihgWCCKp7Qwna14/m97rSVl+vM/pGQC76R
TNObCgRSZpgcKjjDU0BzJjMiIVOWJi7to3NDbY66qMFjWq11TIojE0dvE8+ckrEbY0PjJBcDozun
1tWNrfh7axqviUne6NmephM+F4hyH1Sk7/IWbWZ8+ylD+ih/UaAHbh0rmA8pZtz2WKBMb7eE2GGz
ph9T8PPSW2L1IP5PinlkbAC5BgpI5oyHjKNHWtSsHs4zzdgFnQp1kXNJdpxMREu0STVBAchQ5nND
ibZ1iFwxqdRPa5ROCM2kXr4lnXkj7YxfiGBvOPfV4i2iC5XuLLXMawOLuJWt0V244yeclCOyOxL1
PP0D76DLKC2/xyK5JLkbujjS8Ux/d1poNYoDDJ+kylvlbcbUoaPO3kPQNJMtrTL1c2j1J8JwZDJt
KqtvMr7P8FIxAnpQm3G+MoM3TC1sA4xXk1WKecpKZDJJjf3FwFph8AznV+H9K7DsX5baEFz2XngI
M4MI7US/CynH8W5+nbN0Z2Ww1MMm2pnK8D5F8a2tKfTv0EDJwN6jQJIk5uoLdSOTVz98URvMiqa1
48/6habF4aXEDF8CnRtbPcvJzil3aCPPGBDfxAyFWwa1LXhTkXbXgWa+EhVJ+BznRuAGGomb4X1L
3GfR6gyLg/QijoYvpzAkvNyB35TV2+Uf2DrOiuGd0k4EFw9Ee1GKv5jl9E6NCWMB7Mcp+w89fiza
glfJd9YLIOYChnn8D1za+1Vf2tvaHeHSG6/IcoxNOkJ98zxqmTny106CZV8VoxfvZ2xaM28q0bvQ
4uffka/WK3cQ0gyCnRmXCfqBAPVChoXPiLez0rGf5PhCo4BaRWN2TfZfvamAAXMYRBD5LlI/f5CS
pxl5kbtF/psRRID7j88soSszQpsaG8UHEJSCS0IAsdhBIL7S1Y7PkJtvEzCaqtp129AoOPisjh0Z
iIP03aPyPhPUqxqFv5HVGxtht/J5AlU9bsxOO5u94Lzsgp0y9ya8Lv3ZrYxjPdXQXqZt1ynHULW2
EM6idaXj2xPV1lbQG78b843Jvt6BAYRtRhNSzzuomxvZdvrU+5CfqgPOcDj85wUWwCxS+zuavc+4
To7GlLtb2BlvahntWsWH1O4of7Xw1Whzhbaoze7hlEN0ddcN4isFtbYXQiiDe/fhlJKzDOraTU+K
2lQkWBUXWddV66AZXmcvu8oUdPNyG1ul3+hdtIW/fudP1rYh4Vgl6yrddynLqfDhqTat7ax12LkD
NFoyhG4KFwJPp517FhV1ERTXyYyJu21PEJoVZ1ekOKMiH7hUGuPbCbsDjHGx+Lhg5vAI/eM801Ok
Oj4MqWBOb6YBC7NiHi7TKV/nivOsRP5FYEWHFLF/1Btnqp/uK7jC2MLAqzIlT4RXV/3SrODDqQmG
GeLgkCiKwR6ebdUwfbLr+SryMQCwO0wGM/9yHB1rrTNAPTgGtbMFyunWY7junBpD09Ift0ajEf3p
75xBxWbQ7L4i5pFFO7TnKWlAewM6P+K/4zAG54nVnPIEXlbaJMc5RYFn9QhrlLMoaE9lT9hiNnhH
azavMMnGGC7E+h5rFPyomDBmHRb07lDDedE2pWGNW2i+5n0cz9Z6pNgCRCZhqTCv+kzd4VJ5CCv1
UEw8fjyAKXL3Bpt4E3vn2PmQbz1PV7Z3n8QqDMwJJ1l1Bzy/qXJCf/m7qQ4u8mTaDYRmmIVyrtXe
ZtAxlscNOSxbc8XUeGO1SDAiY0LowXrqAz1YT9xdz8lvM7/9sGFaTfp85XrRRdlofI6zEbCzRvjn
JeqZnXw2NUMcTCrNzrgqg/Fp6LRTnOGGwUi10nu8gdSDkkUnfOr0s7lM1p2FWCSBRTOClgepj5Q9
2ZRVu1Yol6d63DdQ6SoVuy9v3kHEgoKinrmGf9fr46max6cYIlBraVsI18g67fKhZOBzaNS+xcU9
SN4w1otriGXzUBzgtKb7jFsKkTR/sfXd1Bg8KqJb2904NcEl7uJ4jJjbZOaOJxbammo+y/aDsFiU
QHlvM8QxpEZz1A3WW5hbD6pZ435YMOx2msbeAWNSb1QO9CD5KaaB4Yru7VoXWhPDQeQ3iChWeLus
PDPSN97Qbwhne3DxRXKo1pmkfcQINY0eVUfnPUBux4JAZKeqPn31GBAGISigQ7mk+NOxVLNbH2EZ
T/hmMQMrJo7XwkHCQfJJaNbfQQ+xx8yHz2TKHhTNxJKFb+iJYpZ5xftc+GetgrpLuFHIYwEox+7G
LrAiNO+LBHTTMiAaecMGAupAxeMCKs7D/ZQRBdfBNLXV5CzL/b3rwhmqQY//cnhB/AQZrYTgnXHE
FmF50LmJuxnuEIC5m2whEWO5lzq3qPa27pxm+zTCXXbchq2Oldm6svlCFYg6eAaURDs9x5fhQqve
E6s/Eu9jUKBZSFG9xzo/xZC6+tYosdHJsLcVdigbH9b5Eae623ynrXeHp/aD7V6J499iPUdzBttf
i8+LyHm37QygPPQePGhqNu8xWUBPpXBTA84I4dweXQ0T1waOkw6FYqWOdrny3XAzh9pdbcD7Smvw
JKYDeHXjleEn/XeiW7dmpVDJOvm66aG0+cTlyl5qhvObGJIiujkqjbau3fiizO+tcngASHMtIlyR
3A6ZuklbFdpcsjd1vPhdHiXWylhmQ76eTaxIY1peWKrgzLl313cFfqEYWOAaZQygscw1KYTnp5p6
py5ZSNEATTF0aSu8Y8C4Cy45aIzPaqlbA/wYGrw5aLinQMkq5Pbieb6a16oyH+Yufu/F/dQQJzin
oHrChAUgEmz/01LwLZnnKw2R06q3N0nu3laD3FJeAF6c4brRbIKZeSM4xy4DSz3WMaTEJJ5WTp1c
YuIqXE0BDO3H2Qefzl1wrSKxtss/mrzwISnuGwQRXtS8coE8ZaPYNfg4mEJsLN35yawqfbVPsSZc
tYb1CUrPd3fa29TSjmE4f/oGH2IzhFs16FbKEjfuLoCI/te67l6J/H7XU3WL9MCeP5Z3qFQfcHVq
e+fSz4oLU1HuVCwqOr9X2GrQ2WiKvsHg6dq0m29lGimLx4CQxAvHUZ9wwbqsEPPXPENU/GY/UAEV
yQv3lXKTFzqbmH8xBN7BAnnC2JJMRuElMvawY+OhT7TPxe50QEqkt4yPiEjVc3MjDshDEjzOwfSN
4PlC6UiqCqNb6JI4MQ7Gt9XB4Z3TK3UizsjrbicVJdHyOmFohA4+dCEj4uujqTezt1MT803LWaAp
dshB2X3H8X2RFW9pLYoR5Gkotu+HGn8rr3ktUCiIgS46HCQLAc4tyR7xKEgVS8ixLbz5u5n/QtUg
y4fUPnom4cD3RXGok/rYivO05Zs5Z57+onPOiovU8r1qAzmIOtRbjt2zhRA/Vt4H1Nln9U7TULOz
8vEpwUu9aZ9I/mWoZL/HzviNvPYiDYwL7CgD/HZYoiVh5PSZUH4yhrxZSUHL1VJhyZKE015Or+w+
eJibw8610vPCZ2bl2s9uR1nqxJi2W2tH7iJSyRe532oAPpJM+zFwLxFq70OL5SY5urGsNs0MtmNg
Xi4mt2oEV1mcfwkklOWG0UN6GhBWkNPgruyhOGZmcgy8faDgs24OyfOywl1ya+MMGRewfZuZp9Zw
L7RBO3g6bpRFkBz1utlRJQZrBK3sSrZyY6mw14u6PHpauLcyt1wtP+xld3GoPdt6561U9zvOs3v5
FIfkcVR08zXt9s6JZRtODKCVYEJYIhFHivUaf3Ohn4aBkaPIOuh/akwN3PK1SZxt20UE0+pv6TQv
HnCz7jPoGyxCdogal3FniT+TrwL0igLJwLY5CdU9tEAko/Lt/KAhMPW7QSEGp53PRh+C24oav3hi
Q5F2dzbndFG2dx5jJH580pFB7Kd2RnCl3E1Du070ed/hm4335TNS41tSpi8idF+iExD+v+W1D6J3
qbyz5kwPt6HVPgYJ51ZKm4RtBmwz+foAqPhA3WkJ5IS4e6gjLPWvjSIlpKJ9cPgdZYZPlRgXLOIX
TfHwT8JpsKfnb3Mq2hY5Lz6F3gu/dhuVqvbX+lpuSThEyCQwwBoIKEV2uB/b7klECzqWHLlwlyvb
0TD8uHGxneHYaC4Mr79aPklUFrGenvWOeazcG0Ae6MAzmK+msMn54n+TrkMrfO9KUpoC5cPt9442
XFM2f0Q2VPMxVh6wD7/RFQX4Kdow5n1zXdB2BdrkanHc4+yhHVUvlvNDbZngF3r7PZt06fa+zXrp
qCmUHv3+5CjTW+0tAi3OPXuY3/ibS1jFZ6E/7jSfvGgeFZRqpr/Je1gMzEo5e+zQfqm0eFuM+tkI
LsAoFW+k3JexAOcDKBAe2iFvRwR7Ih4p2wL/Y858rMLkjsjadstsnWjFeanyEAoPN7tK2zbjcAvB
+d4VIz6saLVPt2dDC8fpUx5+o1yRxEcnnraXlLDXllOzhgt2puUJaSEFW0hVMvA5ohXtTXbbjBBo
R8vOe4j3GFnZbbGjbNklYkeKIjM1u7vJgLLVXrRqcFtU9nuDlwkW5ltH2NmZ0+2MAGPBYjqYE/12
EzjH6SKd+9eweUPi2Pjz8idkBSjZa/9cS+cLp9KPLXIWv8TvqApvSv0MQ7ZdqkaXLkUnVvm8IBW3
ximORuy9xVVB5GxlbVtEjRdInE6E016PnGeIw9C+dY2PLxhJJThgYEyil86XN5iIjIrgbLZFr1ub
pKDk7ZXj4MUGUlGCaG99pX8LW2b3iaWvSRqgm+wwijKb+rIp2mszCJ9G/OtwL+y3ca1Zq1YvG8TC
6o6GaRXCrd1a2fRuxWW+noTs0mWqty/TcG/wwBPP7UlNQLKWGXm1ZjD3XMTWpqQ+HXocLcJ8fKlH
9yaAOKBNRbyOjbUbMeLGw/baMRp17ZrdWT5pl1k+3UbAHLhLnCa8Q12n+8pH4xmjuw2d20cF1kcg
5fsy/CgbQhma4aAGaH0BV7KVFfvrJu4+E0DuJuT9S26bzImQOkx3aRwRzUhybE8bbcTup3aJHOSl
hSFoDcQYuziXDF15QYYHw+0IdemE8mFdyCcm8SsN3qtpcbdBSao8Oxq6vq0TJBgURatRMZluYzJG
Z9evOr86ixYurXMJNEcMpsxyrMQ99mpwUdQ21hRTsHW/m9S4MmXM50VYWy0fZ1keIrjyU5g5nqZ0
NGy0SvpRhq2q6X7SAWwibifC/NcmiI5VEJwvBBOL/aOvarancm7WleB1DT7/67o9whHBfSVF02Il
CIpjBSzQja4CN3ztGSnPfpwjb7QZl9pfnXWv/3UOaSoHJGZbOhL8LfL6Ac6BPy1chn6c7wodPKgf
o22DpYkn9ApNwCp51F1kfRd4wW07auaxPYHgM9Nqm4w4TQ5zDz5IzmEtHGl7cOtN4dGmd35B84p2
wT80BMPohsiMnyod4YWfOkd0KsxG8BZzQmogGwTC7tT3sAl9fMsp26NaPBW0ERMhCLyKgKIoi2fu
UhgdkGrjwig4etDRtM5Zcpqjj7zGOE1zintFwbWF4Vbe+hdknDw4kZyWdrKPtfTD4DVCZkifZlX2
/WzrW79TMC5hih2PDVhJEV/IZMRLG4Ro0YEKYVVqw305+FhVqk65bj3l2EXPWj6568xGIU6Z9KUP
5iZT6rPUG3jfkxtNDb5G32bfZJ5mpVyCb8JaJBV8ytGN1rQD/mS++d7N3HVnoZpeq2r2BFWdm8mK
REf+pnsvql9/2xYenPD+KMAa+tf4RWZOPoNuQdcKBdGF0OBiDddLz0Y+QxuHBOl+mCsKJk99X4ja
fk0F0Nl7gVkXjnYkz9D1/U/2wlWAvzs2nOp7KrdQNwFsM6U9BOO3IF05ILJVh6eFgCuU6IWFMlfe
VsdbSYUaRSjUw7ewIIXoIXhnGHaXbaAfGCqDDOScmVkd7Ns8PNdb61smp+FQahDHFKw9o/ss8l7m
pLnOuicSadn52VfkvoXOQ9+Zu7qvrpQciwf5O5khZYyLwmbaaH1yLRgcMVOXStdg6zFSUFSbJImF
+J6+CFsknIx3pjSnTulfUqDXZboWRgZG2dWFXylXtTJ+5EblgKJ1Gu0IFX02M7AVhje63l2e9USw
JB8W+HvQu6+Nl67GwiAl3Kbuz9p6jaP8jYZsUjHpd5UWvL0JgwuciR41+SXYunyWRfecxDdC7S9g
9JsN758zvI0WlViYVodSJ2J4Ib/IG1MV2mNEVI0rK5f1kKErDj8XLospjC8238OkqGckT4EdNtk9
A0K7K3ilmaFU/H6POUrlg2w2dNtBl7znZn/6w7zpFwRhz9UMVTJITQc9yT+nTR3cgqkYIEzjB/1c
RsmVMC2DYTiZEJwqJTjoQvfAJ+QtZWYg6+T3X+BXDAuYqq5uiQjlpxhUOhEEe66LgCOz7uvMeV4o
c2YDFiZz1d9/2C+Y8IQjQrh3cC4Tmcw/LxYIyJ8Cw45PmLgeQvwthfIiLBdtAmS1cf2Ao/D7j9R/
QXv14BQ5Jlnl4Ig/MnGrGbfqtq5JgPdNyCz2zm+1kwyRZbicciQmQpZyCWRVqmwT291tQvaoCDxK
fmihmcjcUsgcMqJU53nbORrVN/hCEDF1s7A8YRRaOtSJC0/TpXXnuMdpo3W07e8vx5L18OMMFumC
QS+pguP9OHQfKi2y3DhHgmcQdCXVQBzad0E+fYp8RUG5nFUN0+mqfFDVaItc9kGpkr2sKgVqlK0G
uzohTARS6TKZV0BEBu8idbxmN+bRY1zan8F20UUosqkMlPxZMh5dxQCVxFhypFWstaBDdjLd++q8
6UbzKgRLbwiIwtNDdq8gq9C1o5mR2bqdxFt5xjJJNzHSyttD26bXQnn28ojMEpt0H8X7Q6zkrwbo
nmE7OsR3Ai5/pL+ETds2fu7Fpxzz7NVCuyqxoF5NqfsnorH2q3eISb1q6MzEybD6YS7etrgcpDhv
kKlNWgqiGAy7DqGQepnVgOLIvDStCOzoq63iVHu5W6kREhctjMbZfoKUf/g3SPi/et1kc4GWgw4E
ydo/X7fMtLuUFx/xewJGK9zZhRRrqfQFg5B0eMtlS/z9EvV+weQjA9UU3QPUb/3HLa1m2dZ6HWEX
PGDXZjp4efTTdUBkZuSoe4YTd7E+HeEZrNVhwgaVdWsVrrqqEfGsBvEU07+zgQ5YJt+xPl80OJYJ
V1gb0o/l5O+9lVk6jyOsUdgKELLFKrn+JrQQbiwSd3QNeTxcm4VLJzphQcJpVoXPWIuRbz29Cs1a
9ard5JJRLoom+ceRHhUgtozIScC64LKYH1IrWy2DAGG0DmaxtmvjmzL31OnDk/CF4YdR3UOPz+DM
L3V77ZRPeYcFmEkGTjpdlESKbGOCYTod9ba8Er5QzaXK69PiwgY/svODaCSGMu3XUI1xUj44U3fd
5MlG+I5C/ewscw9a57YhCRXMPrIpc5Zia+FxYTPF6D/HD9igP/79w1yIJv/cb+Cf8Bp5Gk/UUX9c
Q7HdzEFiG/gGt7mxbmXIndabOa0fhPCGyciDURziYvgKAdx85G+kLapWey40GjcewQwYUlKugEkr
LMH55d8gy/y84PiOEFPgnUGX1xYhwN9YgoOq9E1HKOfJb11xrDgJdRyb+5WaBffCkPET6wBa8SA0
pD/cn5/Pb0/VVA5QZGYqUhfZr//22SwAy+njITl5U+ets8R58PG17IPgZLja1p7Mi4pRimEepOC0
4LrIkQf1vl4vbE0PQTTVL9M3pcP2AA9qiD1oOO+l6Pr9V4VF+9PZwXdFhGYhDIOv9WPAbUlQCtqT
OD0ZQ453nDp++XSSk4iQOw2rl4Ue6prao457qJMnDE9RZSxkVyYp+O5r3SDclGNNLmg3lsVftWLS
OVdYQdzmwq8PS6ilCGjJGRpIlpHKLQl9/7AQWrE823dNfy51xmBRVPXdCE8Zw++gzSoITdal41Q7
ku9uG8//8kR9oiTDkboOb8ZXIZW4Y78vyHFsouBtsB3sjQfnfbkEKyPdTp6wnzsbcpbOdS2kmc3P
XZJF86y+6IWrXtf1AdubVWEUV72QkFw73CeTcyZUMFQpD3YUPppCliXPcFVW9hmystu8fMVN6g78
nVkS1ARpTFLI/UuZGjkjKbXBTeF0tJDVuJ5azPxiX9taDRhq0BVvVUI4mZ7gTmb3xd537MOAusDh
o+Iqfzakt8zjsyr2vwONTs1aSOdTiaGNeH/NwxMbR0crGBIPstRl6agx5UcDIByfpJoIk2J99XAg
1maXbaW+FwVuyY0Gmv5M5vZe6dqOXtc9Bqb2kWWUzhIv7rl0VWF0v/AF5e3GcDVfz6b7lGVrq2Y5
s6FiUurRfyPKcNko1iNsi5kQqyCG5KVDYJAtnM37OtawgVIJ4BmPhmWfZP8W1o+fw2UvOO+VUHlK
KR1ImPyShyk9uuy9DTCI/LAtKmHprpZ9zenzJ9CX9glT+1tpiJLEVjfAMzcDhiOzby5SioWZw0nz
JCwNgk22KBHOOu6umzFv0IjjgkImTIJC7w+xWWIaEuLlZ+yElLAQHHAAddVqq1bQjRbgoSjLSx3z
illI1Rzjm0oxXxMNHwFbKXCyk+bGhla/NEHSZsW20S99GOftLYga+IARPbW9+oYFyJ00V1OUPzJq
goRyLW2q/App4LQ2ZkpX+k+h1x+coUeIFFzSw2KAGIfkWgDFSMOExprRo6VsptnaY8pEHqNUYGFr
bAWv0Gr/4IIXpS5mp3ocP7nWYxqnb4OlXUYcH37SChdzfJG3Y+mOJzxH9aL/MP30wWA9Ewd5k6Tl
3qdUFGBBGv9qIAdGCy5Jt/9OhEVmofOpee20qrk2nBSvDJpdkb202EwazovstLJ7iN5cBNdL7Zx6
115OyGQQStqmvA8ig+pUk5iF2pIwF564R4b1QtKh7lzjVr0Ps+5k9zEYEgjP0jIz6OUN8qCqhPMW
rthfUrmmOcr6HJYXuW/u/aH+7EyTzAZ8qghS+7BstGiBPrpb0PAWfzjG/A9xHhAaT1GmKLq6ti1/
G4W6uF3l7wtQMuXOF8ZCjPbRlDT9da9DL8Ac481KDLxWhc/kTelHqg5PWjeforDt14b6ZHZ0+0Iq
Cczv1prPiCF+UEM3WeshQxLFfqjn7DMDAUZj9L3on6UFj3vnqfE3Q9BEG15Vkz2TP5XexSLEICvg
wVernTcZ28kqMHQVgbbBpshLN7yf901IRJtkd01j8AKt/ChLS3iUzlhhT5hutck6qXHztQA0Vgus
zBmptYhEaOmXXiErw1fTDM7jsnmTfn/ovuuMIXuCUrWLMAcm7xKYX5hvUrnCvPpcemyh6fjjWK8J
RcLtgu6CjFssCD3tRgkhEBaaUuGlgxtjSIZKnjB3jBpA8Z69sf1QnOeuY+dvS9SYuWydhqPdmwBj
8TXKQhc2QP6oFnjYkOgWr3tcpECZgQyn0D1rm0sicZc1DVJvtC6+Wto2TXSmyBMMCfN9dqpH4j4h
1JjrrGNcPIkht9bhxzppu9+frD9T7eVcdV1DMy3e4B/r/yLm/IdFhh9AgguQUNwX7CMEstX69FkO
it9/4C86DnpAFZNDqbJxjfihkdaGSM3sRkfqIRRaT1Heitw466TbcNPqie1/m6GdKWICkUs23qGb
z4auORLVCZUOOVt0nNRw/4dv9as6zDA019Zcw9R+6k3zTJ3MPIQob6jmuCaacGuPkMykByW997HQ
rYphBRIUG+UrTMs/8JO1X9VihufwFAyDbuzHVj+z2tArPDrbNitc9HOcTrTum1kxD7aTvWDlBZVk
PqpJ8crY797h7/4Td8A26HoM7CJtbdFI/K0aLP1AR0No5yetqa4s21+J+AIu9XVXtcdOsy/sejsK
8VIA9N9/9s84B12uRbfLtSP1/vHiw2T2yGaEldwhBRQwh9SQswagMSXYWkRSNvvj1HT/iY91LFT3
uuV6vAY/1L8Vb2inYgt/Emw+ZggxW+lThhFvS2o9qGXOIBbZPafQ7y9X+7nB91QHea+hWhrB0csr
8rdbnWdx6iV9VqB20s9spP0VCCQe6acYysYAFp/k9hEj5Q/B5SM/fGoLfxvG2pkTeU8CJv7++/zc
a/N1PAvTEbA8NNbybvzt68DySYkc8KHiUGpE1nwl57acTQkmr3AD/w2Th1+YLXiaDgrk0ZzBU1+w
or99Jg/UNCgyslNdqbciwBDB5+wgf4IQ6qDAFHF7onpMFf7YTfzienXeMLlaz9B+Wm4OAQLhbMfZ
iQdx7ZFFJm4zfRrdarjHa5V9JWDZcov/f1zIn+NCLP3fMTL63//9v/2v//k//sv/jRA5+/yv/wU+
29//6b8sjNz/EKDKomk2dFPX2Er+lRXi/odh0Z157GC0iB4d5L8sjOz/UKEG2a6L2IfNVV70f1kY
Wf9hq6ijUH1J8w3w+P9iYWT8Aj9COmKqZJmYKP9Y4P98lSLH0JgMYFeeQEh1nPG6KTV9VflIud3K
v40hm/ghc68aK51wgC4jQYPuvbXpRw6YWehMi8mcQtnh1tqBUazEHYn51+K1NeQGrr4FAweMsR0h
f6kFxWVQ0b0WypHrw3Bt/DTUiK7MZIDoak8dTDJTKGUSX27DsxngmpWtchcZQGuGsP4kKyhR62dt
GgHz1MthsBVy6SusWfUUNTm7IbibP7z6XejsLZ25W1Xaj63eKNd94LybanxeDZcFTtdFq2B02+zw
s2v8XVfoe8a9+yD1Nn1SwziEkFfgPpB9zpG6FYE/BNEKVX4Gc2rYwX8+09Vs43fqFr7ha0SN6gan
qbK+8drD/M26U2KYB5GNP97AH3Bq85v4faACDe2QMVhQ5bdKqz0NNG77wunNnRZkJr6E2b0eM6DP
EBSggNWbR86V1D16mEl02vVQgJW5ARSDHOMXIunrFdFvV26U4j+lnsh5PKNwD2fn6y9GmEfistI/
l5nQw8iWRmp2hq84GtaGVmGCmhR9WTG/SvWIQR6z86Avb5HHdRsrtB5pFr+7qfrWBves6jqk6v41
dKfXiFQyuoXrqgueLZ+gegy3g1f5PwAAVL762ZTP27TR6KIopVtK4bZLHwdRQWhhZa3QoJESS/Bv
Efiw8nyENlpibiOlvjYImE9aifngxOszdLb09bYJN8W0elj/mD6UboTksn5xshtVtx8Nm9ozNt6a
yYNOZigvMUBHM9ov8KQqLiyiYGzt657z0vpSWvvMLmhUdH4tZKzjrFvrlH59lTTxs6VOT8Jk6rr0
xYVaBPGxftDy6yWdMVLHq8E/Ujtjz4QtfIvJO5yIkfjizFyHfvyluhJmpZiIcxooSWZ/Iay9usNn
dQlITnGR14ojQRCHxWfVUFTGZhj+RzTREMMmTPQyfP1Nh/AVg1Bqk7EZptYPhT0/hCnlXB+Pl3Z7
02rp80RqipCSHM+4QwKhzAZsY6iQC38WIwj+SmtQaxbkDMDGQdhU49ac2eY6aowLEj+C9f9h70x2
48i2LPsvNTfB+gaomtCt8Z7OThQ1MYiUZH3f2yhRyK9I1CA/IUeF/Kj3EbUu4ylTQamkFzUs5MMT
EBGi092tuXbuOXuvPY0neu5IxGaEGWSUfRoG1+kBExRzxJkKm8cmjvZanCIyoF2qNe17Yrm2qCei
hzBupgDReK7mNENk69ykPY3LEP9UVvrtRGifSmaJZAdgUa3bjEQIrUi7gHUEMW+Kil6+NqvoZBfK
ZyVcd1DQzzIbD8TYHAmSNUJPjnLDJcEDN0fc7eM8/Jil47VUDTR34QwQx4i9ezJ9NTb3A6lcTmaK
S98rq+a+c6SNzd5yURq/1Vfk0HZ+yPPhfqXJeRV3IYwv/ZyoxWckuUQQzMpFhmo8pal60MwPFtro
CWTjvZPv+zkC/T3RNnZoN7cMEtRhyDZzNVUbu0SWi6v+E7tS8hEzC7coeQNjjx+n6Q+gkRype25N
FqHJOEgOHj4E7Us5nGoaD/JYfJnBZoxDumersa9G66DvlCJ/P2vNPQHvz2NFezDCZRoNw10Jbp+u
2kSMu/0eR/mXenButCatgJ5OTynpgN04X60jrCWMNYB3za9Gop5mnEJmxi4PjvqVbfVc9wp3TNIv
gNPiz4WhPYQq7rUSJTPbG3fOSGIzwTDY/U5HlhCH1bO5GudGG5+wn8Jgdielv5NK/SWUogNEvKsV
xe1rVtF/lSP/IFdR/1aNUDn839PLKEf+9q///KYc+f6l38oR651BDa+YgHpwZFA+/Ec5Yr1jaKsz
LkbsYlCPfF+O8JuYWUNbtBCcG+yAv5Uj5jvFgfxngX2T7b9KVOSD/NA1N2Sm8EyrMV0zTXuzw+ma
ORorMO0XBJlYHpN4Oq8lKH8qAGR/5bIj9pmHqaa9JPW0jfvlpkvaTd9Iz3qqkB6dn9s1PY/IyvW1
OjtmGFCv9MN7yUBGP0bF3koavLvS/YD1T2sz16rzBE6LiQy0BK9uYPN0rXhGuxmO2X6OK/tWT+Cl
oLUgeYqZ2iWd5fdRbxy6aTrnNk3csPSkOjwQ+OkvJJSSemSDnddmf8ZUIHWEPTZa6CuleciH8VaC
ix8xybZn5/T6ZFYRMdaz9VwQGFpjX02ROMWm/BgxEqYn2N9jHSXUbHhWF2QnWJPN/iwhUQVPcSvj
TrGqZ7KCPIR6fjpWrCrzrXhgqjjaEsJPi2E9OZl+zcAk6mOsIa8BrdNVJcShIvLZLJGHr+bnOM2P
NI9cmSfJohMzkUpPS6ieQhsRZF4ihsn6u9GwzxhwjlmRb+y5eopCgjYyFYHvkCu+qTW6S6DhUZH7
IJ0JNFWSzYjvJu2LHVB9NzOJvpLzkzE3D8lSuXKTe8hoSGn6jBKO2ORbJX6aZfDgTYJGAXF0jwaM
QEc2PH5cItwdHis+95rZezxMGxTw7rKMu7I0781ilyS3mUO+j2HsDOGQtJy9CKIdYOvMlDyGbhFY
BVfZJK8q15muwAiRVkxSdYBBgSFN55fgZBAR75wW05xaXYEbcBOTDAFLC5JEc5Vi3q4Q9U1ItJ6D
1jVuQ9csZLDcQL15vJMs0NEIkstyG8WaVzq+U6JDm/Nd1cp+qK9bqzH249ijbdOvNE3aKhz02Sj2
2YBJyZG8WjUwO5UbRm2BJpE7qbf+KozCaX2nOdVB/Fw/9f7YNbuC6YZOQs7UdC4HMayXTWuNdGOJ
iogRGchV0KTtFmL6piOIYbSlbVOSjCQZXsaZMyT9ynCIY8/KXTTUm6xs3MikdSdN0MJaBsSJWyDI
FP8M7xCKmMgGkhlmpKjuCi9iJNsTxVVa5BEPuTvojExmZVfl4d5Usv34MK8dgjQse1oujseunhUg
/5U7FdZ+1rqjPVa+QliYmuaHhDEA7W03VRV/0pZtZjRe33tj9qTwGdvWq5vSy5ovuimI+/dFJbs2
0TJo47pNFXWnOS8PihW0ReWPRefTpDR1aSuZxDaNfcAl5OakIGChSZifkkayiWjZahNlUK/vddjV
ip0wmeCSRKyUMMEwCOkMY2+AnbHIHxe+SmH6FsyflewTZQmmbLkUS0czdw7GMHys+/00Rv4Ukhmd
Jsdy1Q6S3R8WhFboVWoVlE/rDxnm8yU5MFzbzBzfMpoC05ixQGm7qXc2cjnt52UI6EZCHMgPkda6
ZSJ5I72NqcC8Wg2PgEsvXRg5HpC9a720LVdTYm+tZnrWw0xmT+J2mgJGJvWJQNphGUxAeUyGi5/G
FSezUTUXqEugNu1+MbNdxCIL8cKVYYU7YehXYeuJiyGhJCjC9iJOH7NDFjgYbBzuEO2agYqFZ42L
KtrBxxA5iz/12hEP06FLlj1LYdlbLjLDzcAS0Cn1rq7E6CxygcXRqOtd8gGDbnDA5VsbvYl8w7rN
YTeVGdgKRi45bgEH8Fnd4+yyyDdjShMm5OpxurihNsSlyFPoi4tQi21YE6nnNPJBd/KjFTZcWsTb
jPZ0sST1aVIcVpFYvtba8IPD8MQK00Cx2Go4Nv5gHgnmoUgJXx3XIykhivA6ZD7iTjryACiaKKtv
dmaEekligisn6Q0kxmkTd+qDHYKGwPpdqr2fL8ZHgtgfmCBwezIR7Q95Jd3CQ3wPn/GlWxmHLcZ9
VhvHpiU+gEFNB8mf7t2oV8+DGV6yeZp9O04vCD5ftNQ6VeH0qV+GgRTw4pr+3EuLnCHrdjF3SB+3
0AFWhqeKQuRMjfElX6bzYvT5LtWQU2J3tcQ8JATspd/bK8HjOls2Q16Po4ZYFsAMJsjUgBgQl7ca
2g+qANDh1pXcHcZkaG6ZPR6nheR0kqYzqePJNm0JIeG76qZ0XQ/Z5BXuamDTcYw9sYanWjH3agbg
cyiCVARCyW2QduZ9Oq8fjHS+xlKR4bcY30NJit04kR60Yb5VZMt3zOaPYcFf6mKdkpe26qqv/X8X
L3upAAAmUdy/Jqz+578FXyoRA9u9/aE/vYYY1r+/tfup//Snf+Fapky+Gb60y+2Xbsj/+P0kL4qf
/Ef/8u/NpH+gRaV9Kwp/WRP+73/62//8tzc1ofHdS7/VhMTZyiiXBPxJzFT+syQUvStmC7R9gZrK
JtXYtw6V8Y7mv85sAXCHCguWF30rCfV3XFMWLS20D4BA6Wv9lTTbn7aeGb1Qq8IH0X8ghAypjWWC
Xq8yMdyz4nOpzQhZraMyoElvll3X2xQ3GZqd8XqOIm9NZzfJ492Yc2fp2YfvjuDlDzHOnyDcuihB
34p0BJ2IIlo1jB9EOl1LDoo2ZtUls7RHWHpuXUE2nfW7uuZR0S173MwnyfhaphbQnZjhvHRLztUB
k/6+c5TrtjECjW0f0/Zo7U6FObh2mm/bptjWCP0rBeCA6sfNfGgWPCE901ogcvVwWHvzppemQEqa
g5TLwYItc6o98rwMkk1IOuTAYBEPBqinXbhnFTfNne4MfhO/4EXhnpuOKB3f63KxNSxS1xVc+321
rSLdn6cxiIdyYyyyVyzwE1stPmUKDaRUP5ZSej3qAwBVVq1cBP9EW3gf296AvoIKyurw8seLu6qR
F1JvISEOrNW+OFZ1qNvk3INelMhwt80hQPOQW+eyQpOoxnddZW8n2XAXpT4okeorrSc+TTpvSmVw
l0hybVs+zgYpQfrk9ZaznSiujQJuQGqfta7wM0vx7ar2kgZwg1lg0WBl7JddFKuu3W0Xa3UXF8h4
1yN4SC6jodx3qxakprQTvyJaSh9LGZ6xxDMbyevM7UokDyEeQTiHWyMf0Yuhvm+nHfAZV1+/OCWN
yio5anTBRvAzWqQHqkZM7gcSULcR4pZmaklRMLzfXHivk80fLjxUYQadZHFHisnodxMIptPWKCmi
VcsjVA6z90UHe8GR6PkZNxMV3iD6ivXsdeNU0byMiJsZ8jOPnD7/2JfFdsiHzzVyeMLa2ltx9epR
9mWFLxAXy5cWKYOpV8bVx9REElEZy1O8dl9BUV7bLeDWQQNospgfrQ6+A1JYytxofelLDAtyjfZK
zl1WjM/YOR7rLvugb2h780ZAQ6bG8QngvLJLffYKeHJEdhAG2pX5SjgTMSvhgPXQoPuGVt051ll/
TIbwKVnnE62QR1nPqVUtiDlGGEgSYVX0f54ra/5i4LooR82fmIYL0z5mk8CUlN28Gn4MxyEd7EM6
Gx9qk66JMxyTuSfCGvIDgZoMJwUMwoAKAbob0mZ2SKFFmPGwDaFHzFAkaLJMV50ASxgQJlKBmihh
TtgCPoFhc19Coxim5qal93yFl0lNFXUz53OQDtYhlQ9dr7GlMZr3eq/4iD02GmUtgEFVid5bsG83
42qd5nQM1ph+2dqCJS0HOAvrvJeKwZ3BFCCCi6/Wstz1y3JMl/LW1PQ7Q1kfCNvasn/YGuJeNlYw
Xp2I2YqI9ovio8FqoY4hYTfpSzzEh3mofFNiezmMl6qpwd4avjQ5AC9mbOJF+d7pnUDTaJaO8jLA
fLI/J2tMUREBwzFgitoaJtsht3AkKsujFlZfxeWvtN1pUEuPoNF9btbXloy6QI/Y9Q5NCfWYAYG8
pOlvBAA/nccLdeS3+0BMy767D5LOsiSb4IWL7NT3alyAXSpcKqZjqRUnhV2KWAwVq3xJRsNNlOYs
80dRl8MySa4ZPjM6d399b+o/G8bzQGBCyvOQ/Hftzx8plI180ZW2vuhrcTRV85Tqwzn8iqf4Yzf0
qH2Am0jObhnUfQJMpoIqE4LWADt2iGT7tle1symntw3kgtEccKmonjXi6F4bgj1ntmCoQenVS5qy
JaB03xO4mCnTJjXNoIgj36w6Hhbdoeoxy7FwfbXMFCicfoXu72qQyttff92fjCPl77/tm5lRH1KJ
dklTX1Z9RezebxTLCcTAYQlXLDN0wgkZ/vVb/lROST4ysyqVtpUhWlDfn/QpURZ7KezqgsnEd6IR
LFrii2fnxL250LSG2XujlmAztfXi5KbfTaQm4/apONs6ueZ5Bqo4DkppQQW/qHsLDZd0L55/olAo
5+43B+m1VfV2uSaCQPhMNDwnmmh1fXeZmroyNwqMlcsclrum++B0+iZawPRHob/CaZPzYzRae6MZ
UaclF4U5Vc2zL1+TUx3bF/G4yQcS2OjZtgTwOVV6TMa7vJ28lKqCIGX8AHujM05R6oBrKs5Ju+B3
7dQre4Tr47Ar+fU5+KkK4PtvJCqj776Randz3gx//0aLgQMxrgNWfk8inmMZE08UBDDAb2yCfTFh
7+zIPNDB2maPltTd//rTqOKe+uH4MiC1NKagrAVCo/Hdp2FLQRLjwONwdEIvn8udodSBxeYDv/TG
SbP3C/GAshwF8DqBUzQnazT3bbhuU4pDUdqg1PsgriA9BM4DngmptbKux4bsALIod7/+uOLT/OLT
vrWSjGvbk8Fe1pcc5Jz4UyBcT+fbgg8uTrXaU8219m9UQj+/bRzQB6hGUE29VYwMMpoxXc3qi6L2
J3JsntbrOKmO6sRqSBKAqNCqMDr0Q7Trkumeydej/lnUUPCyvC6XDq1peeLINFXlzlW3lWw9KAk0
tSIL2930m7XdkH96nNg/YCIyaQW/XUnVCqaKvHCcuq70a2LuyLnxrSY8iJU1cqZbwkdPTLM6Zblf
tfjQFc02L+LXerkw6m1Vq8xwWD+p0YIcFae82K6lfsmmKig6NtDquqfp8akuzaM25YeyVm6Lqr2z
7GyXq24tLehZkxaXePPyeoTk8tJGD30JwGjItlXFEhK2AcgCZKb1GdL3TocpDZMvUCtvyN6nU8Qe
XPemlXABzRc1bNMOeJ0K7nw00k65jwv5QvdIzYajqq2epauubEgk6I0e7sydWOHtTDnrq/m6t5ja
6Vx1wyN9vr0ZM2IXox0aYuLatollE7XBwphdXkPPwMMG3HOQqs/jqu6yWHpginlVRIqXZNQWNa2g
3s7ucPpuW06pRc3bVMXFqWRmrtN7KIx+NofX5mRtDCAVy7Q8Yas4ujxmruMw2sZ4toZs3GVG5M85
YQZT5s0iFxS2D+twfY7z5dhUjZtG+c1kAa6yoW1X0lacPyUvAxmruKiZZzv1aqIzRzP3yz4KlHD4
1EJipB1MM48diSmMYbE3mvOukjUX7obYpDDOvyimlrjYw+kiZvsIWNLQqYeJTmg550GUyRj5849y
Ww9XhQlnfpU/rLHlq0sVOOFy57QMC0nY3NWr6Zts523+dDlwaY4juK+g7qJDWKj3AoBx1Ur5Vqam
EPuORSJgZ228Ctd33GFvIVSnBxuQa8Aos92Akz5djF2iKFcl30CGU/O6jUvC0xzne3G5ij0i5qOA
jcUmKiZfplN3P1YOsSCDlycaRMa+P5ewjgvFflGn0B002nYEOOF9AfU2mPVOnK8uHm6m1e2s1o16
nTFqedQqYyup6nZEszrDbx2ng6Osrjjbeu08p7m5rStlDx5ltK9p3rqKvdyoSRsQHMh5C1WZ8Otu
2w21vzDYa0ZsmFp/bEeomEpyzNnClkw/2GeZQF3FaZut6LQWbK5YPSx2b+ILiwurb2ZEcNIRmMxG
4ysVsXORUhujvuo5Kh1mrsSYJ2EGh0nsV1LKhR5fHA6EvbjnJC5+S0pu4nagRKKrWKtic+tVlYqG
WScxTtugb0Zp2GfGWfyEDVxBxQkufhvhw35i2a4L+cIjmUhgT66MRnGNLveZBLTdPfsekDA0FHky
FLG6X7Ba2JoRVGxu11n3hGx+MCa/C0l2um36TyoXrFlZxxgsspTKPGJMT+0M3+lhBpVAamFlJU4s
TH1XFsr/cBzYN5IJxUNQfB5F1PSsnE1MkUZb3ShdEiewQ6Rutky+eHqFTg2NvfBFiwMX/XYsJ0/c
+Yk2CHRZ0E5GIHyBmX2A9cGmQAaR2n1i9LCTlBgDsemm9eoze9+I4yo+sczeql49014C8QEWuXaV
9l61aGyLNmkRX8JsCsbBuhYfQFwgxDiBBLU27JPEgi9aKeKmSyk67M5kZVwCaIv+oNj7HuhHKqVH
LMWKOxrNfaPlxx6bmV7toG7Wu1VuuqOMFGjV7vpQufQg1OYUEfV0bI3lUUn0O3WOU/Y4txFOVMjj
CHaEsyqz+0+ZVV+HQN4MldFAHB/gDUH6X09ZGx9MZz41sXUXVu0L+7RbLCFfLGAmIFdAHKFLdfOq
BlEnC+BZLcIp2IPOjc8t61aqs4d0RSjJ4q9A6nJgdS3QOnR/nBHZB5p2Ef/Ncu6XdTklgnXXA73T
gd85QPB6DGG65OwdZ9mmq7Kd1tVPgOb1wPMmQdHTWvZAAMi1+1xd4YtZzCjgB21suUi3bFyvSBdD
MjWbfQBb/kox1dOwWNeMXxkTxu3FmJ2dotFaqNEHTcn1akP46czmMsH5G8prq+pzxEejHUxaye0S
524zBEZFXmQ1+KxE4Tps51wdXK1tRvJhz2okD36qZb5jw1JcW0aMWARvw96rLFKXZQeSmFEML9Wa
BHUO+ReLGs5Neu1paW2yMKbEw9MN2qffoIa9K/lZWIYDOCw3SeZnoyVdZqqeeqO/7k2UV5PSfWgn
5zSmFKnLIhH+OrsV1/bVpD202APNqrpDTnOEqfhc0LQyqX/+H6qt76qINzsURVYiIlipIsQWUazN
otLOKz1gF/GYaDkGhTqouUF//bZiE/KmyOPoWDapBYzKfwh5sdDa2GnIxogNfbDy5NdlGlpWvGmp
+X/9Vj/Zg/EtGJDTmZUxKL+txZFe55K+/FHYNYQEj9BS4gxuTUj+tfEk978pYH8ymncU+k50W9Es
0vF9swMzHaAsoR3VF/xs3Gf0KWUQQIm2cWaVMReu5eZ+Bi2wmHR5mvB3b/+zY2vQpjawHaKAffVO
flfux4zGjCkuGjS/IpQYUA+lGJmnnjk027WwfFGp6gPJa/A1tNTYW8smb5KtOPwp65nYEv/6FPyk
VFUQv9OYNnk4GM6bDV6xVlYyQ5G6DAWiMTYpO9RUtvJhJiZQU5/qvJ03ld7+Zhf2k374n971zYnX
JtXs1bxuLqaYW3Uk2oQtqSnSLP/mjX769Sy6/46G1Np8S+Kf4qU0ie5rLoSsjEBOMH5C6Kper2lH
NjZ9xUGdfvOmtvj4b28hBK6WCNbE1vBWaR4tYZhZfdxgKwiDAl+XPcPLwfjukJxDY0UrycCi/8wM
cJdNMl285CQel+HYBMTA6lJ83ee5K6p/0p190TO3cykA2bYXH178nZ2R9SPV53LGe5ltzTXfSZV8
0udgaZLjZBkPbC13hTqTFRxjaV988YhParBScr7BgIo0ZNg6qMjEfy+V6tSA716pmYxpcefuo5xD
lcDoJIKb8KRtK7m470bdFTUzK/fNYpy00TkaXS08IhdRJcv9tO9t3ZtTFG9avO1nhZuog8Nnb6V7
lZp5pkYJq/k8rrWX8zdibyO6zcogqlQuA4K9XUfptuGcb399of/s1jMZDhmWTONFf3vrKZbG47eX
6ouD3USh4IPY4ppWHYhP+fpWf2lgB/GP/78dxP1pdvf/40yPZNe//++7syOmh3+fCorx5P/4b3/7
5//1t3/59zczve9f+m2mZ73DG4TIS35l66vcZ99k5+Y7AuloU8o0i9lkc7a/DfWsd69UEtRcjgzI
wWRJ+DbUs97pmvhtwDBsoAuy+VeGej88vFSmjHww6mvU58wc/9y6iQ0l74zFbi8wUxFGrduhtfZR
qkMBaP260w9T2PzmGlatH3q0vKmj0Lh0SM9AQv/GNKIXsrw6Q91e4gJqYLNISMQxHhfV02sMeaoy
QTBC6XEBXjTkEvp08XO0EXHwNSNIJki26aSyQ52Wj0sYgTgTTFcJ0TqEVBHkqvHbELl3kLQcp3h2
auCvg3I0EaJi5Ea9Kd5zXD+Vyylund3aTHf2ON7mPaHg1qjcEpeFy8PNanxcOcz2P97NflC6Hk49
vkV9qj9ZRL+AM+cNif58qIYayJn6yRG40ViZP6+W9JJZ6gprMVD7uEJFBAF6MGkXRkyLMiLrVR3G
7gzLehn4br1TZpsyvTXr9cUSRLwMsVMoWSh/gSm3bGjQidvTdeOEByeG6OoUH5IxvzG69qW9x1N7
PxbzwbIJAwIHW141JYeuZuPZmBLSNQ4REPdjS0zBIifPr5DRea7gFM3yo1HiXHdEuFx+1Pvx/Arr
S7KP8pTkqJDXRw1oaRkZn0jeba60lQj5SGGj7RSPo6WQ9m6cq2XaGXZ3jre1pny0uxXlcZLfJFbv
1YMGytcEuzZtwxZI98TKVa/P2VgeaiNpsDtU70fS2sLuyFRrm9vGIYq7h7HVAcLDLp4/YIM49yVs
YrN8cDRNaNbuu+SCapduCQOXIo9uFXLQlq66Xyv9WSMaS84+RTMObqgcXhqmNmmnmB2ibGQcO9xU
jnMftektyOZGka6c5mCV6yGL0vfG4MshQ2EtQaBrdryus/Zaot+P03oolvzIzitwUNEhi1zPsmTs
oupTpA5fJ5UQhlBjOGPT8goTX3BlRwSTdWoYEF9QPtJ6KDex/Fwu2RO+NWyC+HGz8XOdNA9rwwYg
CstTKPF7zA6IPcRr4MjOhHHCCdQEOXoWEhhBy2VTG+m1TcO8lqdT2knIBRuyT9IOMi4W5kL6SNlw
tYb5oZEtt4vbs5Cas64oV+O6cdSSYMsVijpiNEh970EiylwzazV+nXt5E87GS9FJ80aptGe8Gduu
pXNfMXAEQ5ltGrbSG3WG7TGlzU0i8GHT5K41Xc0J8KOiljCONxG1AgPLSLky9KuhJmlLaz86mfQg
dfW+1D50xqd0wGhbdzeOyW81E/25Vb++ktLTceIQLJ6KA4z7y7rSqnS/FA3fpjhj6s192L5fipbE
5UnvZVhw9U1mjdhWOjiF6Ey/W9ovf5Q9fxIb/CCHVbEGIXxAmOvg0rHf7GPW0ME0XcXdRSL3YxHZ
L7l2p1SrS7cAaRzyqBVdWTZg9TTig4Wi7Dcf4CeLJh5TFn1oThRjb7cZmc5Wdibt6bKEjteqcdDU
1a4QoxMiecCUbhRSQjAkG+34m70UX/BtKciXV2wa15aAoWDB/fNTwqmdlC160V0GUteuki7F2F5C
eNSz6FGhKYap5JPUYribLHcYhvtpgFWrFNjv06oLcDIcjEH/KlXVvqzmTWRo11Fd7Z148ItlYole
Ztm1ws9RpCqbROpREtsTzoHOaw6D0J0u0fo0jtGXwhIt8NHPTSvIdQdeWiVAjyaygTRbv46hfQQi
vTFLT67wRFfROXGcDfmLO7V2RlxN8qNVTw9ZsS+kBjo4Bpy1qfwyDfdL9EE2qs+r0dC/LIF68g3S
WbuMOhjjdvoiG+mjZeIVmVAecmOyjH5YoY9qi30eViZBMu4F8FIIEk2C1+vxQcCZp6T2xZ9hzB8F
2juN1MfBgNER1luTgSh4yPi6m8x7y8BL1XfZM2HorDliGF/S7OSqz57pcMWS/aTVcDWL8b7kikOB
phzCXnOXBqQKAJzPrzaTSB+OSl8LXu+VnLWXvjRu+nW+gRh3p2cZitAQBHO4PnYOR4qgVRljD7l7
18SzbUYLHH1UupLd+pb5QRGc33wZYhBzPKXyNDwS4O31zvIZ2POntZA/S5/mmueWIIFbKe7eYqDP
jwQGTAjfod/RitmRLYb5S7oLcVsJEq4GF8nmPDk9v352mo8FxGE7Z1XqecDV6AC3+Rztpo44WKiS
m07FW68BujRElHpyXbHqFbJ6KMPwMLAcm1l/Enec6USbvVXVLmLXpxZ28cztGWkvwwqYulTrDxmD
pdrWbsiEu4hmJYXCTSlpNwlt56z3tLw6W3n3xCDrIN6jnDRCbM/yKrwf2MaVae/0qHRaPWBeTJ+m
YuVKlizdQI3/r8r7H3VY/GOV97/8+49qOij4/1G0f6u8nXe6iZiO+lmzgStTRH+rvJ13sixSsmlg
UHcLod23ytt4h9MTyIRlWujmXulh3ypvlHbqq/VXxqBpCC/oX5DT/VB5YyM2+H0qHmaH5tGb7sES
pXMaRXZPZafeDdN9D/BfejTUaB/Fzw44pF8/P4xXZNWf9/P4lnXihGDDgSh7VU5817aRIxMaKmFa
F6ewIAGm0O6yAxzd7TSELGcVbRqJ9jGCemU8VHgYugaxdJ0eUy0JaAZdl1Z0aLp0P+HvpKhzivYG
2PgmHQIYUNdkh20XGBOdrPi6QiyAHehhdVOqxxLxNlLtjSXDSHGuTRVGc6HtaYb7+jyeo2jcV8O8
K/MFSbgUSIPQkSe7usTFXcDuoZdrQNHV6pnpKAG3mRr0pubiSPnYMcGtyosEjGtIcx/mw16fNnKM
Q2Xx7EYoQOIzL3geeCD3pfpQjemdlZjeipgZTc6mzHUfXskiWZ4KCli8T60oblwx21CTG0Awe6tI
N7T3bkXKTR2arqxOnngzotSQx4WzW1rJWdWS6yl9VMYaVH2NfHC+TS3BZQrdjNj5Wcp2Sz2eSJVp
PMyhmxQNmQfRBkV6e2/FxDfZMQHiK+qr6Ez2l5WDf4fqM+nOQZ9FJm4xLhttIce2kHBbLAouuuok
48gzy/hefBZLzve5XAZKmzzEheQNNXZVEJtnmRf1a7FvwGw2c0uqWvwyQYDpkQHLaB3iuj3KwTAu
PFoqt8jxlbQO6Vbhvs+Km4qYlHq+7tsJpGHlRStnoejP4p8p8x5jo3Wpv/CXVEE6ppfZaDdF2DDO
pDKLC3yLuB1vG9t4SM36XOfSMeNYL8vqJR3VYw9gPJfs06JDhcOuoEvGRZPUnVXipogFHXhknZ1G
38DOe2Wu1AWNTCWKyMiNy5fMCGkNZd5gNruxLOlLsVIT5zNLt40RHSlJCNFVg0ZSjvkUHk3GtI1G
mz69IVf2Xs4nry3sG2Pp71aVjU6R1/u26a6LjrTyaiMuZ9otB4fXSI61s5KaQCPDL6pkm1ROkOfS
jgexW84EEY9xoIO9X0WCjbWrreQk5lhUM1dMfDbSXNFgH3mwmteSUh6MdN11g7nDZSg2CNfjhEuC
T9wv+hZyBT6QNdmHOlebVaCgmw4GR1KwiRlXHKIUuQlXamZXQY1vddX7D+KO6cph30jDjbTQurLQ
TuTTqQCNZIx7xcLI1ZV7ccMazm6Imn2RwtbJl5243a3J9uwFLaehnfvVhjWvBtHsTqOyVaf6oKXZ
dZgQsc3ZQZxwNGwqJ3FF5JG81bqE0OnOT7J8a0AsU+3sLI1DkDJASmHpsPG6M6nQ2XzvnSE9yFNN
XneLLDLbc5g24vWl81Q0g0fqTlBE+iUDZt3VORRclZdHW1hFvjg3nUwKTyeRcjGhdGm3YkWKHISi
qXqcOue2VqeLAZ5dQ4e3qVpg/YmClRafpmvrQPoG88lR6lM+j49pywYndeVu+CrSQPCtPZjCIapk
NWls+L1qDTryKo+0EwomxBPwsMVEoxdh2O7oPYjcgIiZz8gQzxG5CvEYvTejVeSGa/cZ/PpQ4ufn
Jcezv7Jza00Eutlw6mL9QyQCN5r5qxbTBYhSQtdUEkmYsGVZiVQZnWvczwdg25t1xA/fpH49qNte
ReUpB21FwJZU+YsmqD4gyioVDzfUVUjZxs7U0dNY6w5VE1kP3XJiV7s1F1wvBcm7HXj/wiCoRs/h
hfyRgZJl27DIg7LEPmLlw5HGxe1r5Au94UuoKWdx3Bo7fk46JvxmjXfKai9NZz5RfcebNcWiB2Db
+z/sncly5FqWXb8IabjoMfXe6XS6s3F2E1iQjEDf95iVTHP9gDSXBprUoEz/VPURWtdDzxQkw4KV
qZmsnllmvoyGcAcubnPO3mubqbH1PPckwFkXk/uayqyc0YGt28R0o8VbV6g2co7hR07F0sz7Z1Lg
gfLX2Tc7lc6/J/KFT/gDgTw1Ngd1+icUlzedTsRdQKFl1sRMAmXF3Vdxi6intrHJgzLJniFDzEXt
eI7u0RpqJ0QpLseyPwDiPwRteaDP+mYa7JxHgvKAlmHIEJQ0kpBYhLglkAJV0MkhlcmR8UwEeVCO
GUgwktFNQoY42aQ5jTLWqZlocWc5nMWkAbXTjUjchgyguhrkOmZr7VS72rfzn6plbJTnKy/4Ooh8
WGcyVqqFJBABRxzJmxoJkellAJXbNquAJk6t02hd6aRUJTKuKpDBVdVEhBVUasokT46MtqpUQq5y
cEDQHQm+aikh1CRhhSRi0TV9aGnvktJ8V1QarrTixo/ECjUFudrufFTHNUdZkuyaeUvilhJ7C5ej
kVJgDG/I5BpRw5K6pG090roQ3QOXJr2LFC99cvBCT8dGbR+yUdtbxDXEgrzO+E2eICJaxVDEjNkk
u8eKku0m9wauOAWD3IIFJx7g7l8mNZ7qAcOUOCqjfosFfJS96eDcpaZdXWtzHuFlSxNbk93skLZ2
TXv7z3uhT1V0WB98dA0IrAk3Qf1wnM3yOFdFV7VH03hhPl0WCYGFHCt9jgr/yJUgeDlsF+lEyk3g
L3suCrklEv6mPYa0O2ZSAhEzCTQFB2hPn77a4n08pcuv9XPTyuaWf3l/sXaKq2rMyvZoDxr6C3Vu
6MA3yLL783eS4vZ3+0guAzeeQgQByHiRP9w9RQMNm4d0S1i7V0kJjVn5nrjGcUyhGYzKP9CG+P+x
x2Di1vn5zy93/3OP4b/9r3/75//6ocfw61/966RDJ8G1NAMXuWsZ50PLXycdC7SNCZhM+n90aQ76
66CD/Zw2Aro+Tjmgkm2Gy18HHftvumXwV2Q3W0eLaP4/HXQ0jcomQGZXs/jnI341RXAFT6ErwERX
CypzyHYsgvZcUrgwikTJsjSnL167Tw1TXgTQz7JRBpqO/sr7N2EI9GywCHo7TgpW6KFiintyjAfp
Bpbe2UYB1Z/ZX1yUt+DjmyEvS5vHtXhEbHU+vIBwwlE7+E1+HLTocYIPAmanW+itRqRj1ZgLV6fw
Pz06JvZp2/+m64QwYCNsSfs1H81KPalMveJgj1AEnXUZjk/dJDzKKdbSMOIfJB7if3HY3yRu9S3w
Nq0Z3LUTlXPV7VkRpyuIhCvV7G6b3tnI012EgqpDYCS9maE7zJtJOXiqfZGb9Dl0lWoziWrk8eA3
rgKdxM36ZcJ4m5s6nsfiJKW5dWjjn+wWhpIsR4MIZyEpv/NJJuJ5Cl4qHMRN7+FnbjmRtPOmCbYO
s5sDe9rvNnV+SstnLx9XWlguW73FjkT0XtlupNlWPozIJtpTt1DQYysHiy3sBcqCrJpXIwLLqVgl
BlLmRKfr7eEtoGxNMkeQv6nKqlXH57Km44ssTQbKveihs3IKRcPiGgA8jS68upjji9E8ki19wn9b
c+EUhHp2rz6KslbTHi27e7VCddenzkhVPLhKS4rcGd5XV+sF2ccVvVbzWhC0OrfLZN6bpLvYevst
iIqt65IJhikYNR/gYG9bdgqQzpFT56uIvktPc5TI8lePSTpcudwFfmeC+JHzF5I6lT2otSyJTr29
CvKVh91Lvg21wRmGPOiMvBJKfjPTuafYTjkcglG8SKN0boiaCFBjXjGk5XsUOslcvlPyG8phXrna
ovaThXppEciB3UUtHzAHuSb6NCOhJ07xtiQ/D589GVlzFGPzNgsWKmDi2m15KC4tLlK6jHEbEOc7
5hYqGtyr9gDZPF32NMeHnteXKBQNfpIvBu4mVpYGPK4SL1kJV15O4G3NwcVeCXm0JiTYdpKFKxV3
BW4BdizSRhyF41L+mB4sQIRYTP5ampTz3CPizl8bFWHwuHMqNAIV+wzNk72IdCn8eJfmgit5i7J/
LYzuulHT118m299U/X87j6CkshzDoir0EcnVoK9x0erlR3kPiuRuiASHW7ZvEuzA242Bq9bHw58v
Kj4tsHIaMZh/sXRSb/+4wMaKWg29gs+S7e3sWRmjpe+TTutp1FQ5EMYeCCsOxDw+Jyg4eGsb+f40
Vr4Mipbk9ud4+uI+nLsb79Z8+ZFQ5xtQN6mlnWtLv+xj6sQedT3gI5mw8zsKIgXogYQ7IT9NOZIL
LwsdVbNuiIBpjLmuNdQlim3MOFJEtxhHayH5DRKQMHrEtUfU8Ol14cCpavJvKeDK4Zalkts5rEt7
ugx1e45ofjFM+t6q3aXsucQjrQ7+XWV2CcbLhpFaZ+X5t6CUzV0VI7vY6R3FGeS49Lw4OhlQjMAm
oDipuUNTiz4rMFYwx49edsiAlhc1lW3Gvs06QVDsI83KlZ4puwwwhFORcEtjZ8y02zQtlmZvcUhF
ogrBQC0BIijBimDVGV3SZVJlG7aWM9usl5Fe8+8A/uO1jr48Drt5n5T3NZPj6CpfZD6crQOfno5l
IEyUyzgO3ffLXSZiqjFulB9TjeYHY0TwGkfkqplavpCQDkPxthIMIWcN17j1ouqLPaEspb7fFNLS
B5DH8JAgTrbW7z+CX49wYfKwPOZEgLlavLBgWtTudK1nEzG6S6oyZEv5SyU0wTsXKyXTZDDH7gex
CesIkn+Xn1zh7/NkWn3xOv2mc6cB6EMxA3oeSKl83X4ZuznlOcUN0fTapbZsm3jRkDoX5SgmWd2Y
IvWCCZeRJCxiLIm6//PlP+8JuDG/XP3DjaGzwfiJneJIeih8cUxg5LLJ+ZAF4s9XEvrvngHlXSSP
CIQ+ZdqomlYqbmkXMqVog4h8Kdc4+SIwdab+LV3yhUgeckHelbotw2gD3/+LoSi/zfuRaEEmBQMK
xZDDwUckcGBNfey5Ot+WxaAoxHlrQNTEXLQkHRU3dWFv//ytNed3Q4/ivlTeqEIW7d8/31GyNsDt
FEc9wSOc0PDvs7UVVGIOCr1ZxD25MJXnfkdBMTMwxS5sCcEoA9wVRbOrkP9nIzNaU1jcMTelg9xc
JIBLCpZZM7h1xu+h3a6bKVxNev42wocntmeRGDVQ+3ipOP5LLOiKOqR2VmnKGIpxNPtW8VCqenvV
APeap/xlv0sf7fE2VR2mjNQ/CeUC0Dqo3gZ22mRGwI6ARxgW9ajWvRk0/z62ze0Y+tNyIN6Hrl2+
DUJjP6jRrHAD/LaghHzif6HvLCaLRw26EAeAplwoXWFdpkaUzexZGz/4PlMBh2GCoIDTLmnkkiaP
/30WW2D4CtGvIajzRWCW1WoilkbepAucnXdVML2QB7ee+mFue+qzYmBkVREh6hWq44TymkYRyPDR
xMDkQH9Z3qolZaWOdoAbEBDtteEDpgnk672sowErHPyrqowvMmO60/ogWJr0cBUQ2Vr2LS2N7wp4
23lVYGrqKZw06oPlNrdpqe7bFtnCmGwLfJl13wF6nCR7qF/XGE9CZUSzlD6gLlDi20CXmD/vAkTl
RglvJwt3fjnl1WJQvOdsGE5jTdClk4KxG/KThkkIBwTkerg67MdFR4rRRCTjzCWwJCmf4+gxGSIS
mZ12HUwkHrbea6gX1XxqKHllJ6udno3WmdNIDhZmpD/kofpspxUkCmMxuPUCYzMIj3ilK8N9k9HP
cG5rx5nHspQ/5ZtRSKFSvLZZQRV2iCTJz6Jybj4MTbv28VPj5SA0A6k/1ReqVOUsr7ckuW97YZxE
UdNSv1KqjlC8QQbGEYScLKGYIAQvdxOQvIba4BAa82TYN8a4jIxuVhxqbjPw+K3T1AezKI6KVm4y
bISBpy78sFgGps4HrJYWRYoafCRCKyye2d7WrhNfWUeEdsen0apXIOx5gO21nqPRLMd5EWtzzU0o
bnED2NUhoJ35jnrHOrxWBsADrnbou/gmT7R9Zdav8UgIoTHtvASjYqtuRgvNkrO2Y7OdmTDyEaYv
Q1q8zkSjvwS7jNwhPTiPrruoFO2H3fO5Y5wgOsHo0HHseVLdpBit10h1yNAsHfrB4ZPMmzbZUKIm
9cijMJvFmAbfIgJENXtainy4CWmA12Y+J1tnGYyERXTixfa0RVMF+D1JmocdgdOjvyL07YVQnqVt
dSB7lGXQXROyES0m3Tik4+vgE7zjBvSaldam8p+v47rjJ2b95jzv/Yc882vkim79u0on//I//u2f
/+e//ss//et/+c8fCii//oC/CijO3yyEiGxyKdZRKGER+auAImF8QPh00tTo2PzKBuZ3ZB0MMo8N
hpqDzP+toEhssFDBLOj8vXPr+e9oFQtKLh8XVt3kVSHTy7E1y6Dw9n6Ry/MmGjuNDfgQg9QqzCe4
GD/03D2ZQAzAAdkRaLeewnio2U9divM+NG6IKSezuEa2QKXnVUepr0a8Xp6UVKYFrTSaC0TJk/IW
99osIsGALOfhjdyFivp6QaeHeBblSZMzi0OM5sxkSkVjuOlCztwNWaeR4Ie3HRX7aWx2To4wsvSh
FcQsbEXTOQDYkEqMSjZrRYpny9n79G5mo8yy7hTluk27WyWnVdLnO0m6Kyfn6UzRRdKCiUrZ0D9f
NEN/M7nGk+JHMrAU90pc8A1EUV2UnnEMQnVu+wPk7+4k/2jie3ddF6zsYvpB9BgNhiR8E1Z6l5Sc
KgkhMacnEYo3xUXZEzcSbpya80AL12d8cuvWT20S4BsARia0WUKPx6pYS8mBEon/pqVUsar+Usnk
+hfIn4/Pcya6ZWyohG6gKoVIDyk5AJtYIU8fguqhV4hE7ZRXvyz2Q4ekB+XLPPSsKwBr3+K8ImzO
FjPJHzRUdJpnqHJNdheYsol0Sv3m3M0JWvUtJ8PVipNdHTivpZK+kOT8hsR15Ue0LcmonbUGTlvd
vCR49pTX5ayw4pp9LfKiTrumpm5QeopeDIyTZklumO10wCq+p2XcIJQM7jzoUzw6VpJo4PjPLSp7
xkVNMJhvTdfuHOj6W0CwHL3y7NFEWCQT6yfLHGfQpYFKJ3Ioxml/cor4MQJwZgFim4GifsrAdbmS
nUq3/62i4WYGzoWDvlVFaEMI0EI+qMarnynBvOnjeNtD2R0cZEFKbIezNofL4YDUi2LQr5SOiMgu
LgR2To7QhLorcH4jrZO1NnIICx0nMAC4EuFtEOGakje3D1TGeYFutc6PRT9eS6x1lyDkjPzoceAV
cuj/UtlKHZpJXendJrl4M7zxrYfrPkuzfk2baD1GtIl0zlWg728MT1SzaWNm3U2Z3DPWb7ViFZEB
nk4M8ppdYRBF1w7tl7K/1YPmtmaMmwFfKPKxKdbFOi+gm/gMpC4fj/Kutu30UJqrUjnqKQAYG/Wy
NcQlP2EdZ2tlpFPdZ86q8nlBC9t9an2PxLbMONWzBElaG7pvMMzmJZsz3tYfbgIPN8/T29x3jmkz
XYX2Q9J6t4i3DufxnwY0+VFlL4zK+K4Z+jEH58Nk+JQp1XOT6pJCDkiMulhkKPfoD+sZuZCAmKOr
dGx/0BoEKteNCyNXj4Qx3ApaeU1kajNtnL4V/g1hpq8FbBdwINKFwT4UYTkVFdU2j9VgPaGfAwHa
7/xpfJgo8TjOQzsWhzIbcItRqey74T7IpmsnnDAUa1CGyguVuzL/OY8UNKP1lEeMrRQlcrhqxl1M
3Hsb9JeB021VtdBRSPYX0JNmo1FgIXb4LOzRON/zjHzogDO+SDDDSbEwp+DWlS9BX5J8qsonos/a
CfrjMDiYUGtkbbC5i1L2iDVl1Q/qth39u7EZH0K5e2nqrZi0N3Pg6egTr3Wd1c9NPi58hfAgl8xa
eqDKXdaGl6YLLbUDQmC9oNnBeI2awb2wPZSNWkFjUiDATkKoOdRJtUrIruZjyU1LqmY1WjQzAz8P
0HHQ486Ka1No30ES/mC08yYgt63DZl3GKo5fO5vXbtSTHBOcKqPfAzlmLyn5w6Ka4DHyU2pk616m
bkepPKHxXNvJ3SSB2sgiZyUnn9pmEhQIBkMg2GpXHpKu35ZuY83ybO3rzpMz+Xeqqn53g4VcNs4v
pOrZgAYr9WW0CW6Sn3aK42UG+WYgDn7Wlsj0Eyk8TgRkqr58YtfNb9cMNRq1tO/TR2EToedSn5R/
lqJlOWOW3xKteVtk7aMbUnrmGBP2917rYcV30QCrQtvFHDNqxIrU9cqZHGUJ+tRk6u/lytkZvN/l
oB1MshBdibB3mcWUYPyRneUht6ZB8GBQBfciaH3GGUMh4cHVWED1AblzFT9psXMrZ6zz98xGO52n
1fCcoox3UueqGNW1KednFab3uXnN+YBRaB3GzN3ZUXBRNyCgM0YLXCMSUyyN4G0yj+aDoTa7KAB7
a/Z7Br+U6APKJsrHLYAmtVgh+pqRmbBBZb6FfU28Grh9kTuHUsHoGYX2ir4PalmJI/O+DZP1wnDi
WSva26RY87jTT0o5Pp8nEFPgYrCsnSZFm4ad3BT+y8QLTEQV+s9avsVT/6PMu4Vi4rVKlSfRmw8u
iV0ztYq+maWyGviz7K/5lU4kIMp5DLlGa7x3ghsvIMPReWSOW7BOmjMiozFP7dpkugiE9RDk8WMP
lNPp+5WcO/10GtmteEdbb3aqI63EYbsbJrhVGbgYM7bQV/i6jhX41EfyZJ/T2U5CYwZSqJ4NpXqf
mmxOmPoHKbGxnWk+yAnCBmyPdy1D+2q7m8HIUagiNz/bS5ArLwvbfhxaBBucnSKi7PyVUqrLwric
Jm547MG6AkIwzws+nwHLIW66jeEinov9+/OtAsRKLdxol2U/3qnRNCzUTDz3Rb+K7sLAYkeGgiIX
Eosfk30G6EFLDoOioQsYxzlFipNZa28pqsPZWAMkcsYLw0keU6d6EkK5ieNug9piO5TeoW1UauRe
h17AnS7gWez8kjnZcSU0uXKlkFj2OrQHPlKGjMx8shJxsopn32QYuV4UzM/LvDNZS9zF1CSSl9Hg
txSRrsPU3YcIfrugplOmt6/BeEN4KacvqvcsNxdtTAdqIhAXtoG18nVSAJqqeOr8J9VQtooTokdi
js0UD7Syv9Qh7PEmhSu7CXeJZn2vh+x70ri307z06XOQ4JPMRt2uZ1EVvVHKnNmsszPoI8mMDHQo
nPwSpBRLKlxSmh2o0jT2DLH3WpH4I/pXi4wyRMokuquhXC3K6EcwvJ43Q04pXpDQsZaHwVoV5VOp
s1bFvv5GtvuzbvcL6KZsCeLo5fyhO3LuxiJ/pBgSz73cYYkvLVjJ/Q7SatjvG7vhAhM+jj5nOtCk
MMSiKB1o6guOIzalm9xihupE9RKYS1/nYZiI4uXbWqPu9nPvW2nWF3Fa7MnOYk6znVmn8yqnaFYS
43vnTKu0i548F5GJRxwhwoyVXKz9IXoDZ6rBh67kMCSjTFM2ivxj3fnDTukTG+mx6p74z8jmhdmy
iNxrwniW5cRfPD9QZnqm99gm143bPgG1iGosQc0c7+WLyPIXTSSHMdD2MapNunisGbm8ZUUT7aTp
h8L2dhRsMymgA+PPvkV2EMyNV9L5WBM97lpuVifS7S8Kb1ycVUROOayDpL8yJaDw/OntCLxwgFho
q5PCPfdrtsvOMLz5WrpPM3MR697Gki+DTySe4b6WUmakKYxu6k14YqixQZym6noKOYh4On+dZi81
rnDYqAd/LK9Sf/jmSHuWqgyPqvjuTIwvuReqB+xEesPCRxvBd+FCIsBS1ARhlA5pGj1/kbyQPLLQ
3PwmS6ggJcOjLo0uMaIlvL3ZXkzhnZ7tw31Dim1TwT3RiV8RPBWV3ULf7LHDUPuOY5jP5UNKzQ0H
zKDNAjs/WQqgPduB0WKVz5XTrJD2vCRgYmyZGnJ+C7BkTQjLWfxIG95R8kA4xkqZB+LNypIXlG13
SjkHs/EwxN2tNREt2NrOFa/71jfLrdL1PzSbbz6NMCYt63gWh51vz2CiK0OsNDr9C3Gjrpqf1EoB
6mtd+D48R0/sLa26TpNsIbeOZloA/x2KRVfK8qaK6jdWH1w5zXUJyZ0cih684Kg445uv8CUN6TnT
yhJkrrYNDL6kxYQ+jvGjSEieVO/Q3LBBRaGy1B0cEaUzDwv9Jcx1a1HZcHoCbW5LmnXrR/uqI6PU
Zxeq2/d6H85dY3ozBDelcPKnyhrqWQPBYRzMTRhqb/JL9z2eifN9a9Gg1Zepnj8OIRweE6NBWlVP
lY3cyJLeQfntpAKvKcrvvVHfRLiBFct6DFXtsqkQWoqRJcwXGstmcUBwKymd7nVubiE5vjraiwic
W720N3ia5kL4dy1aKF/FfKXOkX3AINaybBFzRkHk6GBj0qtl7cSXRQbWOEY+fZ48oO+ewP32LMuc
THTaypN4GkKBbNN+cPQrWnIz1XK/j1nz7Acd+1Tjx5AzW4EDNOUpUW/9O2m5YiMFLsJYdwMzbmIi
WwyNqeW8CZuE+dDs2lNbGWzkVHZCvaLddhine2oI55sBJDicC/rt7ECvBifdJnqxS3yLPb5unuzS
IqR2eOhDCn0YH91Zca9V7hX9wMuUNz3mfBRb6ZEtOo8LEe6I8NEweSOl8jViF26YbCxbt9kRTPNa
j7eCIPR8bK8g9z7pA/YR8CYX9JaeWPV45PrwFjkONHuOC37BBFxPpONW3205FQUplpmRkmLedW9y
SGTlC9mXD1bLlmw0JXkjevPz/mSBGIJ+IajWipdO7X7YHac6NNcLQnkvjWh4C0yEyoTxofEk3FLX
iwvb1B+0UbyFCrVAFHDf2BZTnSeMI2yvOnllp0/JenXJqRnvz0/AaWH4Y2/qZ8xDLCAgVSHyIOhk
q16HvJkNTGknN+7hjkBIYJQV3bMlGZN5Oid5uFM5dRMGj5RCK5+tIXzLu7ZBj3FlCvuUe4IVHAaR
1d6FrfasZs2S8gr76QQNIDghdoyhnM8rdquzxAeQkorleZ861iVkqvzSHVyaGNFwn/f2NsrRBA+y
9FJP6SbzrK1LYZuijvN6Dohi+8CPoTGnh8mz1Uz/5w/7onVn54XGaPJvYcY+RKeye15rpfWnGF4t
o3+aTCkDBcjP0Uj93lMtT2N2Tmrjv5yvmYYGiKKCww6zGaexkzJ2zIy1wfnLeR3k3rYYmGhsdSDc
OLjRasTkYqsoNvGmym3pKNdnU+o4lvOiB8YZ56wK5xGRlagrEaBfKg5gJLaBo81WzePMHWcVspSJ
vXlfule9G2+n/tRU3e35XclS/SEU4VtE4Z9VvVo7frqHcLUuk2ibQc2hgJss6C3t5EuuUr+x+XFB
PqBlrwBIJbM4MjISttK9xomvhok/ZsEypnlQAOGsqmJuNu3OTylh6IJn5BZszFp7mmUm9R/biPcw
4Th68hbIg1svyguU1+DSKQaQ/kfxjpj6dnIf4JUttFA2GeoLGq2HQqK4qKKcxawxCYdZXAKnVA6M
h10W6FdG2It9dqX38aYCfL/oQX+ThnlnwyLEcX5Sm3CYk1B17VGUMSVMfVNIsLovEesVrPXcoxVa
S/x6Bodd0yBOkHO1G1yQ4aqEtVtQ253Ivoks/8lXxKEXYbzoOvNpsscjeFx/a0F+x4lmzfmkV1mD
mGES/tIQmk33zDhUkpqPI/g4JPU3NwtoRTnOJQ3E8SLsxDr0+/bSZnJ3lQbdDH6ZZVxxRNJX3Yje
lZT6Q0sERh03t3HuY7HWsrsxEfuK8op8XHSbKcgkC3zRl1n1FjaclaTd7TypnEXGMq8onxRMGfMh
08ipHPZW62GEQLrElGYT39F5hAPhrfDVbFnnKXu4rWUr1xVOWofwj4QjD/S7UvlWDswkVEPvFHm+
x2rDxm2cUcyaE8fzgs3oRePa5xfBJm5EmbCSET8St92NShyJEYhLeLwhoViY0+2aTgUhQo95bVPt
ai/8hn1kIJ3mRBpruGlv+BXaRiW7IaUa3/g89SxOm12tGyCrZnbmvp1Pw16uvpGd9mLm2jJS1AeN
EsqsU9GMZ167H83pDs/5Q68uotJ+quvgfhqlpNkrf1httEh61ml5DCila9j02fdnnElmNRD6Pmpu
0Xr5PyeURuRPqdIsGy/byHdbIOyw3Q449r1pjXsONbzz4O0b8iViTlAJlgWKbOyZShO2CKcLO7DW
o91cyEeUGupDJQtMSkhhStV4o7oXR544B1xFoWasC7mhVeUqXef6otCqvZpR41BG77kJbruiucFa
fS1wGbResRvNtZtULz3cTi/3H+i6HjUZ0gUvQCuthjXzBpYmi4+sP5FVgCDcuzXJCc4pEdqmCuVJ
mbHD3VEspgQRDj80mHA0CB0KFMmm4RS/Vsp+qaKnXPRuszF978WDfYmpkzZdyNKYRD8xrP/R//l3
9H+A2f/85xepwGfp7M/+z3/677/p//zyA/7q/wDcQKSKwgmYvK45iEj+6v+Yf6MnROASUUzn3tCv
ClpVKqKQvaiq5mruL/0fE/K+BYEKIv/PSMm/R0ErPssqpHMP2K6B91tHXvG++8OZv/OaofEOKgmj
zqhIv83amb6ZPm0aeNBldQIzlqhgba1sHrsy/qxZWHSlU+rMg8h3dJduwuBLAPTvPxhYIhWhmqA7
9f6DTX2WiHDsvEOhYUtKyssxbdatV98MOqQHO1+5o7dMicXNXRRqSBnoTFyVsTPPKgRWQE1dPV+h
KJpV7pehxLIl9l6Lwk1DEoUsWjckKeX9Z0vDMO4nN/cOTb3stXgVpfWGIxPhfq3+UPjRqx2Hu1jR
dqqvbZKsu7KCL7Q/v1HkaA7aax1igGXZDJP3H8HL2ETZmkE4hx6vY51oqPIIs3SeP3dZtGqQ5piJ
R2pmfSj6ais/i1t9BY/61DnEYYpkj54nz0hYH0XJGboEhNmpD7jAvHLdYlnjjYrceAPr/Lpwq4tf
XrLjz/v7DpQgv9PH285bJHup7NqZ8t5/Z5MtpU/bzT+Crph3DsS1gLSp0V45sbmSm88SPUgJuqNj
yP752trvHjn+Jo1GG2gZ9JPvrx2Mnq1YeaUcBABi+Y6Qx7gcOU1a7byrw6vUHVaFAWekUZBjEM6A
IUOpm2UJ7TT3XwWgb2OiWtG1M5RKC5VsYSNsbWwN9c2fP+pvBHM8FpOmMfEVNtDkD2+OCV/Ab8H5
H1IN+2vcHgxaIN2wKhHHJeLW1MetSYcDNSZQV29h6uptQY6PTcAjO+j1BNFsCr/rQb4svyT0YAr4
+Ahd3B2WJkCp8SE/4NSqcDAHK7PYf9OcCzNv3+ZQYc18/ed78NVlPvS0k8ywMqcyo2M41DthxRu7
MFcWYuY/X+azAg8hmkZUt/tbcEaGIo7wJjuCqYoH2Ic/AWrM9f3LyHe+GIC/UWJCCLFtFhATWYD2
cQBOsWUNauLEx4Ik9rSyLhVFuWlTbU4dtsxoNXuad808Cf3Mv/CS+LKa4i9G1uevy0fAvY6DA2OH
Lj48PJc8KJ3NcYwpWtnbFpiWspX6t30YtZs/39nPD/D9pT48QN/wpKSCbxuM2rYVxrNqG0AUqq+I
858VnFzHJXcII4nORPphSmloCsAn8pNj0w97XwOUOpXXSTM+oo7yVDavZrEuNRzPQUkTXtkE+bTW
PXiv1bA09Q7EW84Wzj91eD6SuNqWmrP/853QP2sv4cprpoGhX9VYxD58xMyjYazoQXqMs/i0qMzq
oc6GS1exriF2ruT/RqJcdC48z8GmBazOOV5eqZyhIk35Rt9xo1vlRg+miyn0DqUzHetcmdUoKBRr
mKnkkEaKeU2pmblMv+q8EIQ23sKgTR6jpdriw/b6+z9/p98OZtYuJgIoCbrzcXGPDAio1KbToxOD
nsYhapErV3ZsNMQd1buHqkjmRTpR6Eao5YXVIYr+kfeJnAGLvHdbkNj94bbWRPE0wvWSo5KqkrD6
bLp3GQDgKqH47B/FQJYJASZ6p+NT9i+/uvzvBrgLeBEzD6v4J6tbaOfkTKRFcEymaqNW1TyIlaWn
YEyWxb4CBeEUL+AELBp30fgCfwPUYD+6NgTP22y/eA9++0BcqBU2uzWURx+3EyaRQAV8Eh8tcbto
LGVeFNOmq596VlIT+XzNL/UBcYT8fzueqIad/v4hcd4eIy42pfDpw/NIWc/7tsuCYzWJuWeoi9Ya
wO1APlPyJYWXbolPiFqxu6jDDi1StvrzB/is9eWoCHzJtg12U64uH9gvWu4wjNxJQzh6ZNqZJTyA
ks3MiCZyDFKqyebC6ugWuLM/X1UGrn5YEN9f9sPXLqgthDoSxOMAZHgay30u/Sn+tRoIPAnJrvuZ
JbkQGsw4z4c/5V3GwKcVa0PJuqqwGvmz5zrhTU7YEPGYzNjZynsYquEqyfHptPSBMBhYOVINWqZK
XMzLaMQ+3q7kyKqH4HKsqL72xi5QzJWAD14SVBDD/RRtuTFxzww8g7Jqd01IskLULEKyMCPO7H5S
zFM1vPCtHmVrMDfJ6+jtjRcktLEn9mbQy7EDf70f+7z1JG4DACk7MVdgaJG39Zen5VtYsGrHhtyZ
RXeljzfNdbaxIfYk2uzbOvvKOPOb1/XX6300zhimQgzUQE+CYKStqH12VLq2Vgn11MjrQJOAjlMU
F6nvy+K2dWg1oCYaG6lWfSyzEg1Se/zzyBGfd8MU9khgk4BF/bMlkE1T4TeFGx9VJLmhexulkIyY
1IOVJKtmQ7nxkpXRWN/+fN0zkev9LlwX0LpQSmLklP/9/tZHTUo+k56Hx8lW91Fc7WBr3VMn3gcW
yOWQliAN+Lz4EXnDtZhk6sp4Z9XbODLnaJXXTpdd5Vp+CHvjSnTmyvOrhz9/wt9NZuyPIMvC5+F/
P66YcWlNRUvT/JiT3J5G4dVQ2wBiic4N8PbjR5tUVmsR6xRhzWuzERe8B1+MmE/HV87SnMxYXgys
4LDV3t+lrBmKXlGY3ytQ5eDdl45qX0WYZ3I/2ygNm7ZwqL645uchwUVNF58oMDW5SftwSHHyfCKJ
JQ7I7Emv5Eh1QrLL3HABKGNfiYsKepmaHzI+wp9vufw278YEF8YWAqqHoEBOpB9Oo0bpioCDGIf1
iGhbhaxQS6FC7K+6UP9ia6992rLJa1GkITeEvSh8o/d31rdVTPZT7x38oVghmNmhX10OMWhDLdwG
ybXc7ZCssRdVum7C9lqtv9dqeGmX08koE/qpfnqgZGAUjAUrWOQJ7YTe/MLW9mm+4ENiCeLEiHFJ
/XRcbGKR/W/2ziNHkmTLsivSgnIydePUzdzcnE0UTiKUcyKqOu5tNNAL6R31JvqIVRfqp0cgomre
wM+PTAQxNyUiT96799wG3a1/P43GPMbG1TbZYkTU8Ofrrsk7+v3Cc6AyOGdTEHMe/+fFiLIQbbGR
KPdDQiK2FuylkKOok6MXs3MxE4y0p9woSVnQ1pPRE9xED9l4JJn+488/ya9lKt8YexASYjZw/u3b
s5cPGEc0j9a5lTXPehUe+xYYHY9A8dPMzI8gQwGvDMdShGu/G3c2J02tlINLZU+HB7lrv/VrfaGh
P6mJHQwVEI8k09PlYTRuQhLqVuzCGwrCZVWSTxtYB8SNyzxRCRoMrqbFLsa69+dv9cvuLL8UgBQV
lIPGUvLtLbZR4I16XWJtJmkhok0r+FKGK7bhWMzqFDleOH5VIeiOP3/ur0sY7zAecx50zYTH7Hx7
yFGLt71BE/xkhwNnE4cErFcfaZ47qOvaNBZthU+1P2DtYfqx9EgM/ssP8Mvuwg+gA4GHAU9vh2bj
Px+sJEGtwRsfnoLa2A95ukBRPOKq66wIu66JC2kxRTSZ/L92ebzfXHRktS5XXueoy3v0z4+OjCnt
baoL8mqi58Yyz8xXkKwF7iIXDD5ZzDE/Ng9tG5/0bOdGzjEcs3VtBLuu849p6p9SL5qpCEG6rIXn
pAZH5LehDbyoPcKGPUFeudfDg45xDLLEHEcmQdHOHTGGy06vIZDpr/IPxeFbn7SbHriYoYTXnOGY
klagJJPnMKsf62rhJFIkvB7s8X7IjHsUXO+ZW90nOuAnL5iXIZmepKYVAr1R3G8AE57MjnlXoasI
6yKXEU+JZTVt1+3k4SSytmXk7pdjza+obvPlqm59V8zQ+pwHS3xUaUFcp3aNuuY8Qemu6fcpxoen
4KxRK3pJefTiMKxTtXKNbJ+ccXtHpLs90u3pTWuNrfShADFWFybxaDHTHE5nR37ied12r0quHkQ/
Yqyr0feoY/plRN5KLZp5TJ8mIDq5DLplGWVvQ8ZkYwzywxQwPIpS5RRjOuqqQ6AqG1kGtUddMXam
Gj53FsQ0s9W9WVYt8mCjSLU39/0hUKYnUxfvvIB4Sve2inWtCzeKaVxK29xqaYeizTkn9UILMV0R
Ff8o/9jQTh99HpwiPXuMBVqYVN3GKmO4UPsR+TwmfZatUP7NyVJq7kJQRqo+XOUNN4S3J/B6lXvR
BSrvYUQ4dTeV47r0jI/eVH8QenTySvVVFW+qG72qSr1LNQJKgAENBOcU4NujrVa2GwKqYqZl1N2+
bZPDBhuMrp6bp7NQJI9ZaCNnys+Wq1xyDQxUEl67/lrb0VmrXVwC7muoOqsumA4YMl5d/i6l6Ymm
NzcAeFedZa6DJthmSMnlRQlLbTNa/alS4pcgMh7+/Jr/Zt92aKjiMtHYpzTn26EHDFHlZROGZadx
Z25nk6zFrKnVL64TXP/8Ub8piP7xUd+WUsMYHHWaKBsTNXlOXXYpfYSYLZj2Iq5pwqWR/D8jE5B4
IpdP/74N/mvD+LcLCSsYUFuLhqP57SNpb4ikKAb6wYO+yqzlwCObRxYZ50zNCYNdmiWVuZn8ZfH+
5Wwi669/+Vj56/9yNmmDlpxWv4/IiVy0zWMQAl7KQLoRpeJo1l8+7Ld38F8+7NtiWYZoCLSED/MG
8zGZ+qXioKKI9EfZjfrv30HZreB/JjvCdy/4SCymkVR6cApArrXOYaKckXWFPI8DQzzrf+vO/a6m
QBrDjEGOWigrvm1CpUrH09JVDseYhmrbfShNZeZF13F6gRIyH1AN5t24D5uFY5I6b8XOuczqLcq3
i+2FOx0yI4SMx8Sa7uvcXnS0K1u7XetwtpugX3aj2NVwUwyDE4qZrm/Lgl3Mw7R89KpmYTYXpzHW
f76K5m+eSo/uPIcCOTb5ZXsLqj70tK5hDUsNkLoaci7EOrvb/zVmj8ybkLU6NXeeEFe9NNRlPhg+
zAskybp2Rom1ULphpVbWNocHKQiY4MVbqUI/Wh0E8DJPMTeG5D3dW517bJthZxAehUTpjtHKkni2
CwPnV78xf7o0VG0gGQJtuAxR7vrmvvG865R3D7qwngaz3+l1LOZBTfaJC98vG8NNikh2aw3kEgdV
/sOs679coV8faZAYVAC8snLS850IEdVJ7TZuHZ4sSvTYJcU46+HwZS8C2+ifb8avh1neVTkoMVkF
mc9+PyqOnWJBZTQIySKmKIA3o5SLrq9fAFEsTLLD+mxt4hOjml7mJgk4iOHtKp7n2gFu50Ut8sXk
ojxvw7PH+a6c3L+83uZvTjvkrHPSlmduCrFvJ6uUHFavc6sQTTfY4lAjXS5PHpWAZLs0WfcMojwQ
fnHWbWGv2L2x6RvzYVLLQ+FjHh5WWWc94O+GwqpurRGeaTVsXYon7xVJCSAWb28a6v2Y5XO5RtWU
IBG0/1rvkaPZK0N9k/v5CHRIoDztzAYufXuxe3vRcrwko3TROeXyzzflNy8I0ZAMoznVAJT9XnQb
XpOlU1OEJwqkVWGOzwm5W1kYP4VVAmWJjjx63fsq0i5//txfZ+HyYeBcyac7KmfZ78uNLig/sjI4
SRRtT5ZDYjon2f13nDuzMzG6N6vICdbjAG1zbKiB8b4M+c4zk7XbQ4eFJrNPhn4DYOQvz4H+u4ti
c0V4DBibwXD556YS6W5KO38MTo4QG8eoHyKiIggJ3PqWfVDtXZdMCz0RR7dv1onGwCKFhoV5T/67
XKSLQCwmn4ToitayTnpvy+4bPvnqsAt96+yQEa6WLyFHHCdqH/LwyYyUv9xX/ZdJBtcX5QJnGhrf
FBzfnuUijajOKsH1tXAy+829PAi2UtjiGmd5AGy1YZvlw8n10SH0gH8D66EnZc4kAWpIpg9AUDmg
JANYaW3pFOjOrMmS1RBE90mX/aUn/usyJH9a3m4cuDwO37e7sDbLqKUJfHLZgArHnMvLKP8pc+vt
z0/eb28uSgJ6VSAufmlYeYCdTJrfwcmvm4MR+VuVOyVoncBk4hTD4jOEDakS1Y8/f+6vo2LuCKWf
POWy3NJQ+edT5WlJMJJXG53yJoJ83K4z5WfpWScZCJ+6266zj35uHeU7l07nKa0h7JubCttaxmrI
iog/rdlEo1gZwV86KPbvnhbGcjwnrukxY/32xOuFGcfk1lPZtOayapRjZiQLqwm3cde/BBT2E96s
iXRava+PcnmQ2wT6dOC0LIM6TcnMjxdAdk/24FJXlw8D+0c2BCul15ZYdVGTKldiDkg5HK65LRbc
7lvNnSmov+Kk2dSZf3bGYG/66oNedkiQm1UB8MvlYDrk3RM17Uz+o7D2u+jAgyzZmzhIJrfeNmSp
3ckdTBHQUgOR38uS3y+766C0s6rvNwHw1TstOtkRitqUL9DThUS+t8f4cqniWWYOf2ln/O6RZnGj
pLJoC9nfZ8hJjI60aiiI5SX1AjK0aYYCBj36avSXNt1tGPytM+V4Kkw+6m4a1d87U4ZdDRbNhRC7
VYopaTrIUZ6HdoiokR3zgWzotp2wl9qXH9uzPz/X8rH95bNl1U/ho/6qz8G00A488DQv7HHppChv
BRENWU/VikzdQSgYG/M/f6Tkun//TA4anidhnPT7LPnr/1L1h/SBVSpiH1xpuA1jdRc7yayOwmtg
h2u5cxAssoCNRoznOOF8YM4DxBeVMSRt3nSV5lzKTxWyrLum+1BZ5iQN1wTNdZc43kUD+degKf7y
U/+mzfOPn1o+Mf/yUxtMMaAE0rj1Y3OdKyBoPVIckO8McTUH73iJG0zcIe86+0dsiKUA8BsR4mQ2
6k5OfmRvs+jio0gxddN3IT83+8uj9JvVkeLJYVJKyhWRcd9+Rn68qcMXG550r79T39VJxwTer4EI
zJWwX6jZ0oKp/ucL85tWOpwhxB2uHNByvvq2V9VRHQxaDqh2MpPLlGZro2xWSmSfg3G4BH303It5
LWYBMeN//mQdxuIvjxKiHTYeAr1RfMDe+udNySCY+FMeZYSUYt3CEgUQBhCOUXtzFE7XpFG/NODS
dVK86Eb/UwX6HCRPeSWeGxFvQ1fZ4wpEux9CjIYZUrdKcWcQJ9GFBT4n8goPvb2ywe9rYYC91+UI
5JJeOmYjAm38gfy+WZxioNMsAp+qMdtGvrZNpfFp8D9LG2+PewnitZsWH3k9vjfABDE3GoswFJ84
Didr1aON1dHIemhlBZrZLrwEk/+mSSlthaa2RVt7s8Lc/GMxutsR/e3N+pmiyNX0RRAj0G2kVFdm
q6gYWSY0vC5a3lyKemuL3F1EvpmU+6bofoUUADtQIm6CYJTBQcb6THUzwegZx+tQlms/6BdlUr/e
4lnoEqH6lVpjWsyFFB/bUoY8NiY8IClNxouw5DAyj832Z2+gkG5RMSeomYmU8dE2T2icC7TOQoqe
DSl/Dq3pOcUo4WC9Im2QNBM2EhfFtMBZjH46lTpqKagOmvGrbwyu2mAHeNYfXB0bVxpKZ6t0iipj
s+WXENM9t/Y5RLXNGImQLGTcFnruSnhLx+lIyyUd0o6GYan0trMZKZMMJrB4RHZZhMNU5odr3VGY
xs7Ixicb+XynBge0KlakHsawcB+UPuGiDhgssm5OlhTkTfp6sX0BZhnNY+bHWd3gKVEe3ah6E0HG
rBePIgShJ/3Lt/2VsLKjY0373gqPlR0fjVi7byDZ8AbNgnY8p5N0dRiftAnh+hn+sBmKCtZOTLyA
xjFDT2E4+Ha1RKexNDt4ORFx5r4I50rQP/U5pgA7Hu4TEgWSxn5scRskrrUpu2xlJOkyJQTUyomM
9KytagUP+bzt0EubZkjlDvj6JTbFOlWaDefnxcCdVuNyL6KuetCanYpb0fLcpWnq+ynMH2LJBU9I
ipgLA+OnrU77Ws1CoJn1xUquU6JcQoJm7wyCHbr+rnK1dBO24zH2+mJd+lBWW1jXA7UooTbq2hnb
TV4fmt78BNeDI3fo7kwxveuxcxi9+DNBdwTHe1h2dnCOm/oDIS4wD2doGNYjZ0wCB161Q6xkNC+G
4jP0sqewCS9GB1wsavaavVCG6ZqN1lvBdy2laxcjxsAlaqQzA+7hOj4Fqa0dCowbth3tsuo0db1s
EXePo+THm9b4lZbTJqgrJMANWWQuSrZw3mMN6bCIsEhhLpGukQj7yICNJMDelktfyYjBxMVoUkjH
SY/1xJceFJZw6aaiw2ZjUGkwqlQYViT1asLA0mJk8SvrS7odU+lwqaTVBctLhPXFxQIjUSYS15Jg
jdGxyBQTXhnbCDdmpa88TDQDZppEumpsX/kssNncrOZ2Ky69dy3qbMOzyoMIVCFRu44yg2wHB9Pw
DThQZ3u+6L6Qrp5I+q6aEhJK2nK0jtDgjNJdXPk4hPTwsc79R8/b+FV60sb4oe+AuJr4yDyXoFkl
cz8Vgu1xF1a35SWT3iOVaQJ0nMNtfXFhodw84EUqVl5k/IhLrA70cvGaY2oqhk9HgDeRvmIa/Bh9
sT8Z2KBuGYRCmt1uf80obRMmtqkM+5QvfVRTCTYDXe6nP7A6Oq27afBG3H4zTlIQKxiyeGWeIMFk
M7XYT9KxVUjGQE7eqPRyMVQRSHjwd3UuTi+6ZFOI3R7/Fxa6RYwhTFJvDI+lozKfPd+7xt2xlP4x
PcM1lBXg9XGWCekxa0gfrGZVRjOe1tZbroXYP+lKYE3rsKi10qsWSteaL/1rrlU8lp5YVhRkSu1Q
GDus38KDQuETrAwzQsA9dd91P3mrQqLcvOLa6E+BWa6kd68TxGwoGBdbvk2v4/BNvB96fu0zZ9NO
NdSNNHi63diMSKZoPOQ1lv3BSc+VZ23YGfDNRZg9hPzzeVji4uqpKSqYIb2+H6furRBIYtwY7xyk
OiviSjd+iHXdInXdrp3V2BhbGOXzKsGlrOJvHX5COdgrbXHoFIyAMT6Su05NXsAl3lWx9nyznxWY
tNUpvKeqmlVgjcckut5c4SH2cBrwi84zn+wUo48MwZoKQt+y9t6UVhRoerw6xJwrAyiEcdKXuS6y
WV/DUqvVYqCpZ7ymOgbBfrDNGTO5wjWg4plzs4R1YYdlubQjHHd5VXx6hBgvCrRWQIHW2lYvsa+Z
KflWqTU8JOTnAuwxoTjE+bOuJHNCr0hkTLovLGQPzCqvZd00C8OGHzK2ysalE5bpUPmE18czNCFf
oNTEIgkC6gjNwDxwN+ogO7rc+oB9c2kqf2mm7VfGkehuLIxDiDYo8JI3AG9jwH0yGh8rKuEtTEF2
qiF4z5TqWSvda1fQ06za7RTUhA4Uq6CBftwMpIaFU/+l6SFvhNPtsp6Vww7IsHeZIisvhRi2YYjn
WwdcnLtRtxyZ4M4GFji/Jwp0UrGbJdZ4ISvnS/ghwlmevTB+L1uf78FToOVvTIEoFMJ3J6QzqoOQ
JexGEi9R8OFsDrcmqTgA69d5hpN/MIenipwHfPoEfPY9BEaLPw6QG0C/QlpRghxqMkZsZvZPiqyD
/BtJdwjmtVeBLC62Vd585VFnzMwOxqbBM66xaNy5BhptLfV+Gr3yQrfgUkIiGRW2ISMmqT0QlCUY
IibjEo7eqi2sF8AXr5UnXv18FgTWm9tiSmuQf04DI7l6XGpRhbFweFL7+JpQRydU0VBH9nXXrtVY
XfYiuJLNeXGDEWNYpa26wQz3HLewF4YpGU9VzY0KnEMQafsoO6sIYVYlNdCi9/tzKPxrX9eH0AnI
FUFZynS9WHA43cWc9u9UI9zrma3QSo34F6dfuN6AR3RQ6EI6ZbLL20sArOoOPnKyGzSgUqObbqZ2
l1+SrF4mpHaiK5sKnLYQXzzv5IX9tGwAaYMSMvZFzErh2WjRSqhWAVnw1lM/JddUM5qlShMvaO2r
BaCyS/JzluiLQagduT+wPI2lqiDRD73uM2o4tPYOS4LDhXECOEUYXFeen09kQw6vqBjOAh1dOK5U
1v+8Xg89wvbYYsDaPRKE8unyO6TCNOXGWFZR3FldvLX94r5ByDvZwU84wRuXOWFDA/5OSdvP2E4P
egRnCtQP+Pb8OapJ/RRKcCr05uh4HT+yBdUrGlbY1lFCmnstKegOOehbcvib/IJR+bPMiHY5ZVSj
YaYUK8Wkb9G7c8Fx34m1XUvvtrGaXT6N2zx1GaV78KuCuRMEm0b9wP26M+ibaAGprY5yhQG8jBFA
a6l/rQFjZdmC5tShq/I3KTTvdW2btMoiLpVtbwQbqQqXmunWKHh8PwNSA4kO3Xfe2SPDPKjDuSEW
BbUGvJ6d7GS7inZW6gCsY97slUyc1B3ggw1BJoFnztQqeVBJhSwtZsGD0r9kTLdGzVjLibP8y1O1
3VvD+wxknKE9yol4oV7Gnp+3VJ6k4cJpbKxAVnktrBnKRhzQ5r5WsiXu412l9U+4I/ejRygkXwiX
yXJiM6K78KAI8TJqZBS54qs2zoNTnGu/egm6VcOecJtLy6tHnbMqrQsxOJzXyV7Rsrs8tb90Pp3o
7q38RPyBj83BiU2IlPGlCEtQScbCkslUWrvTKgjGTfZgugQ/BWDRB46YZXlMrOHgm91aA3nduv2y
5JQdxfdtF62rnFUhAcmpPQgrYusQzd4Q2jnzyteBdDPDaT5qk41OK9LDlGSHJK1PSs1QnltftPUW
Dpqj9Rd5DTGDLKNUpu2K53QMwdJA4WbFOA3v4FAeudRvdmx8OoW5MMm/NQr3XWjJoXa9k7D1B2so
uMLGm9slVDNkwjZ7W1GD+WSGPyu8v1LFT3TyGokNL1vNa9w/RsQmCTroBaqGQodGL1XsdQ8Tv5lN
In5wK+sseKyCXB6z7XevSu/tQdmmdbDTuUpFUs+0ltVJZlka9ZZFZD8GVFe+4y36njYGl7NArlDB
A3FiDn2zgILDCuL92Gcgg5Vl7+tvTa9vdUOSdtq9S3uqT112l2CrhLzQTcNG1SQLuyY7C3mCwaY7
Ql9p7H6Wlvoah/KypoJUsmlOMsMl8NOFEmrnvOaD2p1TuJyr3uq9afoPljJusqrYDBDolQLgt+us
yvIciXrJynXfgipwcxjb8ymcHmQv1mjL1QRQFDHZm2xj9ra2wcNy7bxgO2rNMfG6HypPN10bkg7a
xWCQqUR5hTVBDi36Ur+Q0Tsj5O4MgWkrP7OZkIoyuAt5ZZzcuf31kv5uTALwCxMC/lq9Si8GNr84
Xfvgt0oH+1g/kAYmoKvxYpEnDRTSP9iuIKlnlZj53o6xOnPbi0pZZ7icTLU7NWGythR9mUHrUDxr
Zei85Hq4IUJgq48Kus98HpUk42jdduQQPGjKnW7G+OgwuXb9WujVtqy8gwDfMeQGLPR6E/Oj23a6
NEhE813Gcwxt9bRYyTamFEr0ANPqgjXNSzFoJ+sm/DGh4R8DACY1LA/PODLbXTXYxgI0GPL9L7zx
EopllDmQjJRHeUPln1QDJhJp/i4npIKyqFSkQX4Z4hCRfzrK6B0YjbWwBSSECbpWubVc70MuRZxa
7tFYrzi0qjCC6sR6L2KNOCJuIfFfF72ZVQ7wEB559TNv7ZVwV5ABmGCEm4AvgckNxKZzJy9Yr40H
jeYzQVCE4GivSe/ObBLn8gaiFnTQHRqHTYGTXf68UyeWNA4+bouBGLHDVeXKDita1ubesEoQUjkH
sXYfTspVjvXo4W+GQDzTvmH76ggsKuY6n5aVS3igT5PSXyMUNLyciw6tpTQbyQauK4d/YkV81VKq
jPTQ26T3MDz0rkJRYS7kaL1nGfUdo7hTnfYo5bZ+TmHBppAl04Od9R+iNvdqbZ9FhBelYgQtb3Pq
fzBoualCsrymOe6RyWESP236F1uUi6pTWTS7tXDoPc0i+Nqqp25p5EBjXoVhcxSsH3G2Rn20LTUD
YaDyQ74K2sDQn4J14PhmyJ49qrWUDkmQA7OMpo3dGzvByd1VK5aWHnNNcmizLr4znPAzFdpDVXFK
KtQN+Yb7aHrIXfZ3r9OPcoe0tQqynX3y4xZ0nMvw76fDcpE4xi5urXeDZalljcm4yGMzrBvvIyx5
pvKD3fYzLRnvY20VDCPdG6L35omUJfs1e51Fxy5vhm0LMRzaSgS30X7wGqggPHd1aZxdaXmUsmaV
jTDGgqWY3dFnfkC74hjR7nCnl1jsnNYx5rlotijo3qouv7SWdZQWpzZm5uOJe1cVL35Xklg/PNcE
IOptP7ejcKnU7jbsUR14qDhF6d+n5tHDfUmn98mAGZb01Xawleduao5uRRqxv+uGTyvaJgAXc2ck
j8Ve1XLHLk37jZktjiq2BxV1WevSSWMN6YLwKS21e63WFnXtvvoakSTwlg48FmsUXJC9AxpfZqr+
dA1IyBqDGw/GnuL/6Om81mCS1AL2d1PtyurJG5nZc0cTvptJniSvesmzK8c6hqc8uXrwKm8m5fIx
16o12j55z7TS2EQeN1WtCVO3Z3IqJJ/WRoNQmGjqa8lqEo8dxXnTLbx4J6UiJtv2YBpbLyBALqYp
cwd6oqznHNbXcs4T+PYe0NZW2snQxW7RRM8EuY9yICSQC+rst8IsDvK/ibh+TROCFAPgcUcDEovI
NnalzxR/IFTSOoOykcygiKFBN/fK4s0pm/fbkq2ftTA/KGnxnhbOl2VkB6YxAAvND8YLrVO8Saee
bybXFlmZTgE2NazUobZJkbHJtQZlDFywU5W+TF0N8szd07iJ04J0muyFOu/iI+Ajs6ZbmwHBQF1z
jn2T2jz6lJfudoliU2NVxvxYdmyARnSyENTLiypfRsNMHgni632DRye9n5CWqTAh6tA8yyhL0wT1
3Z7cUFUomttibjVRfZc34M+DEhhx9Ins2b/ruuAH+Y6fnfIWm81ZfplejS6ydgoZ06VoHISl0/yk
aZv6D+ngf6VEl2ZtuKub+DpW+stwQP2AgSd61AoajqmlcH3QHYcdzT5VUOB3XGQh8xHT7sXy6rU7
FF8xe2Gcjoukq2lgZHh57WxV92o+g1bx5lXtjvSkxz4u77o2gnwkwK3y0g93iRfPe7v/YNOg0aEN
i5be7oIzu/wIyhOFpn5ZUo4UzB19AWHP7b1V03fNIqB1iaHcWjCwenV9eHlVdXLCFuJTlMF1/xEb
WrdSczgfbdz7iA6hNNPlZLHKn0QBR9mynXA1NPZam+qdGb1avsdZvnQtgofyc2AGQOuC3OOYHz73
ebPNmvqhHObjGELwl5HgJrk+Vrw06/Rnn08QjEtOgLmNWfj25ZBkoUNNFboi8eugQThrU8j9+XAw
ApuGNzJb3yxdIPjEQhQapVESfbqdSU0sfM42U7uZwuKJvgoPfxidnYg3w6tLZKTzQQuPyCjftca0
5nI0qSr5g+um17qmptYETJ/BRX3q1HQm+ojtNd6E/pMXTReV/aoqCXgddHK3o405iR9Zqp/gQ8rF
B03JgwzTLCLxQ2M63Ofd2qVw8Qh5LTwoT3LVthpKn8DhW1QZCopJfUuy/Ky5GXCeYaAgDM1rCCXO
soePyYk2WRo9GaRBDVxG72ZB9+JloS6lfhLS/aXx9Yds55c2KeIuOb9HuPl71RbrqQTIUh7Y4ZLZ
NFUqZZr3ZItxXVXpo9AABvEN8ph9AAriXOjjWxw3JOAUd0Oq7ks3+rrV0jF0ImOa+8rwA1vGg0iz
17RW91XMtA7AaVd4c7swXjLLXvbB9IiXaNnacK8Z7INn7eBh6mfRPQEMW5igu6zJOQHnPNqT8t4w
u4FtOc5GK33PQTGgglqFRkfjwCWkIWqCn2btqneZwcAipa/DrEF/r0vgi2V+YFS+Gc4t+wg9oPjF
Fw7TkPGxazDWfepBM8ta9f520Imml5SqywbJW5RguKUetHWkDeCgDkY677KEUMlRJZAHERtFwViu
J/Nn0n1EiYZXM7xCOiJh3ZZ67HBlKiBvUDTTGvIc7qVpELGKaKFp7O1kGht52kF0Py9N56domnlP
ZRNhLzXASzQaCmJZbMpiw+OwbJX9tm6ZNskimHWgE93SiD6zHqt1KDamsKg5qZa89sCUauXjCK5S
8S5sB72ANgcuM7c6ZZUNw7E1aQ7Js7ch9tUwgShuEU2jnW4G/cQKxrnFBOOj5AQV/LiJywQGM2oA
r+HUPxZnqdMqzH4hi9yhGhhkaTOdlNpam7Kln0IDx8QAuEd/zAN6tNOc1Itj4ncfUiDmqNwtvmHK
l7Ay81qlzpqmy9ofZ4Nr3OdpfIarJdFQX3XmpDM/JZgNDJGvBu9OPHET8y6YFyJZMaQC2RcP24Ho
W8vNf8aRdjAS68nBAyhoWcKAFft8hC6oGNqTcDHpGAadvI4uypilP4Kg9WZF3J15GRdq3KEgd+6H
JjnJf5IQiqcF8uknbXSzTOjLlxLtnRw8xSFozo/vgOw/ynfXFM5epM42CXTotw1H9KBE9j0eJpSR
UvKpdNG9n1m7vOvoZz3TAkOTwCAlJjODqZJvDS+W3j7X47TPyQ8E10mqSaHxcRFPLSe1221Gcy2/
R6fws5CRtI7mqLN+VJjw5fFBltA5uEvDJ4QoG9edkpEtFt3H9EAMBzo+P3UW2B/SJ9G2GbEfkOMU
tvCaEImE+Cq7KwZkCdlrn4F17NpTosSfYy8upQtnLqLlhtIe63uezRqqlrSbExbOlG4A4aeP7nOW
MOSzOmM+VFZFe57iKsb/Q8o6vwskJREYTG9YvP1i1lT6wBzSUucv7dRfUYRPM+rzryqf8EHRViGE
rU+WZfI++sZs1LOL6SePTlLDqOveIsd99mz1KWTAMs9CVZsFJmi+2rvqivclHzZGrD+jHgo7jNut
UB8zWGtyOSsi5m6BuCJG6kFWJ0+Rnc14lMUs0khpiVDaN7U+swVNDFcj52sQOXR5EgR0ZAd3qvRI
kIjgMC0N8JRaH70Nc6oPFZwRNS1SjtrN3m/zl6FnWER+CPubbX+4lMe6wgdIVJWX+q8RlIYgSo9V
X696R2z0ibimqn0n55eYrSScecyxvbT4UQnnh6vPQ0d5Y9sGAcosKq+vKnOyofCPtRnPNcG5SiJ3
nQFFBNynA+FES2K7UVpysFX1XSkHvfGNwphQFjD8uNHYJAnKA7uu9MW7CCuUd3RorKgif9GPyAqa
p1FJDR6ToeDI4YwT5SeRpCeJlgpbn1+ynNephlw7AXOmizG3VW5wmzBH6h2gsVEgO+9WuBJpfW+O
IBtlg8I2n+p0lpVsIK3G8C4Zx3dsGWSIjBwsxJtTPYqx35HEsr7NBW9zqZ6MNa/09jcatMh1boPv
UeHoDB1CEhxE9uFFNnzOzC2pOtO1UOmHZNEG3XayGMKApAW+HoHaNHJRZyMACmrQhGTDk/LnJfoh
c/X7GxzwRhs0y+lBLTmgl2QJjfbTJHnwKRBufm//sz64DcGGN2xY4HvPuVDJbpfwxNTejnWyimuu
c9HKmY1VXktrRh4Q5HE5hK8tDuwBnZGmFduRFsa/kxQ9/YUsyF3WiCdhd0dyI9GWKa2xd3PGvDeI
Je4IYLcDWzBxopDyLdt/GmvtZy4RhIlWPtqTOm/8YCVGdaNG2rzsiocbRKwZTJ7p6kdaAxceSi6B
52afNQMnyQm/qUb+P7Prv8DsMv9LzK7/9T/+z//837/PbPmXv+A/mV0esEAHk7luoNxCCfyfzC6m
BjboBsSaHKYQK/1H6q39b3hMUPVbuDjQTakIGv8j9db6NxBelqqifjUgLNj6f4fZdUMRfJO34fxy
UCfht5U4ln/qg7zE0aIp9rx7mIKAaEGJjslR7RzUAO7CYj6DhnlRIvyd/i9757UUSZbm+VdZ63vv
dS3MZuYiPCQEBBCo5MaNRLjW8vgzz0Ps70T1bGcClkyP7eXWRVlWUYWrI77z/VVi7Gqru1RzfTOo
6kIt1b1OD75v6ZuZMBOqcSkCZPyjD95FvhZ08RwSjb2cZyYNBZtJpK7pl2TZCZXoJcfzI0tcpIc8
F1em6bAlttbxzwQo7QsmHQxhbFlw50Lo+JH+NIrI7Ju0C68MbTp6PR7tqbpmYcFw+Tzuu2fkTOeJ
rj4aafOY3qo/e3aALlGvJkP7znvlC3ocylpIfXDwed0fSYx1XhTRpKnBQXErTkC1BwvKvVP0Cg/7
iUAVsTFL96wmMFeEVHCxg+isqdrzMal80/ANLb2uCX+Nx3InCEIFCmyPCB7WfaZvJrXdY4xPSUa+
qk5SZdPf1xWtasM5GxtJEQ2/EVZoXyiTPNLCkZbivvTZ80Ql7KH0Oie8aqpoq1jVauyhaXXjuxE7
S1fFBb/X4mu1yfZG4L3Add7kc3JZ0JvoDPJABrGKc3lwjcKbP3/zz4RNzUBoCk2UsyOWZh94yAnY
ZgfJwj2M2XFuuvcRTCNJyIVJiF8Lk4e5tu//fMXPBmrMbUiwELvJYLXh2/0+iQxSFJJhCJyD7vRL
zeWYHijuobqFa3jF0QiVNNw6OAb5oZnSVZWbPszeGzUovmH2f/Xonna6EyY1683v90GDtSgsfGoP
SXOWN2KTZOrDZHDOyW6C6idxfN9xvj9PL2iqhof1jaozvz5aWbhThSHqyIM3c/QO1fOycmkfYwlk
194qwvHL7swJV6kE8oVkwmkXTeLu0OP69TS8Rqs/f4fTYvX7YqZJVifWRrw/F7L3789vDeMUW95M
d9ExJp/ao8Zet9qX1asoxfnBDdWbiA7WombQsVY/WwqWgwot8jkdFnmT3ppm/qrV9mHiDBvKML9Q
nx4yJhTO1Ad3JKc+bTHF6m/JDrxIgvg+DUhgZllBhAgkWAV3SQMOGNtbT0CamqH70Ur5brjJNfnT
YyLdUF1dw2bn42euNUuJkxCfxVKFSBb1y7Yy1jVINyp9UOEM747Ocxf0Uy+nIV4RYbsZZ2Wt0H0h
t+k4uFR2rjV9IzzQP8uLmHNyQ0MDgGvcSYf+C/93NpzaC6DxHVLX2GJ7DKUWxhbHXWh+ISRtj8Aj
O9W2ir0TBm3nsb+Bw0dd7XLEIM7HQL6aazHBMuVmJCA67q1tOI4PTlp9k/9pyYnw8Q0aBraLOMJa
qv3RY6Kg3aplJWtxNeR3VoEBZdBe12n40OJKtogjbatbHJGU6jyPOPjnVXM9Dx7i457Tyow5+Hwn
SsIuS2wkHRVn14leXHTRqWPnm5G9SyLcxOlshgu4MIFZ0rGHnmLH6YvjjvdqP63CaLrAQ+vF0y4U
rCZs9apSumuBftrqu4mQTPfoFeLFMxeRi4FOoNLxMgYZEZE2Z/SI9zEMhXTSHooW/51umG7jYaL3
FH43p76Y4qbBrDJMNi3H+GjRguQ5h4XuBYeItbSp++uhyM56ZWVAh4ld8ZCb4XmsWnuvt3U86Ecy
l8pXhH5kRUACnes1h0ecZET9nLfpE2hdsCh0+WKy4RWbH04e5X3SxI/WhFBdn+dzOy92ejnc1gPW
73Z9PrnuYjTrNcMBGGqOrnvxHXP9q5HLisGIMFTsDj8+ozuGrjERX3HIx2VvlZdTV1x03bRmFd9Y
RfaWj97jUEbSRv48bcbVkIj7IkqOWBze9m536yjlPkacDbSymZOdCON7N2nKf311x50I9jqzS+dr
fNACu70XdxPEHPwBqu0kppWtqxvHig+6vk9c1JuG+s08+bzHSz+kf17xw3oalXgBmiXraeqC53op
jBVDX+m1tZAFhynq2z8v4F+o5uCpY0FiOLrrUrR9uGDlhEEa6LZ7iMkzoSkDhSN39/aYXlRiVP2g
nogdIdobo+yxXU9VeSEa4rBhnoH4bB30aCmUGL1rVlDlbv58c97nAk7DeNfBf8fG7O2TiMtK9SH2
ws499APdHYv4Xro2ZNrqb31e04826S2T+IBtjcsxcrrC8HxlD5DpTGHgmkpEt5ksehKH1SC69Brr
Xqum575NXmah4u7NwS6pWMo5oTrjcJzcwZeZBKbT/5DjLaIHXghl0TEFYZSXbEXJ2Qgtvqndszjc
FJZzqU5wBMYKIneoGq8TrjXMHNsP9NQX3FkSl3dI0VguEEAgk9gGrnbrDP16tip4XVmJ44s2L+hd
PRYNdilk6/ahfZvqclaTzBiBL7pQdxpjE20MmSzT0X3FhUg9M6BOy7v2Wqej0lo1OXToOUrC5Thu
EIbtW1rVGok+eQz6kWIX2sGZ7rvkZkRwSCzaDxZeRNXOUzTIGMYhfqlMdGsGfvBGUX+j6fmsAqFK
QI7h2qRFIEL/UK81AwRypUAUCOlpoyf5zcBmaqN1qCMXtUJynxcBTCLz+s8jCLuVzzMKrbZqmQ4q
EJzxThriX/ZIxUlEYZeWctChOjmPo4PsHOCbvn2OxVSPy9pQHbGXoI0MVbcaPCj/BYnzmX4sgfcz
lwwwJUXJUWnifUqGNSlX20omSCTheWRNWxp/2hgyWR8zQzl3K/AFN2YYhQL1X2SZLrEizpOwen+K
wCQjK9l2HZB9mTVrEan7oW39cYBLIHuXeBKdpTpt9M4wQBYK21fqGtyzqldT3RHNBr0wMelVxWP6
kHnTo2t3t14evOv1eHmSOWis2ZX7sw/7V9QxqCtkQ60tmmOumYs5ly0VOyeiT/bmCEzyVQ5hQ/QA
IIkMogh+FCXPinph6QqThmx6b7jBddfnP7sccVErMPMzncdCEU+aPj13vNcMsyIlJXMBFRIef5lJ
jlKa+qat+9js3uaGOEsnb6tE07MyiCeOr4sTS1r6zqOTwq89Uy/sYSS0KP+ZEc+2oHI1MNbDpgO6
GNVrFT4GneQ3W2R91D2EaB0uHyxJ9imF4R8p02KQLGTQN6ZIZy48GV+pRMZryol+0fUpIeDKhuDR
DX7yNOnsfePBX08FKg6LaLSO9vekOs+IIzX42nQNu46wpLlNLjOn37clbXO1ukRMegvl+/VEqa8i
7bW8piu0EFgOtKq4STp9ZWbizpsIXHUzwghR9IeEnaklcU6KFZHBZoQ4s6BypA0nFLpTJ9b6nBAV
YlRRThTeuMwkP2XEpsfWUqhkMhUyvelG9EDdzBtSEJZgpqgH4y4OEI8k0c5VxL4OxueshcTcYgpC
LKvgbV/V+UMn3C1eS0vF3qhmekV9955G8FlPWaJ2o5+HOhCvDPQMOXdKgjyEmWF8hnC7NBT4HWF4
LRJFRlugUJiUF2MUl6mBbld5wVDfj63oJ4Qsyc7WFb4mFH9YAC2c3sa9Hh0TQ51sF8ogRImwNTpY
btCd//VGoht7ULTFid0vMzNlP7Ozxgc7yTcTUZkmcCfJIwQLyRCfFh4uiZN8oSiOVopKwGUgk78K
Godwa8g9gNFNO/uvGNlT6q02xPcFmaONOdzNsDaeOA6TRNeMd1E33g2xc4QIXsk8FZkixweI/FMQ
LfETwGor98zOzpqsf8pkbikfX8YDJOqIGGs4H6P4hnbvIyqXu0yfSUPvfCk9EIX+PmNLhnUknyFD
L9QPR8yYYaoDDBCanSREcuEHu0gnhF6tbBxH+ns+989dD8elsiBUtTB2nXG+bpvwPofNveiEtTQj
OYzszi8LZ//XK+HH8vZZ4Z4nCN1N6qyc6qkusZngcGI5jOFJvLt6TIjhopjcJ8NJAPQRdJwuDgs0
XSi1ty5U7bKYC/YWI3uMi/x2dt9rFRkDIbOPFOCnqNTT7blatGGzOmSnACsG90m7ULqIL4ymXZMW
cjj9x5Gno/KDVZJDbEP4oKjE7uEKeuqjy6ucWtKIXHo1P9RdfQhSni4uWbpILZWprKEeLLtZ351S
ff/KJCyroyaMM5t8mb++slsTyaWp61S26jN7eFXlF9JGKDX61Ww994N6HQ40oqvJ+Sm/3mnqFusy
7J/tzN5HifAjYlMuHDpF2CrdE7PF5FfdLfSIlbDH/cAfcS0j/ziVQciDjEROyUZWQTiKika/LnvJ
bczfZpbOKDZfKujNi2icAQEC7YbME/Bo68cpAinFXhzTzWaFfZFi3w30kh1L/+GBRkVkQUwyFMIm
HUIhJaLTQvJvuq1moLIPqYJ7GSiRkCwRkDBhyKgJi8yJXoZPCLT/gjQKUMSVDLC1hfFTxsOpMrZC
BjXpTsbQQssXwJtQJAjAy0iJMwk8776coz0u4j9j6OpN98KXWXUnWSD6wNTNf47OJs3tozOztAUv
ZNc81yivbZjEpwCxoYIj1sv9AapU3cDQaPEkaQw39SMbcEGo0b5H+nehTX5fojmduxjWpQsc3qwV
EwCEbgdRySnuqGF81gTdw6hH9279CITwbnn5o45iMkM5WU/5HdahS2Jt0GcDRE05ig35Fls68wEd
eiFb9bls2jt07zu6+CeRYk1fn3Dn5Uj4I99gXUNscPviNkngjAimCPyI+yatGf/5qovEkuWPFE6X
PUJmSpM7v8+9x9IANhove13ctyAPgf54EsfMEpLowCYiiVFIsOKkHWwlgFFbfifxDAlspBLiAP0h
dcQ+syX4UYKCRKAhJ8kiWDG5JRcBaAkij3ihSgClBUnpQFQ0kBULhOUk/DkpiQrQlwAURpNwzKg+
4sXp2xKmOalyUgndCAniaK6SrBQzBNcJ1wk4T6mYDAUbQIjwrJ9WRzoYe53V22wBMrDNlQMK55L9
CIJ0inM6xQnl0k6FpXsIjqLsnxLW6hYMKgGLaiUolSc4lRTY2I76fQJqZYFeTaBYDWhWImGtUQJc
vYS6RNsitqkDVILo+CQcFlQWQazcgRySJaXZAGrGiaXwDQmmRTIdfAIxJ4Kri1k6XQm8TSBw4Vg+
ByBycoyfhG0h1YGE7E4rQn2C8cDzWnC9HHwPFum6Be9zJfBXSQhQBwtswQQx7rnEC3IXDN1dNrEr
UgRobfzMaGtAFAOQxYDqYpJQ4ygj2MAeDTDIESyyAZMMy+TSTgeWcueHlI/2M0O6xVwwwUCRDYth
JgFOBaTTBvGE0B6Bf6YSCIWEvcokMqoF6yjON4kFt0yd0SjnynPkNo+h5Rzp9jwZushXdfU0JBNY
Lbq3vtMevBinSA9VZqxNi4DKNPbUH+FEralO4Wtk6BfUgftsyDemUz3mKjWUKpLrZjAu0ZqljX50
+xwG15i8YhBpr3vPbgDZ9W09zJvGxK9vxqxoGkM/LbPXwlJkpCrZSvzZ6J/dmDC4srpSCKUOkA8N
zpIQU9QIQgfWhtOQJ223LmMnXhPH+YLhwJ1VqeE2nSO/smom75DBUskJUa9ztKewpBCGHIvOyP0i
uphNrV9A0GrgkEESgz5JeJ6hhbtsoGWkVLWf5DS/82cjMAHZA8tZwO+y48swMx+non6bh/Sno1d0
k1gRFMUE1CXFChkR8O05v3JdWO0GpbJ0o/OudVxHrXxZZCTZxcWW+C2ljEB/u03QWpeTmb53IehA
M2QEKSLG8xPHgqJ8aBSz8V3wWoZRt1NU6GTYK90OWf0yqRG5YR5BQXHSUFsqM/uLRhvHGgzfwUWq
p1u2dsJxjejKxQXRXpnO3KDVLy/ULEj3epVUVNAc7GxCPdtc23apupwiF0pHHo3LwKMyrK3MJsoC
aY0+iO004kngooAu+3Jp0PVaRvFeCJors9IeEksNV3kXkke8SqfWXHLIOZ89ixVRNRuUZ9mdQ/d4
F2sDYKw5anhGEmKVe/qyrNhj0EjXdQnvfIRcEzWDsjnPGshDpM/6dluRq96NDwgsxKpBHJcL6hvL
xL+6Sfv7JCehsynfRsd4imGsFinVZlDwDYvyYEzFdu4r6ZTU346BuycKLxrteyOsH2Jrepvb4tga
3m1XuPgq5uohr1qBnik9xUSD4ULcTyy9QSgV3QXwSmUilbaiWHTn5qbxnB9xL+MUUV9j22fh0VXb
vtFZV9PoPqVBubN0mDcjBc5kxxgNB3G5TMZU3baqfsCf9XI0gnoV9x5BwPl4rrbkdpPExqZfYMvN
BVFeYuQY+0kynrVC7DW1X+kK6oNYbItJOe+ift2kE4Ytr17g3HtN9ypG715vM2vFwg5HMDBXNUGT
Hkl1wBacIEeXwtTqujPiRecFvRK8wl10CsF4aRRbdEPU+l4KVr1EC20vhhY2lNaRKIOJBW5Pj4Oo
oV1471apvKoKKteseHUsuu91hjViFy9BWPi3gbvCq+e5ppbicJWq+yBHrm6mPvatGI+vxpqAkTGc
lGWFeo+0XW8lFO92wEp6nasO9vYobN2INJc+fKVfpQPl6z/HIn+1MLP21aiECFr1qyTiAAkl1vRn
mASjHlzpSUlK94wRk8o+5Yx4s9Ih8RslIs4W5hyMiDfPi8xFH5yNAxKN02+Xlxm8ctfP+TV97X6R
1c0ynJAzFnp0nCLtoTLitzjvj8FUvOM4/hJWAxL2Ng82QVIfcs3ee5nDnuxqqxDHWzjuJL6qE06U
qFAyMwYLtMTbKIy7wrIeLATMaDCzxcT8TpzpQoW+Q3VxMTDEtaB8N9L23mkx1wegQJekqxyi6nMi
Kt70qX6wIiICw599Yz/1zXiZGe1NL4ybvqJgHmCcBu50iHLx6MQZScnmRkcRIhE7lNbvtTDW1fyA
I/dmJsosne5dxb5MdXFOfLWBneaMhwQOwhBEQjiZ+XDJCaxZwHyD2VdXdwZSavju7kYpcFG0XN9A
NU65PrGr8onzdjVKX5DW6KG+eGmxtF1vAZWWzNBIioO77AfcEhwi3owQKWOseXddjPmN6NSbmbfQ
BKqvj8IHyT0/fZsq0Q+FVl7kkUFM3awfKrlqJDGVoJuoyA/6NyBbnIEbBzOKbJ+72gUko7PTr/cC
hYZGfgtTw5/d9irr4JMH4c/W5fOBErHnNdEb0Y3LsFJWdkVsbyytRZw52LFHs8n0rx5p3npudNCC
ux8hjKdFnw30ncpq69qxd16byToU4rEOhEXjX2Md1mDq0gh9Tki4r7LuOpmMlRkGG7cl7zmEYvaW
6ATHEUk6dCCchnhJVecJJeGTGdf3HJIg/nk8HwYBcKOepKW85WC1YI7TSgvFK9bNbLs2bXhDR5qU
695lkly0of2DNGKaGvhaFDl4ktGlF0WOfyZ6FY2lT1bpRh+R88vBMW/IVb5pdfUhp4DGZe1g6fNy
1utdPXjXp6DzZqAuKtSeHaHcVXeUvbQSsMkw1fjectIrtx/QpyTnXYMTBjnBUcyeouRpBqm48U/M
pC4MLyKlv4pc+yVqyciFsjRqwUsU31cIcdUB4itZtQQxnBGygtA9IAeaTYbzfxFy2gawqHGKz+LX
wXEWkfoS29ZF2WGu1rvLPnbuWiMghdv5EWXOi1ph4ICu2kAijMvodkhQm5QNnTgpn44zu13QrZpH
GKWSd2OHrsPLo2eAD1COfs5v9kZSQ2iFL9vq+aPHqWOhG82yzodbYpy4KamMd1kryX2/VmKTJgoH
Ysu5H9go4pQqr1Kg8SalegaqxD7EAuXJdpajj7cNbz2i+uXEVD22FY0bSoPSzwfHd9zwjYXyrbdV
P52iCbYt8gdUxuCcBPv14Z2K0kz6Csiui8xGV4biLNL7u7kNz83ZvlWJLlzkaXSDMRHUd268ViAf
utpeU6ADJhFrRP9WNN3TKBApGip5i8GLcMQrvY8zlUXeAPKozOyYyjz3tBSSozDeyYaAZ7F8E3Ha
he+cL+hp9dbPWIFxLTLWV9Wu2I15GkOappQaitQuPNbNJs8gWJ7YY+Mc2mxD+AYqLuvTYP088cDC
QNtg1vKjS0w6idIDYAijG/oB7xCPnQzVDaYqHCdgtMtKHsryj3qgdpfEOdxSruZpmyjKLh6KJz0y
f5wagbaSXvYubjAW/jR18miw8kE/9cORPA9KvcmKn2zl/nRyTyoSGDNzlcHB0JFis0XBe3HEARUt
2c9V+pg07Uw/z0YXm8lshx8WadM9qQaiaDay5xh7lDWlqtyq6gBntq5YJesfdHPIv8UjpiiHY+q0
T0GKWCs4iIFnTG31WWC6GNKsr8PgbnQV39SUg4tGrb6NLOfOCY+xUr3oibJNKXGL7lmprQO9OdJW
+ulOY3cnj4QTu1FSiBY8a+O35bi2xuDH6YTZxuGxM0MfROMdswiaUXG+ImH4WPXepi4xq6C/gqVG
rDkXvaFe1Jh7KiwnfR6/p4O3FoV4zjrvaFXVvWu942BL+LAcuREyzEXhyCOd5NJhd/3G8X+p2ulq
nPUzOatO88RrVb9NyyNnQkiC/AhBtHg+9eP/P9HtG6IbZFzThFYGwgaKBeNNMs/+93/8219myJ8i
Ku+y5g3QVlmWf/tfb4DWndi9/vvfvvwl/6C8GerfPcJU8GxTCVaBWvZ/KW/8BPs9Q4ebgQ++ZwDw
/Rflzfm7BXXDpb+EgarJ//VPypvzd25XR88PHAm1w3P+FcrbyePrN/BfPjwOhZoGQOpqJ3vMXzCY
vI3yAE+s9Lp01kLf1e6ASwDJrK+tyP1Mh8Jvz0tlvMGKEEvgXV2sK+3YqBkOSd9BupgjfmQifP4S
v5qmiWp2Ms1uk2uXk0o29RuD/o4IiRYneEu3987YXFVTwJlwhjpn3OOMlGGfZgjEw2gYAJoO+qQs
4rg+uN26RX6lHFH7H6PoGOc7Jap8tcdkCOlFWD7wHLmDTFVZjC0IauzzeElnoJdZDmrmlwrB8Bph
8BDjaZZhygB0Sdq9bJxFR0RbC2HMi3yMkfaMBzufFnGwndR1DYFC7x8jdGgh63Aac/hHdQaZl7S7
JdewR3ur5uaG2xPjle3hTGhCHCwp96z1bAe7uDoG6WVYX7fGRZte68l8ltESm8NZ/u9lnN2NqUdW
TrkMemNfsHBwgTCKLwuU7arnG0YBxxz/pIfafGm6C0e7t4tjXho+X6+ECp7pJTCouaTN7PPzbnhF
Kg6B+63sdx7mgSryf4Maq7gyg2KJehGpRsMxtl/19oPbUexMyzh5QFHQFeRMrJ0yWge8wGEggkJg
jTWOS4cv6I0IL7t1w76Fikjn/GRg5NDr1TJwo62R3s5SeKKu+bKJ98B/abrB1s6tnd0oy5STs1lj
jnXFqFjgwYwcYzEOD9KLi717VelwjLoLMsgfTaOWRPEXp1t3vK+KYtSy1kVD6jE0wYKwJm1DW9Z3
StKNU3Tfw2vX8zu9aZWFFJctttVxQy6dfWNM5YUdq9tKTx9MBh9aHQ5Uz8NENNN0Id9PeRMCwQ5w
+rvZ2Nkd+U+kdxWK7zamP4BXmflVNTjrqN0kyXrO8yVyR7oWx9rWllaC6nNMo0M5Wkv5RfAVOrr4
pVhmSC5Xv5fDpufeVHSSTq/5Wid8O3iFOVInxdJpxbJLLkyzPncoSBkoDKLOfuD7D8kFg6PH05pR
TKePW+V1xGOxTeZ226LHMUtkt0F6bgWXSb4bCybZg8lADSjs0EJrvll4cooHODRD3iJVcyQG46UE
FLVQcYSe4pNhiCch4s5sE3HJPsLsX7rE1ive8iQGPyGmsXaIVPecLY9wRc2N7co6d/Jjr2mPdjLf
BYax7JXHQH3xmmzFn/juI4obJpVQvU3H4KNzvhVj78t/VkhDDBqaJNFRcXFYEyF+j48kv8oJP9gP
vHxDAzHUj2NQ3U3sniYpgm6uYQrzUw2uWsY3IPv/q71SbrcvZSWaOIy69j/+7R/br9xGfvuHVSG3
juv+rRE3b22fdb9uOP/dH/5jA/pmg1OgK1Gl/vXXn7a2//yLyf1l+vIvv+CfTG5Xh54Cd8DTCCdi
h/onkxuWjPR6dv+x3/3Xrmb93XTZ0QjaRCn5VzphW/Zd9O9/M4y/4z/J3qufjD7Z8f6lXY2Lf6S0
QceGtcHfVfsT97FkUzWUsrMORoWfTpHTloPLkDsXciKPHphMpK5qVhI9z1aTgxvHdzmbXzgAQ1aH
vAMF1tagKH2gVSgTOrWx9yg088Gvmn5ptvZG8UJuxbrsjTMBCh61x06BHyqabULasWoVnM2Mbe72
QEmkKNQaTtTlssCj55cPe/XX/v5rgMOJfvjbto+HqzRU1WHTWzJMixf4y7ZvZ2NHUp9iHSTLfS6K
XVJCP26rJZwZvdVXdrv1zHYpvHMgVTbU8a8Z9FfR9NUNfME6geQPv4ksXRUXdvnzX24gdHQHT77W
OmjzdOa56W6KvEtGztngBSuHXomdDcQ3ZnvZrUhLOpHGqm2EjyypqpaqHiwkm1O+JREq37ydT2UI
L+eXe/tI5E2awsOlkDOCqLUtFlgrHVBQvpXYnL8h35x4ah8/BDxplcQC1zRp4v7+HiYiZ6wqn6zD
MHMy5cC4ciJvi0CYA54Cpi/dScedeFdD9dIr1VXktussbLcxo6oO3N0I4TFl58E8Y0ef7aAYh0gF
oY9/xjH6N5HfYHR/Yp7rGQRDYJ4GEmX0VIc0m+v2wgz6MzxgfZwGVRXZwQQyjp0FlLp1pqZ+z3G+
zHCVoodeCYQPKgYNuoGNmuh0n0Q0KK3eNnJIkzR6RHvZuqM7E+Hmb9m3oT7QZq1IjnYvW6+6DLt4
K+DlRRhzNPgIeCl0qKwB/YfSktx+M8Tlm/v4ZknvM0kRNzyOzR+MZtVoBmwzMpNGDK1iYe2mABp0
Yfllri7d1NtmpbkJADh7Z6TTB+8mT3cn1KHSbv58L18NdnhyrmVBEP/szx7T8Ch7c7AOjqWAKUxU
ESqNY22tZC6nQwsORb4qQ3P958t+4bWLJMbGbhcY2vnstJ6YKOWzSLMOXu2BJPQbrSUeiXCvUsTs
rspFWcZEE9SrCJj+z9f+zO3i0h6hnx5m0c6nmKvIa4VlpJ19GMvqrK8m6IrKMsnSZaA7e+3b8I+v
2O4Wj2hbmqbi3fZRUFKiVLa6LGA9yXUkOvW57AeqSr+yoKHm5XCmFuhdU+0QBURngiC0Xr1uRHUR
t5inhd4Skd4GGuuqn8GtynjFJ9npibeya2UVg5643kgIHt2s+cGIwmcs2hn/pr6GjrhIXGvtWumm
T0DY7Hw3V+Zigsz951f6hc0/7xKBAevFKUpBrlu/rJmq1s/BmDCM6C9tcjXcQQ5dcEjEOaheJQgt
DHYzl+hMzDF8MfI84mmkS+h63QrTtR3JSjud1STKqNmtYD0OeKqKTa7o/oS7yZ/v9rTBfZx/fHnD
IUyUA+ZH/QEBxKPd1qyidLR84N8lrhI+Fl9rSNSbiUFflfVdGoIBNRb2g4FfpSVCKOU+9uqt0jtn
hb5I7HZtzvl+JoXQTdL7MZ9XdamdcRaBSlcGF0K0yxTDRMVYNjxdG8xbiypf7cmG5JBgdxPhy8p5
pW3gaycwolLhAxmM9PUN+Z7YStph7dreN+v6Fy7tGo9tGaat2Qh/P+Zfq00E/UExWdeL5KIajnLW
N1QBnTrs5MIjZ55a0RMv0acq8TdE9S946oTB6wYe16BCn4oPLCB1t55iZDepgP44roUyLCEcfGPm
LRnIHz6xrcmSzYL8iDX7hyrCSFStSBzFQcVlbsK02Xh6zXnR29lCxSWG5muR/Ovrig1ZlcRuW6a0
ysbIr3Mg0oo+F3NgHyIXxxuBrELKc8uZg6w8eL7+eRB/9R5/vZrx+9XcaSJKkbs4NB3sEDwj6JUv
Z6Ve/vkyX+wPvz2U3Mp+mdjEi48lDsn2oSjwXmxXQWxux5gEevjcYo1H+6bVvqs8vtocUHzAK7dl
xq3+ccUUA6Y/wdzaB7V9q2qMacaMb0jHGdM/gYFHtJzURyUNvvmAX40ZPKMJxyD+UW7Ovz9rPw9k
JeCDfRozdQNfyIU014UYZRUbudDKBfXPr/eLvYgygO/oUG3alFq/X9JR5GyMZCnOMJV7Qm73S9WN
5FA9ZPz5z5fT5O/7OC3onjtMCM21+bK/X8/UQup8rbIPMOR9p+uH5awNkM37M1dHa63ZZ6UDhmG5
V2EQbgGW99oMA3aku1SG/4PXLUtLymz6iNqnmCNcM4U9C/vgTGDYxAXqU0XBT2kZXJbA16HhfLPw
fx7M5G8RHs0RkIyxTzs/mozUSFFkHRrRrh23YldMNllZbzV12JZBuUyxVkzt7+QSnz8yl9WInTcc
ogzMj+XerIdzNQ5Rdxh11ceF6pyie6OZw9ns0UgCj/zzRz6JZX//yEwe3bI0chwMuf79/pFlP1cz
c6eFKq8Cu7jLypl39TQSBpVsh7WqWWuEoBhYaGJvRJaFr4tY6kr+knLUWohYSVeKkxsLYx+gFXWq
+E7BXEiPmnvJL8Af6a2+EzBPYONvmzhdFmb9lCf6rdkWG3wuNkGvr+Gkk9Rg7oYgPBPdg4n9jZtg
1kt8REBpraGQUibguRGLh1H3jmwYq7AT52WuPasFOZ6Kpl8WwwWw28WgJ9gRnsVpiNfJEL8VWbP7
8yv7PPNpW3s2wiK+DoqDD2+MzbDvOjef0A6mqzkfwbXgf8MjiXHa6PH8pHX45yt+MRMNaFEaeyHX
dfWPu7ASG3EStxgGWsXBEg9q9urC4xsa8sgCeobJBDmTJMn5pZuuA9LdCibHEH+Td/TFSivvQs5B
JqHFIP19qGCqGGSd5YwHsiaXAiKvoqX4JHKa0jYVzT7u3XerVfRdTKPz1Rs/HbAtx2Ix+iiw6OcK
dY1jjQel1K+GplrJtCV0oUzLeVdA/IUKYXjFxhAwKOBOTRwO0aZvqoGa11Lh3qnL2qtXvdsvQw2U
mPWjG2kYdAXwvvGjm5zrYsjONJRpoedt1ewBb10IKfbbmOlLG23MWE2r3MP/wiqWUgsbtTAo0GUG
0iEIbUbouKs6eG8c2/foNrQDeGgT7zDH2PR0AuK+x8R5XuFqXurNPlEEp8pqVSXQAES1nnWN0Mnx
0oP5Bp1278XpzhHqWuScqSqNuOpyDbcBvoazGqfkvC7tFeS8pf6idVgXe+0uSZRzo8ukA9yisOhK
Y5z6zSD8XERQbZG457HR0sH4GLNiWW1bBJEhDphZ+AOWkTNxL0QDrG34rHDzNwYFcVEHO9nfmG11
E+PANwN+GxhAAh19sz6fBD0fVq7/Q9p57caRZen6iQIIb26Z3pBJJ6qkm4CkqgrvfTz9fCu7zykx
mcOc6Wmg0EAZRYbZe6/1r9/we0wVqQ+0I86G958j2YbowXy88pR6XjpzDDEZ+UJFa+Asspwciu40
wsQv8b5mshF7EAe6FMaz5Jr5Cz2xFvbaCgtSt1HoFCdftSDmP1utikd6tvz84X3c1Xl27BaqyaZh
2OeW6LfKKMEgrXC49EnHU0kElHrkrLKqWdo09UOl3HhXV2IL31/v4tmYRZSPvcf1BKUT4JDXumuJ
tyoadYlMwn5ITQ8zvnlpmZgrEh2EGFA1o4fWxgt8XJcUNDZqPCsYdxg63fh5V7oKfh41PeWMa6Is
vsA0amLJ+9yqp5OHm2GckjrvroYAnkfi3dFvrHR3WLjpelaDjdbGN65uXnsZHu9CZVwJGORc7GMN
2fNGR4rGKSf2dY6cQ+QooPEDbsR/qZj6K91xUMV+MWZgpT00+KoHk4YUE0vdLnxsCxdrrOhUu4zo
aM5CYjWi4dtQ5Usmaw9uyO4QQ87UpruQqZA003mo72dAuIp6iTZm2XnJBvO7Q8oH6bS/nFzb6OPw
VmvuCxE0j1FUHCeWO86GbtGfajpFF2Nh+XQ//yyvaKYNXRRfHig3T+JyTU9egNW+y3eChHEBRZVJ
k/qAtxt40sawq10UFIt2MrdYJWFaXW/MEB9gAB75pBKcLdoxeCC+ZKnF1a4tiZKAiRqznhToVSXh
l4kXrifXf2UTLorybsRBrCxJ+HE0XJ3oq5ToTWV6yam54L9IrXKLDcm21dKT4SorZXL/LsFNfUe5
76vulBb+UjfLe+gdWxUufKVpVBjs6yFkS1I4wdEfP39A5wjgi01GQHbi6pkrWx+ilrysmgKSkMxT
Hozb3PbWXdLvzv+v9OeWvhmWhaZsaqzIqcDDv2tukTyRTWITJcQqEoRO1ZLXUTM3th88BJr+dUib
lZ5r5NCFC/k8AjF6BQuxhg4mFTkAkP8KBSknMQBpFuD/6G9T9Q8R7ApKrCjANEG+8hh2IU47I8gO
4cFuFB+NJls37a1kxqtHPx0W+kYm/SiVLxYs0CmsdnOeTuzjS6oDGITza9bkd/L2GvaVMunYUl/L
tnq58QZkq7p4A7rnMtenOlXxR7i4dF23hp+VxXTCIgGRNt7hrMcW0TDjuy1G8OgtzK3dVVtUjhvF
gY0Sd3eGybdXh2vgiSMuVEuv7RYWgOFYVXsSQxetC71L6wnwxH7eL2F131nFPvLeOtJPa2Q+80LH
AdSC0ieLs27GRZDMm6CzQanPfywun4bk3myKaN4mnIIEyC9T/vr89q/sVYZOv4ONKa5AqiWH8m8H
h9lUJCnREcAmTQgyDDd15T/Nmo6yl2AKcLLPL3ftRb+73gU253h9E8LfGk4EqWPS7xCHgmEGZ6Xu
/jQV1GaZuxhcg/TD+oaXzr+01hdv2qAV0bSz28SHfrMd0hD11r/3ZUwGd87PJC+e1MJ7rKP8jfyG
p9H29pVfwFuGAaZPD9nQH9oS82w8OlUSnQm6huderScNaiLHrJH16wadk01M5DS1z1FWPmIAtu0o
3fUyfe4IrYCEkbCJmBDqVUvdxpp9Fx9lgwswAWxtfRPG1SFM3E0WBmuixdZV2O571yFJd9rPzLoU
rTg5LVa8EwJZOzjKRzc63em807fEtAc6BMR+z6DqubL+GpM/4Wesg3Q8rxw9d7d1tmo4VdDsrJO2
eA1VZhBqvcTwZF30Gk7h8UpLsoUXJ7D6vMcGHYLNFCRrpyXGmnfGlDz5SfwoZ4hKhkhrIeqs4i+K
+81gJD26ydaJ3G+5fk90ltqnaw9Pebicy3xMNypbd9ZTQfGdtwxBMLJ7UgZ1ZzDnw8R1ZcLcw62h
spNlaeOCwaPyq+QIl3dLdA8G4+mjM3anIIHEVmTFi7/iHJcw2W4AlFyY5k61kK6Y/TKBRwLSeNfB
EUlMwlyNnarjcc8YX4N2JmWiXmQApPrGH7GfbEcwVUgkVvmELw50D3ehLMMSuhu/QePBE6N99O3y
xpK74oJkQLGhwVMNJp4fDHCSIS0CFxtjHHfCde3G937X7HKz/xo1LXgdhnSBfRiwmc/zYI3X1tqw
/L3LL9YS9RFjSZJP5ochiG8sENv4uBMCNIktETuh9QGR8GYjmhlZkcYcxL9S09+EfntvOURfuTQz
DjTtCDbz5E3rgK/U69Jvg1f8ZRSvUuf4zAqwflj7c/zmjvdh6h5T3z+OrvZgkVAWduMfpXEaNOex
StTVNJB02mj3KoCPljb3s/vgKlT8Rf09jbtXuJr4L1qcTDXNfbUlyW8Rzh3ftEYqBwYrivbi++oD
qPIfEUV1QZNvOv0OIjOS3Wrtzu6j2UbPTWGukwbr/5gvQNm4/fizCbqlPmkPY2a8TTaaLyt8G/X6
24197sq+ih0MyI7DscK45aIGtAotrSd1Nk603MS1vEK+hVldr2VwhlHASiM+XmbYmD5vS4dYrGTl
FNkyMaKHMOrv62Gb1eatHyWb68UGaFIYs9nrjmk7Z6zmt82+QYTXpYVhnAzPXY19cJD4Ohwkqul+
sos7t2urFcni2WyuZuLPsBzDDWoTYi3jNNAzo/ZWx//RQwX3FIv/ycnLBOTi7B2sriNXpDdOfEx7
Qrf3pKQwUy9POWvTc9NDNIwH3H4fzR4nnDje3nhL8ud/eCAeSIsrIBwsiPenXzYYxZR1voFNKxkv
cfTSMtqvbWdl0jalQbKSD71Vvvt8ezcufaXsYN76z6UvPpDYr7O5aBhDS9VVQ7EQ9kKnqcus7XYK
15MyIYitjbAdkgzKIVMR+XooQTaf/5aPSCRQkwHuyWDdYxJ5cSYPEAz6JmmNk3AKOurOHk1b179O
gYP0v1mf68FxugFzXTFAk8uaFsN8Wlbt0poGKcqYBMi8TgEReUqJWUThL2QyonZYkmtrnRunR1jh
n7DoUu1eqnfPHm/c/LWF+vuvuACh0dIrqHG5ecHXZbHKMlQIsJwBvvvyZhVybQ3i24hyzTLhul7y
XbrGnkN7ak22Qmw7TZSIco5xLTO2l4W1NCKsZYfmoVDsdTju6J0wxY028nVUQ74v05vH0bUv0WII
5+AyojkMAN4vgkaLG3Xye/NkDP6mnO31lHocSdiFqNra9tulH37HoezON4gi/SsxGyJU2of45pTs
2puwcDs06NupSL3L3zEHxWyHiXUqC3DZ8C8FBw5p1rvmVTejW4fwtaWPJNvjw2eSADPr/V2r9pQX
elJYJ5k4dlW9k7I97dvlqO3z6TRR1Ns4B9fRDXsk/doH8M+F9cs9ryr9uW115r0FnadRWFvZW8le
X4c09rFlnLtONXQ2rlp+TU31oMTuxk80si281zFvvyF92475Gz4hu6oMVxHx1mWNa7JeLgRl8cCZ
XKJ2hPvz+T5xhQ3FnFa16dE0PmG4ae+fWVqpwxgq0MVmujIcoddCEfEon+S5eSCX8oWagKNB266k
jcey+cZ7u/70/vkJF8s1MjG1dUKeXjzaK9XqKT61jdRJeD3fmNpe2xbZlmxBLqDcOReHgxqmOJMx
QjmN+MphN3K+VOTrqzDRVjIKDwEvBi7/+VO+hjvKNPz/X/diHeS5XqduZrMep5qtIF9YarbN9WCr
qv4C3/xyRipJQGRD6SAlhNlY921jLxvt18wgBQcbjIitvTCHJmole3AWGhoOofjFRQ8GrK8//8VX
d3KaR02XspEe/mIt0dL1blPyix1III2S7c0sWjRdufbIWZ9BFASokKUsc24/kb6ESHJjvtVcXisn
fvsdl4Q0W4GMlusgjkofr8yuWwk40gT+2pk6fPfu4u8OEJdQBf8HJCLplC9rCVvHqxU3X0DHS9Sv
mDVKYLfmy9Q1TBy/zDRKoeWTSDevpbAfFWsVEgXhh8GDhhN+A8aOa0mPqr8Zm1uHq3ttN4Xlw9nq
ihvwpSta7ZuqW8LWZnCbPcY9STRoOYnJXNlj/CWOw7cq8u95mS8Wn88wKQdbUQ5zoj9F8bjTnPRL
kotSlDwtynCV4tkEqxgce1sM8TGs9EeLkkyQmpygjkzPFsFUIxpGWa1tnvX2m910S8OsjiGa4EDU
f4HotAKQUNMJdtgULjx3HxGY3E7NJqzGAwjTc4g1bdvt007fzlq0wYfnTi/514yO9DYbF5XpdQyi
L0MeAvr7ixZEhsiKpQ9BLia5YTbo0NkClS6+Vzv9JEQSZYTID5EkK4pd0/j7PrVRbZv0XS3DBUTk
ufpWRsoP/Pe+5OqXImi+oPk8eiUZO8iehROEY8GWzLEh8PeJEiCdKP6QZnbGyCBO9X3taaep0V8m
U/ul1c0hzV7sTv8RRhguldkSH/GImU36NNfeVwagR/2kFtazrN6s0lCOlruwS09S3gnpyC7c+4YU
JwSFCZRyl/BJuq61kXs7x502gscJOJyB+AoRT2hUZqBvzb5fRclpUu5bPd60NGOCKcmf0FsEI/2A
HopDc7gMG1TS7qvjuWzYKAnmdAdzHZE9Mz1rXcbTWi3bo0xgVFrlTs8OCV2cTaaZhy+bi+ADqGxT
l/Gm0n7Fqb1N4Qclib0UiIM3fJBPXa/bLWOzhTUYS68Hmg0sAm/KLfmR54p6wgS+R1ItR1VKhJuR
RHi8Eo9XaS/CMxApOnyzBXXCGuz1XP3XbXWPeOEpD/p7we1vbGFXywFXgwCJ0TJkhIstTLU7BZlR
YZ6Kwl0PI10A/DeNUzix6q8Qx5cx5jXBEn3mjStfXaf/XNi5aIHarIZdp+XsnYwqpqbcxVG+kHrf
an811nDjatfwN9kR/t99Xh5qxeCO/MPkX4daDE/33Ap22s6p3hi5IY9fDOlraH/9/Ple3Rx/u+zF
mVYUIf7K0JWp7fJVC6DPAbjAfe1GQ+l8fJouDnm4KQt//iOcDjM3THLXck9p6X2xa+Ih+gQvH2Qs
S484L7irdQyBV0WxMhsbz56+w+/500Kfa4bzD3fUvxWVQxwsgSMhHAWowF/rYWCi5myDkgz32cV6
K5GkhirHCS0kcG7Ab28O8a4qazysamxMve+yoZDtyF7fwBkNj7b+qutIauu++qp12Ah4E8liPtPD
weygXQTJq6Gu9Nnu7mTfpBkj3DqvjwWq/7vC6V+DIkUMBJt4qr7NfCRR4rzWBiCJ5OeM/E0hAjqc
TfhGJN+qNvvZNJ6LfxHWcRaCqzBR47s6xOTRIv97AVntR52ZB4O4GSsZv/Wzugks/WAa40Osxd/a
AW+irOAE+PwzuPJ6TBXeqVjRO9qHuZyrBvjcDZp90uwuXgy5/6O04pM8Pc2f/hyz4MYxqF+9oNBP
6PCFCHexumrV7yLfi52TnaL9ypkfF/1TluDPMRF+PP9daXZ4V+MoicvaJunav9I5+ToZ5oq8uoOl
kIyZaC9jF+1lAKV4Tya7kDVr37WueKun4alHH1ya9zRWe6HrfP60PtISXEZDOl7DoohE9/G+3FYJ
RNF6Y7RP+A0dHKt7bHX7q0pKN2RWwNnGvU9g4t54Rdcuitby7HWJ5sG7qHrpKph7dKpzKojsVt1p
74DkKbr6SA7aws3qV2O48ZJuXfFib8DRHK9WcySDxxCrekWWmOZ8H+IO589R/YKpwxbHgv/oRmXm
Qavp6B8IdnlI8PXMOOBE+Nd9QCkf5uRKYqM2z81b6RKr43o3mhc5RN6XiK4J/IbHPG2D6lx+jdbc
z000pS6jpshYpHmBaVQ7hsDf7YvRBGttJHExNpf1TTzyY9vkmkhsIPYRAPGR4U4UcBvCvHZOQmuy
+ylgv0Pn5tFAMn0ZbyDJ54L/8kZpmOC7CrsLtdL7L3cIAD9NEw/g0CK0r+xesEKHsMIWa3b20VTv
M+IJR9N6S4L0LYkpB0z8/4tu4WrD0ixVJD8xRi99fJ4Hdn3zNEN4LkuRotvdQe/chzgnfTeuvpbK
rN6FCUI9DyEq9gvRFG4Kh7zWqf+KQqO5y+dgqfRiieBiyhIQJ9EV5ktY598+X65X9hrYIg5vl/AN
CzDt/U0j9a9zG23DydbHN0cZfvpRgPyG5F3bKrbFON4gqFz5miyTyR1mtPTk7iVuU+YQxkc9sk9V
rmQLtYruz3tDEtkPflW/JRlmqX35qKrEqN24U3l/F++XG4SpZaqYyUM8eX+rLeVSYuoAAU6Mu0IT
VpicZt/jofyzJdU4qTTicKwnbW3l+dc5nu27Uo+fYOKb2EPQuQrTMQrLn8WDBw1Pb2d8udrui5mQ
7E693KyDeeNUZXKnzn+YXlmSYxEeY5/g6MRl+t3vurIlkxmXZMWbv3ZWvtcr54+q51zWKb/nH0Y+
3PfGU90dI6P9oxrML1Mb0v/NwT1WH1+brHwN5+IUz9T8nn4YSmNDUvGDWzhPpKCvPe8li5pfk0rp
QNCHjjtf7dyVCL3iPPqWL+qsVhF42tpdXVfQqi2FrL/yTz+qT4xATlGEZWmmBzee+rX3DX0cB2Lw
chE3vH/oORnKYT7kzmnSYpTG/kuvjtg7d7gi9ObfNVBWMOXfLbt4/vxtX70u/E3kZ1BGrcvGNiM8
cCAnm71DVV+I2dtoVb1NIab6sf+qH+rA+BqFfvm/vluGZAbSGCpBuKPWxWrKlKAOFEJwTqWRnNqx
u2dOsMLpgYI8ptuxF4JviUrq85u9RoV8d12pZH+bkbgtubk0VCZguHcQzpY24sSJaESwDLskQ5bP
QFGmpXRi0s9LV+Ubb8Kz+PynXClm3z+Ci/Of5Do0m75hnnUsQxz96qsG2lK4MPKSKN9yl0HvqU2C
RDvnKaGPEqWIHfsYSLXtF107FoZH1hTD2djeE5ZXVOWxLIylXxF7ObsnxTY47AwE0SjGa0558gN6
CAzSnnbBgKqdkHAkbIJWzIV7qMtk34T6T2kYZ1sr71pmBTRNh5h86wr+rYe9DihkYVdPcYsq3GWi
Ln1THedfm8p+FlmXGM4bBcnsQYTsejh0U7irYFxI3x4M2ongDP6cei+9IuT4te+uS3wqGbYjbDY3
AgHo3XCM0uAU4byX04PP4yspFblX7xV3+F9//LwDjk5AYlYewu33n4PiuDiOeZN5pu/Js56AsWoj
x3OPfFwbUlPKZJmT68a75499v8G+v+zFWsewNHL8mctWIGfIb1aCrIWjcif0rcz58b+/msuG4hEL
InzHi5vsMqNsTWztTkobndEPYQ8Gk7twA8y4zHrzf7vcxc0ZGbkw6ZQYZ8WhCQ8r88KTTHpkQi8Q
xOeX+1hfgn5ZqsGp7Dngsvr7V+iF9tz6mqKfXCoerBMWo8dxPIfbBpGVqChI/7yxdK8i5aIYMVU0
3Ah/LpbuPPZdVLqJTgakirIUW0JTX875uEUKtXAB/IUzYQCTyE4mREjhW31+2//Nb/BQc1CGoWy8
2EGdpGmrPsr1U6gjMMAfoBjnB8DurdumK638Nef1Og1fSueMuQhd5PMfIPd4+Q1DyXaQr3BcuWcp
4m87aVUbxGRPk34KmnrhMLw1mOIgtztzzD6/lHbGLS4uZjHNEe8Y49+S+d+37ckJYs3ySRKdfX3T
MA4RCDjGWQ9z8y3mvQBnwb7x1Z0FWUZNlf2giI28dUSp9NB5WN2FR79kG8IhW6sRg2lLokFfZfei
ENm7GlakGU6x9kxyRvfLH/ql3hLYzki/zZof+MHsZXo6egqc02qPI5mP/lqGeYo6bkP8I6McAp7m
bsdIbxZWKv4fFBDVva5T/di8Cue5SzBADpaV3h3gQq8FkU1LwgyZMWBqtS+n9IvM5tQ2PGZmtVSQ
iI42URYkfZF7ME1gp9ECs/uFouFgIkaWJ9NvTkEf7nB6Sz0C54tjBhBXmdoRw0qB4IVf0vZEKyAL
rMnetqpoSSGzl9GOCOw7Enz90d+ao/UgEDbRJQeB8XVkSINdvHb1uG/JdJ3tpe+Y6yp5nlp2cIZB
bFMF2LEFyUjmnMXwqwiTjbClBOvLIUFYOGdm+rSW6bvI/yeUx/CLeC/opBl0Nj5nG+/GHs2Xbsq3
+pATxBuhjmRBsZgVm4jdEZS62QpkKEeITDl8zrXAGfYyoqzS6lFw0lrR1wNMzn4TZJiQVeDVpFLo
XQsFWQeshGEfBpBYqoNR1zjS9HiOvmrOtDJanxSZ7AcZrNuprJaAAVt5HgIMC34s7QeeeP+yDoTj
xwwT0KDeyMQaUBFSm7n9/GMXy4jLhcV2pkMfAF//mKKmeQRlGH5onjoL52ch3zTwckZnZwx/6ww4
QmBUWe8Cw8pyyCRF08H01PmhZMWm16OF/HIhzExYGpS9++TZ7abHIf5GEXdt2EkaLcYOgsqhsb7Y
6jvUNBz8FfRWfqUMOkECNwPJ4FLCYJO/KdPsgRCtByEBi9mEitYz+UPITwXewGb+TaDscbwrsTls
cdht4f7bEPAsCMOSoTWhEQA8ePz8EV8jkAO7GAbEBOGFqBe/2yrNEnerAFSW3xzPw86N5wdS9J4R
ossCG2DbyoiYaiTl8LpxddmZP2xmCNI5Nyi4wTLfn1iNVamJbSHJn8poJQSs84Y2ptuOhSoLU1B8
JLoHWXV5Q3sbR0uYg5vIugVP/zdP4p/fcnGSZXNm+hp0OgqzblNBjZERTmrr+2zMdxFavTBnzld/
kQMsnPobZ8g1vJoX8c/lL0oTe1Iq2CnA46lPgvhwmNDCZBBzQn+ZxLCVmPxGqr4SncWNl3Dl+Hp3
5YtPoHNG0uvCkvAHa6TKUw4J28kYdlu5fN5MW2FhiyzZj59GOByymQnpWkB7w9N3Pu/r858kV/zw
WRDkhBMJrMEPauXMdau29zjjDFqfDnKoyAF0/DZkP+rhfOcQQ/+TS7IICGx0EA1e1E5jkuEGFkR0
YfZEH6CvZF+psJsW+nnMiIZErht3eW2aDPkQoMxBkw8XXGiKv9UNI6SpZCrhBcED2QgBa0JeNeNn
RNhlJdRrQCD4rRoHFcTuFbtaDnXj8/u+/t399iMuiqfC1I3QzjrjZJP9MiGpmAKEUBRvSavcIcza
J9hU6dhEyGv//NrXXjNzW6YXsKKgw1988o0SO9iDQgMVU5FsQtpIa+k9QTJcN5W1cX3zRrWqX4HJ
GQT8dkn5Sb898lwJk8RCRH5e5PLYXaaqNR4AOv7g4jqD29iTZVVv+lPjzi/SyyEn+zlTzAUmZt4S
sSWDSCsgZ2VhuuzNlF0a5GjRb43oj6Yq+oY5W1KuQ5Zr2XcbDw+5CTv0ysconApH9i7hC4+W9ipF
gfBMbXO4l3Uk7AvR70ijIOS0sHOf46k7SlUpZ7mVaCAh5dkZqI/idU5VJF9q4sGv19U9iRH3Yeiw
TkmhmJX9mIUnmy1Dn+tj13urQrE2Zm3sNYbGkekvz0UhUPCZ9RGQ7+GaqwDRjEbnWSkdqYjEoiDH
5ufW0lCrxlF1i3uy3yYRPMkOIRxeBc5uOkf3o52e6c89lK9UYewepEzZ+r1Wv3WpeVc+nLuA+NVW
7KWwHIVcInSJuKA2o8MVwRsRuX6RcRaNu6nLj4yqDjHdZ50d5o5oWtfZVKq5bnBD9u+FOVl3yRcI
j3tp2jG2PRDyyZwc8Uy5EZ54nqlHbcGkMcSE1KedtaeljbOsbGxtlfyoleTeydt7vQ6ecUfGC8O/
q4tHqdrk1yWUpfJQhApT5VjwUamVY/KWzs4iwlnUZpg/AKAUfnAYUqAqbEMbREnJoJxyfR876cEw
tEMNX+hMa8rmewufFytuV8RlCMAwyE5L/ALGFyDiUtY1GBnM7gtCnK0X6ved9myWOq9mfJFWVe9J
4CTNQ5QaQpiregi2DcUhr3zwkvVYFCcRcZ//07B76iHYC28gZHZG+nw0lXtsGpYyn8w9e29U9T7t
K3I7jY1N8CAD8NqxVtKyAU2dhHSVcgAKBQinYlyH3Y0G4UN4/0HsHbLRP2ldvVOa7y2zch2WfGpH
O3MydzVHyecbxrWTCnQCNrkhR8Nlg0s6aR2gN9NPjOlRTM0AdPg9UK9G7vj0+aU+YoFsFDBFJa6T
/vYS+HWjlrdt0dNV2MCPTr1UjWb5V0tNLx/R4OmLUutv7MVS7Vwee0jHLY3IYJvQ24sKJM3TqAcg
NE4jigI75iUM+NzBw/r81q71y3iFChFSxfgZptv7TXAOUPwqtQkfFbtaN592s+HvNFqRxnsWJaO0
6aIaG43pPiNO3hlvnHyysX+40d9+wMXGX+QUOjME/VNiBvscPpseYPdAQqbSv6r4O39+v4aA9J9d
7mLTL5WpzGMa+FMJwj3p06tsYQpSuJYWT3bWRiXrpv9hecDckHmI3jPCrcY6Ey4Nq/2A592uxMZE
VkAGO7RQ9EM1qPdattcqk40AgSerusmmB4FHRTvmEVz6+X1c/SRtDxc9kvlAdy5KFFvtNL81GqER
A8jaxTKgGvBakt8c5g7Ta2Iad5Wb3Pparj693y57UaVgRN4q0Vjxsui5B5WBRk53SabxnzYKu6oK
Fh6W7qOv3agOrklv0Ub/c78XlQlRj6FWyYWVgRQiL4UyDVGcbDG0lksjwJi1F0M03OhCBv0O2V2I
J8qkxI6yXDh9vTDncEUS3xax2UJF9qmRPPz5K7m6IbmMhrAUZMB6qeYD84EUkUDrL9RvI5JUeSMh
Gh9NC258xFcXLScFgwJ4w6p+WaBartdNqlAPlXDeZc0695U1p/ohOhvjiYeI1IiC1YsKWur0z2/1
SoAxAg+XcE9m/MiNL+m8BefrlIfQ/gJ8Z7X8u5OnS2lyyX3bRNiFCU4vpFExLxTM2GuwPy11aP7j
GQiD17by+24bDs5KL+Itdq4cNjeorOa1PfTsYoNbIZFDl1YrcVtNxAdRmkjppjtQzUhiBMDaiWBN
ZK752DwjgntIwvwoAjdhberg/iawbDnUeykIpY7TdEQaVFYOm2GLDnSkbacy9hXrKLCUnnVocvHS
n6qjR0eosVVLBy9Ik0PEoa/+1OHYV/RIuoltOOBThktf4ITHxJ8PGmZiSCMni6G4l6U3wqZt2Qou
dzyaepHk4DSB0cDFDl9HJVb0PYp0KtOgmjbV01D7dBQ5eoNmK/fqatE2tgZ8Yp1lWM1PGfK4n0qI
dS1/o0ONLD+3NUu6zzsXYmTcLMK4uMvE2V77Jdpsp3COTD8YfpTIll+F3l9H5L017hlyUud+MVvT
VlioHRYTolATYp+oHJhNU9ihTGMvdQh7pLURfKSvSFVLsZaFTVrikDKE1ZmOdgYdMbZ1mDIXzzRn
ZrmXShL53KJTb3F3tOvfEDMXiDvgEpfsbxNhqm72qjw9fZURytB3RE8RrJzH3+ST+PfnwH+9kLbY
9ghIox6WiVBFkfz5ujuf+h/f5T+/5uL0UidNjaqCCUlXZSsBByd5qBbdB29R+OkB+m/5NAM32sTw
0AG4SRdBlkkTJz2D7AkC4p31HrW7smHYh3/K65F/Wk1U/MimBa8WFrsUetJiv0244GPKSVAM6ny4
rSLQFNzy89u7toPKuPWshlaZ8b//UjujCsPcNyV5MlkjFWKiN67Ofg5MZD6/1LXzk0GF1HUowj44
a6qD1c29AkQnTM6YujaaeHBlvErVJwF/W6++62/SjK6ZJIAHMiKB2QRT5BJhc8qAJFSDywq5F1fO
B2msBQgmm2Nq3LPSVtB12Ss7br4xdrm/D0GJG4itKgxQ8k0eG4prSCxb6VGFbC0jTUGpdfSfMVZ+
Z+eDXF17nHNElT7qwb7/qSMoG1iORrIVxm3F9iYrcvLznZCz7bI7REF9NJviJTfJDolPKT4CWpge
XOvGlnQVZwAWVT2873Cgc+Tt/NZ5GyVeReQ8ApCi5DCzvdwcGX6LgEE36lBxDoXefUbG/4PX/s+F
3QsKxxBmrQ/IwPOHijhn3xxogUUPrJ2cv39p8myUUJ9fVD7bD4sWLMkAbDAJTb+4aGLU5hSknNZC
JpcX3tsdY4puObYTfjb1XYF/6v/tkhd8NsevDVLDuE92q6WoqKVNs8ZxIX4ZUqFGN017z4yIz27z
oiTt52TMu5rblLbVbDGfYhiV1PFdYjw5OVQCHq6MfToyhUiF3UnP5gdgCKO74WA+ymEkvpT6qjDt
pXzrsnGJ6to0lG3Um3cWVohiBgdJrSSrrd8LoE9ftseS/04AahFMgpEvuqnd60R5iwdLBeNTLC7y
nJOp+pEzYRFWtmyEFkaEVm0d5Ye6s79OOIUVy1lnc/QYT+Y+cIP1ZKMBExOb8FuDO6OedMcAlErD
KE5cGhXsS3TrTz65o0DWQd2sVIBS2LEV3s1GHC3+B+YNVz4oGl4IuxzrcDwvPXqCfnIjTzF05lwh
UuV+Z80RigKwScvDbyR5Ks3suayGbRr6j2La4+NpkdaQGmzCZIOeYTDQg2A4sntUJgHNbcaWly2M
gJh2jH+SYDFPq3FqSTAplh6xdXYdHgrEggL810waeduvXZg9JVG3tYlSDlpzJ+axAt6bRk4w7F3i
fdPq/qxglKeZKvXeNAgCUH59/rFfcdM2IOjA84Uaj7ncZTXqQJHDP0+hzoNj3UJNkL9EiRPiLCG3
K6261nl7I+yXAkfZtUMGgQ6cTOPAjFqdRuxCzJ3AJPL/n/++ax0upB6XNhuFDMOV97udPboBhh4M
EwTW9coVxIqFtNYo/ZL5P5GrAVqa+M8ZhktffbHbmE1ZGrkBXu54KZrWV1lWspCE/xKlzUZeYjCa
OyA44LClHPOf3+61U9zFUwOJP2j9BxaAmyVjEyhU3THZ9HfngSNofVkReqfcktNebechAcI4EDor
TI73z9asobPOcrHS21OVI97+kqf4vjBQS+16qxG+bHkY/kTjkwzj5O/3U7gWMkLIwRMxoq6GcjGw
EzfoNs72Qaa3JRvy7Lue6lCQx4VWbES1IeUR1entfurqgYhQQBdHZHRUl5VPoXeQT1zqAnPq7ogW
2gApLnMKYhlbyrxJimaNua14H33+uq5VQsTb4IQivOsPRDfCtYusbRu2bRoCG2WM2Af1WE6jrBOE
WmyBemu+sSaubGEWamAX3gKWJEy63r83QKbRcuDfnETNNAbhOqGoFWKZ7MvSCQzUM5/fqO7KqXd5
Qv120cul4c1Z3zpGx6k4m2tLaXdiAy1FvJaGh9id11XrrkP0h3qB8wKT8XSEBzZ1a48iLIWBNwXm
a8O/U2MjJH1hCmRV00fKSEB03PLn9kCzKgEgeuiufFpgq8P+KzielTWZcZBxb1INRJKUYBdYbfZx
s/agk4lMy7PLL2L9YeNMTHrXSc3cZ0HnbeMrrpzA4Pp3odR4s/OoY10AqazXQ5C6hYwGZKMTxazV
v5F4/i8bEUZkcuyKh1GBzYh8XSPphG4oKV9/CMUqpO5N8uhJWAa+MjyeLcvo3hAKfxkZAlCfrEsf
zxBs5+oxecQq9UFJ1U3ZkoDIzAEGgiixxNRDAremBM8fnqyTWKva5rxn7eFrIu2JDHXseW/m9nJO
9WNvlczFk1e1dTd2ZADclPucCUnHLF/YCZEy7uUMKwMTTkh7nrpO9rjaNE19VEGeZVwuI2GRXcq/
lGK3AmlkofV7zFexK1zLdmf5m5EdT7R65oAABhKGWIzJJM9miic7o1QJXqw9dbHGryHzNAsfYVIs
QgRRY2lupV+P++Cxhj0oB5kghylgoGjlWzTUqlbt5/FJm82DX2uLOPpLKH4mWdQ9Kms4sfsZPQvF
AlluWxGFylh9crsXm+jJPMY1nOGQtLo8pXu1cA6JEz1Xw4Meuwv52wntiVQ3yGcwEl+4agtA6ZFO
0W7O90xktun4+2quRGH42vro0fhPBAYS/xuxUxC58gwLxd9ZGGD3yfh3rLmvImSUsYgLpqYbOJvb
2Fz1886mJmp5UFmnr52s3hiSAUrDKZOG3LLx9St2WZ4fhSPkM5iLGHeZw3wY8SQjKSckEMHqwl89
tkJiJ9W3+i5mD5vCZlc0v/R2WA95sHe6+Fn+NIY7oIf+yWLvkWfY8dAixVtFzU8pqUTJKV+Uy2gp
8Od9P3wLGN+Uc0ea+s9ZSZYaD8Rwh4OL3FBm0CaRBFqfYnI3H9tRW0n1l+CBZ2Qx+S/hPQG+dy08
Cynz8k7dJcjPhT9O8MMf/8XZee3IjWTr+okI0JvbZPoyWUZSSbohJLWa3ns+/f5WzjnYpVSiErPR
AwzQ3epgkhErlvmNUs/7jEcmeRgj7U3+qDaMuP1ZlKOWWz/BbfJs+1vkGk8fh6dzjL+IThS/OuAW
j5wOcbQ/QyJ6sWFtKLhuYrq1IzPZjiFHrA38OYVsWKZrb9bWXYu+UBhvsjrdIglqLRWW7fa6iTBd
7rsDmhM7a0KpKY7X1YSFOn/c7tqN0VY7bfm3RZwrMUAwlPlpMu27akzWRgauOV/2EDgOA0Kb8q+H
cXs0yg47xSdRr09MGjtqssX1wepe6PxhZs7j0OmNNWvtEbto189FRZtv8YsKiXsLhRk9ZKP0O+Cy
flC5cqpWRd1vSzc+6sm3ciruNQMpXDoKfYy436zfpwBraZ8Z1a2B/rUMjFsVTCDlJvSBiywh7jK3
7QasDsTQJAanJImhWoS+QEnGW1Cla7c5ZDz0qzUhgoBY+vNLtki7R5T5EGSTBycN7soIdSlyZpGv
Cr36USZVUmvLZv14E10Drrxf+pJsk1o6041c106hjYSc7R5mMpus3KdYzeskPw47QMCmaeA3WnGD
AaNdudWFw4+qCpmMwIj+/OGRU0eh0eQ6Mh/6Z8EdZlPwrKV+3A1HUeEXPJ9oAMmcRYAkWkjfkalS
kOKvJTYvTMGnRb+XifjHL+ZaogiuANkLEUNDcO9iC2SYW6WLEuqnktGNyDyVCO+YhBuF60mEzZwW
8l+O6GIZnmTEHTDLl/uJjb+OU3RB0rcxsDdth392/EujPEUyf58aa6kYRwv5XC6vhngr1Y9WK492
2T8bvfvPxz/kGlAEZBl8QovhJttZvsG73knfxW4QodF8UkWr3EI2uu9pXuB5Tr9IAdEmWSpS4eg9
fjeirzIVTq1bwuF/OwOCEqN/xTcW0Ip+bpu+e4pIaTTkcgu2eJvvctjLDd6oS/XmRPZGgOFj2uzB
U2Ikpj0usLoFTy2HLcp/VOWtFJYUmR99GTvfP87FxssZBteK0Wgn5cRo/NCw8Tu92WTLo6R1XeN9
ErK/qlYvArAYYQcIREMuJBVMK5rsB5OH7lLzi+iQVkIZNUURbj5KlWwgvxtlXwWhmlkZmmDKQ0/v
Dnreo2gHiKBcVQ3PhZ5/ru35qLbxFt3237LTcCd9mTLAtfh/kD2NZbyf0ImV+bzKQZADUIf5qgHs
o5dYfYZh8mh4UbQShbowrl+iqfgRTsAT1qIIVWvleb4NZeWTCORpJv6LfbSJrOnRSTZVhBRZ/++E
MnAzg5FsHg1jZR8Xtdi0OgDZ1HrQsuze4q4WJKs4KGn5qkZAYIDznhXNFztAhQj14xAd1bjV/SDL
fNd5K1tvP6SIzI3pRrjT8vbOekmAddql8Q09PRoU2I6R3KFGtljdXhqSuRohEln6k/bstAyjhvan
SXIgl/LAPxZJPyG3iHJwzHcSyUvBTEiD+gz6qQ+Virc1ADsRCkhBcWR0hgWHJ6E0Qyr1PCEAt2p6
P4K0eDIWvm4KyTbkthFEhzs0L7gMfYmsI4fqVST4RBdBRNqEuz+F5nFOqr0DfiKocTn3PslD1Yx5
w9C7D7zqSUF90kvueuVou8lXPbO+dZ3zWfpAkvsF2TMkQ1/e5uSMz14wP2Q0XOTVSZfEcIa9FAl0
mF8w3bizEUSLCnMtKFRJO4Trr4p0LcdF8h9pTsjzjKV2aJC5kXKvNIaj9SojjrN6K9EGv+DPaujt
KsKUpEZ1bW9HZ3Uj0JhXzhSMWBxGyQPVv2zSHKfs1Ew11ZMXq7C9loMIJQ7bTtXPwy/J1+VV6uqy
bdhcgfsrhoTjqMqNB5Hb8vJs6xRzjPCYwPBG/gx4WDQrueIp6kkqr4w9IBgmAcvINSqlYkRrUMDu
H//+q8ta1rlZ78ADk9fzLsI1qkFMabnEpcQR6Fa2lP78lFguqg7oBaTNxshuUSiuxTFk8FXMYbBF
AoP756IJXoiLpxLcYyBGffRJ0EYyqgkhCwo2yoqM149/JiiWa+/33ZoXsdObMJodkO47GWDBJF+f
hlctogzCkSeLlYMUs1iBHM1MO5BWb7sMPITT3GM4nyzNGz8Hr+XmVegFIugseIqe2q7y6qfKTO9T
1d5JoO0IXS76ImnX7Uc8htzgcUq+DSai8XP1WBr5Q9f03epMA/DqEHdypsUzFMvPUjsks3NIUg6P
RkGJ+ayqlYmfx9q3uCqR6q9ouYJX4lTlofFo1d43AcdVr5o1U6nkqGKyOFWXTnlno3In0UWvih+Z
Y7xFUfcs+H6L2XVq4xqvP1mU1K33S1IUMeAQalgSDI9Gn2MO2Hkrtymzs0tg6jYbmgoPbk2WJyAq
bkKb9o05tNtRBZQxrCuQflJlCM5KF2sm6GsC849bTew//HGZv9seiiNUmRn8hr7RNvgPbCdmtG7l
HsReMwNQIU3oKip3JjdA/ssrzC0eAbPxTZk8bLvne4eWlnDF5ird0W7cJogn04AlSQiwjpCWtzyN
IBTlapG239x1lPFfMwaaAjNMM5yXuJekuhOlIMlrhB4QY0MiQzhpP2W2uhGWQxcmRxFfmLTwRg55
DZVJcxvuDLpK6Dhcakjmlre0c99CIuLHSBYrXdOGLrQR4RaSGRvhzdXUv64ioNzfevG51N9MzVcr
yD5yHeUIRnuN7ktXJkJfuAKYIDmvBGQncPddOxL4b0Onr0UM1B1I+XULRaRLTyvFbBMmCCDSkoXI
joqK1nyloDvD41JFu5PukMgryjkTfSH5YsKOErEgb45XzQi+naYkg/On8vxJwpVSYzlvKU9eXtGn
UXVM+zA6AJqvQdcJZvtwJ/Q8uhKntmpO0olB9PlgDe392MM4tPZJv1GQ0BB9xTNokwTRwylQRX7U
CNdDox5FeK5z3BcDtMIQKT+7iES9A+4L25PGqoH/gIjJDmjuBq79mKBaNHL7yt0oTQEaCE+mUd1L
j0nOvmAkpI1YIlkjTk9TpDIxKcFN0IrS1uM8bkZnuB/KfZNt0z7caAPF57SLbPVRWhgy79exVRTp
0gJ4rdz+EoKkjyV9IcGCCgBTY4qBQEmJiIfkMVLYCO5ChCNlGC+nXBRzZCfLRS3HMPOq1TihLR+F
+3Y07z1IrbIppLkjB0NIBSIiT5aDRjHcjBrMNzH5YQmsO7O4Hx3rs6o5dwFjApEM7EVA7//1dWjZ
7YyuA7I9bWoH0ePZvcd+dDsM807GDmLmIy3l3uzvg/m+yqt7WU40Nh3us6AzPxWD8YqoEE2b8XdZ
2jSTnpNMfVTBsbZjffQGeQnDvRRJUYJIIiL2qbncSWddJIsC2mtRcobcypSP/PdOmjIfXxdnzMzl
bQwSCwYodSZAhIs6Kic3qyx1VE/d4gJuqR7tznkT+KmKa9KSoxNNekAJpzNwVJN7fJYxlu4+5Uqc
rxbHuxcaS99Gh6BX/LI+ysgoz2r4A7Ev7d9SNX2ZHwraVz7boBQ3uM5Xr1iazjbDCTQhzjXsu3t9
cIy6bAtTO1k21Zt9r7NpdC96FZloz8AWjxD+8Tu7esG+W1HixrsVq4BRUx1rcqk3O8nDZQ/UkJhU
SNYfL3Wl0WFjZPP/f9wlBs00kCjQjZm73MHfs59BTT+IJPVUWX5jejcys+urcfBkcuCBHv3zh2Ge
CBBOG0iRaONJqFZpy840uAX5kmBS8PGPuzbn49f973oXKRk6IkYyNh02jWn7qYS3KJAzaFRzXBxS
ABUSE1tsHew622XuN0nKG+Sw5SITULoMdyTxjkbrpYAJ+/HTXXsZaB+bHu0loX5djNzNusjcqOXe
0svqIHPWOMzWlvu1X171+Nabv+KfSOn9brWLY2hFeZzrYw3NNPV+KSM+23S2hB2TZHSG2dLS/R0x
iJ213wW1t/D5pWhLJpTVe9T68a+djMNIq9xGdCmH3Q0ar8CDsXss0vlLnRnP5li8ecp89AC6L3tF
6V682F0vuf4qV7Ko8wsEaMZO4QwkgZMmp1naHwXl4hT/HpGiqAr7Bjvn6ovGWUO3GPzp+hlj8+44
hQP+AUnYQ6RGr0rJgNcHEebnYNBwFRoi/cbpvbWcxJN3yzX1qIc6msnc6qlfuSXXeevHOdrt5rRS
GusGcuPqJjc4NnSrkBj5i3wEE8oF6gotva/HbeKkDGudVQ9Z2wCkozM8aOqNGse0Lh24SEDeq98a
SnSeXYPMclfpt1ybNk5CixjZho+3+NUEx7YYtToWo7vL+VndItnmTAiaW06HKgU6Prp6foZ6eYsZ
udvxpx7tv48Xpc67UqAAdYXL7sj/LkUdHQePwx7UNUa1NJtdX3XazWLbq0btH2RCmaoj1IvpgO7K
iq6k7xrowi5kHvqwSa1+Q7MXrnHo58u46QaUfsd4bZYtzC7sfst0k2FtH1reuiV6mRooEeykwmk9
k3SnYepbUXZfTZ0f9OPeDp4UplxiIyAWk0aJa0X81aEwaauWzDQ76PEvM0xWugPnmSmUZzBip59v
h+GzSV+bDN+fYXXO06rtjVXKB3Rl6+rNKrCSdUsf35kWv8PRsUvsTV+2/ihNeYzIyBLjNtqOgJxd
45BnDAPCvYZvXKMDJULMJa1VJpHztg7X5ajvAxDSyCLtdIjwWWruQw8eE+MDuDbrKbOgT8LgKHF4
Q5Jimo6VPu+SEY12J9yUOjMCwpczzJA6MOWDEB6ZkGf7BE17uKecONLvba79LrvcnzpsuvARkGZN
YuI2Gyu+7MdZQ6nDMv2Gf+YkxqowBu4+dxUCjYFUsdHjGQZxv3LAjuuDlEoRjJV7NA38JDy4c7BS
5hmQLjRDQ980IR5kSr9HsnhtG/3K68bVBLwxzLEsVhmH2MNaCT/rPXVU3PsZX7tx1E3WY2PDf4bk
cxVjiqR0xq6a8VEvtLU5TTtFUdbyaYFsb9HXubF55Qq8TJcM98xoxX+DdsKf0WMm3hL9kWEIl33T
ga506hUSWMysCj/RfqnZssrDaq1DQrKdDhSN5g/oQXz8FNI1+OshPIxYuZ1czOYuOigojmsd8jyU
VAxuxabKo8pv8u7t42Wutv/JBHBaRo8Ar8WLS0kLHOwVVS4ldTB/ZpCejG7CMMy6k5ogwN3SSb1T
aS8vg1ZvnChD8iRhNGxgBqndScZH++w10fD+4/TeeDZZ+/IdvJ+uXeYOzdLUHZ3sk52GWwM/+zx1
VqX6FeWxrU3gWND7N819YtwV4NPq8JaL67Uk8P36F50da3bYhHhGnqoBayLICbD8/Hj4Kmfkxk+9
AnMgN4AiAyAGCZBLZhQymkZWl4DUHDVcxd5bHRlbq1y70YxFCcrii+1jqu5HnbpdqvLGXrsm5EyX
Dharpbts/Mu+mQUJLFXsgPkEHcqhb9cTHpdUwxRt7SfpJwmVWnrJHghWPFbWNs81ROprpg0PszXp
Zy5xAs9bEH4IWeKjAiOvrFdG9kuktmEef/zCztzav/aGgXwmmRv55WVNE00q5vOdTh67WPdGpu5H
d0aZfoTTqaCJGKLhUZ3hchlG8dLPkrmRmJRJZin5jzSKjGS4U6rxwcbgY6TNW1Kaifeb7OuPn/da
RoK4COkftDA4GBfHWR8aay74x6fMabfqAB/SVdbpiCBTDbCbJOjj5a7OesRhDxMhUi7Tkhj3LgPK
g3C0utLRTgHaKbWerWcu4rT09lpsojaCUwuxW3FUrqWfcnh67lhQHufoayn6Rp/MGzXc1SHY+0e6
OM1Fjz+pV9uMn7ikVUClem/5gafsQy7S0juDP6fobYCnlyXiDmms3O6/lyZDXubde7k40m06VXkq
OsglUi9NhXjppG47sL2OAyE2ZpSYfMnjW3KK17Kh96te3Ci1NpdKiUL7qVaZGTmwoYggCfh8BX3o
WXH82znptbwP5DLJqGYwe7scn3ulibF2FpOARfMmc8OV2gSPYQAoRFXWlmRSUJzyqrsVyK7GTNiJ
QOVVdt5lvtkFyJv24QjOdU6f48LYSp9BGEdyHmv6SyqTK1FtUtH7iAgrAh5Tmd+OC61XtC0ZUXx8
Fqjkrt0jlgkdX6USBX3752FIdBSj1QCURg0zV+nHA+DhbdExbNezfWe5h2bpackc8pqsHYJG7ebb
3jPXSgPMjPMyoZOuBcMan4GdZQzrvMWYkbLK5qA0BmCul1GF0lEtvoMqcTfXQKmqlT5RwrYtqNtB
XalBBmUdH0QDdBQgjwUCddMGe0Fy1Gi+Z7m+LVON4IunBxzceHpplmEdgHJmXuxTUT3NQbC1neVZ
lPRD13qT2680IUYD/Q9T9S7K6a3i2Zm4AOLAA5fkVmnlrXPqnVR3sBpaEJXCOwsAWxHCNTbX2Eo8
a0X4agzBaUQdztA+FSJIGZZbdZm27ujSPzPv6zo7CNxkLlAUmI5jDeAHFy+p4+q+OskiSlvBaEPH
MSFDw5gKBzPfnUD0GsrGal54auPnfnC9lQ7vb9S/DMvPPHmUFyiYEw/5yS5FtoCgJEQ/pruMiUJ6
x2VwaBxYg5QDklOPGf1zLGCHxl4PLuTaSlyVzuWWo31e4hMX5sZI0rWpZwfZ7ZoXQPT1/F45WUDD
Br6q5NFT/DMPm12DZVhkDXvJj2WIKUdR47N5M1aYCBcLaifNDL8M4se8fTMKitXZRHyYx6wHXzL0
VdVaX5up25aUGzlmbK2W7rK5vUvaf7QSwk9UbBb2ijKk+0rTPkf58qqq8yrvF9hT8KH0YFvPs//4
LR0n/mCyi0ZjWyPvEyINYOTFeipeWnfcanbCWBLAVxht2rTYSk7S9r9GeqHWTxt7LraJpNtz+WXR
/u3Ya4OVrBa8q43Z2UX40JcZtLYS1E8AHsoCp6pa9/hU+W3dvHhq9L2pqaVeXNc9snVWSaxuIuqJ
VP0kvDj5vVqYb+IwXU/LsBqyJwOWkUTrcMqh4Bjruij9xDl49T4fGTsz8bFq3Dfcg1uYe0Vv9hPg
MscMIRtMu65CMb2MjgY7knHJLvY6lgpOdi4SUM+05OlIHfoGSwLkFvoYLhqQKmOI14VaIuvSbuRj
yd6XgsGbgxtR4yoqhwLVQd3DQzr0Eto1xOkY9hVBwxyA95bUeajMcYRs4Ftzma9iSpkZyqjH38Mc
7uOYJdfQZXaDpgvJJ+Ya6FleRKwJHwLXHQb1tJj6TsZrwg2Ns/xG9n818cPtnMkNOQmz2os7uVs6
d+q6Tj1VqXamQc71sLMFnIlloIpcQzl8VyjVZ7B/4mYuMznx7IwsVATqGYMway/wO5mpxcPrVISf
7Mp5cJs3wNFEreVG9/L6VxEsDRRaRxxb/wzlZMlZnAYD4hdlvJLGwNRGiNCDU6gwVS3/tSpoDZSq
MQT/cPrvlZjJHt6tfvG6ojFGLXZAVCAYT7EWrs0RqF6KU7XCaYv+TbwvH2+Dq1nju/UuspV+UL2h
zFmvAPUrYVVzQ5/mUaceb/+46znju9UusxS0+VwXIayT4E0mAKAUCmBOYr907xtFvXdGGpD4bMT9
ZlI7JEa6/0wFQJNaYX9Ib2zOq8+DeC9HAP0wgHkXz+PaXRl0Q6meYKQeh/X0jWk2DaHT7LVnn0pR
5RIcMF9hV0IUcIvvbn2qoAZ0jOD/+y8hTBAUAtl25l/0HU3tzaDvcRwcwzPvMIuSbYsZWmdB0AXR
/PFy53rgrwBgC09I5y9W/HOfj6Uzd0Gbkizjvew2NMAZBCums0erb07jE42++2Ie3oIOk8VhG1ne
LvTGl4BZkwCYDX2+m6CUClFGvJRB6h9jE273EOxcLDsqkhnjVdXjBw278iyZ79BqV2rvq0GVJJQ3
8QLQ6/wwJ0ymqYhAiCL4j6qVVPyYTX78c6/tc2CesDoBhFEFX1ZHyQDkMYsYEuCVFOrj2mXkK9NA
K2sQWft4sWvJONoZRFf0QQRf+Oer7RcC+sRs56xaJBN6BGK34tW40BmXeRY2KDcG5Fd/37slL76m
CzbA7JREg/Fic7kCi6I5lzG7z5D9EVL7x7/w+sl5t95F3KgGbXBz0BQnFG1WImlYMRRVGheblcm3
cVkoBmVbveYNE4J2v4D0sNrsgYnBOk/qnagUfvxA11j9+Pb+7zu/OMqxm06mLtsZtXU40ACd47U8
lzyLXDUxUBGxY4UP/wjqCx1G9zF02udcKQ/WOL7FM6YI0bLHN+coEkj4srwVXrGFc5q1XwU9aZOq
ZG61cvJMRI+mTceovE+gw1fdk8zYxT49hVtXNTXePzS6EtExYE1rye8TF4ZH92p5zMmL+kZNdCaL
/nWYaawYNpQnIQH+uePSSPFaN3fUU/EVAMUzE/dHj+6aQF++h8BqYsqgloYPBwM0KuhUsv6m7b4K
CdQe7Qc5DQVWOhOOQOLHLqwfoVqY+nKQGCQwXIqD0aB3DiZeJvBQJg8yrnTgSwgFYLaTfCX0CJvo
RV9H77YFYFoZlhMrC0mNwcy1A9qcX5Ya0ShUfPtwN8YwK2mmfLwd/qM1cflGZFCCWJuOBdVlOyQ2
l56ZCAcis8Jvgp4J3eol0+6dyr2fhu6HmA7nSfYUxCpCL/FunNDitLRfAlYSYg975REJHgZWFUBk
iwx7fkhpP6VR+JyYw8/prYvTV5nnm4n2WUCfPU7qzMxQw2qOHslBRKcaruZ+CJr9otd+q3mkrfMK
QNODzOOYR9657bAXO9QOmMag/Win7F4+z4jdskxMRYszQgihx44mArtYDdANqHYFchypiT+1xVpG
54LhCSF89L27kfGxnWY7phDfBwvqt/OVqmofRo/0nDdR2T4LjnEu050yfDOK9iStq57nF/CceHWL
XhN85buyN1+G3AuZWoSvywzR1nlDOwWE5HQnw3hBqooEc4SogDvNhwnZHPlXwxK5jHi8E1eCHAkt
MU36+Otei69I/eNOBLDGsi47c3OemPYCJPAUOgihpvp6BAbTfkK3zY9wRJqd7cfrXet0ALzDw0FD
G+CviTaWJE229KQJVQYihSrWcn9YOhAeAXGktC3dbecl648XvRbR3y96EdEHNU6A/OTqCVT9ri5G
X+/+6VwkvnmtyNfdWE3i9eVxcXSyXQZqaHtf4qvCcMiGoqAcsKryfkhkC1abAXL0xz/qKgkCDXEx
oYHZSE3wZ6BKUOxjcErXkO7R3ZxaR9oQcejt1RF+XUPdqfyMg09tcksc55pQrP1+4cvXWZp9HCFB
dJIKV6hrKYM0+1GqU61ljEYdPuXa2gALHdt3Uxuss6X+1JfhzpmsjYpjgqGBq0Vns3NqGpnNutYW
wtqtB/0PVuavT4HJtkUoN7W/9Fb1dF4g8iraSRtMDhkNKyaFg9WB3JiwbUj9joTKLJuNG6ZHpoeP
IOg3UMvnKN/B48IBUvc7ptEjqvEMGHEZA2blwHqt3AeggxuwAX5nEUD4z6rVsutrlCXpnuHMhpRY
e1aLM2Nwklp6b0z9vvCCp8Bp1zWXquIdCukjIevm9agu28GqBq2IBNMxCdQ7TYzCeGpNU6S/NJrp
BiOhTzntm8gLHskYQFx5G6f/XEz9SmaHA2V33pY7vGAwWcKlEKr/6ObHmaZFNQK+0uKVZ32ONMxI
VXzJGZLZi8qAdvST3j3ESYCkFrRGD3IZNb6oK6W4XEO1WctEMG0bxEjrtXxTmXJqS72ZcweJGyTk
jcxP4xmFYuc81Y1J66XBNAVM1QEeYeSAWx/u75ZPNBts5JGrzA816lDGySqjuiVnTuEibFdtlaSX
S3Ml7RWVjohsIGgvzNVGVA+6bb0YNPdcv2iTVSx9j/q3tlT+4pgrevS49LUHk06M3uVbpaj3Gs5r
6fIFbiQK21tpqBrReN8wisav5Tw1lb5NG2qrAaP3SjAIdNBAe9yRAp/7FaVDPTdG3LbjIVe4FgCN
KpN9yFQMxlsfSaPMVfeFb1rAIKvlfsrTbY6uj3RhCtMBxNUcoAD4YiLvaW92G62kb6WPt8ja1yzg
CebAGiSyEmUvMjcbtwSlBFl2cgy0qZ3q0HflyqowPHIC2HowMifrRShrVv7ogd3r63QXTe5qijWm
cmTygFaRM7kRqCQQ/XUKUSLxaHFjY3mJYnJHzJ/drtJPS+etrT706YSlXoGwN5YXyHDGrr7XMcdy
GHhbMbBSmAzygW88xrUBpfPuMS7CVjom3TIPJQNKNM8RWwC9ho0gApMeHCkgr6oJOaICU0w7lgao
Avr14ye4JuqFTgXUQ/6iKr28GeqmrppqImIjK+8PBfmj1+EE4+BGaPtTNKycoPeTNjqKXFBePwRh
tW9obwvDTw1Qn+hTYsTveoy3Pf1U2872RaLemC9e30SoInKjkFP9NVFfzGABR2hpJxMATE0uN8Og
7crsKLOQfGr3Dcj8QC/x2ah8ZdDPfV6Hb+nOaEURTJe6xx/PufH2rl3izNaRf8MFCU3+izIpgzBs
aQXeB+Uy4ny6bOyIIKaFx2DuNpV7CyZ9TQLOfr/exVlCu0j1co317AVEMWU7oK+vpKuHcJkgOnnr
srV2ZZk8gTfftiUeQ5p741NcS86g07keWnea4JL+vOHrXvGmKeERPANBeIR0qm7XxKj71+3eGrq9
tsQ3VjSu/2ygbwxmQFP8RZLtFCueQf2RVWg6sqXJWnriLgK7Ff3v3sEkC90RlHilFo/GZCvDCtLy
dWIVftA8yo0o4JCkaw6iFtgG1spl0Ju5hV/PlOzeb0Od/iMiqJTrvPrdZ0cbgwT7OdLAlruq75XW
KulrjMHNFcoJBNfwLKsS2ZlPgk8YxSSh/E7hQ7E0rJQ48HMNp1arXlMucouIDwKOXDyJTVd+abiL
+B0kS1th03L0t1F50qPkzunslTMFqzwqfK2uNmgk6PfC7qWLirBvesAt/eDG6iNK5Xfke6vZhnYL
lkH+e0OWHurlawjyZUixURz+aUIo+S0KV5n+HATtMXGjo2JNzC9WdtPeyXBXMM8ybRlndeVE3VrH
mExLUApmvuVpn72s8D1igACnBJ2WdQecqDywcKOOrPCIixkgG2ZiA+h7r7R3Uc6PXNnUiSpUdm7b
Vk+IC/qjASKymoKDU2ab0QUM0torQU/18a+uQBllJqq4za4IjE1vWugDmOukSn7bkvTw9xoY2elD
DQpOZkTY1exsWBCLspG7sCu7XYRxXmJ9w9d2J63+rkR9L823se7u6yXapV6261Vyj4Rko6xWfQrD
P0YMizGAUbg7K7S2siVmzX7yqp+Mbu5wd2NK8Hnp020x9swo0FGq0gPsF2YewC9bD89L7ZjEr0LZ
Nrx+qzXA+vPxIDeXqiMNZ4LGH8GWJNTJVnHXLOVuUZBoJjnymni7LCgOmfkXI4YL0LmUWOxAIXWW
6FQxyYCrLQlNqrxMsPpkhiazNJ1vD11x46r6thZpl4Lg20CjQdTH/gqrngZnjSpw7GSr7hl9doxm
I/soXWbBiw2Q07o2uZfrFvnAjUcLwMqHlfwRM7DX+2B2HuMlOXSWDl7ZAcqvPi642/bjeO/U+gY1
OAzoqj2noAwNsmtjLYMUuSSbBixHUuD/qfrd4hxF2E+LfTvINlaxdwCmWIy5jJYP5/g4k66TaNh4
aCX04BkEDRUYFULW5t6kKq/U0leAnUr0tqm3o2qGWqjuaXnC20Q4W4hIfgoiwlBwu87i+0Al862H
DT3Rdc/FicxRx4vTyCu5vTvN26VCqCfLCu1/K71H2ZCGFsv2Rc/l76ziGgEdoA4SYiQvcNOFkfIX
J/jVdKReJqx8xyahBE2IMFU0a+dkGxLANipi9s7/CdjjWpQLNMsZ51zSq6fERpfFrLXTRLRt23pv
TubKjOOty/lwrcUf7X/kfU6pDpKsvVEbX63oXJgtJuGe/z//8/c4kDah74a23GnhHXZMOCcMjbno
RW4ut5h0H7Ox9t3oVsV69Wp9t+4Fsrqt51Qpxkw7pVqBO3FJ5DARMkSjvfopyL6P06Bbq12A2Mx5
icAxspogqvU4wJ/prqA3Nr42gbH7P6xFUwHZH08HQX+xlmvE5pQrfFBCB4jJ4GlZLOYy6lO3NFus
JG/lKNfAC3gd4cfoAdFTnYukobKHVAv1mU4DtQQkvWNK4I+F7DYT/APuAi86TCQM2F7s4wDNT3e3
VPiAlNqmysnVR2vvxO0n2q07N+12ggEN6uQT0eQ5SqPjzEAb9UTmxvF64ANZ5CXC+cvI7600OwbE
2FFXXo1OfQgQD8b5NA3/dehzRBX/9lxvbFaYimE/jPWuyAsqY6RTkCFhBxyCrjkGSnpAjhMReTRb
TGPVMI+XB14q/ajYzp0HiTe3HOJn/9D8NumYVRSQ4WgeSqDbGOPejxoNT0o7NMJAz6LCWhrbAM7U
x1/2mqMe41ZyFModgU1dfNpBn+m6ugFtlixg/1QbvQObMOfni9lpuh2zvkMxfU5MUUU11jNzfIMQ
FXr5jQ19FSzFPNbzSOwtCC8XLePWGLwSUB6IPNeBEm/u1NR9tuBfm5PtK58tFzS1byCWUhc2d0i6
6fXmVjdIqpfLIotxjK2ioCqmrBe5Ymy1dhXQcT3lVJw51VWGAIvSeyvZdYJE1lWiZr4u3WWvuxVA
ExSUgI3cFk++1v9CrIvGGR5l1AQXZ6CMExtuEvWDJM5L39CQ6o+tYd442vKf+esHO6hbWei5qH8N
HMtWcTp1RqA749xgyY17Ipd0V9EESG/AC64s5aiqRiuPxiWn2/gzDwc8kGqBm+DWB6y3Rz5JSC/C
hxO15Y+3te79/bP+WOuiSkViYUjHGS07kcKPUBbCA1pMxfu6fRVhgMh4SSC6no37aFWLxqNaOD6Q
o4CedMyYJEMbSfQJG4PEM5rnPcX/a9JYR6909t2DXTu7lj/VpsZ+7uy32wOkKxuAn2DSiWCKYuG4
8ufrqrNKm5MEcx1RvBfZV+hZDLbsHzdelRyrix3AOpx8ND/ZCJegD4xZ49wgWz27KWVFshH0dc8w
Ik4e84gEGUmsxQUbU/iVgVPYPxUmXyKPINwbLG82MrASbiDi1vtS33/8eNeiAkBtzYLGB2NJsy++
ZDC4UeKJOT2ckrgcgAdrewfsalVr9zPDjr53nrUYlw74PDKprfeIq9y4kIyr30I8b0QHFpP0i4dI
oAXaRsw7avP8vofoAqBytaxlMJXjgVHNwV2ANrVoPmvu/CySDSa6auJUYlRHpUqp3Maz2PHZ8RPj
lCp42un5NwWTiwrFMy/ydpplQXRw7zQz+zSrzZcMtzvb8Bhq58h8VCS6XvX547d7hgH+9fHJLFEd
UoHdX960EJT0Sjc5k147PwGCwdUkop+Z4dhcvVk9m6D5EpsMpDFKAYy2D5Jp0//QgcHIrhTnFuGY
TMr01EftLxUNmiSPn2xb+ddIjOM4d1tzwmWPeV0Ug2jySEVxTRHNcRGmgCWtZeHXPk02nvZ16n6l
jbIZR6Rga4grUKKl0ENWYSs+b0J6FJq4YKudbILYqfz78du4ljk69LhRPmY+hybSRcytMtccyhrv
S5kmSUteEAiiJdJMPz3kjrOhY77qrOUxPl7auJLOId2NkSkZlkXUv9hhAJ/0lHwY4wAcVIRtXUb6
0cv8Lo7YAMVznS6/ZF4ngi6iWh90BamL/j03sCUXq6OySJ5Hy0C4z3t0uhejqbbEQApzQI/ZT1Hv
C4oFtrB2EKKlmNZAJMgRUVPz/VioOPdMhzDVn5wcpTE9/dlWy5ePf+O1iQcBRvQ+aWKK8NSfEa3B
TcqrXDjg6Hc9CclYmb03pK83g1M9Jg7tg0i0ZpbMXZWT/S0pm9Wo0Npr2ucw/L6ApCzJChy9/Zn3
zvd6yX7EKTo3SPcGS/Dz44c15GEuTwbWAQRGKGQQBS73wlRr1eiCupLRQVu7TBuMvSv+ACbk9cWA
aF4fM7XB4cHe5yFsIbfdxZ211rrwaWnzszjZZFWPIIu24WxuXaP0a+yP6K77qDuCJvzJYUOGF3Um
iuSSMUQLsafWf3Rj7OeflKdo+vTxj7q2yaiK0EpBkonm48VvcuO872zGJScRjYzK6b53sE0K3BVg
1EcTEOPHy13DZMDLdC2w+CSXf2lAuVmVlaFm0fxDueh/ODuv3ciVbct+EQF680qmN7IllapeiLL0
ZNCbr+8Rumj0rlS2Et0PB7h3n32UmTQRK9aac0w5eZW+imJ8KsN9isJRhuWJZOHna2f9zYSQobZf
HKXceVJTmtz48dfWcNOhsJTpOBoT+H+fPgZOUycQOt0nsOc9xsMOo5iy926Mgm99zMW2PTaOm5L8
rt9L70gJkUnSs3tev8+v7bWkEdZrZs50NoHoXhbu88RErV+4tnWTvUIWXmtSOzR/lcQGyQ1zIPxP
rNjvYXi8a5WjBFaCGpYUvEU8pWv9lOtI1Y19urx9/t2uPWYAaRwLmwrvzuVXqyfAVGrq8JiFHVKG
eLvguS1JDRur820v+TUSB9fBRA7KPPwjt7htrLJ1y2hkIuFuUBYdHW3l1nQ5W2VntBqtzZJYTeQB
mPUyQ92MuXmH+WhtDoiiedVA0SFr/ltTZcVyslZvYtyVpT4RexqueqazcRFtNCM+T/Gtk/X1Lw+4
iBpHemUuj9bVmGSAJr2B24gVVkFHDaJNdraIqkeDT5aXtUnOuGj8SGAXbeugJD52thtaVvN6piko
Roj7ETRyQ9ss9CatkFPK+FrGHWr0mJYSHbb01WxuEBauVdjc3HdFC6vJpZzFK9KuNa1ivA/DFBSC
va6aF3CCQVzfVd6+AzAuExk+f7DeRzuXizLqGQwNLhMVlrJ/32FPKz09hYt5P5fdVgHTMTFmhn67
1SBhxIxePeTaosCoqsScYCFEOg0A5dgfF3giEf2yOlpPZh6YqW8A6gT0uK0RHmmQfcAx51gELPRS
oc14c8wBaEy7Jh03Pb/Gsdrvttqcl5/hpEcgb+JNiSPWdZJVh+DDBPgzkguglBYH/gdoYkhoJm6E
TngxOPIRVRan2KneNvTyDaU81+LWiPBaoKsLfspGwE0U14e+Sa1OdTarxnCvoCxnzroe9WSj429T
43JvpBgJLf0oSVwq4A2LA15pes/Y1LdD7R2HVN0kg+Pb2decxTkfsemgopIqU2Biie6QnAOxEyq1
1Nx8fmOvPEz0enR2COnewTb0730tmqrDtO0M906G2YEv3jk9bpWJaTxogIaRAehlA5XB5x97bUjH
IyyrX4789odJ76KrCc9aNCMzG9Aq5WioSbPs4g1N2ZXR0rrWs63e030ROCLANyDZXM0UhZym/CVb
eAEnGmHK6sb3+ngmA2dGD0IlDUc3PkC9qtaMJ1BhKubEjCTpAGhVEM3b0EsfIfp8zyYP6wv5055y
ox/0cenmg+HOmDKDR/sgZHLcPIxtS6j3JkpnU8yHEdVNnv1aonDViOLGJibrjX9fZ/lpBCVbCNvZ
xS72yjJqBiNpcvV+NMMnQRt/aLVdbej+BC3nxiW9+svgrwP91ChJLmt7zW51o8+5pGPxV4lbHDup
Hy33WfPXqZ87jxAEBY0ky0c6kWiYAv+kep5Dh0fPWtXkDgzJjRX0fR/88POlElBG9lgfJE5xmXu5
MznLvZlDQUyxKyXevrax6zDG7+NkZQtlP5iwtORIGPdKWak3njR5hT98BRQ97yorcA4XC2oed30O
Z3q5V6zOdzinNlrnx6wCZs624TlAnW/kJ78DRj58pCNDBhBcGe5lXyMReSbavCOqvdcD99Cp6Zpc
jLXKTqy5WTDYcZBr2SpzS26B5VvmzzH/Jv8NBeRROf/FxbnvGQ8t1rRneQh6ppZygN0o47ryppVV
m6sRmCub1jpspHGl3+qEMjXRLWPlldAlnt/34wFLrupcbt6LgzYtVVN+ynSPcMP3+rUzvcmny4AX
Z4XIquMdHvR1XZNrj0SuXxSyK5inpbdupHHtTkoTtRRp0Wm5PK/ogC2iPp+5k7Echn4vZwFloVxH
C1SOcMMAIqhaY22GAlDmwHxKvtf5ulG07fS1pUGuNCHV+O8ObR9jIl1B6NlTPQAr73865e/R8+Ox
2aa5sskpj2IlXneF4afZsJK/zhpzsmIMSqXfbl0HCoPUGy+w7ERfPjc0KW1kOejmPgQsN41ndDHO
o/uqXAJ5fR3QTEVKt9zJ19Dn5UcP1pdYS1foDVYLvITPv8GV8yvqN+TzkHkpaj8gT9KIegd1/oKk
3YQV/TcxH+1FSrNYKQYM4UaOqgwYuqHAtRkh0nVsHJYWVEYZlBCvgX6ssh7/JLN6TawRGfu6Xfg6
O+3n3/TqykIkp0WZhF7vg1YodlJ8nPIdM/l+bc60PNWCWi34KsNmosMbcyBrIqDmmbGOQYL0ZnHr
O1zbw/77HS72dLd0I5HU43LftsQB0y6Ta2lYUqu2a6jTvtS4kNM9zDc++OqLYNDKlPKgjwnV+qAk
ZtrxUhZO/n4bCE9eeeO9Of5+j3XpbjwWV0g4PBb/+cCLH9rblrIMszTptD15cyDE9Q6V4eKTEx+g
R0bJw6uo9H6RK/uGGKAJ8XcbK3s91zmMfGvhHuVoFHvla26ou88fhSs1Id8OgpiUmroabqZ/Syua
TmzpXrUQgdhTghIY0junOVT9OR/WKibQkHuhJfrOLmYOjeO2cmD+pv3BJnMGKoxCW3yANx3nr0s1
rSdxZBkIjMqBz72VWg3NeLOaWzDV6xfVxHuEfApZ9aUZaNCquShmvraDk9PE/jjEQ0DzJBMrenTo
naG7DDRkonIXtvp2cBwZ2OjPLZceXHG1zcp4L7MUu3S4dUmvlRKyR0dUI+3yD5G+iTl6+pAOy71b
RRtdWjMLsSsgKqftuoiIhigXTmr3afECoB5r3gxWWsVeRDnb8MVaesPzW9vmp7BuT5UCzjNHICGU
DTFKp2oWxzH9YQz6k3w5P38aPtbZPAzIkaT6iwzdS9MRiKjOGTxtuS8LjJ3mimx2DMB20CgFboDf
Iv+5DDc+8sqEUX4mhSzUElovl/u92cUmshvB1ZpJNNKm/RL+Eb2xUkk7LQesAaa+aYisKhoUIGLw
VZM9nOjxDlTC57/+6soAXR9q1XvtIXeY/wgDKjcuxwrW473stXkV3CCETS3Qn5kh3yjKtQ0N4vOP
vPqo0GpjwuKoH+ORe9GkhjMb6n2oeI1vF9M+VNM3Gl84lc1VaLg3KuqrnydVkVLq5n2Y1Gt2RWRQ
uGAMQMMlBVkG5HepX0nnYMDt/fmvu+Kl5d56MnSSY5LtvFtX/3NFncyJbDuhgFetb4Nm+/jHl5Zo
NJH4ukR75eU+7+lA99V+Ko5x98MqWpBKRMqUE6EPaH2ToPHcAKdO0NhvY3iuZ813x1+Nc+NGXIH+
/PtVL27+vJDbbI5YJqo52y2ifxDpdHbM/oXEDKpvPT86jD9qvdxYZoogqvPN2j5YRkWqTrsqMs0f
VfMukQKn6RbD+epd8zi6S70DxmT53//nMqZ1kc3jmDKEN3865LGMjN3sjKxLXofbR6Fbn3axI1TT
WHRayqcN4eyP5IWMCsZzTl0DorEatt7nD8nVBQD2Il4ONiL8T/IU+J9fp0eDF2Y5Vz4u3TekDNuO
NMO479Yu9VBamGsdz9fcTTuV+mm2MF2ajp8W4bob+xuHD06XfNhlFcmMR2OkCMXIvRQPux2t+6Tn
zJWEQ2AvsA6ioHaco+E64HNeKi6HPHmpZngwB0gl3hSd2qV8iTBChTFIOxo7k5ne66mydRznhHWw
7k/zmO089k5jbFcWI9RprHZ6ax56jCSDPJ8Y30sLkrHIYRictWnrKZ6EVfuCDFZ16O6UJTwYKAj1
pPfljhAJ6y50uiDRzH3dFKuif/eF9UXqk5wGi0332XdbDad8Eu9ksWmwf/T5dJC8ptgJg1ju3+Ff
owOJRnRkjBgw6mdYBibu2LXB1EE36e4o810VkkJA+yq1+oCjwtYZx60s5eWL6cI20tVhF02TPy9d
EDcRuQnDitBGavw+UMxirTKUEW69miY4GJV3dLlkpdM8ziSN9xptN6Sdpb0TLamgsbqbSWqxUAAW
xsyhjzMSVRK+xMOYR77XeGvLBq/QLLu+CP38d65DeuaIqNCmc1p1hXF/M1FFRpBCEhBwLWcV1Zt9
rUye+h6EDgVuq5AOaLlBwy4jpxo5sJ+5hWhB1qP6a7C3WdQFSghxmTo+bopgdvNgmIetSiUu6Bz+
/0wW5dzBJmnORbX3YYrd9V7a6Cl9Ffmrx4EMJWSbxkgLomp5OrhCIAob82HUbkVsXsEHyI+WnVrX
VG3GBf++fp1mloQzYKSC+/Z+sm6JcynsZCsXXeriDtVi7YzvJzqzvkWWg09w7Y2jEPf43ab5wQm6
qEUI6dBkSzLqxwwhaYVP04a3O7WV6ncWVN2hnt9kflIPSyH1Hhm4drb7dzKnTeZieNS/NsaMURXa
utVYd02fHQvsgAMq2ZEmqgpV23qmUQ6pVvUeeyc5AmL+nlvtF109VLl3X8TTwnxuPrvISEXKXU7N
kI4uo+hY/zUZ9S+nnX52/XCnFm/T0txxv2Lf4J10ixySonKeDfchq9pvbmehB/Km56ZBKUN0hbhP
oLHN5p9RTcjRqV77nHo5DR9GOwO8HD5G9cS0Ad2ZWyc4RCqfHLDBpy+QJPMvJ4ORrBeNj6WJOacR
GMw6C0s8l06+Zy8/1dH41Vza9y/lpeL7CNE6Cb3Ed7zyTfla5MNeXobBzZ4jBGyx/lCRcAJc3Pw5
8c9DXLbl0G7NKc58jq6/y7T9Ypi/Tbci3aIl8tQ6x5r6s21fQr3GyiNehZr1/ioaup/GsHxHpJr4
iwslX3tAPauG1tnN69Pomg+MEFFsZTQ9nGOcJMdmWt5EXfyMFfW31k53PX21aOr+pKApl+pQluq3
JY3vl4gic9R+4P18a/XykTPiq5ghvjvoKLJ4lbb1Q2X038XAEzAnf5Ms+baUyV04a1tolcfBJCZz
fOZCaqpylP90idLHPhkf59QhGVQ30ZaqL82i7k9PqWjofoyvdQjmSI8jdBQIG1jAifYuuCSMq1cx
decUJY+LsvRBlWWbwRifS5t3k6bd3knI0iaT6U/GNEFdyhRozxsey19u7P5SyeMdG/d+1ON7UZk/
51E8hyorNc3i2Du0dX20jOgrCSh/bJ0/aFjlYzFqy8s0iT9uou9LJlZT0Ya+3sY/OgIdofa/Ioug
KZAX5EoDJvRD51eURFjm26+Omj3aw9e4LEmI83Kc33Vx0Hu27pwH2udN0ok4HUme47RtqdIfRRYE
JfV962WrEI/QXPLvDvqDolfPcVw8zjzs9mCSQKq8SMWjmtEbMEoUkiRPeZb+wyvtgzD11xkpYqkz
uuixnPqpg15aHcrtOAxPfdM8eDPPZKS9TnbcBmUGJnLoKthLb4oNFQizRTibf7VR5hTGHjt8P0FD
b3q/DttnqyILTz9FC9kxnfZUW+5J5UyQKfl64AVawvwtmUrXL5SS4jH+kfTzW2Mu58RYdiIPf2Z2
+decaTq1reh9bbFhfeP2C5ERxDIf1gHbbaPTSyJC5vTlm9J2X3LeZVux/7yWbfds5NMGZ/1TR/5O
Ogs4eZX+1nJrORRZ5qYump+EYf9q4uTZwwAn/+/ZIiuIn+yGy9EYzaOYxZtuJyws5fc5zJ9svd25
0zejqd5EZb9OuDSjqHvWRu88a853NAdvYUmsCl3XckF0HzWSPjmT3RLeArhcseJLMSV9ZjlgtKzL
ozQHzVBk6jTf90229vR6NcJ9M4buIF21k3CJL++3kNPWsu8XKTAFMAqkCLoWaK5ET270lO6pVW8x
664tUb72ox703SmDmsHGOw7Bq2JW/FU4tNqbPPKm0tBfCkZPyWFsyyfTbL7og/NjtlpYUdrKtp5C
xqyOou4b8jO8UA1EacLJV7FdtmcRlTx70c5VF0ZzDFzq7gac4ooyQV4TyWoDT4i/2Pp3Uyx6a1D7
UJ3vWdiPM+sGjrOtbmMQS+BdTafCiveygho9Qhzc72AFtrJ/a+QVY816Pd44SF0ryf/7dS5KZLVO
83outPnejrEHdWLTmRk+BQwrBWl1XJ4bJfm1KpgfzylYR+MKcvXfn49PF+l8p0z3kYxNRJFfFuMR
x73o3VUYq8GUpv7UtjD8g4ai9/NPvzLz5uL/70+nILgYOoxF3ajJGM/32UhBjTdpQugkp216mCDU
PPYxvBlN+BG+4dFw8Btle5f4U9Mrty4o4xb2VF+mm0rQz4aAurDSpOpbXj1lofegd/PGCF8n66tL
mtXnX900rhQzjCxo+zAwNP8H8vCfs4yhWGPHXG6+H2LzSc/HbZ8uQcp7ojIFV/GwFDlpht5wKDxs
5HqyC6P4HDf2faFWqwiPVd16IAmVc8b7lep03cWw6eFiy/IdgrGAHkhL0NNjWTSsE91EMp77ioBY
nGrUxsl6gInaWx6JET9HB7MLh6aKjICkVE/4ZWjj0SVL0hs9r2uTOqyWnkMJ6+ECv7hlYZyZvZ3Z
8zvgQHa0cts6yHlwwwnn82vsXGsccxJ2pBTuHVP/78OpaJi4Zytb7lPYP5IzoAEurf2K84PlDvum
pagrX4e43ma6t08n65xSmkwoUpcm/tp7ycFLHDSJ2ZpZwtqJjDP0vrWkMqAPBRShbJoO2yWnnUmD
pp1/LakCbDk1wnu9DJBbv9m0AMDjqfVamJhGung9VA99BFOEv6AteIaKcdew+U4c/IoRaxADHdnq
hcrKY1D7XkvPwJo3Th0GFZswoV2rEFv4WDqrDtNnGlaBHLHI/1/yE+r+beyZHFh4Q8Npr1OHk6b2
P03Bcr7Rsb5WkWOvgCbG4Nv8MArtJqoNoXvzvUHfyyWWr2eQ4zh3M18qzom/TP9GWnHj1Xnv812e
vJH2I1qiD6Z9GFBVk0ht+gAzdM7cNwlwb6vfJXDyCaNwcqCeiBoSOr3qaVqinQhdICzaYXDJoulf
ZkggKUFDJcLsdtb9MbPXrmg3vWYGYs5J7ICVR6YTaEgTiZ1Aw/j5Q3lFGkpLDekvQ2rcsySK/PtQ
Ok5GhFvd08XUMXSJmhARB6t7szWt/gxFKnAJElHCORgj6/99c/jnoy8OcHbrJIrQJuYLpF0zr5bN
eqPU1nJ/MpjL3/ilV4K25E9FuGfTQcTvc7EZidzykCOrTBJBCXXGRP66zCNaR+z2ompX8jC/WMVR
zmQ7JdyhBV/17cNIzyOsJjTj3apOJ99ts4M9xQx436za3rUT8AeC4KI1cMutAXWYhvhJTXFxjt1W
upHlMqiGzUFLMbDTIDB4P+T/IilR19hbzbPXZVvspKAMHeNqrprNkCp36dA8q7W30RYV73TzmKvq
aSHcVRYfS1ufyrLxDb6i7DO/t3XK+r1zM+jhXtGtZ6GLs2ycDHoFAGLY9WLABxD9jZ7D+yShSRxm
j2msSKH5mpRGP0vJHOvpXeuK7yVYQAACyAUoct1tgte7b4kvZTBgieEo0vo0GItPZOJaZ7hduvpZ
UUIITofFgRKaaI/uaOEgUkF5l5uoq9byJjfegLGQkRzEj3WThWeDMIVI2FtHsfaVcEltipGFKOta
PTd5tVFA59tDyh3pjyXdoxo7mD7x9zSSDjjmtUvyxE8PGMrWRkgun+pXSbLWIP0kj3YcHUbMeQhK
9iE5wvPWzMp1Cn1BRYpJNyuQ/kWL6ZArwNQX+rFQuvUCTckbWHK7e0OlUwkQQo6EP38Wr4hwyahy
oDCw99homi5Ga3KrrYulQUxZfxltlyCHIRhcujt0CF2yS8AAA7A+p9g0qAmgnK1SIkDkg6C3VBQF
YnJlRe8ZeVeNubOhZzScXXK1rNiWdbtf202gU4HOL7rX0psPwfzFuxq1kVIkK328Zbe5NtfSpVoT
4hvHJ+dS8jJ5HmCe3mYCw6MMoUSevvxo4uzbKQeHMHC1yrc+rqxjU41HtFzM8pVtvOBknpOHBOlw
a26amSz2+VYyzP/lu7El2DZaqA/yMaeZc9UeWWisujz2g75y2nKdMYQqRzoUuNeAgwZyBxzjbAO7
btM0TxYDZsV6o/W7dhpl1eAqtSNBKp53Y11yr9SsOtW6pWFUw5x1qSoNm4H4B52yQM51B9zembB9
ORnUhmRbe/oqBiEje5Ctp57iHmwJq7HtqBsFhEnoWg/6K1Xvrs6ZJbJymSRQRCNBfoRAkJd3UPQC
Pzxu6dhbjRR1fdUHJdCZRu0OmZqcXDwPi+ptZn3xPbIo0rHaEqcXmPsUmB3w4Z18iUZCLYg5CYTz
DA7+fYlOsQgqwHJBQu2ixt2XlnXf5jjLqOdMfOVDnp7CoX3tNSNYynHTjCncOtqqWEbHISQgomah
yHgLdfzZvmlqqwKp58zKmeusxhSishFKB9ZP7L02rVTB1FP8SObfKioJ2a2VwoPP38wrJQQ3w/SQ
dnso9i69erOS6bGnsB0mcHENc1eorZyi7ToyTeqK42I7rqLKvLELXzkm6chbVORS7E8fPHHJogrh
6iGfysspq8PIKFY2MpAwr/D030wPlsvLRckCvw+pCackzUDT9++mb1Zuo9RlAsQOBQdO5Z3V4Dsl
0rBtF78koKHUkHki0fPmc6P8zathQBU4sJwWNw6sV0aXCIywAVKAoGm4HKJWIrGXPsKmIQ9rwmgC
JeGwsCh+3s14jTmzwlX4/Ba/x39/+PVywC2TqE3v0nnVMsx1cw/F3JC1q3gCHw45r1coscJi16ZN
oMmAkGL0B5wytRWtauTSZj6tTWLvUi1dGwt+fmy2moAYAN26J6Qu52THM00oU2bOrNjG3eREh6Uo
yG/0TaBQSW9tG8s9WqKBp0CtNaubjtiUVlhb2o2BhhpzpGT8/Mdevb4chA3GprL4uSjvaN6OZm+5
6AGLZ/lzsTzv0Hbt9cwCiREFAySozz/xekX5n4+8KOuEaHVmz3InwDRSaDKWoF2pIJ6suQocd0Bu
xegm4+zglDdu7bW3l+cIfSmEePyFF891DjCnrnQZtOL1D6WCcc6IS79VQXIVCdVC/UJ5G95SBMme
yuXzhPVCbuMe7+6l1rBMWVYHjCL3RBOdGmM5GKVyd9v7ee1WYt1ysLkgqjQuTS7AMdOUEzc24jLf
jdlDnOZr8jtAYRB3bnJYH2/dSXmnPvwwBu4mHQHc6pfLhONog5K6EZFqffqra5RHOWbwPMJecxI8
hfeYW3hrS7FXo+abR/tcJxfg86fp2spoUE5olOtUhpfCDuxjCxpH0hZki90BG0dhT1c1CejmYH4w
b8xRr7QDsHHROsJ4wIZz6RmFuZVLIQl9ZYrTNhGHxFqYmTbgPswbb+Y1YSN3kXqJphETtMvjCNG3
EebEHpSOoR0tk8GgR18uNR+UMjo7haD3CwHGHPzREX6zaF87I36l6H+Vw5HSoIrOomnPsJLmbNWt
wz4HXRZtbXOTqcbeyipomuG67ZUvcswQucp5UI2vZoGjQCcvpQ3zDcKux7zuHgoP30BbGkcznF+E
gH2g3OrMXX1JsLFwQqZdCz723y2HRqBTOh2oBVl7Veh9Q2XZS6EmPenAKs8lJH/Z1pCVw7j8MZo/
YVoGdvdHNks/f6auyVt1TlYGtlBElx+VO9B7DTKLIdhiZcKL5Fu0JWSV01jfka4EQpSHfoFrJ9C5
aeOhRiTRl3aAojq8cV2uPd+kQnqQtOg/fTiTEpwhWLsb0jCR2SIgWckhNTFZoOlh7PX95sZPv/p5
sEukTlmj0Lk4A9u9R3mW4+IyrZaEM0z+rkXKxLJhhBEkprqD7LVtFsbpR1dbT0a6KrzvavkFBtXK
ZuTkbD//QtdWbMlS+d/fR37f//QdFQ57ySTNa1pW4AkifV2J0dzCFwF6yFXjABYTOF7eeASuRA5J
pe3/+Vy52P7nc9MmxgPJTPkeLtT+i5XVR9XST2bcPRHV+bVsQMz1pNlVTpBUBKtSnOBg3s5qt4rZ
3iOER1WvbhwvWuXscIIQICVBaE4j13GtG9Xh9ecV7y50f3nGuixKNaHihRq4aVln+JPV+PpjMhh3
cUvcIHv4WGXntu42rjzEFy+jtICV36f477TUN27XtT3I5JDiOjq9UpTu/162iOkC4n6bHaEZNxyh
VyPBJfKz67jY1FQysoH1//6E4AaXzBSERN7lRyrYNopK7bA3xkiYhOZXNhKr8G/SFbuuqYIBuGM5
38qMvaYu0GX2vETfstdelhJ21XelNnBCZ+ROKtnDQDL5ZOs7B7pRo7RrWbp5wz4lSUzhEPv5b7bI
bONKXu69SM9Yn3CEqVzxf6+0wRhBzxd+tpTGqKjAJfI7TLugBiLSzwqLP+dXhpUoTewKLKZsldSc
HoBIZd2fqgAa41JkGqsyT35MmnpwRHQerPgkZdPz7FDVU/6pCEZGkIvtXx0saZxrhwb9plrYm8RL
Tno7HoDKQ7IKj96ovRRR+NCpyjfZNZNnSimqWpyCBjP4LLPbmbR5awdl9pNbNeRChhBUC0hevDXI
xeWIrkfmUlfqXu3sbV0425DTp4Umx0GDMzXgVxDzSk23/Eva2K3EDrkT8rGFqPGJmY3Cub0MkvkJ
V8A5J8vHCIG8I8jhWoHes/dy7mBb/WpOZ4Do35rybIlpJxVZS5Wd3ttvnnl+b/kt04NLSG7fIF50
k/17mFAWH7uyRWHDEZumhTxQuyM+B6ETjUwpS59KTjgsyechuEX+7TADGDsNAdDBjYMDQVcgwDkP
RRX7HAW2/UTFzcRL3kep6i/dJIC2FgnSFbmlssE+LAONwXgl4Hqp80oq/Wum8+DVWuIlJ4a9SgFR
bq5pwgI3lIqnNmHV9la01klDf9ckah5EWDnsdLuT7DwWLsx0HayQvWzU2vbn3tkDbzzwCh2Mnm5+
ycQBSR4abiknLnPTV7SfqZ1LZ4qN64F+KWxilZRzghznCceMIOKrOyWuWKWZszGhnQtvCdqo5dox
aU5JV8qoCPGxu2p0mPHfZbb5qCrazu3SQzELdlSsZa44qRlpOZNYC13Zo7nYeaIHH8R0NqTvrYe+
02sp4Mg729VPUJN+j3rNCQnsuZoTBMK/BbGbfmBVdb/YQVd9aR1rkka9uGdOBF5Xiqi89qs7mUe3
FIdxKFfzlGyAbhz1xEKRlp1ihm95V99Z9H70zl3RcUsI5VzMQJ5VUCuvNG2CWPbKnDlQImXXs9iw
VfmTlpzrNrU3qjr4DTgst1p+IJ3zOWY9kczFl/RIjgK3iwAtUNnXCvKQvSa8TxPjqMTOoQr1k7w6
s/JVS9SgKYuHotZXvO+HvC0Dp7FOeDKOTStQoWRPxhTxIa3abXjD3W6N9EL1i7rbUuL87VTjCIPN
DUxhbzoxlmwBxhIkNT5RUDFYwVDDuPvKyH87eS9p+bDbWnVD6/RMvtep+973EeTr7GVY+nU1KicZ
2tTVMPPclnlNCtre20fevvUEDdTpGNEqMEkDbMGyFua01qbuq2GCsh7dQxOKUw1EcVCeHQXU9Dzt
QKY+tsJZCQBRmVfv5acMOd6a9GnUyJ/iP41mkihd7qqx3y1g8+V/1IZdl/+5nnyrlnAXTrNfc/Ke
B2+T9H8Hm9gFHcVCVLzIPx7BI2/CbpPqw06LxEuBvwo61HYoxLlDdmfV4UsxoXQCNMHjdgAoGLC+
EI0FqBRbw3CUf0WB/Kom/doam2OCDoIFzU3alcwAK+3Jn9wnVqpVSKYA2Tjv+bPSGGvpEy4ZVt3U
bHYdCsbliFb5EdGVgZalu2uU5kGxrTtzGUB71evQzHZhPfw2CY0SbXMnf9pUzJuMFkKTxHcSidkl
aG/QcUrnb2oylqFVkC7PsZ1+Vb+Wuv3FFoj5sH2XeUVM48Qkj/hdhkShAcUyJIYWL0pVG7/yyKCO
y86N5uxNj9iy2jwpVXlyyLflfUDWFJgKfIZJwdMvGkCu/aObljSgUmVjK3QUG2H4NhZhd1ae4kR/
xpIwd8/Sdm5VOkGvy0MMySNTMAoY+h2r7tau518GkKH3f+axfM4riTObyop/HZblmB4yFDoNM3gR
jfgEmJzQXfXwJjtaxREk2dkVQQoqWtlmLw3PCQch4XrbxlmCyhZPVck0Id2jaaYflz3Y4KtSGbDO
X5TO9lC8tfQZ+4yso65fS2+5PjzFXusnDeMNntmc+XKceJu8Kfcz135R3rwUrG/K7cHJDD50NvRN
m1Z3Y4mgDHOJ2ghyBQfGYIVYLRNGOJhdKKw3i5VvGl4/bKdrOwXq2OXbOEQd6hVHO4l8+XFT2APo
E7u2AS8eJidBm1Mxy4PFI5HGLi1ZdCfqwNwEHGg5ds82SR41iI2FMGNqvCXyU8/eeO2wlU8gXETY
kToJYeM6ZamR7m27UO7kx4iK9QSyM1WLzyDorxkarT/Gaeb3HYTGzrcxvjXWdDZzex+ZFeFhv3Wl
DeRFkpeXXiHrLoowgHhaXQVtUx20YkERZ28c8pTViqqrzDelU//QtPppMH8MbGgj2CDbgU5OIIGm
oLwoXrK5ey3V9GnxfonaOVZqs6fFSadX3YfULE2qrMUy+krKBGCaub9/ZhcYiceIo/AFDTKyebkg
5TlvBv4+PHZCju3lAX3bRpv3Q+psPTN6ZdkhTSnephzNJl7HtmeawtcYHA0HxnQszPFpLNSNNoYA
zmZkbrH6RHr8NhqK7fszlzEi68s/CQSWkVe5q6p9Fff3izfBTVgOS26dFoUbtqCYZ4S29JLsGQc6
4Dg3KTdyTbGKEkGcsrE6FSkkZcOm69K1xohp1mtqlM4Y/TxuHrQwJ6hC3VbtBL5h4C5Yfjim95Cc
Y79R4peySx9Eb0e+Yu+0ajrn4fw3bc+qDaK1Cb9xAZ9KtTkR8rqxQ+v+u1NH52yYnyQUN6ZmEdW3
MBzedDHeJU72KOh8JZ15Z+VIOufuhzmh4uJ1Xg6asHahyF/Mqd1bX9IK4vToLidX6b/gAtoNNT6e
gTyO6q42qp9iJF1uJqajtp+MsNp1wPplLPeUlX7a0aePeadqxCJReShqQSZj8jKC/awH7aFlTSt5
uvKo8Jl1LIdJSBpfo6qbhmezoJe65Nmj1WhHoy1/Z0t2SEVxTML6KcaUHtftQ69JTdeMwtXa58pP
sgi5agy3qnKr2vOqTh4zA56X0a0TC61oD9Br6XmUOKIsNjNWag2n4MuTxRc1O2vf88x48AzkLbXc
SLYkAn12V/KlITF6leQNRzntVGeIwWptIzA2VjD+YyvZVhkFKhpbzDxSVpdp49sEk78S+WnO1IOZ
ev+LpPNqihzZgvAvUoS8eW3vaWhggBcFMzuUSq7k3a+/X8192IeNXZpGKnNOZp7MF2bPatNO0PVF
nwRmP9h2m8ofV0shd6ViGrhiQqYYfmEf+6pwwPXLihFTRikbYx/1zo2AnVNtxL9kGpwhRroyPCvW
hWFypiXj1jSKvd6WQyUPKJN3i0iehYENkgN1XcfbBgMr/BpER3tgXhxRPbdZpuMZ8fqjoprGtzJz
L+mc/U0Rjo9Di6d48zR5zrXPtsZIFWGTZZmW165LnqLG3E9deHWC7F+++8zqxkEPRSvGQD0UGReO
3TqHKFevQwwuxXHXZtF1qKqDy72KAfEkeEVReZ9bdXLHelWV1T12rIuXFfcXG4ytaCTmERWNifGs
t6mOBjDA24TRHNBGbxUiNcXxPyg8KsZ9htpf/2WWys9edq71pdCi0nfwFa5QNvLt9R3CcL8ZYXfi
+fvK41zvtFnydMxcSZE13ZM6f658PKxlB+Jln1QYbgdz3losYf2ipt48vjlBSgKCbX+5QP740Qa/
7b4SOGwUe0K1rthv491sB+ei4pYA0pLlPmUsuZWnIkMSZRA/UPT2f8nZcCagFjmdVJtsXGKhLbdN
VmrwTsngrI1wumKWNqwND07fixJuBJMMLzytRiodyPZzidPaMm313S59Y9tbEd+w3tpR83eIF/Ie
knPVF8dOCARTzscY1M8I/siPWSrvHFf2Q+8vd+qovdqjo9LTUirYO0rh+dkrUcosfAWT2dk+fC4k
Dme8vwgdXdSFv0BG/pR5cpxFv14a92jyePoC01ROhJQTUjs76xeii0fI3XWb3MapPC91ezYz+1jl
NIrpQGgzs3BRoI1gqOWKTc8AZLaEL01l7REg77MhuXRMYBs4AieUHrZcvvSb6Of8MQ3VGTiU4ltQ
zf+/Sqyqczm2J32A6P5U14NLrC6lKY/BsR2Coz4M9H3ZYmRlkBat7UwKTGY6b9kt1HlF2G6dmIid
+I/lktKQj8dl8A65Lw59Fq0Grv4MH5XKoT2FBowYxv9n7734494k2DOgIi4ajKUNQdKofUj5wSzJ
ryOCiRp3FVkbO/0hupC2ai41/xfC72NUlpuIFNGUSqGL7G2IBEhEHFnmVt/eZvbeO8T5UtH11Mqp
II7Ucw9KogPDYgQd4bqiqmGMG3flFod/nLvZAoFhHWXZbUe2QUc9Mdf2UdU0KNHaJnhprsRRF6kx
IRdpr1aZj8QLgxiUhNP815nfdUjczIpKw/lmGjGqZWI2BEJgF2M1s8brj99l4vCNFRH1BajJXZvy
5HO4xwUINxmqF3tep1BoNrWCPmKDoVzZ1REN9Hps66OuPPpioSFt6SvdrUNZYTX4s/C4YrqmaMi2
pZXtfAvzMMp/lyOHtULaaLk3VLajiD6WZXi0l/ysV7F+6TmBv8F9RNSVtF+lKE5QFqsUZLnSDL+X
XooIZ3HWqMF94fUkmQ7trSZcN1nyfcN6t7jF5UTkT9bdS8AQP4nulvNo4Vzbmvajwbl9l/pkS/c+
TQkkfNadh4VMKcT12QfS8rsSgS4mEbpIwsnvLfJ1XFO3LVWSfiKes7Z5aJI6L897wtQTYuenPUWq
afuXkA2vyDjT363IjJ005O+lyM7Gw+iwqRTNvp7QzXABNXxrroB9MBA18q9cwCHZYtP1jGl0GzSZ
sOnOJgwZ5Kr68onUquPMcovj+N1KYbHZuQleHPEU/ys4LULJ9KNlyz1VRn83TxGG7Ia/zfFj6cSh
G1Erl0nzK67mdTcM4ADERbb1Xle/vTfC0ppbq8NBtrqqwdrXtrOnozpJJkpqtB66UG4Hic1hfnDh
9GXj7iOwoaT28Rl0L4LJzZb5iKCvD36fUuSP2K+rbYCyJe3wjTdOBmcjxDgn4rjW+Tq1Ea7wL9jO
HmKMoMDxfrroxtHNyNMiBnHKs+04uyinzIMujpdy2EX9XncTMRCRPt5DpD3J4O1qwBrtlxXI+NR0
42rkUeqU3CkzHgpfI70wF8KVdU2MMdNm1h+N0dCyZBtBgpFnL9uABb0gIdedWhFgzwUIFPX9TTce
lt9sLdnudaOmD4+FxdrI89zRFbTp3g860n+srQQg0i+kYofnS7DRR4obe2tFBJmsmzUThtseh039
KyyuWRyaKZZWUcgk56DAp9ttnE+XUteX7ERd4uRzvZGS4iaKrx73oP54HbBKmyXqByM2u3AkToka
LFju3vjRCJs0SBthPMQHJ7iU4aOvprUVUJxhUozQEhqGrG2m0EfP2+pSf+DobnCVbynCZ4tOBAsE
/f/IBJGzwUcRQtGvHQQeJbbKefypX6xeM3qJ+1l1rjBt08FDemHkOfq3vjzJ1t6WOgiAsJWExYFW
EWjFPeh/BI4tuvfXt3hGK9QVxeYv/s6raKbFQnkfSJJCR+cUB8kuQGyi0su0zDttiaWbvWnMt8JU
WPP7Z30UuMo9Z5x08zjsMFnd6jKmMjG/DdcqFRtE2RsT03E7HHXQwgbnhYOsw78OQzCI4nBDxSrk
MTk//kRMoW4/RtYW8X7Ix0huAOkT0nrzxNlOPlQfPuw0euri8jufGIlqVXjTRzFKAYPzoF2uJQWQ
X0VH6x926dB+dOuB09lwQBY7uYrDCGgFeIMnoxtT7hk09IwzMJJP61RXLeM8tHv5dlo4oXLGmoJl
z2mOXKikS3W3mZv/M36TtIs2eFbNC0tFvfYmc4WmvFpIuOODZ3VL034TJcFuDMG1H8zwbF35hMPx
OvmEm1g3wFktYm19Ms2s/bwRG2luPCuDMsqOM+kUGj/SiyNVBRZ12Jek5B1hOmfOpEBNGpT0D7qn
0weZrujN+m8wgsbwY5ICe87ze1UytoeEVneEROrxEcnK51wIQWt0l19648rD9iaWr5WPlZn3OSkB
dVgjlGSqiXs+KC/Sivb60NPXgb72wzTZEBoFrJSvsRHZ6+8xCWPfkane4i2TcLZp8/xBfeNTvumi
BP8D9FS2+7seuj8EJ63SEGUh24E+Xx+lDKQfcP046tVFX7BnUn5dW9+1iTc/HXfV/OKFb3QHYXv+
pm6Msz/0OMb+JAqVXiaeKlveZJNt9NfJGJ1TkTyaSKrQL1+Y0DvoTr4t7Kstegankq32cdNLmrmK
bYJTBArMLst3Zjr98VmykSC3QS9CpkNWvQCm9qZVsqRn3XNaicSDPdqWwTGXzrFwghe3LK5L2hzj
3t+EHFIMWR49bt+pI7jEWV5JW0E2f9bYgz6K/co85rRnGYKhYsQR7xZ1OUPt3kZfC8mm1VknuMjq
S7pJPGatuGf5lgSN7IXyMNIT91izNUt667n09YvIQxAZ/j1xggvv8LAUxH0mHrU0B+mkwy/JFkvF
1bey1WRQ5eNUqBE0tAmrOkF0phcWmEW24OdjNZT63UH/Hn1eL2lx1IUnePpJFxOlQRtA4dXQPEGP
kxzTrFXpEcJCrjoOCQhlmOgTPzk6P32D/vM/d9z70Df7RAZ3faWYYfmGUPPFXDxiQLpbzeKvS0y2
ZHQqJgC2FEND3/+Uk/9KP3OWJv4dnJAKoE5DFYHb3tP3peRU7Ogy0aXeZjej8yLzMTmK0t1kLNfa
J/PAt/HLmPeDz6A2l9swiCdD9hBRmFjF9UZE27hqTznclJA4d08MWHVTeawxikxr+ZaZ4SMuPKxc
7/oPLgqfX+GvxhS4QYuSrfCp68pT60erifouymjw/OGqbQEdCsa6EC+OphKobvTDTWyJOQnq5FDd
0xaQSb3lQkdqWn80CqLfq3SuPsFsGiXTxU/rd4cMLEf7OhbUaQPTy0S3MA2//NsteRJAqiKD5yxY
Stgrznn8/VZTVZ5jWo+qT18Yw77qA0Fh1UQytH6S5lweCmo8alouEFyq6DOZ8OTGmgf6K8s5sYPW
8dgcOOiOHX2AdsLIQnFOm+pz5OCdw3glPCb2KCTxQjiU0r/PQjzXTnBKx/aRxT9tVN6awAb+YrZ2
nn6VXXaycXTWra2uQoxMYSZIKl7PzvQMpBi2t0ZKf8oqhZVx/xzU8nfu9szukOdcPoeI5+3Kx5Nz
37oOIBAgtY3PzEj4QQ/KL0OftxfNuIMAiDMn9p544YukLy+n9pnanVzs5zEQb25dfMg2/VuHw1eY
rOfRf4Ebfkh8Qkmwj+XKVOQCEeJQmNl3kajDvMi1gG8w8uJZmozQNvVcr2rFec01lToReutyr8vO
0TOfse3EL+uA/UBCKeNewtY/9lXKCRtfXLEc47S5GGZ2i4uIeR3SBLA/IQnqOKoKBT/bPe1eHJ6R
R/wN2wq4EcRK+1Zm8XTtYnnuYAmGxbkUVq7Warn1XAJDYV66Yf6Mlvll8qgGGR4NfffQg0JULFCs
6R3nHtK8Txh3q0r8ijz8P8fu5A/vKvLOwgzf8/zmMVfRVRbkxbLVzAQRC8esS8++Wg5xOF4bJcjA
rjltQRDH5877Y1AXu+21dOUuYhFrXASB9b5JKug7A0MA9zxziDhDzizfckBR9q6LSDIzSdc8LH24
c2r7DHHK0bEfX63uqYAdaCdxpNqKO1qL0qnZAPZKqfnZLHB0dsBYeEiDE240saLdV3WVoRELB3Zl
rMOtYZoHPPGfUjpavXF6lF0eRv1xFGP7TwNEXi2TuKZlcOIX2zKedyYG25RaezNm7rLt3o06wRcz
OsU6A4licR51fh5DyBqRoGHOM1zXkQAuffCuP1pY5qGl6JbjtMK+yuUAJyJIP4MhWUDWsiOUBCOy
hIhzJTNLeBlc60ujDZHe+FNEmld5TnJiNDnU3XS8aUQyQybGtNlFgIcrYzh1bbRxzOGSYLDEIrFI
I8Gx8aNpA34sYIPloJTFq2S/hq73ZkgP128HFmfZyUJcGVTB9+phzOj6WQjCMZ6ayOM5H5sv5S/v
U2wwx07ySSjfawHjkPe7sLN3Bp4QRpO96TUGwPmmv1KReM/4Y/7XM3I9df5BuUwVGMZ/RcbFPc08
mOKB9ASwxjAPfRC/CaXuVRgzJ5pd4sLdL7H4HVJWz5O5GTPvQ58GlGtzlD6cT+CEz7nI/kx18l84
5G81t1LDLWHk8rPilNE2qWNRbq2U0WWadme297oVMMiOsyLjsDiEZxJ76QfRXXYB8HcLytAedBdD
jErde1BfaIYoIWw6MIf/LDxMPdlo+j3od4DABbfH/ET1GlQnh2GJhTeXB8FaVwlj1UB45ifXNZlg
LmETq2OXkKGtvpK5WNXuzwxc67iwSlW1DzGYrQp7Vdjxaak+S5ekJRpCDR7oTsBKjPsY+ccUIqDx
oBX95h++otrhVsQ0iLm3Moz+RRNPGrB0qGSGobhXIqUpcFdOYNw1XlP6zQFPd4oz3Nt7ZzuBvOv7
vsOo3Ey6fUWJtTj8HjrJPpmeUjApAzxD0OnqkkzfDgy7r93md5+RTszdMoDjzFRnadV/9j0Wmb+1
Ha4j0k1eEYnTr3L8wsJki8/0WpsUO3SXXloc8CAxebEh/aquaHRvU1SM/4TmpmchkgKajboIzqHO
7jGiFD9ODyQCroYx2OmKtRytf7TVwvfW/Z+Z1Tz4biWIjk17Yys1rK08QNtxpemiNEBeEk4Eg651
M63PZc8aNVJ90tSO3j2Bnf6DnJBKHO0+ImkM6A0IY3H7vWag9F1b60KeR6ihWV38aSthwnZIrmMg
NXwILvECzduyONuFOlMjZPrE0SjZ3OIeTeaoBo/06VnpGgSeNJzoeCBep5M+Dtym+BnUkzLJstNI
A6lXJ9qVq665PSd/0g0AAw2HAsRf12kaa5u6k5VgWafQUQASCFs9D4vPZFxz0p1PFmS7MXPXi9yL
gBhbWhVdaelnT7ID9DOydCpRHGNxb1nOHgVu5IxYbIVPff5Rh9qlHpgkoMlu917crMeFgHGijYvh
5uqTm6+ox44LtFwBeH+HtgwsB7zfgYLVi9GHq876l3o2TpoVrKm4q856pJx4iYK9ri5unj9zx+26
TJ3qikw6+4h39lUfBHUFXQKctdh43GM5Ylg1oEN/062NoPrVt48uiWQ77pdi3Iz5UZXTMZ3hDfGX
jBuxS3MGXEE6E3ChABONgY8SiZY3qGP4qk2b9d5M7Re82Lb5tOxCb3gMmzi0frrIPI2N+8ua42ME
UsULxT2dLCsDjGbedcF08R3UB7T8Q2BAefsQ9sHBB77rkv6VXvhFI9+LPoiSYl03HXMcSFL79mcC
c9B3iD17VxQNe12ceiAtnlPd9NrS8IfZIASo8H3u6qfBY3CJoZ7/sG88m5Y8NX1+0HVyI+VVIwyQ
6AQhxpQdVq8QSHh3V5X3vjBfImIHcL/7Fqp4eG04Hpsq/m44agZH2ShnfHkNzOIi8ShJXgRK/QA7
wj21/K/IT587B6gTekZTgBaZRRrbBaM5CU+dfBC4LjCPasTzpPVviequ4fi6rEbCqjTyYCOo6OFl
ixKbHhwdXhGvYt74pRsIXTjGQ3bVfG2t5lOCd2yRzIeo+bWo4Um/QhJif9kkEacwyVJG+3HE4gIG
1M5wfKXWzHLwIjZj2eHpbWrRwlY/09qRdGB83D9gAkvqo+N/TTZEb5AyafvvgOI0nAP7VahUy49h
FgJIUDBymXdYnYabkGnQtQIdTAug39F7D0nLMPrqOHuUMSH3KL3aHNcHLRLIWDXJ5B/6+ceX476w
SN75ksVzn3Dz5JzDsr5pdLkkEstq4DHwtGD5MzeW+1m7C+nNdo5Zz2sNz1mVc87mjIDuSBt6CfNS
6fKGmtZER5LCeFRQArMb/kLetmuJu+QkKNP3NIZHG8gRTAWVynTUhXsMtOL5GOHSuigzwk+OYymO
16M1XiaZXj2ruMshuiZINNP5p1XFPwV6HZcH6Z6aOgVypkSVh7nx11Y3n/pxvvOiLmXX7HRpqsLu
llsfSur2eThgj/w7cP6zB65srv45erfG+VLXNjiO0exEJm9OlH5EZG83bn0z/eqVcasZYpWk1T/V
bIBXDZcaryeFVE2lMIl1x01dzL+lA9ISNRMGIuautxnjzRoLYKMfSK4sYxCL5BfhmDR8bXMJybvu
B0mQpGevZdegwzOG79o2w20HRIdl8SYpu2vQ6HbfN9tNRvUaj65koj746zVMRuV5FK6GNi62s8uQ
7uww+igzdeuEf+9TOZ0Hq/agMNBUpNF3hmfKU5TVAC1cRRmjGQx/VaPaWTHsRPps++NX5bvbUrlP
KBLPY2ScZlFXMLTDV4cdyMTSa7/1vy3nTgRP3syCdNV8cAUDzAG1VpZjj6cFE010qmr/d2+KF6s7
L87wWrj9o+8ttpwLi1Ht5hkXDVpxepihUKcw8Tf9EO7d3Nj3fXbPEc6DoTn/xXpgpO9cJlgTuRqj
UqylgRaHdK8V92e4cqD0m76eVraX0nN0YlxllfiYjfCYY3VX8oQxPvFSnGVEXPwOhvFgkcztuwsS
EG/5ZeC9z9XA1sJaaRn67ywLDzZjs0s+vDLsQedopPSBoPiJlbM9GVWMIwOvHYyfsuG76ccv0X9k
ZdiuvBgJDh61v+0wfiYX8h1Pto2Yvc3SEDQVOMGnu2A3bA3JLyt77TN7nRLvwCXNmKxZZAB9hqNF
4A8kNXg+TXZH09j813W/E4wHlxnzyHgAFmmDn9ZsXqdh+PAz+Ssj8mfXlu1/+IksK3B/zeKUn3Bq
pA53sFe5DWHu+O5JdVazmoY/OOmAx8+X1okJhShgjHoIUzumSMQ9gHr8S6L9XSUzQwSRlIzOGIa1
qtrkMjSfHinqDfocbzogQTrngbnGReGQA1AyO/HTKP5WD7EpswzMGAnzYZaMHFAfY4pDqRlU4Y45
zIeq6fxUcs/wJ0e8xgw2IwAfxYdq5u9s5O2EBAMDb6lHDNzAPdethmJC02yfLD/bEumDC/X81+ih
jlSQIZccbWs1Dwz6xDEnawhRay3NuzHEj6nkM0ELbCP7cQxUOdFyHhzzmlrB1V3yTSvWc+SuOuJF
4mJ81JKuqoTBj8Lpp3cFd5V4hGUI8C7Cz1AOTIwBHa1dNRSrpcN+0ibxZp3101vDIOdqUcFTEHxn
MniLRwEAWf0JxSOX8dv8jhHRX3dJ7soV2OaJ90xY/ED0mfvm9zKwDgMjfjJge4P2S6nh0bXJ+4QN
1aoKys/JpeJKmNFzWxx9ouH/S7g2qn28TKeYv5SF9pkm6aNS3gmH9QXVWvJRcYSzQ2cahmzfuwjT
stxmr7lbWcWPcKjhn4z30ZNfrTIOYqavgvVwm1kv94/Si/+Afaz9PL392y1O4n6mQ/mVGQZo5WH2
xV100y/4L1DZwP2kdbxDw4yrKibUVYsOlXdTTfUzJvLFaPgbvQS8eurcT136isDtEMN4v0WEKdTM
wBZGCf7KlAjjSi33bMBqxaOyPIG9AkdMm8lyRd5CtRrqROGTnvz2eu839mEkwHTiZ1hVIf8bnuG/
qHHesoIMS76rbmvyh9voNJ5yu8jwNGfjfw3sb4uK1Z39++LXX4UPo249J46NfVtuXmrmjnB8CleN
jNaFNJ6z2JdYqPmvcyvOwu7fYpw1jJRfuLjZvfEpI+gIi/g1ptFe5eOb0TJmkSXxCCRrUgZOf8s8
/q8wfTxVIvDsir8msIsPy4RuZZwHM4j+1dPnDHYN7Sp3xw1plqc8wHCsrljoAQVBNng4wQw/7G/U
gtNzyNS1g6kaIBIbpSmGV8dpEBTzxVGRfkiVfeAd4K+cU+EITAGRxInQWsmcgXO9rczRhO1Dcpf7
LV0E289QTQlaCNjoTAcKNc5QwmWpoLF0/tNX3mfHk6N9ezP7YONM/iXxvasw//RBsApy+V+P2VJR
9M99HL01yoBMwmwFBpMmyQuY9B+NrTVU15omgpNysvgwPhT9mZ61QrjY3ZMqvphNBmaJyF6UGSkW
ksN6zoZH3wSfqZWdM+QGsQ8+GGd4UXWPpkc3XfP7qCV6SlMyAFd1ztE8d8HzoGhygZPLsXgq7GTd
2YgpX4uo+nYDiHL9aO1YvNij/17V7U4V6u522VUVzF/VS/cpDEQ82RhitHWNJ+PmsiuQgnGc9CVK
Wxs4wRunrR8QA56xhcey+2rj8XvxIzx/MHX2sIRrjSOigg9vceAI+htJCSCeJcgWiu4ux6qhTKt3
EblvSBgPcZm+GmLYmDhLBEI+Re58Dqv4h7HqVy9xHgt6STk6G7qtnVt7xyrt/y5z+ixGLn9eWZR/
O/heoZeaTE6Z/uiSPecgJEjJq8o9YxNjF1hO+WvY1FgzQXKN08GpzgO8sVMK/OpIs66bQ1/Xp3Cy
zwT+3fFCPTe5HsCDbIC71RBhU8Rv/TRey86/NCVus9zOdQJbMPwQn3fSn1519S/Lsk/cQGujU4ek
WF4c7BuqGjmHp5616NDDQzwJTvFo6tCxnXRwuWn9bYaOyFBA0t1c8ZSXaoWB1yPtilNiRsekFLtg
XhsK4XpXA4rKPcpUhLxzoq3Y/zRw5U7gfci4v0GwnRrT+HJU8zOitSjiZs8AEtS2V66c1DtBd3x3
S/wNA3bEvcaCvB/CQP99OzCZD5PmrFDzl2/Xf6bI/E+OolrnrWuux9Z8I+sdjr9Nrs7CfFtIaZrk
5lHDdFqXlLjk2cG6DXogtj9G8AX1O3jOiEgjNpITkdl7ctVvvol6UD61TJ2AXTrSuHZtuxO5fXVt
SL4SVndor8OyXJdtXI8vZh6/NjJ9ykvv3nr2oyHKLcon6Kb6PgzjzrSYs0usdVgmJ83xZXG/zejB
PD/darVGxozHoNq14ZB2jo6q5W+ssfpIEEflDId1OLqKqd9lVXZyb/XiHjp/2CYwzLq3mYi6r0nh
tq3qtTG9g+NN+2VOTtGUngst5rDHUwF4HifppjrlwIVy0wQx1QNYTwCVD0RIJCdysdtSpCerUx/N
kOkRm14r9PFFDRBn5I670QmVVRBjSu6PlzQPkagSZmSa+zFInwTFvz3XV41pZkJcI/lrqOrDNIjT
rApSHiEwuPb8tNrXMPgdTE9LfW4Hpwk/rsnM0fyR1SgXDJKXLQE2nP3tdil6lhpa0uZDzeRDjvFB
/8PTJKepZiDEPgc8RQ2m0acydDWv+8Z8FaLEp2Bai6zZimRcmfYhaZnUwdpBvwjNjZoLQEsCi6nI
ODfJTqKz8psXkVccZSMCM4f4aTwOeg9+luEyUxHFgL/5B+mJkJTute/Gby8fDjqelYTFfT0ne1mD
dkXNsG8MTXYQNhS6285LyKb/ndi4Aufl1mmGz3/u8XiaOH2/nQL7LWd/TaH1JNtjV/lXGWJaKfNr
MbrXYpoeRux+R4BBSTnt58x+Nsv6PXHmW1P1W7xBk3Q6JkIhTzMZPbCPNZrydECqKNuDFQAh2f4q
7wvm0cyL/u9pja7U0Nx8yxW7iOhuhJVL3+D4ezson3IP+4EKN95pguedT0ESoHmyPv2WIZWuexvF
8JD4qWE3us6YCUoc5xwNOLW0pXYPwig3RMRnXiSKL58nVC3RroG0Hexya8KkhH17Kyd7XyQ/RUGw
a15sFUGlPmIFpwhXE19fJN2zhHJrs/TUV+ZXbt1MCO7KbdapxVhmwcSqUa/yrN5AbB+0yHQa0IQ4
8SZlOqvCBCd1wGKoePm0QBVI0tEvR+sImmShasDwdW7SSx6/+eQU0sHwCteM/B7ydtnYZbdh0PSs
2m7fj8M15oeRhR5NzyO9FJga7wxjQtrmqX2QHmZ3AQdDpS3FtseXvFTaQ5M6b5x2tmzuirJJ2PiC
duxUZFUKy6mFmKw4LA5hFh2k0zHntfNDHDfzW1VFZ1H8iYYbR5+gVFfMlCVoagzn6MA+Ix9dtQ5b
hcmiAXXIApjceA0EErWgV+5zEFJ4LBKc6gOcmsYVcPy2kKIV6GN8KnEULP24KSP/1C/mjsoT1GGA
WCz584E6NkvhncM+u8zM5zRpe+6pw60sOFaNvA2CstWoaC7zLRPFyJ4rukkPkZvYOHZ2MqYQ9G8+
c6Xt/OlzGXBrQqeZat/krD8JAhKhVFejSzfX0ih03k+FMbXfPS3NQ7WCPy9Yl8Y1qbxL6IyXYESk
kbanSE+utfQtKS3J1KlLUlRrs0GHllHiO/beRhcznfElOCZuccpq79UPqn1F/KVh9bgmpZisB0+Q
dFg9IIvopA317dKQ5P1V4LvkwNHogzcAj6+KH52uLtv5b4XZammLg+nNG5X7m8IPnxy3esZxADTt
WRTfOv907pnGJ/W0JotNSAARFe9Q4G9zkgn9vgDP4dPYpYFTn5xo2TrOwkjCBoU1VFixz2Jz7eYB
HZrYkVYGLsB5TPY8vqXJphv6XyWRWbVSm8lGi4uwW4fE5J8CVsvWnu5GgOKVB9orDtPm4dcpLr6+
ua0HtZuNgQFZtW36l75Oz7GJeAJUQxbOS0VTr+yISzLRsmigBD7MncQfWvd15ouN3UR7uh8iZYi+
GM/mAmiScaiNJpNyk+bg6tpcLSTQYbmd7XWR4VLaqNcWO6fYYIZq6D/rzqHeqLSMJ9g2GNo0ADGm
/yf3Gc9D3NKOCIjrs94sM0dpJxktyaSPsuTfTARXM+a6KJmYwlfWymOWxWurJwenaSNQOyy21qJu
X1E5kGs/7TvM9nJJ81UwhjdA83ynijF8RLfi5gGgDz/KwGYqfKlrBZuSv2HlhF9IsTVKuY+BDBfM
ur2e2Ye4umYkCuuj2szbK6PHHvURfvJx9XvJWsQz/qmjeVcC16QUHttwD0OQUC/1h6LWpB5K2kQB
F5XglhkJKNSuHW6DGGKulTBJ6yCltqRDSI+aV2vJgPOxmpp8BDRaNy0ZuWS4eCWH/eT2W2zs94W+
1+EyvCU/GqG7L9riSScl6/WU5YjSA3NjzWyzgmggzOLHB/v5xTGm18pWxx57XHMcNk5UXGVOg2t0
6Fisg6N5fSO6KGs4BLV5nrRUuHmLRvDxzP4tAD3oQvdAKmuyaLbCYW69QcSHj2/vDBdI0kczlqdq
8Xc+edJFzFyJG23wdz2h/d4twfJCM8osmthUXbCxA5zQCE8MO6idxd3pREHtaezn8q7fhv6KCpvX
mlypYv6rBpRgldrpU0m/jAYa2IjFFQqzF8U1SD4WqmtPtefIelaB+QrIynj4gAjEQdMVX/qWefqk
X0VgurRT5SNh2F5nmGa5OGKztiWj99UWmb6B9/rSge3dmxmsK0XpLsbBNQP7aXu4Bw+6ebZ2jR9Q
kN/ahs9YYIU9b2c68pSM5JKG9pPw8ouwvReX211SaFpF9+/aLlh5gCWYGLfQXe4XmMnPu1eFl3Cs
zubgP81VhmbMebE8RkK7CoTyAyFM/tWX8z0HTCkj5+gPI4W9fOcMuGQ9uEczHkWLrAXZrc6VBg/d
TYH5EhzFyLnnYG3jq9fFFHvipdZZylBVG9+xu3mNlHUOBTIo5R30bp/Mga2NI22BrAtYZTasp3OV
0wNxZlgMIiHyCWLCnrA6oaJIqLHMBIcCaV+JILo23vKRtjQ4McHJqo7+xpBVuIAfEjEBvDZfMbBe
41HFla7zP87OazluZMuiPzSIgM0EXsuwLFn0Ri8ISpTgvcfXz0rdiJlWqYKc6YfbtyNa3UABicxz
9tmGhm2ofSLAkWORlo2L3WCiYW6hPjBtBgIhAHMnE+8mI3O2apGQFnjyN28IY4GG7jScyiArUp11
mDWamyBxN1jj79GObouqu5apwHrYw3N7IoPK7RaldytbuqQ0vLdkeAPH5EYF6Np1feUnxsHsGhg+
8cas7ZUGF9HFPHVdmP2VhSdDg0U26VI7d8KOkd5m0v2VSSM/D/XeQUWkWKNNCDE/r7/lTXqVlRjD
DQxQHWNnvMt4ZE6QHMQIa3xkpdu3pdetoa9sco67jjqhdMgJCDcu5lpWGeBamJnbbV9Ym9HJbxyq
Y7cTCK+MdeqPlERW9QidOmQ3EcNhmPS3pJ9hAc5LvYTSqDALb6nrWKkJClsrPKQ1A8+WZAS4D5rd
340UBeq7M0yI+W33UlGWR9JlA0rXePbOEeBEH5NfqzF6J2klwNrZblYijhlaRcsUlW8wM3Uqh+Gm
6Ker0GiZ+hSUSIL5lZiopSd7rcLGe887eDrxAGZwHL19jMOKelhaqm8894f6moymX3tZdfBFiyWT
PNoNZWyaoUCu721v2kDsX4QYwAWMHFWhVzABUzUEpfmOzfPe4sRK7WIJVvPQMpAakg7huvkydfFL
3n8YECsi30Tr1G4no9ipinU24hvbIVQDW1Bmchbfz1wQalG36zaDghxbhzHjlEnK9CaD2p+kZMKx
zmQSgVIisMyp8MbmXvbVxsmidWd3+8FET4PmqQs3atnl+OiKGe/0GWpAAjml1ADAvMi4wXD5KIPq
yp3f6zjaJ0n80bvjA8zTqJqessG78yp7z855E0QhkzqUjlG5wuJCiE3GPKEIg+tK1u6qmBUFmo2v
GlJIvYKCAOzRSuWLPY7rlvTvoHkY4DmpYhNJz6oMaSCb+KaJ7gtZr90QogICfTAaZOYlZ4K5Y3oF
jOQ/aXZ6JMTNECjeUd07kb3LkbrNVsvm7mK1Fc5X+D9du167Vv8+rKijAOFhWxVRtnCS9FaVJH1l
7J1IY/jX7ydQq2LHz8lylsaos16KfVI7e40EXbfTXvGcewnMkETACAgkPIZRvws76r152efwzDng
3Mw7dCKFlYzwgxcUkCorSDzXEqWpzk9RX/5++rhsXqGHB8LoLALgTWfRsNIqThTEQpxKxk6n25mK
dlfa0YMsvLs4ZoQ+O09lN2yMrLzBx08K+3cvlekWev1n2eI7P8IXI3ktvx45Bf1CX6sivxnzdZit
4I9A52jWPdPAgPzIlTb5V5l8HzhTlBFVHEuEnjAmMYpkvrBuDfY6L137TJEG333MUvR8xs41GCTK
6ckX1o/GsHbtnPLbH30PG3N6QyAZVdU0PaFpNHyFFAfDsNZZ+VYRR1lI6Gi5dXQiF1KpuTM3kztQ
tc6w2whXGWbG5FLcpg7mMn3zpLocrQCjgw73muug5r7z2hFlzNARV8ZSphDEKXkK2L4m8Lf32M0C
szolV448/nueli5JGhwI/9YeszjfxZ39M68nuWiq71kHl8jIYdHrWnlf8k4Gbdp4UQLRzHjsbPs7
boTLSGemFPjpz9TzP/qO/hQ6EJW6RcKAiR0i/LkBWttrnOBmbFdMRQf8k/3Y7dadMBa60aObMvm+
HqfMuU87pfGZvJ3s3u0OP7ijrSEUTBHSjtnGnQ5+A4m/RFJoGDey6A/x0O+YSLr0gCMVPl1bu7IV
uabOD6PFHlD0Nx3gSCzbR7ZS6AsBesgBfrjn7hzaY9Of+GwC9OaYZwBhxgbOrTkFXDmGJUpmueqg
5sgmPbQgHf7SLTmpp7lb2GO/i5KW84B5t5Yk16GoyU+Yeyy3B6oLObCfJqGztHVylIX9TYzRh/Ta
awLYdqWFj+Omxco8Tm9yfDtskt0SutvMEq+WCVmytx4iq/oZXI06U6BwbDd5WBrLwY+u+6RmzJ72
xuLXGFg/lMV04AX2suk9dMXF+6Q0FVL6Ox8fSyzbcSCfEx3jcyjPC06dB+GEJCdHPwLDiYkM17+D
nPqI/+KN3nnfRJtf17OFCo8SIvNmAiii4SBN8SOBL+SFeyPXr9wy/5bF1feeMU9Uhk9DSYtZJuus
n5+7qXyzJsxtK3lttjprkNlZEIfXgZAPCUeEDbDfTO+5Zdxluf5szEj9y/o0dt0b5hBrP+G1lMVB
VOVxsECf49jjUEhsyF8955fstKtYoxKl2k5oEsrHVv6KChzGoplUptlD9+fX2bySWvyjwNB04Yx1
iCxbX9l2fq0P3a+JiqVPyjdyF0I6SfR75GN0eX8LUWjbev22Hv17i/jZRVb3H1YOcY+z75pgqm0k
oW9OCEcsXVxLV8d6xI0ewibeRf7O6fT3Iq4QElvuuCI2ZU9pkKHwDMtV1agwmuZhHpqjMSSMING9
hcl8JzUA+zCKyTUgBwq27Un1eTbsrnDqryTj3DCYV1k6rcf6tg2UdQvIquZsZLsadEZ3nt5dh7Zo
l5NIV8nYD0vpzFQTXnAi8ObOg+A6Vf0mG8YfliZhc42Wv7Sq3FsbpfdGF2sjVBDko+TuFaXwcTBh
Rkb+TRlQcHRd89HD9AZ7DVCZx8EC16Zd1TNkmekfRk6oqmpPaNK3wCNP/uRdu0n00LJf6CDAsTCu
7AnBA60yWNT4SxT63VRGbypkYubgn8J6yeSEbqfEvSvz52VbTDecIpshM5ikd/suQoKLyHfR2OJR
gSt+PN8wyMks57p1GMQJbZdB87FpPWwXXhgdgJqPi0JRu+E1O6DB47zxOe+ZfjNjpJ+kHsrsasWZ
bMJuavfQkCDNARU4JhOdFJmCc2tBZqI4IMGr3xhUGJZn7QVpcFugAwqTRUiMxdCzu1YZSGZnXqke
fhLouD1aG+neN/28k82M1eujntd3hW8c11EYIqoXL6ne/GjAkmBbKugSSQsUj+k4O9M2TuqNgakP
G8GTFrWHhh+lKgAEk8u29QFK0SboQbCaQSDV+Z2iL8IMh8lQ/qjTr/JlbhLH2tt1tStgxI5eQiLm
DLvMvJoh4bS0RngxoavFrm3aGLW7jwoQgWAi7yJeEq9DNFF7UB0JJIJTEyfAjbyASdIt5MEenzwc
R/h7RIOOFm9UieK405ri7m3EbGNo+pcY9z0cI4/gTSi7cFYgL17vIGpRZLSy3o9u9+BpbDPV7RQj
lM2nXVAA82eYRrd07aN1CkhssPEjENZ41bntIW2ywwz92mOMYo/pzveSdJVRj2ZxfDVxLlepjbp4
OCZ9f83/hUKuhqndMw/dZUwTMniTVQCRz7ySbbcUJsawE7tIAvWBwDUmXEF1r+5R/U/1Lbx4/I0b
eAw2suBVPvf3OYWaR8MhIOx1MRnY6OrqkRyxTiBGDstvpmFtTD4VJLCrjA6FDewKqt/3oNFfNdsG
yB3hItnVTgbmVSyH506Xx9kfpoUvkJv00J4IpkFsks+vY+espLfBPmDdG8xq3SDe5j167bj83fTF
c/eKPckNP4CTUVwN9DiqNBmCF7ox3ShOvpvsmMDv4vdEgNsTg9VFyKsro7wGelh5MX2NSZVusdXG
tF6hubepHDuN9C33fm5x6KmNTa8ziQc8sY1N0/U7I/awrWpvkMZhoGbeaQakVNd8yjvvaA/zgQbv
toyKA6pOHKOOlijujZgSstd2OReIY5/GKF4y3VojaNhLjcBPPb7Sc22rywZrAGxAetzhDA8hUgkG
Ea6N4k1a8RaO6ZoIuW01H6u52hGMciXs7rnv/F+SsJ7AGPZaJ/dV4GNOgHmQ+ibZSwGob0ZdPmPm
e2vM14MG8jza094KXZW0vC1kem3r+SrK+0NkZUs91YhO8tB9LEcPdqje7TQH3wktH26MERbU7BjX
sT1uG0YPnZ1uexjcBSrjMEv2HkO1AXOLIU43pc+wiJymEReGQWQbrYe71osbvWsXcTXv5jZfa76J
o0+51Ez/vdNx98EOjm1wbVUNG4l2m2r3ogV8S42VKlQ8aSFvZLMiLbOO563LSVnL6lgR5Ddj3ILv
SEDNOEBhbitubtzqNWBggggkrxnuDyFeTRL+jxrD+NVGpyM1GhDlQKzqyHqwynKh++E2oNMySn0x
uCuzqeGJNGsZwHbv8fglh9FEGukOw9ZnOBPvask4K8uWKZZJbpsusThHaMbGSKs5UFXNsQ0ZIb4a
Zgz+8icNfCXq0ys78uD1RNhiJZvwHv+HfejlUOPkohUugnEGwuOMHsPp3kx6LmLLscGRbH36Jorg
1SvUBo6g/RaMHn8KM3tNXOWpsYGodRtRnRqYq4UFLieD9ew5jcDSzDUZxyGFg8aR09vo+EQWs72G
6pdExxBMOcAfakUr+laRhUYcR23rq0jr131G/rGFamfGvCgu0ZuSgsWEK9xlXbZ25vZQDmzB3vgE
D2A3N5zn1bLaDoZ5KIXJIkInUSITgTgRt+Nu6pHwKPUh05BshP7wplwQHQnnJB62ozYsZFs8wCLA
0Yd0uBroOi9S0gjmnZ7gcJ+kh0zvIUsWi4k0nqRzthnTPEhiV0ZYQMDrXvMyW9s9gwMBh6Qlegng
rbWtVRriOM6vse3iYEmS/wS64bTVF/WAWwZefZODyh+vrJ7/qJlDcw+fYvOh7+Flp/DvYv9G23l1
DUvSW4rCW4iR0IuEzZK49W1ARJI7If2FS1vamjIX2FhucucSqttYCBSzadUHOKh4+LkE0PR2Y21d
jfGwHBh4tj6Nr9jGBaE21wJ2fO1VTEop36J6kVn5ziqjZR9Oh1AyG+u6hVVnOy2EmxOBMAZEGbxW
MHWGEjY2a8OAD/5fg11aBGm17kmgysAZZUVviUuNqN69MXkbZ/GeGIhQa7d6i1lJhYiOlR1yENqd
hB03fiuWll6+NWWQYhcFWSEIQ5CakdoYIzxM0F9Dp/jJLEcVk/7R8pptUmI34Ta4EJTQyTuTStJp
ukXkHcfAZQaUBHdpKw6lC3bj0mQ2VACJ89OcrLdGzXsCUnr1eygWENCN/H6cmtMsLBDvfj4WPNne
DBHgVTdJDnOjdlEv1biPE8ypaccR08pFGRhvfuqvRZm5SHuN62EGKrOaO8rzejE02v0khrWJcjnQ
cZCyspPhBh++/egWDH8iA/JPOpz0AYam15HeJeQ6KmBcaLVG+dRYR6m5N5HrQ+5HMO5vw55hnIvz
2HTHgj118b3rS7aLEOMBfdfKWzf3IEAkb1rQkazqOLf4aC9tz6DYj7JfZlZ8l8VdWHgBj8vGy8td
5npYPDSB9dYNg37dmggbreHQRS2nbcBXhCe+5zDfd8e1hg+ZKbz3IOxup9CLF1MplMCCYVx59B1J
EF1Ck5nc63gFLQo8vJYc8qg+CtIfhne9rzp+IlNC30J0Ot0lqf7Yl+Mpm6NvUaodhyotl8OUvldl
iI4YdVwUlTkRAwiM8xttKh47ozoaqXOVWezttj0/ExP2VDjDIzGU+7Fpj7YX3eVW+RJU5ge07hf+
RUiK/IMawAn6BiO0+sOZhl+10yBocE048IJhG2ZL0JP9dluGNUpz/9rQe+YDI6UpAZ2AznhMsFpk
9xQWBilyI3Zg3k1rGYchnY5mrCewPpBnyC6k+Mx+OqJ95OOF1GOqfdznMfS4bwze+zCMeAjPEm6K
8x6KhVnMuxDLt0g4T5OXYeArtvasXTd29SMpzXcLl5LPTTsveaNKYeGoj0O3/pd3NKzhwZtqfFGE
8YYD+E7iWlth6hVhFtuQ7QMF/V9Yo2LFSqAFJpj4VZ+b57LE8mIyjJNRIxpEak2KDc1QumhnfKkA
WafSuA4b+1+4rP/zsmfWpLlnu8HUWMYp75mReIfGwhYNyNpz32a0kYLuNfa/cuw1lHf7uSGqS4Hg
2ojZhOOcOdlTdE2zBMQ6hVC32PY44JuNylhKuBaTyVlOe7Migbg0AOKclVl9V3a9ShP5+Xu+aHD/
zztRtun/8A420K4lppDGiSEhdl8Lih0YerdpyNMo3mNsalUVULBAP7+w6Vx4BCDWLgFinmR3OTNv
ThrD62aMXk5DVO7M5zg1b5Ky3fbDeKUZA6Gte7I1dg7eaZajLaWg6fHlqhoYAmJoHEXdSjocbTi2
uAnuvS0swuGUY8lZDXIVRuQr198+v2XjQq4c8dgQu/DL4tbPbb/LCawnYMx3wlkEtb23DoyNCdXN
KlrEvytcUZQ0FFOQcKO3m3rvza+f34Gp3sb5uvFwuxakIZoE7pytVlipZdZrjaLs3Ha6jhpYIkAg
MCistgG1Ys9ssNJXuOtfSQIKRCeWOtkPQZgulm3Drp3Rq6qpZ0i4cUt7o5VM2t3t57dpqG/1r9t0
HFYw7EeXWMs/F1VnOxVUE2Z401i9TmH7prUmXhvTqXRimDnWIQjNx4IpabwlyOuHN7f9MrGy1ehE
dGCM31Of4W6ZmF8suotrTpoEG9g2nFr77L5koheTU7DH9HX8zUc9r+i2WRjdff77L/mAE8JnG9jV
slDOQ3DEHIsMiJOlrTnfkqHdVuG84TGtStVIuexr+AzAnE//xabtuXysnmVbXP3sk6oxWXYD3efn
UctFgXwSJCFjBKvU40y8AG177atXfWFFWrrBj7UMXTLePVuRXiNzQ7I1nyQFvqwBLpPbPMPi7D0D
+U5datKbAQv0CZJY1X/lAH/hhSKqdR0hXGkSnqq+2H/sXlE4aV0RDsbJmuPb3kK125kPtt+sMCWg
j9NvC2irjhpRjY9pGl5HqAgCvbyGMHPjFv395+/dvLDu/7ids/Xlx7TxkkPsNOfzL8i0APZIBLPs
1W6jewKDV0ZKTjCMpAKYxGM4XITz9zGpt0xbX3rKWwMOQafX3+WYvKcozaoZQwPzutWigxnn786U
3FXQJKfEfaoz+/D57V86CyyIVzb7igrKkGfrp+QJF9bYchaY7l4qBly5V7rUUOKCCXOkYiqC0HGZ
Ru3755f21DI52zEs3RWWMB3iDtk0/nyRbcMYqvVqDsS4v80JrK6DTWcVMMznDV5xHyievnFO36hf
nUU2IX7Oi20D/ia1sPCf1n4OAlS5iYntgGjtTx+GWT/aFXTZEf0XliT1YCC17/ZzX92QTAfTeuIb
wSdi6O+SPH7wJxx45rl5NoXzAwb8g/oHstAfkTwdfyvyJlgmIxSXItEWxTgeOSZ+qBeqpL42MeQS
yaY3hzu/6RgEYNLo5sMtxCpoHbAZAg/mVXlQ/KXKHt5Ip8bOL/rIcw91QrbvdLzoookfjrcXxETX
5Hjx3fcxD3fC/2mH1qsE6SpDZAgI3uEB0NkHvvgBNkpJZjnVonaCuzqOjxNsgdTNt/D4dUyvQgwb
TFzR5pvB0x+jyj6mEVapWQZXe0KJy02W1vgdqw5mw9o2RDJbmf3q6/X197YoWVymQzyCLfW/Tvw6
rQsXsrFzktDY44986l+qYN9L5zbU+od5Sm5ykT99sbD+WlfUkyxoNghM90mc+XNdRfDBtMBP5Clm
wDcG9j6MwwfSzJ/Ue2ld6xiHwV1Sa18kvVxIaaN6NtiXHEfoljy/rldb5MqVozyJ1npR2PfsBUR/
8TH1U/biJtaPCbOOGio8dA2GSGzObcCwa3YbnLaf+HSgtdcP2O0sCXeAgWF9sXFbf3vys2mbHn6H
whOcGmcZJgmuim7hxfKk2E8ujJ7Fb1JyqGQAcfbWePZDKJm+DfIWTVNgTe+ZZjxMSX0srvrQe1EP
UC1wMZnHpDT2fQclKnSv0y6Cv/6hOaC1I2NuYBbgg/FX6bnhb2/owBu+eNp/nwLq/PEsoULO/s7A
8ot2rhBpSfBqTEt68UyndtMSNv//X0sAk4RtOQRuWpY6Cv9x2MRFOWWV0yOHGp1VmGBUBgNL+A8t
jCwH/CkKEEYzhP78qhd/HGGe/ETYnwRf/XnVjtgThuSIsLJmuBrpgAUcswqS1+eX+fvokgJ2KrEt
xLYDlJwth8msHd1zbHmKzIEOudhPMl2HBKUYhnNtEynz+eX+3u+l5AlKgw6T13ZeiXXQhjowQp/I
ZecOL+hVEaN55ivoYZaFJGTO2bz4/JKXvkkqFAoVaThUZefhG2mgdbWHPPk2ZQRkdulyqMRr3vxu
MVGNGfYASWZ4Bkz9UIqdDtVs17bKgtF8ts36BID4as/OQ55ozy5jLyMl9vqLe1Rv889zUFI1U5sa
BJJwGp69htr1zWFmrHyb6ECMVvvTx76NpAasiBPtlOOulEXZjd9TUIXOu6O1sNzB4z6/C0u1n2d3
4dL0ezohJZZtnr+d0APGzVsZ3DqstZnGuLfbh7nX7oLSUkbngYtXQvxdYzRnFsmt01vIWa+UB7bz
vanEI2ZE5bJ2XWi8QruGIR4uqvGh46siYSv91QSAPH1TAekF5X0EcwD/gdt4zu7SELe5WfsoCbH7
4jddOH1clctnEJKEhvT87Uf+iBFQXoW3DnRO2KOWeRjRiE5jDY8Ip1MkM9q4yacQXmSb35Wmu3VM
ZiY8gRbnNchL7a9ZvBZZ9Ks2Yb2Q+vCMIjOoxIidSfWcNY9WZj1rmZsB5CFuCbJjM2jLUu2oQxAR
XBHPWCgb85UNP8Gb0gxhBe8ukvqPp74lDUV223HQq9Xnv/x3u3H+Ni117OomQlfvPAfMLeu6sYbR
O0VG4OCI48DtNo4SYBBNyEYzvU1J2q3EGaRMnEWp499aifjhi7u4cN64Flu04apuwTjPkzcL5p9+
y12MUbFQtXBgxG9CaL+CztyUTbJ2FdQZiPoXjLl/c23iUm2DoB/+eraHihbPUJlNRAUn8hFP8QeU
4v2AfNzJgl9R1m90OAtalq80d/gihO3CRkdBKxzXMUiE1N2zlmCy8F6gLPVPntJilo+RxAjScRZ6
br64BDIomtIXv/ZvmEK6FFgsdQoQHY7enyfGpOt4j0MNP5m6dgjhzcUqXRmA8qWFZgZ/nHPYnB4t
TLVFq621mmLbZgyefnEsXwgGlvxsWwABsOP+lQc2ECfQpbrFb8/rH3q1TPLkpbaSU0KudK6ktF4o
HpT9+lhO+xFRj+bUb5Xn3U9u99C6yYNbRB/tMELcPenpck4eDLO/trvhWVj4AKb190E6T5EUCIn5
ZKfJfnMif1vPDLd6GNWdzx8yv31dyV5AgqgCWMfozA3p8Nc/HzE2mFQDgeOfVDchXIXhlua1V3S3
7Afh8nphRyHmCl1xp6q4QrQP/r97z47tqf6XsvqvejpA/DNmAP8no4kfZ6D1WBNECMWoFtJDkCS3
yqOsKuf78vr31Jc/ofrQz1fbpfXtOKbtss6I+z1f38wW7dHqkXnHZvqs46k0FccmvO+xX0cX8pyE
4cvnF7xQqLgqeY9VLAFYvLPVLXFTERZu1KcUOphnNQ+jDyo6d+ZenY7I0J4/v96F8CxJdaw7LGJV
Xp5HGzotMlybnu+kKPOW7x7xc4D/CNUq6F9jy/nZ2e6NWtKN7i+62f+i6rwAlHJ90xYWNSD4+Pnm
1fot1uY0MicibyLSjn1t0dvjOzQTJIPycbCw9Ej7Zy90lV2a1S/zNgXpy6OVtP0bAb4WUxKnFVa7
zGIIG6Appmdk2NAl2ylyg2UMnxAp6LbXZrTu0evnD/DSC3NNSTFjW87fwZtFjdtagAUxdkred6w+
nkwreysj/COMZhcaX2JCF69nAUYBrruefr5AXCnbmsNXHTT1R2xAxgKEtAsCojN5LbruudSN9xBb
0UUZP0pKEmWFj73nW2KTXVCmAwoZd6WUx58/hwuFPKAt+7KDaNoiBO7PPQN/Sh06eume5sx8qCPz
Gxr5TY0j5eeXuVTnYCHIz+SB68Z5lxLYcxVZkeWeTB/n1tbYj0h1HXPdjdUV28iVDn2BmdYXXcrF
IoPDFSSfQkM123/+uqylcNJyfDiVKUjdh+vJNp5mcKp0LlBfwui2qk3OvQxEd/kj4Sxzf/z8l1+Y
qkgy9WxD7YfsSedfamMOpp/G0j2VEzME44hQ9Zpu29bn78p4VLGVhhCHN5RjSfk8BbeajxQ67L+a
E1x800ywefquC9R8djq0YaiDQGf+yY1GmmJ9xnJGu0d9wdEm44lCWOEy/u3YGx1HcfYN6fYqzNxb
HKmwqQjdH58/mEtfBHsHD0XNDP46KIo4n6fZovSKgd51YOc+HB/SgrbfkHcm9I/PL3dxBTLX4Thw
pDRddTv/6JPnpi19G4LoCcvKjtBJ3ytemL0SQzJ2J0gdGOw01qZJvqi0Lm7UXPR/rnu2BOdRNHpR
dx7RugPIfrfEdrek9O5fSQDHda7aN27yRsvz3A0/Nfnl8rtQd6mpkONRaasP4exkwilORpAr/VOr
SKy27F87DC2Qpy7nbZ11txZxSeuhNXednyyGvAPWTV47Ob98/vgvfQbcB7ATm6Dt/IXshEMfMjUf
OJJHNHBad9ObGmY/ORSKoW++t/mB7uh2LMVzTdTkgJWKr2pCT44vVjB+8VasC4uPu/FsoQoV2zwf
ELiNRxVlpP+pvW0AbI8hBJ4GZpFiNsjEcdaCn1NTYXEuPtT9CZ8QwLiv75rx1c6trWtEeMwiNdH6
6r0NfTBf3SXPyXoyk+a+5/Ui5N5kVISJB/yLKSwlpjJz0DCTEGK+UdENY6vvhI5fO8ehWvHqHPji
sV98/abgu/eoDHWpmup/LHs7ybI4q3jsY2i8MM5E4x4TPC/CXZs4N9Gk3Ux++iCj6ZlIWHJ+ehd1
rK6IKl8BVRdqMo+8hf+5k7OFOAfu1DqECv0ukfwM81LJz1UNrIbTArqG/f+hTLrQ3wEmSgf+uQu1
8jzXFeMcw6q0wjuZlH+hdrIa7Mpwf8Tn4qZVDbMcsORz65VSeX7+6OXFNeY6rHmb/cYyzzbcvJ1y
b+wCj2zN/FGRf2JksOrYD+20QwNNmqY7v1iRby2yFPrgmNcfJN/iTValOFDjqWkT1UvUVvmaSQld
ccJ4mfQUBVH/BmDUnNDV5V5ileQH5uMo7WMt2cYDpzmWdPtN2BCcJ7tTCX+0orjB0eR1BcJqoOWa
vhms1FyTx6x+mnQHz0A9fWlpygS+J3HiVeSFYFXlxiC9Mjoldb1PBm9FWOwGGukiQb7pio+G/n1R
tXDzGBcMVrkIn6qme8GhHZaNnFDEjMkBL1Hapu6W0frzrM6XIiPGCwQcy5udrd/rg/HuzESDGUb+
oXSiklv4/HVcXH5MyHkPpq5eyp8fgjP2XeOUqLtNOEdO7r90rPAKRCfjzNPL6nmqqu+fX/LCkUPN
Y9oOZTqo1Tls5sRd7Qaeo53U8SoL7buZlafcFSvV1aoFx9BmOYow/KLYuoQpcmF6A4F9GoKRszOn
LyoZB9LTTiO7WOqjuRA6lC+zpuH28MkIiRgg5/49hqWOqQyEtSB6z4PgG0LxhVlpdyU1wUAzUeru
d8igV7MReF/d5KUXwhTE1OHyWOIvAIjt0o1b1a2GjoZDHswtuKSdh90FLOxF2+Q/ywEV4u+99T/3
n2pXjZ58U1vGWE9PiBR/uGwh1mjfDeKLE+LSu2NWwo5h0T+651VbR0ug5rj+76l1pvn3mq/f4Fzx
2Le/hrw+WsiUMuMrupFzabsWtoMHE6iMyfDxz1VaGe0YGNoMOGELPLmnb1rv/mwwnsCrjrHF3E2v
Fi8vSsrrHv18FvnvA41e7SCbbBAisdBCv70O4DgmXvYgmNiaM/xOpx9+NlmOn5eSfk3urom7a6KS
XhPGmHhQQgjgjGIE+JS5GnzWLf4NOTGyNHXFTzx+PvhiAKOADzKcJfH9fRmAKdsC29F+fgqD+xTr
EltMb6OXLv0iOnikVRsWMWPGEB0tWYAoqvng5x/YZcRD/D7ZTIcFc7bF+mVhuuGcaWxODFx/JzG2
VbdvsXo3GDzC88TrTAmJRrKXMUqDm38Iitcyi75YLqjueDNneCYJ2sJy+NYZx5zv9kXf6zg4zBwx
mLW2RkDkqI2H4WxGz6rQUxWPXvVkgJrx0Rf9McuxhYs/ihDtUe/90DLtrRjKx2QiM9Z6MFTurKKB
2Ay8nGecxvY1En/Mn/3tVDBWdWc3RVFFIkFFC6ONY4XnAtJDOa77pPppExpit1C+1Q48teYvHJw/
Gts8IlJYOV72yp8rBu+5JIRt4SDmnn5PxQAiazLpFkpDGxjiTg72rZVFL74zP6a6/uQ10AEDxNxI
rZI9xlN36ayJZV2jltYabkhtMb9rOrgyW6Pxm2XYhK++Pc4Y+vP8jXD6HpdXPTqbCUnGAkk9pZGG
aiNwmSHbCV6yY/QdIskxaFoDfaA3LeuhPVYd4mAMfSptIaqqWpujPiwjD5J4P73W1rStdExepgQz
u8SmwO2E8wZsPuIniKN4P/M6YqTXlkHsDc10azMYJHUDS9IAFctUHMa8hIEE8uuTAINj7qKew18k
Lupkf701enev3MCCsklX/2YNQ3ZjnxYQG88L9NlrJcZR1CaVFf9ET//Tb/FHIhIFA/m6XWRRc2uA
FzLSRaoeG88IWY//ByT84nbM6WgC0wJIn5+P2O3ZuRvzKcWa8lxvy19OUPwqJ+sXJnWYIRokaUQf
rqx/NJl3jB2zpszgtTbYVU8xob1eeRfNAs4LdnLgDMnyi+d0qZQDp9AV4ATM6akd+x+VrFt6qZXo
3CBmHjlq3US29+pDGqrXwPCgvBJpjEpYxl+BCGoTOf+y//fCnFd/XljTvApJZ6ydROP9GK3uihq5
iI37oNIeo7Im/KD+wKy7SrVbLC2OiT9j1qsf0Fh8xYu8VFGScONYxIhYNqrQP+8k7gezLQm5AXdu
rkkaP6mRfWFmT6qgIKdl+GJ//fsQVAM3GxKYboLbn9cRQuolHhrSPKkhfONTtykOjmic6xQCh+Jt
uajiQaI3X73rS1c22Uw9z/YUWnF2DgrElSEev9bJHetdOXQ4QoTtIkUdbk7/zdmZJEeSZOn5Ki25
t6LNA6WrFg6f4RPgmDcmCABh8zzbmntegAuK8Bq8EfsQ/NSjyI5wuAAtXZKZUpmICHMzV1N973//
EN+ZiX/fIHf1u62R1Y8YfiKMVq1uEmQaSpdiSazEk0pNd2p4ZMd/c/EzYgGHrx6lt1yAQGKxmA5d
RHTEsDvxV3I3uy+XsoojB88+njRRPbHb+kZNRn+iDqI7pjPOmmFdDFgGyhOoir9+2BsS7pD1PeYT
7M+Idj9qZXhMUQ6pGTnPiM792j2KmlPyMRlryoAoXP1FaYKJQShOFPhb26+TmabnaK/84MoPUO/A
gN6DT1Qk9UqvftG9CKaN1uDopWbpdai3P3HjngrmU1WX9M81Vr/t2kj8u8ZwU4LCkntR0tbkxURF
d18qKIKT1vnphhJmBgWce3Slg+7iqZLgmBum2cSgIRoZARGE6BEDrd07Y4P/VoKIksjS7t1ri3Rm
DrgPeeGoTypr7XjEp/pFuHWaaI87czR1zJbbeg/Cco9Mvp1HVMbfLMtLWxVoBrgeWLuinb+QJr75
nDG59ItRWJdAo8U2RcAYNPFbjtO8jPfp1yvSvPTqAbU7KjQEcJTzwmwAFGi9wnX3pWiR9cK5iXE4
SBzpJTT9GyL82ptBZUDuFxp9FPIRgQvkZbYMg+KA8cxO8h6MHrFxkGXbMm9ucv0+VjD/7VExajkO
6eLc9SN0+H2vP/BGIrchQUd3kRuVbUzSeSeLWAH4eXVKf6VD5yplzqrCwd06lAmZQVKOuXYwEUI7
5uOzGnMQ4H8cNiKkyrItH+Wxvu0JQRZUmQ6XDr8a7kWnX9qooVKqXL0pbtJG86+MAjPVwd9G4jO6
4jysg7fQZEgdEyGVH/B16AlsiN6IykYVjEno1w/88/Om8tZVkA+ORuXTfAGdqWIiOjb2adNWeOjl
r1mdLjIJa5Z2JMTkW+rRBZ6hxdGCtyZsFuq3c6TEk30M41S+4RD3xtrHyoDULdWasyrWhersrjIb
Ukj5TeF4Qr7PT5ffL6v+uafnlRl2CArdPVULFCzpYZsrmCpYeDyY7BhRUe3yCIvC3CekNMQ3vC4n
ohzMw/iDfL0jiAZuvpFw39qlIR7PmY3i1ts3ovSVTEaYyp3WYMonAKsRekakGCsgSYJeWa+lRVQW
HLevvzzlM9bMAqWggUnPu/KJ1ALmPhCqqWhg3myxRisdA0ZgNfaiE3F5xOGB5+wi3zuWko6NgnMa
hwiiHWUd/tkCjfj6I4k5xp+PmaOMtkph6s2QzhA//616QKxUl0MV6kLyTgRU7C8bdnPDCklDYybw
9cUuUM25GoxRjmmaEvm8e6wlrdJMC5t3cbpwmzdeU8C7zYtFHowPUTVglhQehO5aTMHMvCavTH20
gKaxYsMYa9Pm5Vb0tt98rkvfiwJVn7NDt9VPiESqyX3Cvq/uU0lsJmg5+xz/VZ4Es6ETM5QKF0/Z
BVYx6JWTOCbHkeYK7XkZzPL6Oxz2Aipsy6rDCIDYF8ZD51Vnblh6W0a5vi87+TScUXz51sXTwHE5
3yQo6dFd0eIex6TEohTQzB5t0RQzjedvHs1ndhEbjqZqCvuNARPrrOIoVXVAThQZ+9gc9wAD7KXB
cNf11bs7vTdCfSdTb4mBqqgtvr72qU09X5wgDeDQpuxgDHFWYcLJjkzTF08B/iyeEiR/j/Us77Un
E2/+McmqCVGKsGHqJp6UjvnDjlw0eumTUhCE2nf8OlN5CnJrIf5m0gHCC1EhsVr4t355kDt/Z6XM
in38U2wbTagAwU4XywZ7nDhgUzWNviEMavv00e19/oRk25h6L2wf7rrOImnSgb7g4q0oV7cNUSlq
gl/36WJqWDyWUn9IYuVaNLvq4N2FTf80mLip5+5hBHiDZ9E46IuNJw8KG6FwlChG+TpeDW5wY7nR
Ta3Yj36gYnMjWe8ouUdSPsls1PV5ExLnLUAX6ANgINz7qdlz83Qb5vqV0WHWdWqFUwuXUg05DEas
9gZWZHXVjhYJDrG2dVw6zVNN7tGlf7O72JfqVTypBJzFIuaff24vWahLjZH5rB72NEFi6nPv0GXT
Cpx5oFoA4bWvR2SevHPoCsH6TyhXlY5TLIA2wkVO9NlWbNyXDILNVJKuvCS6hdSNkrnL6o0g7Pva
1LKVR2JgbjQnQ+VLeWqOHjHRVA2h9SGDDjgRyn7SHikzsNOvJsCzbySgtQkijxMC5GQ6r77mACLh
GgOWnGYp5lWCa+sjkM8oHoSpQYtPrZ9sXRKHMO3bZezNisAINIYlQijj2/2Hh1VLQPIXFjPYqwPg
9WuzQMvMgeKAR2MTdl331ca3vYVt6duCxPZWN7clTtkqbF7wkgRPIpLlTHXnBIvKRXSQwQYTnYX4
BtU4fK7KeZGTPuWpSy/Ui8mgVdV3397ns4Eq0lbAbtiJPn15vDNJZLi+ue+G7Nk3x7scz0xmGdOK
51lK76VnfNdTXtiIWSu2RqOtOsanElYp/N7pAs/YY6mP8xIKgKAKcC/tDslVqcrvJsd/mZPeWGQz
pQ1YIGSP0fhn4vv6tvb5XFCz+cDKUjiq4K8YYnX/djhqjgGgwDa9763iR6hQfYC/WPINzmv3/M77
KE0OX295l8q73654vuO1jGQCiOj6XsIw0g4ypo7qmpu9cmwivnvnGxHJBSWHuEMOGlG8C2bQn3fI
EAypw8gOmwj/GzIdya0lC0AIJSyViVxRmMIpdKcN5QcBusFUlfJ54jngZpAwhXKJUurFkQecqjAv
gxMohDGCvyH60cEu5YkJEpC3j7it32LRdqPJ0bOnEdmOf1ZH0K41DneROaCKSMajV3p3prcSmwXG
HQ+dlOGHYL4Ves+UiMZNKNJO25pIlCKadpULjale6B+jrBFRogb0pn2xlWXU1kMhUxCLCZJv2wqp
XQ9kRmKkjmzDwI+Lpq/Dxjx/GkmCHgxlGrd45UjOQ9JIj2L4N46ClpZJP32A4lP9lbTym8jFlslJ
gScg6rIMdYKYCocVUhco5Xql4yzEdizXgPQ45uMcq94GSTLzVSBIlGyp8pNQdZHbljZXVZGuCQkP
JlFVLivNX9PPh1cNcFZSxt8c5RfXlskpbjmCM34+23XNUMHJttT3Ie5JpjU+pWjpEnhZhd+sdTN+
/XopX6osdRsSEVRKaB7n3ajsjPi6J4O+dwDfBUQgVDG2k1yXY/oNWefiKeNQKaBNhbp4rmB0DQ2m
eFqpOEB5j2LiV/Kt4I1JtaDhaDmsQw1jGKCpr+/wgsDTliH521D9TdXCterPt8dhrIwzS6vuRYhp
b6gT+of3XFq1mTzvwuEmHLMnMVoM4DJ57GOCyWF67U9DKCaZ+96UbUcSDrB1lbUHmVTJBlVcWEbz
1Pe+2cwvffsGEmbL0hn8Ah79+VnrVCXiZezVEwmShuNW4CgacvcodmZCVvT1s3Eu1Y0Q8RjzCfq2
eU6EM7x+lPUg4nqlcYef2ZTJ0Yt4fxU5OJDUs6Q6WRZRf4iSY2MPdzg4nAgGuT+Qy+sd8sLaZPRy
eUvgmwBZECDf5nh+t2axqROslXL8hwpKb9Popv1QzgImdx1uPIqjdlRp5b1sgt34ApExrjHuvROt
oRJqmHNhAKjmK+RzP7RE32VZsJBF/TFiJddr0Q8kDXMLrJ8ikRA6SsJOifc4IW41GzofcJORvYVj
/cMg0hJTrdpqfnrHTJQL4izSu5q27k3VhkNiV+xDGwWLLjy+J0UTYQN3m1RTFe/vGq+TU+nQoZeP
vIIGl1qkrJRrR3BUNa/dOvoj2j9m3am8rQgIb5TgPo611a9alTiwK2YW76n3LmnWd7qCS4efYAFa
psUa/wRyMjpp7FJTlT3owFNHEo6UDAfT8lcWVaMqEVFBbPg3i0ZlEZ4X/AyLVIoNGmQoSX8u0jAx
xzikDt7DG10XRbjR6+6nRwQGzhXXVVc/Fx3e6UXf3UiUR6ZZHUT5bb/GuXNvwI62GnkWJTImNvbH
qZ/n+BpGbCwpmgRMiKWtjxYvuTPr7qjr8Flat+mvpITxfAe8H/f83NLh1wjVWR+Nz61wD7Uw9cZL
OMT1cpSeDTiSk1yBtsmx52nqUnx/iksyRHBUJBH6R4qhEmKDkNzYsBl8WseyY5pdV73IwkgmYrNN
ovFRgK1N3hHVAx8h7LNrNJsLEtknKVkymHheKX00awt8fCuLky0hZnbSmThGpx4YxnBlECmv7yM5
eLKBErJCfhzBLoJUJdUIS+QBGmeSRB/0cAc1KW4SK1k0VUo6DAG5rDebqtqWSCaEfSxEhV9/mZc2
HEv71eqjJTinNsY+eHgTtNpeSEV8Sd+Wfb41Y/nnqCDqkav3ry93AadiyQieNxw+MW082+AypfEj
T9K1fVbrU7y8joLIYwCVt6Ql0G0171GIv3awEBX019e+wPq1BY9B4GN0Ocr5AEJnhOvHcqTtjTR6
iqzmUUPb5nTRpsxXIOw/ukg/4jp7g3nZR6hozJ1ZAZaWLi1pWBtkuY5S/e6ynGxkzjYbXRdkP6Me
VXQb3ZYhY1u5qJ5AKOdff/BL3xHjdNOkwUfref4dOW1HOwq/lOlUMl6pFNQm6SdiXUgYk1lV+R0A
Jk7E8xfctpCtwT0HBjtXOxRGlzuBr/El4UqD2dPUN1wcF9dIeVcpJJ8mX462M5fi269v9MRo/XRh
VA02AKbsQO39c2ehk6lg2qraPqlbhnMIN7tWTcgDAn9S5Z4RLVNVReXlNF0JWMGTroxKvo0K/4UT
6cWQqpekVvuJjk2+ShD30JUfvE9TWILZhJagw5HT0Ij/9XEl1cLXXPgY1yp1XqRlr4zor/JA2AgT
i5JNR5/jayjNnZERv6bnEtyy5s6ywFbk+meid4+bBk+XqXibxWqt0/7QGO88VRSanbd36G/FYYYZ
8lvbER4I/VnU205s7CXvUYnxEmsGMGhK5i7EYnQECuEcuUM9iuNaGK1yqb3J00wCe1OfTqfJ18/7
0sKCagOPRXOYzJ2jRlGXNI1sjsbejvuZPCt1A7A/Y2TsTXCf+0a6cqnSdDQL9hL/wFFB/Py3Nm0Y
PWHtyMUGz7gWFJDGC9cGFA9RbX59XxeBOZjTVDSa0EWfs4XzfMzViOT3vegDhNxWsd9bQ/sIUN0z
jOJ0Aa4uTfOlB6kU2Iya3oyONZeRu3z9US7eNZxfXiNBHTUF8eK3u3bIVo0kOTT3iUWGkFLulEBd
qrk0szXv4etLXfw2f7vUWZdI0IHa4qtj7uOsWqTqzyJvJgoOkV6XLD0awq+vdoEyQiVPhSoG2uAr
551D5uKxqDeKeRI743Y0CQOXUSN12Nh2mGGlH9kgX4d1hulWczg5TVbjlYctyTcf5MJuJUYsQjaE
1BZ29J+POMT0Ks67gOE9UQG5jHmui51cX2wMzBR73b2tU771xJqlbjb95tri6zvbsLg2rkKahVwI
Es+f1zZrCDtN5Jl7XZYPqZtu5OJdG5tdUKbPQVvuCiS4Yq6HvuXDT+pbgFlZNJJffwzjEiDDuca4
GaEAipazdyvsXS1rfb56AcUJciQ+ZDPFX1R46+aiLRefR+3ilVlWm1oul1GQEw1Qy0tiyp+r+I2n
C5lOJc+q5nauanKpcbQspqllPYZ1PEkaeW1hpigTJVJF6bMF0F+56oeviVAaVcNjtKtnKrNmRnFm
jXCHmXsDyJDK7i7u7IMaAqaShR5Y2VHQJFuduHvc1fpRIt0okJ872TspSpqxuAvKnspJa+7UpD4a
HuSnopxBsv/x9WO7tE0g4GTKYcCkpoo+e2N6GzPDSivNPdmRO03bBJ1zEAIHgZ1TAuZsE969g6eN
wAAF5mdy8CfyMGlz/Zvm+FKXqggIX5AjMKI471LtRoE517KKBWcu07UWkismGeL/BF2yVsp4lmf1
NpGfEumQ5c6N32dr1R7mbZq+4Eqomk14JWHpYZn5lW4WKwH/2Q1xdWWlfbPe9AttI9Y0IBQGn1Ro
T/9c9oTmKAYR28ZeuIKkZXyMVUBUK0Gmm4Ucdr5Mwg/+ylU83uH/G056481OtZIZffpgUm3jgJvh
bOvuRlz3tYaxsADqfQGRRr5CgKuyHOLOmjh1EODoifu77Uh4mA9LpR83Tjer5CmhnPFQXYudRSYW
y5WjN9tvFoJzQWO+bSEqEHW7ErjJN+vmBFWcv/Y4vINiCGH5J4LHaCt5KMk9ACjvm+hS0MsRdaMt
7JD4L1O6F3C4WmWvfUmSnttQyAT5o4x8BZ/m1wag9kTaEFw3uUgnrRruSRe88kmAizDdrhO8ktHQ
GHZ6pVkdWgJ6IAE1B0dZgqPmM3qgUDhIQp8WEfuMxht2VbrUXRoYrONvxzoBgsee+LT7UGOjY2O0
Ifci0MD0nxKC0Wozvi8NPEHb6RAH16eHP4hmnMj7epLnAy77KDDtDgqV6aU/mKmfZqB6RJqC+DTw
w/eDnrwlcrXQ9Stxjv+awudPaWFOcOwk/BsZt5YYZIERMupRMrdk30j8+UUFS+Uk87TpVIWbRWIw
YYBTMz0xYtrqoafgGzIGv3FWHsUFI98R2N9NRZPfMPHh9H602gEaAvamYw4V2AAw4z8842XKvFjP
N2PRGvBfpLlbELwHOeCbV+HSzsvZQ6VMEMxnHVBR5NJgYY24b9GCDY50FJSWpna/6bkvlBFwRQR7
w+aQM88r8rgbfddOFWMv+LECcBc4rHC70il5v17d4sj6tLY15pnC3EV46f35bkPeqXw7Mo09Qbyb
fMMkleCtCbDr1E38pRN7/5kzVPntgmebiVrUXW2WtrF3i5q9jkwUoqXFRHWEq2/pFojreDhJq5hM
iam7HmAtkeb3X9835JtLd26K5pD+VHDf/7xzP9Ako2aWuW8M053gQuldOVhn4CrzKpnpHcGdVOa4
zeY4Vzo4zFoo0bQ46ae1pK8G4lJxdnEmeiO9WFXyEdjFvrPsY+nPGrnlP/d71414EZJpZIbPvo0d
YKOVL1GEF3fO082rnQUlVO5fc+y2fTVZqF6GWCGjUlaWXdSuh8o1rhwoE0bq4KQKClKqtYl7ufKS
FvGViRRx7KX5KNS7blGswqi/GbxM8B2vAfsDv6I1Glttovb2Rm6tGyUpOV/BGUoZL0iwNYjuK9cg
YaJpceANBEVohQgAiG0jaeG+kArs97uZzay/ZOYhNekGocBskO21TEaVFKHI0QOy1vp3wepzPf+6
8YaZ7rwKahcs6Gf+dS44ZJLdI2bAYZoiQbzPYux2outIGQoNY1bCJ/XookQFUtsD6KJc/kiYCuhj
dyy6du+nIaEuPfBiGVdvlgvHWPowAhVzkR7y29eL4+JLgVuweCeE38l5gZX6hakmw68CK1IbosrN
VRVYz8KKh4HKMh2Db+raC+W8Am0RT0IBWn9ynmtV3E1TsoX3eCcudKe5zihfR1ta5NZRiE6/vsHL
VxOye9UAGTnnoieRG6cMJ619rMXz3Cdvy/dwKFJ2lUOfDUP268td2s9U9jHHoCWk+DrD5AlOyCsk
febeyPtlkpnTkIFt57dEM6jfbJ0X70zoljWhY7LPizx8SBqEBuxnQrwUmu6zL4Zig6AliMr8PwCq
X9hGUGgaCj21CvNUHBm/tXx+XhpaMlDJ+Xm/KHp37nvusYlg1qkKZOhqK9wRv3cNuHyf/37ZsyVq
hXLTa6VknOiuPtCqWJ7CUUpcsqW6/vobvHQ5OAMyTEZLNT51PkGr1GjWTFgf4JZEwG6FnkucEi0g
tMAqv77cpXYTdhuaIEa8GByd18cZeUpxjOJmf0J/wQ923T2GHEdh6Ebz8tNsur05UEnkRxvTOLtS
thaF5jef4sIMC/ECSmhM/YTX7Nm61WszipuIwk+P62Xi9g9SUM3smRhoiJO5E6rQQO02hqK8t7V0
I6G7jPNHpyG/shQ8SKD5n2kh1WAB/kYURV9/wEvvFcYowJs0gbxd54ugtThIR/REAlYV8yPCezbC
o048nq8vdQnKhY9GzYN9F9T/8yl4SihElAWALIWT3eMyL4jEeiqvWip69Iq4tNyJHkRUf19f+dJm
zDHNwAoK7Wd/zLpMB/zXecFUuZqR8LRwqDzVmvaHhEwBOsRy8s0ldXH2n1dF3Ctqb3AGCj7xmX57
qcdGc0fNh2WRhPFB6oYrq8UVEzZJ3UJyiuMRHTCVOf3AbV8y6aqXpooPJbSWiNZbUcs7mmSskRKP
0FrnpzW+ifluqmqHEFEG7uRYdNkMKwjU7DyNFtq9P7kQegY/yVyXmrkkOSPeG1q41sL+Jhian8K/
Mg23WScdvabyJ5IkE5Gqh3Nkev+ZlS9Gtzxz/Ec+kSJdL2ktMph/+bzWZb8LtfGKIUsM5BNshKGj
GN0QjbrLUagSc6+Ln4mxpWhGgWvnXWWTkkSsAVTeKsZI/OtVcWHpw0BjhMGQVxHWpX9+Q5qcxKna
2fKe0ZQ7iQNMCmL9yXObQxkBoX59sQsiRcFApD4WlAwcKM7WgxRn0lAh3N37baBSbL11kKoz4ajv
dY9R8lDKxMe7ERiCZsNvIu74JY6OshG+2EMJ/1jFsoj81qQ4gqS/lJr2zX554WlAE+VgZWjggG+c
PY206gr46wYmjWWzdtPwjc3qMU+7J9Euf/MsxJ919m6g6aD/EbUDY4qzZ0HamhfGqWPtGVwvoGVo
qUjeyLfjaEx6JbrSe5KJtTtDKuewWHda1zyQrkR2YPLNhOdkAfnpkzDG5i+c1gCA/1wDbVWaYVZb
1r5QF22TLiogean293UuvY7eiWXW+swms9qVwcRAmYQuSuh7q9xa8e0Zg/dNGXcqDT99pl8IqYNr
5idsrvHTXIsLnk5TPqR6vYuLCEIYUb9w2wtNeRZ8Q8GlEZwcMlJvitqZpexiQp3TJyJXa56S9Fhk
wVqQM6oweOl6ZY4aG61CJBekR+TXfWTMOwIFcbA6KEkUnxiHoeMQmxcWb0N9LLI2JlY+1EUK3DeL
7cKpyKnMBFqD1UGNdbYAImsgw7xNrb0Yb6g5EobeuKqq8LFNyRYsf43LBa//64V38bLUqlTlQHiG
fnYY+0kfJWVQ821X4Xo09Psi7Bn8p9GEvPU+RPGkXTGF/m65i7s5/0ItBPlU5oSQfuLaxg5oiqJx
WY6LPcTXa3ifWz0wsMXo5iQVvehpe8Tv8xX0iwPBv6YY+Gl0JaIYOSVLLLtKWmUqZ+7aa61fQ5b/
8tb/V+8jO/z6GNU//pV/f8tAYOjx6rN//cc2eCuzKvtZ/6v4bf//l/35m/5xlyX89eUvWXxku9fk
ozr/RX/8sVz9n59u+lq//vEvs7QO6uGm+SiH24+qievTR+A+xK/8j/7wXz5Of8rdkH/8/a/X9yQg
qaiqy+Ct/uufP1q9//0viREW04hf//ttFYkr/fOXiVv5+1//9j//x7/9r//9f/77f/vid3+8VvXf
/+KQ/xsVPPCm6FMABKiAkRn/8ydiZKbajBuwRpCBSFI8l/y//6Xpf2MUwTTNgrMMYGODMVRZc/qR
9jf+i/BS1cRkExf3v/7f8/jje/337/lf0iY5ZEFaV3//6/P+LthaIuxAcB4/KUyE8JYwI3/cRxao
o6OSdQtQNjCgjSTtm+Ln4rV4DFiNQBT61BsqTlA3qpyNewYG6zLyZ4lJGjnxU/gwfrNbXigquS8N
n2zujkr7/BSHIFhFHCjcVw7bW8Hr0c2fHQK5JjiUvYaVclMnUKENohfDtHr7bSn88yH//lA/byhc
nNoeKQ1hZZ8G7Y1UWYNHwuS+q8kqLNSZ1yuzoOjXaqzOpQrmNjdf2cns68t+3lDEZWE3ssxYH+fN
sJPFaHnTZtwbRb3qam9u2NJOnJZRFM9iZZgp3s+vr3hB4sElYfDgoMi4/VM5a+WRWoySOu7tUj/m
hHh5g5xOcj9a6WkzIUd7KYfewRv7a8XzNsgqjrFkbxOzIPFlJknJEkHZorDy6def6+IXgCIeBsCp
sjo7v5tsVLMhHllpRjlTdX+f1/7aa0haw8+joqUa8mWSWKuvr3oB+ONpiC6WPkYTOMGfZUNjhjgy
OAZfAK4ERCLN4mJmBsMaBsvGheKb5yxFlbFYAUGJifHXl7cu3jWjajEYFyvg7K6dCsavr0TjvrH1
Gzr1a7xRyWz1l5WuLcV6GKR8o2B+3jXFOmwQCQQ5g9ThutCSNSynOFEXGvUWs4Y7XF/3suwTWa3e
ICUgjArYzY2mXRTeMyWCW7EdvH6pBeqtWTVTweiA9zhTlGElpfG0zcoZ9ObJQLyXkeWLrMTKBfSH
pDOnI43DnPqZiWtkuY8t98dA5nXPmdYnT070qJHA2mbOdmi7k5d7VZDO5fRTDZBRiVTMSeWNG+ez
3LcPloQXURjcFcNMTTHGB09Ezbf2M30dqK9dGa09ErUEGFQm2gL32evSLXcwwNZRHs4T5S0hU/ab
r+HTsc4ioIgV2z0w33lrzwJoK6IBf70SZmxcS62+AzpaNDII7ih9s9Nd+tJ1DpcTGfaz52IrEbQU
qWx01HILtcoPVZ7MDT9a6JU2dbRdUJkze+yWX9/kxaWOKJkDisPpM9+LYIc4HJVg3CstmZjgfMTB
e0m4EEPCvmOXxYE8hsF9bBi5fnNtUY/9XjjpCBRI3taZYCjAcefgRCbLHZnBRJYolUKf1EyjNllF
rba0XYckwZGMr3xa9h3v2zcn2KdjhUtzHrOnMGfAqOCTwmVQtdKOQI2jJlyHpSr65RtCmPeDjIe9
Ocwqa9FL0kJN2u9gEvH2nt21ybcsrAPxJyAL4s/NJVHKMlGDDhsjrbgZinZa3UgFLTqx28jEt8Lp
3K2UaeJeO3fkxydpNSfb85vFfX7EiPv//UOII/43+KIb5FKJh6HZ19ZbM5oIcZKVQVJ9ymjnxmqS
bxY3DnGf7xq4XKXYESfbp++aYL08i1Kl2ctSvTdG+VoxXvOI1K+63A8ZsqJKPgZMbyPdXkeZfBx9
jIKjVWkSb5fGWwQ5N9i+bYQhaUUqdYAUvSvrjVE69005V7zqlUCbferX+zgflk4SL3vMgAc/Rhs/
jXt06Z55TUb0jaG5B4c9W+7x6GzNjVw188SNtp7tbKnjpmkRXY+cdaEe7VU8GXDDlQPrntHEre5n
z56O536orhC6IueTJgPC5UKTd9T295LaHGUn/+Fl+sb3UvKpyx9xjcdUad1Bq3ySc/P2WhXbYmSq
eylExkq+fJpFy9zur7V03NRhME+q8lh1Uxm0JDD9O6eWkJ4XO6ZvR8TZc7cP1yQfj2W0hau9Fx9b
PIQIBkBvm2sEBNfylUQUtzgQZKO5zdgZmfHsMTndEpxC7qdyFafBBiLSsojdbZK2d15XLswkJBmq
2qgFYc4mepGimVPJzsvuYajNXZxnKz8iPTu6JWDsOpLqcYKJ50bUm1qoPPq+9m4Nw+nbSWMaoDja
tB25jFW5KXpv1Y/YEdATafahquI7Egc3IT7cWrwp/HpN3JtwSbxt8njnlEunLQl+ku6VYNjBnp6L
O8MVaNZXA0bizk5L0+vS2UplcZ0QBSM+qoXdtd8XC+qSFdSJbYme3yseUyecnfCHoF2lcnpfeP1L
bY+3qkgD75J7aYify1pB+J0/9kjCzbdMa5/MxtrEXnqTBPWWhnOukt9Mn4cLeWOv/cZYBIq0GKXk
FQGK3pgvyl7thrkeNe9DoD8WRrOywurDsfPFqESLwjDWQX2w2+IRvs62dYeNbpRPpprPPaz2cr7Z
QHNWjitt5aJbWux+/djdZwinewWXF56yeAcUDUTP85eW3m+rMX+k+d+KlaGUhBHzRenALKJCM4mC
1sb09MRxJF3yRYQqhYo5zuNx11hwVqN4XgfqTDxWqTEfXYq+vq4WsR3t09Se4MW7SJWRqFh9SkTc
Y/UqOdU8Ud1pppIoP6S3A6NneC/iFVQsfW5GJNjy3FIFFMLIHkZny+99lQtiA5vBIqCzxso/nZXF
rB31lfiz7dI/5KW6klEO9W5xDXl6J3e8rus2Hg/txrO8dWnhD+d0S3GnotbivF4MiYOkuJprcbeo
Q+9JvAj+WD9lMlzuQNqaanVb4fhqpPFHTeiIyLuUKjYTeyMuUUbdrbjNMYqPueVdW0kxgyEe6Rbo
e8lzsze+5Cwa/uQqfpCqYt1OsltXfx7YLkAz51D2p1VgTvM2XusBEexaqU9p8mZtj9UvBZlX+lOX
lzZV9CNJC8fGS+a5ksysdtymlrexG2NO8utKbGeyXm2lOlzoRbYitvOqM3YplW4NyVS895nZX4kX
vGB78Jvg2mvjlVfHU41XNCGtNfPaY5DaU/zMFqJ6S1j7ehKu4cTM82Lfqv1cLLiYVzCJS1LcqhVJ
uktVs2ZNI+J6yjVEr7VaKWuyFqQGCxYHlk7TFVv1LRizvdUMz5KcHBDO9hWMmoYgPaxzohSb2+Ig
Fhda10XVWtxd8iA+nvgYim8egiDbmbV+nXcPI2s61P1tQtR9XsnbmF1NnHJDS3qzYvH3MLeKeCeP
hDZzp8qorCqqvI7i3iZ+lqx3jS9ejJ9rSsi872d4aF6pprRsW1C6apiKq3q8/CQfXYnioVZhjbQ0
wpwDntbOu2wzSEtcHqZl0Uwl94dMkC/h6gM7qNz3j3S6yyCSlh1CRdFoGaM3xY7gADx5FCUwvoq3
UhE/iOsFWbtIM0wXY33pRPW8J2J1qCvUYtyKXa5EHLJYD+6IvtiyZ3qfXlGszzsnWFtxshob5SmB
BNDrL10YLiL29KSdGJq/U0t7IW58iIy7ISTtVW6XuQpnxdJ2HgW4ppbMRasdVSl+Odn14CaPRGyo
Ke2Xr06imtGAaMVLu5n1dfujt9JJ1020tRTnK/TOS1V25hUtK161i7KXJr7bXlmevok89gXPWYpH
qhXjtEes40LsUBp9KR67TzSt2OeV6grX2VnD8ozscKlzOFeDPw1LFx12vsgVbd6WUBSY4da0KqkW
LopsnIu7FmsjrH2W54+4zH/V0gHh6Txw0ZrkRDRVTgk5TIQKdkuxPvxO36lj8hGr+bry49ODHdti
71sWudjHfOwPQ0GAOmsD76a5GgOPCuumQZt2uXyVZdl1M22Mclmwzk9PPhlPz81yCgy2MiTbQYBK
lmjdK7tNlnVbMFapm3Da1AbBy8470X2bJGS3Dpuda3YP4vmkpUve67RuTM4TVMaR1D6YyrCBApdN
UtmeS2yaRRBtM36jCFLNBsyalWEtGkhZro950hP0Hk8HbC7EwxXM1DiJHpLRO4pvu03e+dFidOOd
6HJjDIDElgLQvtLpgB1qmEJtmMNPrO1YqvfinsPWuPY87ZjSC2cIobFs2cVaD3VjOISxCUein+ej
uSE9484ymlepTGahHSzbvlyItTtS4Rh69OCQJ5gb2qMcvhi9tqvGfp2xSdLnbcQ3EgMlKV7yEla3
JbrSmE1T/Klqoh5FbHjjkpToWau6MNbq/2Xu2pYTVaLor5wf0CNyaXiZhxEwmIvJRCtT54VKZSzu
F0EU/PqzNkgOgqPO6Kmxq/KQaLrp3c3u3b1Wrw3tXZoP1ONcXD9as0gWHmhmLB3kb8d7E0riBInQ
NBt/8R7jSF05HOiCei7pOGcb0wQrkvyehtjF7WVHcWaRudYKCVdkNshsbLJ7yWdYWCNQc7Aqsu+O
6U7pcMBacW+4iTvapt+wGI28HNpqYYLEjRsV+cpBWhMnYBBOBqidHzrTGHJXgyDSwTl6LIT13MFq
4nH6Sgm0BAne05C9mKn1rJjuhAwiwzH3EjaXsB1ehrJRePMVS7UAN1aXy3xBzxaFWLpp4lg+ckgm
wWJlvtkWLtE5QmmokR37L6tQvueGoLeFvaXGMxOmEujq0Dxd9e6GKbQJsTfuBY5KDilAFgcBm0H6
Dk96qOmcZaHqBQhmxO++b9hD6EQh/xiFXg7vTYpQhC4zl04TJVWhCjei955n2+cM12rYyoSwAP9m
InO1JwXf5DB4ElYeRE+dkROEBhdHL3wQvCIz6CQ0fW0IAq+c4PJflj/52+Eb6v4nL/wHpN+ON8mT
MuNwwkDBmIBtBMWcFNNGgmnQI/cUUU1cT6eGKCemh6Ggz2xHMQBIII3D8pka37oBkGN/nPLgNcq6
wocvYJ1NLF+8UwDzU0iviLqD1ZTJEHbEW2MilgRA8ioFyCe9sSaSFRg8LgomYyS/HSc4Vji+YW1T
HLBpAvMGcAaEkwArtnEt6P+lODSCAG3oiA/ZMjUCpKozFeRI9tjD1j0lJ3Joy4SZDvYZ9qngJdMe
rrFHS+I8yiPFzqpLCzKnbqXB20bqaUJPul/mPTURpbEi+ic2qAeahdINZFNEkFVwyNtqVuaxHwT8
vJlySvAEv+r0FGTDszU/2OpO7CAOdydFbJ04iOjaFoaVwOPFlhh5uNq2daGmUAS8u53SMavj8xot
6XQGwOT8LguN4yMp8p3tKO7UDsFRENGU0mluYC853t/Gg6nvbQ3LXD9uXG5UYN+PtEzQORt+XXk2
mHdQmMRZWkQ7EFCvCyiLB3qg3IdSroLmOV3aliZEGyPPgwdLLF6scHtvItWuYK8fQ1fEYq3KS5xO
J0NRTwa9McWtsROrS1/QrKGIHPfZ1LPTWSrkmscgp8GgZAviWG+VThKEM+v1ahYp8VjOCsOT+Tte
4JCq2RwpGbv33bWuIENvkgwgPpmra/GUXl77mB+65iI4WXQ3D+ylQRuoZK4d9ywBPJFcTMAqzg1P
wT0oxnQrPqVPe2D0aaIPoAUo4bS/feKZ+xzLh9xgM80C6RG5d9U8tg0x4jXXkkZrTPnjw3+oOR6Z
e3C6h8Q5ShsMzyQZ0uBrcwP9KRoQRadTn2LDjSDejNtBpw6b6ESndeLDGAlH8XiJcTukddgCVVDT
KliSTd0iHpsIivjAfc60zA31YLseSxHYdaEzg+z6mGaS7yXfze1qQj++547Lvv8SIngG1nceaPg/
IIIN8LADCVbI5g4wLJGwWfR7X6qRNsIDuxWdjTGC03cYYyzrLJHOY3X57wBEsx+AIXnWJ4AJ6mtQ
5KQCyMGPQmv3MWGPpNYHzfuqAEb8ew9b7XaiC7H+3neOdaDCYneAq1DbAisKHq6CqD8N/CvGkPo8
ToQHODn47O2eMVgf+D5sRBd4/ogZPqIshMLat4XlRGETOYbzOq/zrRoaM0HqgxWCHA5IT1gWLF2t
zgNiRpIiUhH9I50/CroDKq3KeWZo1dUwA+szwBFQa62nVcsMch8mwvJdv4K3aAy6CFmWy42BVBO4
XIlbJWXBgrY3J8BMQBYmEFBv0S8gqemuXGoGsQ9HyJcXraoaO2YA7QfLuYQV9vZejautFWKftFlK
6daDHkLuk4ADtLdJHwpu9AaNASToanOCbllBVBmrzt47IfeBoANywowoyw1aAVTMK1kBKyaANaBr
bc8gw42CNgMeww32H3dnrtR/eAYo0IjAFssp3wmflP6AAnDEWDdoBuxAr2QG1ocaXJmysfUy0AJB
9H/isd+cZ6SEuVUpH+6CwFHsww+ggHFXFoRIez5B6YPPAY+I1IBlOd8YjW3Jz8Loz90JFM39H+W+
xFmkDbrjyS/UQXO3gl0QTpE2hZh7XyQqZFV1FY7T71/2AquSkdn4sGZolu3s/n3XwW7Te23Vvar/
eOcskvfkwy7KD4rdY1bUytdFlPnN4BikzOZU/++BOkROTNFqFhyr/2uWvu8F36i/6VEurV99X1hZ
6/mb69al9Rvhh73Y3z5QDxphwqUtjDfIc+R2+tCIxy5tATZyu32oQ3bKanFpC3O/O8pNh3Fp/eMC
z4+MUPWT1uzhhk+6uAmMwqYz0MQqrb3QpS08Edv4r5GdhVY5p6x2b7B5uFZbr0RfPtbWLt66xuBX
/ZosIp90LCsr1QP0OcnqDw5Sws/yJFWXDjfTCFGuM0rVhMOk7gxSIxq8tKmqRz9v6opOZrLoeJgm
9f7Snsz9ZJFB00qN6nGmCQAYRoCzJ2UUXD3D1JZOuppDC9znEVp32auPzw792/6aTt/48BfvyZd/
AQAA//8=</cx:binary>
              </cx:geoCache>
            </cx:geography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CFC4E-2A73-AC6C-61FB-B36C818A1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91E245-B899-15C1-4287-1078323AF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50E1A-27E0-1579-7B09-C07695DF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1F1F9-6FB8-283A-0C0D-B9EC4AB2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76F41-80AD-3C47-10A1-6684B5B9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30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A1063-26E4-A5AC-9CC8-A8A96295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80360F-1DF8-14A9-29C6-37BA634D0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9D410-FCAD-EFCC-142F-37B1ABD1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44063-DCAB-B777-9FC2-D5BBA13F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E46E6-5A8B-83DF-B3D3-9949B6B6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35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C68C72-CB8E-7660-1AC9-4BA217011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6B62F-99DC-461D-ED3A-C90EF51D3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0AFFF-9F20-1ACD-6D50-17812B07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C26EC-6BD0-BB29-9D84-E5F06307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BD8C3-CE75-9EFE-CBA7-DB8CCE07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97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0D55-39EF-4B1A-21ED-F88FD792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D4F79-DAC7-BC15-B16D-95489202D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4B23C-5F8F-0E44-F7D7-0515A169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2B8B6-FC97-3C34-AD1A-D5B205FE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629B2-0A1E-FB87-3AAC-33448F12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1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5009D-E488-3C6F-F3BF-2CE223A4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DF29D-5398-1B8B-C28E-7C9287FAA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B59AD-5092-0FC7-B92D-D419766C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9B324-945F-7975-0BFA-3DB8DDD9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6A95A-F1CA-6810-0D42-B66B084E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06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F051F-23F4-7FA5-1765-A8C8EE15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7B3BE-0A3D-0662-F2C1-1B3A23CDE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AFDC5A-5978-FE80-8580-6A166496E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E5C213-A603-AA98-E306-4D992927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BA7B3-E4AF-2347-727E-FF7E0F4A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BCC9E-05BE-4CF9-B2A3-172BA06E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6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C9866-8C01-8F83-5577-E868F5C8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18D9B-23C0-768C-52BA-19FB153A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538E2-524D-BBE4-DDF6-7BCB289D8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45391F-78E7-59AC-C17C-283CE0522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148553-444F-A26C-E579-C3DC43A95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277D78-ECE7-DF06-903E-65DDF21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55EBB7-6851-F0A6-1F21-941644C3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717431-06E4-71AB-89D6-E16F735F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48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64F54-2263-DA8C-6AE5-AF9F7D0A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1D563C-6DA3-A5F1-69F0-5056A658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41545-886C-302B-22D9-492A21EE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D94BD9-59D7-A93C-BDAD-05D66C4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0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61CE21-BE49-06D5-AF6C-528190C5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6BDFB9-4056-9C5B-E251-15F60847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F86D20-12D4-677E-9F79-21740F6A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53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0D326-2D2B-D2A2-6821-581E8D33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53BB7-EC3F-9AF9-6CFF-E2AAE9D8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C4E3B0-51A2-1F2B-ECB9-8AAA39CFE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4FA366-3527-A6D7-DE98-35045611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AD69E-88B5-88CB-7A5D-BF74A67C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541748-5B11-97DC-42A7-9C47A7B8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79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16CA1-DA03-CC2C-3D1E-9A87BC5B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CA3D45-2514-8794-27AF-593D7760C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C9021-79BF-0A69-7DFA-A7053B66C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105BB-9EB7-6C69-54D2-E588E410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9B1C4-B8EA-7DB1-EB79-AA9C1BD5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AAD15-C566-CD3A-C211-E38CAA69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59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415B4F-2AA6-369D-0862-13AF9C22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41F8A-A119-64B2-5F0B-D43E969DB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FB180-4B30-7965-0E40-479A70837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D0092-E9A7-4837-BED5-C3DA153F0806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19B8F-59E2-3405-9ABA-D6D24F01C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B3434-3D88-FF96-87CB-C154970D0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6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4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009920C-F16E-8B34-8849-DE284D8A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582E56F-936A-1D57-040E-3D63EC2CB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9124" y="0"/>
            <a:ext cx="9373749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162F91D-A0AC-3B03-B7AC-3E5A127F7333}"/>
              </a:ext>
            </a:extLst>
          </p:cNvPr>
          <p:cNvGrpSpPr/>
          <p:nvPr/>
        </p:nvGrpSpPr>
        <p:grpSpPr>
          <a:xfrm>
            <a:off x="4121433" y="1454998"/>
            <a:ext cx="3949132" cy="2372327"/>
            <a:chOff x="1428376" y="880339"/>
            <a:chExt cx="3949132" cy="23723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5318D4-094D-0539-9AFD-50788DF57538}"/>
                </a:ext>
              </a:extLst>
            </p:cNvPr>
            <p:cNvSpPr txBox="1"/>
            <p:nvPr/>
          </p:nvSpPr>
          <p:spPr>
            <a:xfrm>
              <a:off x="1428376" y="880339"/>
              <a:ext cx="31646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dirty="0">
                  <a:solidFill>
                    <a:srgbClr val="48778E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수어랑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4E654D-46C8-6354-4E57-E90E422F8824}"/>
                </a:ext>
              </a:extLst>
            </p:cNvPr>
            <p:cNvSpPr txBox="1"/>
            <p:nvPr/>
          </p:nvSpPr>
          <p:spPr>
            <a:xfrm>
              <a:off x="2079810" y="1929227"/>
              <a:ext cx="32976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dirty="0">
                  <a:solidFill>
                    <a:srgbClr val="48778E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말해랑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B653F4-AE28-851E-C020-882FE4E71CBD}"/>
              </a:ext>
            </a:extLst>
          </p:cNvPr>
          <p:cNvSpPr txBox="1"/>
          <p:nvPr/>
        </p:nvSpPr>
        <p:spPr>
          <a:xfrm>
            <a:off x="4657142" y="1096528"/>
            <a:ext cx="28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딥러닝 기반 수어 번역 서비스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DC03F5-C6D3-0653-0A89-EC4BDE0EA3BD}"/>
              </a:ext>
            </a:extLst>
          </p:cNvPr>
          <p:cNvSpPr txBox="1"/>
          <p:nvPr/>
        </p:nvSpPr>
        <p:spPr>
          <a:xfrm>
            <a:off x="5388113" y="4007834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TEAM_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SLT</a:t>
            </a:r>
            <a:endParaRPr lang="ko-KR" altLang="en-US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F2586A-05D8-67F7-DE98-31456A3A274F}"/>
              </a:ext>
            </a:extLst>
          </p:cNvPr>
          <p:cNvGrpSpPr/>
          <p:nvPr/>
        </p:nvGrpSpPr>
        <p:grpSpPr>
          <a:xfrm>
            <a:off x="4514664" y="6026619"/>
            <a:ext cx="3814103" cy="646331"/>
            <a:chOff x="4615522" y="5892464"/>
            <a:chExt cx="3814103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E7EDF0-FCBA-D8FA-0768-08655C0D808A}"/>
                </a:ext>
              </a:extLst>
            </p:cNvPr>
            <p:cNvSpPr txBox="1"/>
            <p:nvPr/>
          </p:nvSpPr>
          <p:spPr>
            <a:xfrm>
              <a:off x="5267327" y="5892464"/>
              <a:ext cx="3162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김군순</a:t>
              </a:r>
              <a:endParaRPr lang="en-US" altLang="ko-KR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김다희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김훈종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이대섭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백지수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33A229-7104-D0FF-019F-CD3B0448E3C5}"/>
                </a:ext>
              </a:extLst>
            </p:cNvPr>
            <p:cNvSpPr txBox="1"/>
            <p:nvPr/>
          </p:nvSpPr>
          <p:spPr>
            <a:xfrm>
              <a:off x="4615522" y="5892464"/>
              <a:ext cx="823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팀장 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</a:t>
              </a:r>
            </a:p>
            <a:p>
              <a:r>
                <a:rPr lang="ko-KR" altLang="en-US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팀원 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</a:t>
              </a:r>
              <a:endPara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1BB89E6-7635-5A20-74E6-6CE54F51BA24}"/>
              </a:ext>
            </a:extLst>
          </p:cNvPr>
          <p:cNvGrpSpPr/>
          <p:nvPr/>
        </p:nvGrpSpPr>
        <p:grpSpPr>
          <a:xfrm>
            <a:off x="5505449" y="3969746"/>
            <a:ext cx="1181100" cy="456885"/>
            <a:chOff x="5505449" y="3933226"/>
            <a:chExt cx="1181100" cy="456885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F17EA38-E939-F899-24D3-7A6CFF615177}"/>
                </a:ext>
              </a:extLst>
            </p:cNvPr>
            <p:cNvCxnSpPr/>
            <p:nvPr/>
          </p:nvCxnSpPr>
          <p:spPr>
            <a:xfrm>
              <a:off x="5505449" y="4390111"/>
              <a:ext cx="1181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279723E-7D64-1DD7-1345-90EFB7570D08}"/>
                </a:ext>
              </a:extLst>
            </p:cNvPr>
            <p:cNvCxnSpPr/>
            <p:nvPr/>
          </p:nvCxnSpPr>
          <p:spPr>
            <a:xfrm>
              <a:off x="5505449" y="3933226"/>
              <a:ext cx="1181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22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36658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" t="1931" r="349" b="39325"/>
          <a:stretch/>
        </p:blipFill>
        <p:spPr>
          <a:xfrm>
            <a:off x="1090651" y="2636658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175611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916" y="3498542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26992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20816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36932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6284" y="3388139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372" y="3388139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0891" y="3388139"/>
            <a:ext cx="496827" cy="4280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41BD98F-0998-87E7-D26F-15CBF8EC8CFF}"/>
              </a:ext>
            </a:extLst>
          </p:cNvPr>
          <p:cNvSpPr/>
          <p:nvPr/>
        </p:nvSpPr>
        <p:spPr>
          <a:xfrm>
            <a:off x="1724025" y="4430560"/>
            <a:ext cx="800100" cy="247245"/>
          </a:xfrm>
          <a:prstGeom prst="rect">
            <a:avLst/>
          </a:prstGeom>
          <a:solidFill>
            <a:srgbClr val="48778E"/>
          </a:solidFill>
          <a:ln>
            <a:solidFill>
              <a:srgbClr val="487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전체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C77350-91CE-83F4-42A5-A3340F46FA01}"/>
              </a:ext>
            </a:extLst>
          </p:cNvPr>
          <p:cNvSpPr/>
          <p:nvPr/>
        </p:nvSpPr>
        <p:spPr>
          <a:xfrm>
            <a:off x="2638425" y="4430560"/>
            <a:ext cx="800100" cy="247245"/>
          </a:xfrm>
          <a:prstGeom prst="rect">
            <a:avLst/>
          </a:prstGeom>
          <a:solidFill>
            <a:schemeClr val="bg1"/>
          </a:solidFill>
          <a:ln>
            <a:solidFill>
              <a:srgbClr val="487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자유게시판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18CFC9-EAA0-C335-9266-909ECC81DC24}"/>
              </a:ext>
            </a:extLst>
          </p:cNvPr>
          <p:cNvSpPr/>
          <p:nvPr/>
        </p:nvSpPr>
        <p:spPr>
          <a:xfrm>
            <a:off x="3552825" y="4430560"/>
            <a:ext cx="800100" cy="247245"/>
          </a:xfrm>
          <a:prstGeom prst="rect">
            <a:avLst/>
          </a:prstGeom>
          <a:solidFill>
            <a:schemeClr val="bg1"/>
          </a:solidFill>
          <a:ln>
            <a:solidFill>
              <a:srgbClr val="487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건의사항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66D4AC-496F-C6A1-D533-BE979EEC1548}"/>
              </a:ext>
            </a:extLst>
          </p:cNvPr>
          <p:cNvCxnSpPr>
            <a:cxnSpLocks/>
          </p:cNvCxnSpPr>
          <p:nvPr/>
        </p:nvCxnSpPr>
        <p:spPr>
          <a:xfrm>
            <a:off x="1724025" y="4810875"/>
            <a:ext cx="8820150" cy="0"/>
          </a:xfrm>
          <a:prstGeom prst="line">
            <a:avLst/>
          </a:prstGeom>
          <a:ln w="15875">
            <a:solidFill>
              <a:srgbClr val="4877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D00628-8BE5-4175-9F89-7AA921E5C408}"/>
              </a:ext>
            </a:extLst>
          </p:cNvPr>
          <p:cNvCxnSpPr>
            <a:cxnSpLocks/>
          </p:cNvCxnSpPr>
          <p:nvPr/>
        </p:nvCxnSpPr>
        <p:spPr>
          <a:xfrm>
            <a:off x="1724025" y="5144250"/>
            <a:ext cx="8820150" cy="0"/>
          </a:xfrm>
          <a:prstGeom prst="line">
            <a:avLst/>
          </a:prstGeom>
          <a:ln w="15875">
            <a:solidFill>
              <a:srgbClr val="4877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A02A22-706A-974B-9124-91E315E79370}"/>
              </a:ext>
            </a:extLst>
          </p:cNvPr>
          <p:cNvSpPr/>
          <p:nvPr/>
        </p:nvSpPr>
        <p:spPr>
          <a:xfrm>
            <a:off x="1724025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C2B488-0AA8-26F4-4BA6-4093985E8988}"/>
              </a:ext>
            </a:extLst>
          </p:cNvPr>
          <p:cNvSpPr/>
          <p:nvPr/>
        </p:nvSpPr>
        <p:spPr>
          <a:xfrm>
            <a:off x="2627445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분류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AC3C92-F602-F2ED-D735-99D90E084AB6}"/>
              </a:ext>
            </a:extLst>
          </p:cNvPr>
          <p:cNvSpPr/>
          <p:nvPr/>
        </p:nvSpPr>
        <p:spPr>
          <a:xfrm>
            <a:off x="3552824" y="4845890"/>
            <a:ext cx="3672783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D2B9A8-FEA5-14B6-635E-D97BEB368E26}"/>
              </a:ext>
            </a:extLst>
          </p:cNvPr>
          <p:cNvSpPr/>
          <p:nvPr/>
        </p:nvSpPr>
        <p:spPr>
          <a:xfrm>
            <a:off x="9671560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추천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34A38E-853E-F6F8-6765-2F56EDFEFFAF}"/>
              </a:ext>
            </a:extLst>
          </p:cNvPr>
          <p:cNvSpPr/>
          <p:nvPr/>
        </p:nvSpPr>
        <p:spPr>
          <a:xfrm>
            <a:off x="8731537" y="4845890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게시날짜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9ED276-F036-3125-2A18-A665706B3172}"/>
              </a:ext>
            </a:extLst>
          </p:cNvPr>
          <p:cNvSpPr/>
          <p:nvPr/>
        </p:nvSpPr>
        <p:spPr>
          <a:xfrm>
            <a:off x="8025708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작성자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EFB4AE-AB75-AC8C-8E39-C9EE09DAC920}"/>
              </a:ext>
            </a:extLst>
          </p:cNvPr>
          <p:cNvSpPr/>
          <p:nvPr/>
        </p:nvSpPr>
        <p:spPr>
          <a:xfrm>
            <a:off x="7179956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조회수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20B6EF8-803C-42FC-43B0-9CC1374F0488}"/>
              </a:ext>
            </a:extLst>
          </p:cNvPr>
          <p:cNvSpPr/>
          <p:nvPr/>
        </p:nvSpPr>
        <p:spPr>
          <a:xfrm>
            <a:off x="1724025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930210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F8024D8-3372-5562-9564-B3092A21E2EF}"/>
              </a:ext>
            </a:extLst>
          </p:cNvPr>
          <p:cNvSpPr/>
          <p:nvPr/>
        </p:nvSpPr>
        <p:spPr>
          <a:xfrm>
            <a:off x="2627445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자유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5BEE29E-724E-E3A7-3223-7FC5DE2978D7}"/>
              </a:ext>
            </a:extLst>
          </p:cNvPr>
          <p:cNvSpPr/>
          <p:nvPr/>
        </p:nvSpPr>
        <p:spPr>
          <a:xfrm>
            <a:off x="3638550" y="5238906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수어랑 말해랑 ㄹㅇ 유용한듯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BC134A-0B52-CB1A-3987-ECCF7784ED0F}"/>
              </a:ext>
            </a:extLst>
          </p:cNvPr>
          <p:cNvSpPr/>
          <p:nvPr/>
        </p:nvSpPr>
        <p:spPr>
          <a:xfrm>
            <a:off x="9671560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5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89DFEA-620F-EF4F-F8BB-089E32ADF96D}"/>
              </a:ext>
            </a:extLst>
          </p:cNvPr>
          <p:cNvSpPr/>
          <p:nvPr/>
        </p:nvSpPr>
        <p:spPr>
          <a:xfrm>
            <a:off x="8731537" y="5238906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D0B3E97-1F36-F56A-C9EA-1C44F037735D}"/>
              </a:ext>
            </a:extLst>
          </p:cNvPr>
          <p:cNvSpPr/>
          <p:nvPr/>
        </p:nvSpPr>
        <p:spPr>
          <a:xfrm>
            <a:off x="8025708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김군순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B39C00C-BB77-17A1-3436-F0E33A2B29C7}"/>
              </a:ext>
            </a:extLst>
          </p:cNvPr>
          <p:cNvSpPr/>
          <p:nvPr/>
        </p:nvSpPr>
        <p:spPr>
          <a:xfrm>
            <a:off x="7179956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37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EC2727B-7D39-BF93-D020-5531508141BE}"/>
              </a:ext>
            </a:extLst>
          </p:cNvPr>
          <p:cNvSpPr/>
          <p:nvPr/>
        </p:nvSpPr>
        <p:spPr>
          <a:xfrm>
            <a:off x="1724025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930209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6F7D2F0-C021-E1BE-99EB-526E2DEB9CB3}"/>
              </a:ext>
            </a:extLst>
          </p:cNvPr>
          <p:cNvSpPr/>
          <p:nvPr/>
        </p:nvSpPr>
        <p:spPr>
          <a:xfrm>
            <a:off x="2627445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1A1EA44-2502-16B1-598F-37D10C568C84}"/>
              </a:ext>
            </a:extLst>
          </p:cNvPr>
          <p:cNvSpPr/>
          <p:nvPr/>
        </p:nvSpPr>
        <p:spPr>
          <a:xfrm>
            <a:off x="3638550" y="5552525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지하철역인데 이 기능 없는거 좀 아쉽지 않나요</a:t>
            </a:r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7EF0271-CC67-432F-CF4D-7F26E9F81E37}"/>
              </a:ext>
            </a:extLst>
          </p:cNvPr>
          <p:cNvSpPr/>
          <p:nvPr/>
        </p:nvSpPr>
        <p:spPr>
          <a:xfrm>
            <a:off x="9671560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40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160D378-DE56-9060-946D-0A43BBB7B0CB}"/>
              </a:ext>
            </a:extLst>
          </p:cNvPr>
          <p:cNvSpPr/>
          <p:nvPr/>
        </p:nvSpPr>
        <p:spPr>
          <a:xfrm>
            <a:off x="8731537" y="5552525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D50478-E217-65A1-85E4-2FABF204FABC}"/>
              </a:ext>
            </a:extLst>
          </p:cNvPr>
          <p:cNvSpPr/>
          <p:nvPr/>
        </p:nvSpPr>
        <p:spPr>
          <a:xfrm>
            <a:off x="8025708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김훈종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866829C-55C5-7773-EBB7-B7FD73B6070F}"/>
              </a:ext>
            </a:extLst>
          </p:cNvPr>
          <p:cNvSpPr/>
          <p:nvPr/>
        </p:nvSpPr>
        <p:spPr>
          <a:xfrm>
            <a:off x="7179956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154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1EB3FCF-77AF-5773-0114-5889447F86CB}"/>
              </a:ext>
            </a:extLst>
          </p:cNvPr>
          <p:cNvSpPr/>
          <p:nvPr/>
        </p:nvSpPr>
        <p:spPr>
          <a:xfrm>
            <a:off x="1724025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BC0109A-33C3-C025-D565-4444C16CE896}"/>
              </a:ext>
            </a:extLst>
          </p:cNvPr>
          <p:cNvSpPr/>
          <p:nvPr/>
        </p:nvSpPr>
        <p:spPr>
          <a:xfrm>
            <a:off x="2627445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건의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83D6B89-CDE7-49DF-5980-673EA5DD0B03}"/>
              </a:ext>
            </a:extLst>
          </p:cNvPr>
          <p:cNvSpPr/>
          <p:nvPr/>
        </p:nvSpPr>
        <p:spPr>
          <a:xfrm>
            <a:off x="3638550" y="5854851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필요한데 없는 수어 영상들 몇 개 올려봤어요</a:t>
            </a:r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^^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8EEF9B0-C274-6073-DA5C-851C4EFCC01A}"/>
              </a:ext>
            </a:extLst>
          </p:cNvPr>
          <p:cNvSpPr/>
          <p:nvPr/>
        </p:nvSpPr>
        <p:spPr>
          <a:xfrm>
            <a:off x="9671560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487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F14D3E-0C66-CCA6-2349-248841A91A59}"/>
              </a:ext>
            </a:extLst>
          </p:cNvPr>
          <p:cNvSpPr/>
          <p:nvPr/>
        </p:nvSpPr>
        <p:spPr>
          <a:xfrm>
            <a:off x="8731537" y="5854851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2B5B98B-F877-3859-CB81-100ABE678024}"/>
              </a:ext>
            </a:extLst>
          </p:cNvPr>
          <p:cNvSpPr/>
          <p:nvPr/>
        </p:nvSpPr>
        <p:spPr>
          <a:xfrm>
            <a:off x="8025708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다희쨩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FAEB4B-A72A-B9C4-5DB7-C2A1440BE702}"/>
              </a:ext>
            </a:extLst>
          </p:cNvPr>
          <p:cNvSpPr/>
          <p:nvPr/>
        </p:nvSpPr>
        <p:spPr>
          <a:xfrm>
            <a:off x="7179956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561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6ACD5AA-41D9-BD58-9BB1-6568841719DE}"/>
              </a:ext>
            </a:extLst>
          </p:cNvPr>
          <p:cNvSpPr/>
          <p:nvPr/>
        </p:nvSpPr>
        <p:spPr>
          <a:xfrm>
            <a:off x="1724025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32802F3-2660-17D9-9267-EF6896C24C5C}"/>
              </a:ext>
            </a:extLst>
          </p:cNvPr>
          <p:cNvSpPr/>
          <p:nvPr/>
        </p:nvSpPr>
        <p:spPr>
          <a:xfrm>
            <a:off x="2627445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건의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92A5D41-5847-662D-DE72-CB63A87A3855}"/>
              </a:ext>
            </a:extLst>
          </p:cNvPr>
          <p:cNvSpPr/>
          <p:nvPr/>
        </p:nvSpPr>
        <p:spPr>
          <a:xfrm>
            <a:off x="3638550" y="6168470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이거 있으면 더 좋을듯 ㅇㅇ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F07747B-D321-E09E-8DA0-3527AC7BAD0A}"/>
              </a:ext>
            </a:extLst>
          </p:cNvPr>
          <p:cNvSpPr/>
          <p:nvPr/>
        </p:nvSpPr>
        <p:spPr>
          <a:xfrm>
            <a:off x="9671560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32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2919AA7-D329-0540-7921-F132AA0C8FFF}"/>
              </a:ext>
            </a:extLst>
          </p:cNvPr>
          <p:cNvSpPr/>
          <p:nvPr/>
        </p:nvSpPr>
        <p:spPr>
          <a:xfrm>
            <a:off x="8731537" y="6168470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DE15E2-8184-5D61-FCE4-7579EB024306}"/>
              </a:ext>
            </a:extLst>
          </p:cNvPr>
          <p:cNvSpPr/>
          <p:nvPr/>
        </p:nvSpPr>
        <p:spPr>
          <a:xfrm>
            <a:off x="8025708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이대섭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4FA15A-EDE7-68A0-05BB-0DF43D8764D2}"/>
              </a:ext>
            </a:extLst>
          </p:cNvPr>
          <p:cNvSpPr/>
          <p:nvPr/>
        </p:nvSpPr>
        <p:spPr>
          <a:xfrm>
            <a:off x="7179956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78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0F56885-04D7-58CD-9388-3806EC232C69}"/>
              </a:ext>
            </a:extLst>
          </p:cNvPr>
          <p:cNvSpPr/>
          <p:nvPr/>
        </p:nvSpPr>
        <p:spPr>
          <a:xfrm>
            <a:off x="1724025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930206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83D6B5-4D08-CFD9-5222-0DEFAEDEEFE7}"/>
              </a:ext>
            </a:extLst>
          </p:cNvPr>
          <p:cNvSpPr/>
          <p:nvPr/>
        </p:nvSpPr>
        <p:spPr>
          <a:xfrm>
            <a:off x="2627445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자유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EC91A7A-5417-7F91-2A56-7EBA35A5EBB3}"/>
              </a:ext>
            </a:extLst>
          </p:cNvPr>
          <p:cNvSpPr/>
          <p:nvPr/>
        </p:nvSpPr>
        <p:spPr>
          <a:xfrm>
            <a:off x="3638550" y="6482089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근데 데이터 조금 부족한느낌은 있긴 하네요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50FBB0A-F135-C87A-178C-C990BDE0DB1C}"/>
              </a:ext>
            </a:extLst>
          </p:cNvPr>
          <p:cNvSpPr/>
          <p:nvPr/>
        </p:nvSpPr>
        <p:spPr>
          <a:xfrm>
            <a:off x="9671560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1111B46-D7E5-CA2D-063F-CECC21F49D8D}"/>
              </a:ext>
            </a:extLst>
          </p:cNvPr>
          <p:cNvSpPr/>
          <p:nvPr/>
        </p:nvSpPr>
        <p:spPr>
          <a:xfrm>
            <a:off x="8731537" y="6482089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D3BB65F-C026-52ED-A69B-1280BC2FB38E}"/>
              </a:ext>
            </a:extLst>
          </p:cNvPr>
          <p:cNvSpPr/>
          <p:nvPr/>
        </p:nvSpPr>
        <p:spPr>
          <a:xfrm>
            <a:off x="8025708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백지수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C97DEC7-B90C-78E6-861F-5A5AF0DBB8DC}"/>
              </a:ext>
            </a:extLst>
          </p:cNvPr>
          <p:cNvSpPr/>
          <p:nvPr/>
        </p:nvSpPr>
        <p:spPr>
          <a:xfrm>
            <a:off x="7179956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71DCB1-38CF-AD0A-F807-7C5D3E2E71E9}"/>
              </a:ext>
            </a:extLst>
          </p:cNvPr>
          <p:cNvSpPr txBox="1"/>
          <p:nvPr/>
        </p:nvSpPr>
        <p:spPr>
          <a:xfrm>
            <a:off x="4524065" y="3826992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6D1F92-5A14-3E33-56EC-3628BAB5EE30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5DDE8C-F20D-B99D-D754-543AD63F4C8B}"/>
                </a:ext>
              </a:extLst>
            </p:cNvPr>
            <p:cNvSpPr txBox="1"/>
            <p:nvPr/>
          </p:nvSpPr>
          <p:spPr>
            <a:xfrm>
              <a:off x="1028490" y="159821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커뮤니티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C56646D-2E61-02EA-2A83-D1AFE4CFE01A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04B652B-0083-C79F-08D3-E2207F38015C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C6A173-22DF-1838-680E-A7D10EEB2D28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0261CE-F8B8-D793-5C7C-9FD6F5EA9653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실제 사용하는 시설 및 사람이 피드백을 주고 다른 이들과 소통할 수 있도록 커뮤니티 기능 제공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데이터 확보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서비스 개선을 계속적으로 하기 위해 필요한 서비스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1B85424-C6A8-EC8C-C95D-73C2A2B98997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15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82658" y="150640"/>
            <a:ext cx="979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04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수행방법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53A5D-F743-5652-6A43-E45C3DB321CA}"/>
              </a:ext>
            </a:extLst>
          </p:cNvPr>
          <p:cNvSpPr txBox="1"/>
          <p:nvPr/>
        </p:nvSpPr>
        <p:spPr>
          <a:xfrm>
            <a:off x="1028490" y="3595055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사용 기술 및 도구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DFB77E-F35A-70F0-70F8-49D742CF4928}"/>
              </a:ext>
            </a:extLst>
          </p:cNvPr>
          <p:cNvGrpSpPr/>
          <p:nvPr/>
        </p:nvGrpSpPr>
        <p:grpSpPr>
          <a:xfrm>
            <a:off x="733425" y="3601424"/>
            <a:ext cx="305958" cy="305958"/>
            <a:chOff x="2282391" y="1097009"/>
            <a:chExt cx="305958" cy="30595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96E696E-D2BE-2633-62AC-77D88EF9A3D9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6E2A38-680A-FE8F-C5FF-43647755CF47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E30BCB7-4963-DC44-CDDE-EB455C37056E}"/>
              </a:ext>
            </a:extLst>
          </p:cNvPr>
          <p:cNvSpPr txBox="1"/>
          <p:nvPr/>
        </p:nvSpPr>
        <p:spPr>
          <a:xfrm>
            <a:off x="1028490" y="3966705"/>
            <a:ext cx="10072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CNN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 영상을 입력으로 받아서 학습에 유용한 정보를 포함하고 있는 피쳐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(Feature)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형태로 인코딩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LSTM 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피쳐에서의 각 프레임에 대한 시간적 정보를 압축하여 입력 받은 수어 영상에 대응되는 글로스 집합을 추정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MediaPipe 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손가락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포즈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얼굴을 인식하여 학습하고 입력된 영상 분류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Openai 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 인식결과를 자연스러운 문장으로 변환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Text-to-SpeachAPI 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변환한 문장을 음성으로 출력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BF6C7-F021-3BF6-49BF-7BAA2B35B681}"/>
              </a:ext>
            </a:extLst>
          </p:cNvPr>
          <p:cNvSpPr txBox="1"/>
          <p:nvPr/>
        </p:nvSpPr>
        <p:spPr>
          <a:xfrm>
            <a:off x="1028490" y="2911137"/>
            <a:ext cx="10072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한국 수어사전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일상생활 수어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(3,669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 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전문용어 수어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(10,281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DAA87-EA4F-B2E5-507C-8B87BD1FFF70}"/>
              </a:ext>
            </a:extLst>
          </p:cNvPr>
          <p:cNvSpPr txBox="1"/>
          <p:nvPr/>
        </p:nvSpPr>
        <p:spPr>
          <a:xfrm>
            <a:off x="1317812" y="2299903"/>
            <a:ext cx="9783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48778E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 종류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수어 영상데이터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(mp4)</a:t>
            </a:r>
          </a:p>
          <a:p>
            <a:pPr marL="180975" indent="-180975">
              <a:buClr>
                <a:srgbClr val="48778E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536,000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건 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수어 문장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수어 단어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3000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지숫자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/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지문자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개에 대한 영상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336CD1-D0BE-04C9-D581-A4F78086D91F}"/>
              </a:ext>
            </a:extLst>
          </p:cNvPr>
          <p:cNvGrpSpPr/>
          <p:nvPr/>
        </p:nvGrpSpPr>
        <p:grpSpPr>
          <a:xfrm>
            <a:off x="609600" y="1075166"/>
            <a:ext cx="10491747" cy="1233257"/>
            <a:chOff x="609600" y="1075166"/>
            <a:chExt cx="10491747" cy="12332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04D6C6-8665-77B3-209D-0168E65B1806}"/>
                </a:ext>
              </a:extLst>
            </p:cNvPr>
            <p:cNvSpPr txBox="1"/>
            <p:nvPr/>
          </p:nvSpPr>
          <p:spPr>
            <a:xfrm>
              <a:off x="1028490" y="1598219"/>
              <a:ext cx="15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데이터 확보방안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75F65E4-8C25-3D2B-60FB-C00E81293053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128F047A-E946-749A-21B3-EE7DC1E0C919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51F45C-D18F-FC8E-7238-F9EF952C8A4B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306E26-AEF4-ECA9-F36A-DD0039A73007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AI Hub :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한국수어 인식 인공지능 기술 및 서비스 개발에 활용 가능한 대규모 한국 수어 영상 데이터셋 확보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10780B7-F22A-C192-100D-6201060B72D8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수행방법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94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530514-F490-08D5-7EBD-898E0C5F1E4B}"/>
              </a:ext>
            </a:extLst>
          </p:cNvPr>
          <p:cNvSpPr/>
          <p:nvPr/>
        </p:nvSpPr>
        <p:spPr>
          <a:xfrm>
            <a:off x="1229385" y="5076427"/>
            <a:ext cx="9743712" cy="346597"/>
          </a:xfrm>
          <a:prstGeom prst="rect">
            <a:avLst/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4A08FBF-B962-25DC-C7B7-6CE9D6BD5932}"/>
              </a:ext>
            </a:extLst>
          </p:cNvPr>
          <p:cNvSpPr/>
          <p:nvPr/>
        </p:nvSpPr>
        <p:spPr>
          <a:xfrm>
            <a:off x="1229385" y="2677098"/>
            <a:ext cx="9743712" cy="346597"/>
          </a:xfrm>
          <a:prstGeom prst="rect">
            <a:avLst/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05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기대효과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및 활용방안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7332097-2993-99D1-35ED-1C8897586FBC}"/>
              </a:ext>
            </a:extLst>
          </p:cNvPr>
          <p:cNvSpPr/>
          <p:nvPr/>
        </p:nvSpPr>
        <p:spPr>
          <a:xfrm>
            <a:off x="1090652" y="217974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3302019-4DC2-D05C-906E-20D4AE03583A}"/>
              </a:ext>
            </a:extLst>
          </p:cNvPr>
          <p:cNvSpPr/>
          <p:nvPr/>
        </p:nvSpPr>
        <p:spPr>
          <a:xfrm>
            <a:off x="7987550" y="217974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0AF1343-4188-4390-3BA4-8E52A99251BE}"/>
              </a:ext>
            </a:extLst>
          </p:cNvPr>
          <p:cNvSpPr/>
          <p:nvPr/>
        </p:nvSpPr>
        <p:spPr>
          <a:xfrm>
            <a:off x="4539101" y="217974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CE3E58-D99F-CE20-B7AF-057B6C4EACBE}"/>
              </a:ext>
            </a:extLst>
          </p:cNvPr>
          <p:cNvSpPr txBox="1"/>
          <p:nvPr/>
        </p:nvSpPr>
        <p:spPr>
          <a:xfrm>
            <a:off x="1028490" y="1598219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실용적 효과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CB4CFC6-FDC1-601F-44AD-0258E5931CD4}"/>
              </a:ext>
            </a:extLst>
          </p:cNvPr>
          <p:cNvGrpSpPr/>
          <p:nvPr/>
        </p:nvGrpSpPr>
        <p:grpSpPr>
          <a:xfrm>
            <a:off x="733425" y="1604588"/>
            <a:ext cx="305958" cy="305958"/>
            <a:chOff x="2282391" y="1097009"/>
            <a:chExt cx="305958" cy="305958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5AB3FA1-227A-FB34-2C3F-FEDF2FCAF33D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4E75EB-1E58-6A39-CA38-39986EA8700C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9A01049-9ABF-A1AC-5F32-923B6C2671FD}"/>
              </a:ext>
            </a:extLst>
          </p:cNvPr>
          <p:cNvSpPr/>
          <p:nvPr/>
        </p:nvSpPr>
        <p:spPr>
          <a:xfrm>
            <a:off x="609600" y="1075166"/>
            <a:ext cx="1541929" cy="392631"/>
          </a:xfrm>
          <a:prstGeom prst="roundRect">
            <a:avLst>
              <a:gd name="adj" fmla="val 50000"/>
            </a:avLst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기대효과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C89E305-1228-535C-C9A8-4DBB663BC134}"/>
              </a:ext>
            </a:extLst>
          </p:cNvPr>
          <p:cNvSpPr/>
          <p:nvPr/>
        </p:nvSpPr>
        <p:spPr>
          <a:xfrm>
            <a:off x="1485499" y="198899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접근성 향상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0E1263D-B4C6-E130-DF9B-A8B2E229FF30}"/>
              </a:ext>
            </a:extLst>
          </p:cNvPr>
          <p:cNvSpPr/>
          <p:nvPr/>
        </p:nvSpPr>
        <p:spPr>
          <a:xfrm>
            <a:off x="4902868" y="198899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사회적 활동 촉진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554DF71-5988-80AA-E562-F7857F522A1A}"/>
              </a:ext>
            </a:extLst>
          </p:cNvPr>
          <p:cNvSpPr/>
          <p:nvPr/>
        </p:nvSpPr>
        <p:spPr>
          <a:xfrm>
            <a:off x="8382401" y="198899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응급 상황 대응 개선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16CF48-538C-B878-1385-730058CB9295}"/>
              </a:ext>
            </a:extLst>
          </p:cNvPr>
          <p:cNvSpPr txBox="1"/>
          <p:nvPr/>
        </p:nvSpPr>
        <p:spPr>
          <a:xfrm>
            <a:off x="1190405" y="252526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공공 서비스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의료 서비스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교육 등 다양한 분야에서 농인의 접근성 및 서비스 이용 편의성 증대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995EA0-1A99-FCF3-AA33-DD1A817CDB76}"/>
              </a:ext>
            </a:extLst>
          </p:cNvPr>
          <p:cNvSpPr txBox="1"/>
          <p:nvPr/>
        </p:nvSpPr>
        <p:spPr>
          <a:xfrm>
            <a:off x="4638854" y="252526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더 나은 의사소통 도구를 통해 농인이 다양한 사회적 활동에 참여할 수 있도록 촉진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F17948-994F-B45D-E7B2-F3BFFAC370CD}"/>
              </a:ext>
            </a:extLst>
          </p:cNvPr>
          <p:cNvSpPr txBox="1"/>
          <p:nvPr/>
        </p:nvSpPr>
        <p:spPr>
          <a:xfrm>
            <a:off x="8087308" y="252526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응급 상황에서의 신속하고 정확한 의사소통으로 농인의 안전 보장 및 대응 능력 향상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D83B7DC-7A80-C9F5-B71E-63099DF79E6C}"/>
              </a:ext>
            </a:extLst>
          </p:cNvPr>
          <p:cNvSpPr/>
          <p:nvPr/>
        </p:nvSpPr>
        <p:spPr>
          <a:xfrm>
            <a:off x="1090652" y="461181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44B4F41-3339-16DE-60E2-F939101D9039}"/>
              </a:ext>
            </a:extLst>
          </p:cNvPr>
          <p:cNvSpPr/>
          <p:nvPr/>
        </p:nvSpPr>
        <p:spPr>
          <a:xfrm>
            <a:off x="7987550" y="461181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785C3DC-C284-E066-671C-6A8C20167A77}"/>
              </a:ext>
            </a:extLst>
          </p:cNvPr>
          <p:cNvSpPr/>
          <p:nvPr/>
        </p:nvSpPr>
        <p:spPr>
          <a:xfrm>
            <a:off x="4539101" y="461181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C617B9-DA41-4986-C82A-2F4DE2FDABC3}"/>
              </a:ext>
            </a:extLst>
          </p:cNvPr>
          <p:cNvSpPr txBox="1"/>
          <p:nvPr/>
        </p:nvSpPr>
        <p:spPr>
          <a:xfrm>
            <a:off x="1028490" y="4030289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사회적 효과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06246BC-6DCB-6726-12E7-F03108DC4861}"/>
              </a:ext>
            </a:extLst>
          </p:cNvPr>
          <p:cNvGrpSpPr/>
          <p:nvPr/>
        </p:nvGrpSpPr>
        <p:grpSpPr>
          <a:xfrm>
            <a:off x="733425" y="4036658"/>
            <a:ext cx="305958" cy="305958"/>
            <a:chOff x="2282391" y="1097009"/>
            <a:chExt cx="305958" cy="305958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A08050B-7D33-9166-A26D-BAC984839BE8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E270ECA-7D00-D969-E6FC-A1F08BE790F8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8522960-2EC0-23DA-0E51-D0483EDD56BC}"/>
              </a:ext>
            </a:extLst>
          </p:cNvPr>
          <p:cNvSpPr/>
          <p:nvPr/>
        </p:nvSpPr>
        <p:spPr>
          <a:xfrm>
            <a:off x="1485499" y="442106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다양성 증진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EA66543-33D7-858F-E823-59C0E47B6E16}"/>
              </a:ext>
            </a:extLst>
          </p:cNvPr>
          <p:cNvSpPr/>
          <p:nvPr/>
        </p:nvSpPr>
        <p:spPr>
          <a:xfrm>
            <a:off x="4902868" y="442106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상호 이해 증진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1F466B1-D701-4265-DDEB-DFC65C62320C}"/>
              </a:ext>
            </a:extLst>
          </p:cNvPr>
          <p:cNvSpPr/>
          <p:nvPr/>
        </p:nvSpPr>
        <p:spPr>
          <a:xfrm>
            <a:off x="8382401" y="442106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장애인 권리의 강화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813CE7-E116-A358-7D5A-3BEFB8FB8E0C}"/>
              </a:ext>
            </a:extLst>
          </p:cNvPr>
          <p:cNvSpPr txBox="1"/>
          <p:nvPr/>
        </p:nvSpPr>
        <p:spPr>
          <a:xfrm>
            <a:off x="1190405" y="495733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 고유의 문화와 수어의 가치를 사회적으로 인식시켜 다양성 존중의 향상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B62CD-C85E-5453-9AAA-AEBE3F2F128C}"/>
              </a:ext>
            </a:extLst>
          </p:cNvPr>
          <p:cNvSpPr txBox="1"/>
          <p:nvPr/>
        </p:nvSpPr>
        <p:spPr>
          <a:xfrm>
            <a:off x="4638854" y="4957339"/>
            <a:ext cx="2914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농인과 청인 간의 더 나은 상호작용을 통해 상호 이해 증진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E659B6-6A82-6DFF-8787-9B50D8DA6BE3}"/>
              </a:ext>
            </a:extLst>
          </p:cNvPr>
          <p:cNvSpPr txBox="1"/>
          <p:nvPr/>
        </p:nvSpPr>
        <p:spPr>
          <a:xfrm>
            <a:off x="8087308" y="4957339"/>
            <a:ext cx="2914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장애인 권리에 대한 인식 증가 및 이를 통한 법적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정책적 개선 도모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58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D10229-C03C-2887-B745-8DAF5B257F7D}"/>
              </a:ext>
            </a:extLst>
          </p:cNvPr>
          <p:cNvCxnSpPr>
            <a:cxnSpLocks/>
            <a:stCxn id="19" idx="2"/>
            <a:endCxn id="17" idx="1"/>
          </p:cNvCxnSpPr>
          <p:nvPr/>
        </p:nvCxnSpPr>
        <p:spPr>
          <a:xfrm flipV="1">
            <a:off x="2472350" y="2337490"/>
            <a:ext cx="3237087" cy="2598366"/>
          </a:xfrm>
          <a:prstGeom prst="line">
            <a:avLst/>
          </a:prstGeom>
          <a:ln w="381000" cap="rnd">
            <a:solidFill>
              <a:srgbClr val="48778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E3960E-9A01-34AB-89D1-81582F063B96}"/>
              </a:ext>
            </a:extLst>
          </p:cNvPr>
          <p:cNvCxnSpPr>
            <a:cxnSpLocks/>
            <a:stCxn id="17" idx="3"/>
            <a:endCxn id="22" idx="2"/>
          </p:cNvCxnSpPr>
          <p:nvPr/>
        </p:nvCxnSpPr>
        <p:spPr>
          <a:xfrm>
            <a:off x="6482560" y="2337490"/>
            <a:ext cx="3237090" cy="2598366"/>
          </a:xfrm>
          <a:prstGeom prst="line">
            <a:avLst/>
          </a:prstGeom>
          <a:ln w="381000" cap="rnd">
            <a:solidFill>
              <a:srgbClr val="48778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D77AB4-D4AD-2CAA-20CC-3BDA65682D9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54051" y="5041989"/>
            <a:ext cx="4483900" cy="0"/>
          </a:xfrm>
          <a:prstGeom prst="line">
            <a:avLst/>
          </a:prstGeom>
          <a:ln w="381000" cap="rnd">
            <a:solidFill>
              <a:srgbClr val="48778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05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기대효과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및 활용방안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0AF1343-4188-4390-3BA4-8E52A99251BE}"/>
              </a:ext>
            </a:extLst>
          </p:cNvPr>
          <p:cNvSpPr/>
          <p:nvPr/>
        </p:nvSpPr>
        <p:spPr>
          <a:xfrm>
            <a:off x="4714300" y="1799199"/>
            <a:ext cx="2763399" cy="210239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9A01049-9ABF-A1AC-5F32-923B6C2671FD}"/>
              </a:ext>
            </a:extLst>
          </p:cNvPr>
          <p:cNvSpPr/>
          <p:nvPr/>
        </p:nvSpPr>
        <p:spPr>
          <a:xfrm>
            <a:off x="609600" y="1075166"/>
            <a:ext cx="1541929" cy="392631"/>
          </a:xfrm>
          <a:prstGeom prst="roundRect">
            <a:avLst>
              <a:gd name="adj" fmla="val 50000"/>
            </a:avLst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활용방안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3117EDB-6591-0B44-1D6F-4B61C6F4F617}"/>
              </a:ext>
            </a:extLst>
          </p:cNvPr>
          <p:cNvSpPr/>
          <p:nvPr/>
        </p:nvSpPr>
        <p:spPr>
          <a:xfrm>
            <a:off x="1090652" y="3990791"/>
            <a:ext cx="2763399" cy="210239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BAE5A0-4662-F34D-0C9E-4D574A2C0494}"/>
              </a:ext>
            </a:extLst>
          </p:cNvPr>
          <p:cNvSpPr/>
          <p:nvPr/>
        </p:nvSpPr>
        <p:spPr>
          <a:xfrm>
            <a:off x="8337951" y="3990791"/>
            <a:ext cx="2763399" cy="210239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 descr="스크린샷, 다채로움, 그래픽, 라인이(가) 표시된 사진&#10;&#10;자동 생성된 설명">
            <a:extLst>
              <a:ext uri="{FF2B5EF4-FFF2-40B4-BE49-F238E27FC236}">
                <a16:creationId xmlns:a16="http://schemas.microsoft.com/office/drawing/2014/main" id="{6A162738-61C0-9B0B-AB14-105C25257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37" y="1950928"/>
            <a:ext cx="773123" cy="773123"/>
          </a:xfrm>
          <a:prstGeom prst="rect">
            <a:avLst/>
          </a:prstGeom>
        </p:spPr>
      </p:pic>
      <p:pic>
        <p:nvPicPr>
          <p:cNvPr id="19" name="그림 18" descr="원, 스크린샷, 그래픽, 다채로움이(가) 표시된 사진&#10;&#10;자동 생성된 설명">
            <a:extLst>
              <a:ext uri="{FF2B5EF4-FFF2-40B4-BE49-F238E27FC236}">
                <a16:creationId xmlns:a16="http://schemas.microsoft.com/office/drawing/2014/main" id="{80B562DE-9F7B-030A-8687-C4AE6849F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87" y="4162730"/>
            <a:ext cx="773126" cy="773126"/>
          </a:xfrm>
          <a:prstGeom prst="rect">
            <a:avLst/>
          </a:prstGeom>
        </p:spPr>
      </p:pic>
      <p:pic>
        <p:nvPicPr>
          <p:cNvPr id="22" name="그림 21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2F977527-708B-DB53-205B-7194AF130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87" y="4162730"/>
            <a:ext cx="773126" cy="7731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F018FDC-A5C1-0C38-20FA-A0C662B5E746}"/>
              </a:ext>
            </a:extLst>
          </p:cNvPr>
          <p:cNvSpPr txBox="1"/>
          <p:nvPr/>
        </p:nvSpPr>
        <p:spPr>
          <a:xfrm>
            <a:off x="4840633" y="2751566"/>
            <a:ext cx="2510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-127000" fontAlgn="base">
              <a:spcBef>
                <a:spcPts val="0"/>
              </a:spcBef>
              <a:spcAft>
                <a:spcPts val="0"/>
              </a:spcAft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농인의 좀 더 원활한 교통수단 이용을 위해 수어번역기 활용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1F74CE-DD09-8346-175A-35B931F272C4}"/>
              </a:ext>
            </a:extLst>
          </p:cNvPr>
          <p:cNvSpPr txBox="1"/>
          <p:nvPr/>
        </p:nvSpPr>
        <p:spPr>
          <a:xfrm>
            <a:off x="1216985" y="4975912"/>
            <a:ext cx="251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27000" fontAlgn="base"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수어를 모르는 사람들도 수어 사전을 활용하여 수어 학습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F5F785-A677-C3AE-AE19-1134BF324BCF}"/>
              </a:ext>
            </a:extLst>
          </p:cNvPr>
          <p:cNvSpPr txBox="1"/>
          <p:nvPr/>
        </p:nvSpPr>
        <p:spPr>
          <a:xfrm>
            <a:off x="8464281" y="4975912"/>
            <a:ext cx="2510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27000" fontAlgn="base"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농인과 의사소통이 필요한 경우 수어번역기와 수어 사전을 동시에 활용</a:t>
            </a:r>
          </a:p>
        </p:txBody>
      </p:sp>
    </p:spTree>
    <p:extLst>
      <p:ext uri="{BB962C8B-B14F-4D97-AF65-F5344CB8AC3E}">
        <p14:creationId xmlns:p14="http://schemas.microsoft.com/office/powerpoint/2010/main" val="16359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009920C-F16E-8B34-8849-DE284D8A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39481DF7-7153-2953-3E1D-6E970120A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7437" y="738187"/>
            <a:ext cx="6867525" cy="5381625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F9EA4FDB-071E-6BF4-FA9D-50DFA91E3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7038" y="2057400"/>
            <a:ext cx="3549492" cy="480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98247E-F903-FB1B-77D5-AF14AC3B2C1B}"/>
              </a:ext>
            </a:extLst>
          </p:cNvPr>
          <p:cNvSpPr txBox="1"/>
          <p:nvPr/>
        </p:nvSpPr>
        <p:spPr>
          <a:xfrm>
            <a:off x="4995130" y="2241709"/>
            <a:ext cx="459773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Q&amp;A</a:t>
            </a:r>
            <a:endParaRPr lang="ko-KR" altLang="en-US" sz="138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07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009920C-F16E-8B34-8849-DE284D8A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162F91D-A0AC-3B03-B7AC-3E5A127F7333}"/>
              </a:ext>
            </a:extLst>
          </p:cNvPr>
          <p:cNvGrpSpPr/>
          <p:nvPr/>
        </p:nvGrpSpPr>
        <p:grpSpPr>
          <a:xfrm>
            <a:off x="1153345" y="2245930"/>
            <a:ext cx="3270447" cy="2046501"/>
            <a:chOff x="1573380" y="880339"/>
            <a:chExt cx="3270447" cy="20465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5318D4-094D-0539-9AFD-50788DF57538}"/>
                </a:ext>
              </a:extLst>
            </p:cNvPr>
            <p:cNvSpPr txBox="1"/>
            <p:nvPr/>
          </p:nvSpPr>
          <p:spPr>
            <a:xfrm>
              <a:off x="2100768" y="880339"/>
              <a:ext cx="22156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목차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4E654D-46C8-6354-4E57-E90E422F8824}"/>
                </a:ext>
              </a:extLst>
            </p:cNvPr>
            <p:cNvSpPr txBox="1"/>
            <p:nvPr/>
          </p:nvSpPr>
          <p:spPr>
            <a:xfrm>
              <a:off x="1573380" y="2095843"/>
              <a:ext cx="32704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Contents</a:t>
              </a:r>
              <a:endParaRPr lang="ko-KR" altLang="en-US" sz="48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B653F4-AE28-851E-C020-882FE4E71CBD}"/>
              </a:ext>
            </a:extLst>
          </p:cNvPr>
          <p:cNvSpPr txBox="1"/>
          <p:nvPr/>
        </p:nvSpPr>
        <p:spPr>
          <a:xfrm>
            <a:off x="6856800" y="18765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제안배경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3B0EF6-4BC9-CE33-A955-B1470FBE724F}"/>
              </a:ext>
            </a:extLst>
          </p:cNvPr>
          <p:cNvCxnSpPr/>
          <p:nvPr/>
        </p:nvCxnSpPr>
        <p:spPr>
          <a:xfrm>
            <a:off x="4927600" y="2372762"/>
            <a:ext cx="0" cy="1792838"/>
          </a:xfrm>
          <a:prstGeom prst="line">
            <a:avLst/>
          </a:prstGeom>
          <a:ln w="19050">
            <a:solidFill>
              <a:schemeClr val="bg1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3321D3-8956-A6B7-625E-E6DC82CFC291}"/>
              </a:ext>
            </a:extLst>
          </p:cNvPr>
          <p:cNvSpPr txBox="1"/>
          <p:nvPr/>
        </p:nvSpPr>
        <p:spPr>
          <a:xfrm>
            <a:off x="5958797" y="1664876"/>
            <a:ext cx="764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2E48E-5CB1-6C28-8CCF-678230C6C74F}"/>
              </a:ext>
            </a:extLst>
          </p:cNvPr>
          <p:cNvSpPr txBox="1"/>
          <p:nvPr/>
        </p:nvSpPr>
        <p:spPr>
          <a:xfrm>
            <a:off x="6856800" y="258448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필요성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00D4B-78F0-BB62-F4F2-D1A7CCD0F1DD}"/>
              </a:ext>
            </a:extLst>
          </p:cNvPr>
          <p:cNvSpPr txBox="1"/>
          <p:nvPr/>
        </p:nvSpPr>
        <p:spPr>
          <a:xfrm>
            <a:off x="5862647" y="2372762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163AD-0DC0-6E63-78F6-DD669EA729CA}"/>
              </a:ext>
            </a:extLst>
          </p:cNvPr>
          <p:cNvSpPr txBox="1"/>
          <p:nvPr/>
        </p:nvSpPr>
        <p:spPr>
          <a:xfrm>
            <a:off x="6856800" y="334791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63D4F2-070B-38BC-C609-02B9F5D80534}"/>
              </a:ext>
            </a:extLst>
          </p:cNvPr>
          <p:cNvSpPr txBox="1"/>
          <p:nvPr/>
        </p:nvSpPr>
        <p:spPr>
          <a:xfrm>
            <a:off x="5862647" y="3136193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A46F2F-61C7-F4CC-DA33-3F896B97E2E3}"/>
              </a:ext>
            </a:extLst>
          </p:cNvPr>
          <p:cNvSpPr txBox="1"/>
          <p:nvPr/>
        </p:nvSpPr>
        <p:spPr>
          <a:xfrm>
            <a:off x="6856800" y="410776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수행방법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495CD1-5324-8C97-9FF0-1989CD66BFDF}"/>
              </a:ext>
            </a:extLst>
          </p:cNvPr>
          <p:cNvSpPr txBox="1"/>
          <p:nvPr/>
        </p:nvSpPr>
        <p:spPr>
          <a:xfrm>
            <a:off x="5851426" y="3896043"/>
            <a:ext cx="909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E215D8-F312-58C9-1B29-DE79350B621B}"/>
              </a:ext>
            </a:extLst>
          </p:cNvPr>
          <p:cNvSpPr txBox="1"/>
          <p:nvPr/>
        </p:nvSpPr>
        <p:spPr>
          <a:xfrm>
            <a:off x="6856800" y="4823792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기대효과 및 활용방안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70E5F-B947-7428-1790-68BBA2D659BB}"/>
              </a:ext>
            </a:extLst>
          </p:cNvPr>
          <p:cNvSpPr txBox="1"/>
          <p:nvPr/>
        </p:nvSpPr>
        <p:spPr>
          <a:xfrm>
            <a:off x="5862647" y="4612070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41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C6B303-FB88-6EEF-DB69-BF3F4EF3BC77}"/>
              </a:ext>
            </a:extLst>
          </p:cNvPr>
          <p:cNvSpPr/>
          <p:nvPr/>
        </p:nvSpPr>
        <p:spPr>
          <a:xfrm>
            <a:off x="1090649" y="2433179"/>
            <a:ext cx="10010697" cy="2224206"/>
          </a:xfrm>
          <a:prstGeom prst="roundRect">
            <a:avLst>
              <a:gd name="adj" fmla="val 10231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3771C0E4-19C8-71C3-277C-1C08491E1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224861"/>
              </p:ext>
            </p:extLst>
          </p:nvPr>
        </p:nvGraphicFramePr>
        <p:xfrm>
          <a:off x="792237" y="2594037"/>
          <a:ext cx="10607519" cy="195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DC5D54-2EB6-E1D9-2983-DB673C588E8A}"/>
              </a:ext>
            </a:extLst>
          </p:cNvPr>
          <p:cNvSpPr txBox="1"/>
          <p:nvPr/>
        </p:nvSpPr>
        <p:spPr>
          <a:xfrm>
            <a:off x="4431921" y="2511595"/>
            <a:ext cx="3328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2022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국내 등록장애인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장애 유형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E2A5F-82AD-A007-D338-6DE002CA8848}"/>
              </a:ext>
            </a:extLst>
          </p:cNvPr>
          <p:cNvSpPr txBox="1"/>
          <p:nvPr/>
        </p:nvSpPr>
        <p:spPr>
          <a:xfrm>
            <a:off x="1028490" y="1598219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청각장애인의 수 증가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ACE0790-9873-4EAD-9DC7-6463DC298AEC}"/>
              </a:ext>
            </a:extLst>
          </p:cNvPr>
          <p:cNvGrpSpPr/>
          <p:nvPr/>
        </p:nvGrpSpPr>
        <p:grpSpPr>
          <a:xfrm>
            <a:off x="733425" y="1604588"/>
            <a:ext cx="305958" cy="305958"/>
            <a:chOff x="2282391" y="1097009"/>
            <a:chExt cx="305958" cy="30595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B9B87E9-A814-8007-B366-E2EA3CD144A7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98705D-9716-55CA-FBE5-1F77429C08C5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E4A30AB-67E2-DA27-122F-585C6285EE7E}"/>
              </a:ext>
            </a:extLst>
          </p:cNvPr>
          <p:cNvSpPr txBox="1"/>
          <p:nvPr/>
        </p:nvSpPr>
        <p:spPr>
          <a:xfrm>
            <a:off x="1028490" y="1969869"/>
            <a:ext cx="10286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2022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년 기준 국내 청각장애인의 수는 약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42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만명으로 집계됨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전체 등록 장애인 중 두 번째로 많은 수를 차지하고 있음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4D19A7-8968-430B-5714-10B6A0F1365C}"/>
              </a:ext>
            </a:extLst>
          </p:cNvPr>
          <p:cNvSpPr txBox="1"/>
          <p:nvPr/>
        </p:nvSpPr>
        <p:spPr>
          <a:xfrm>
            <a:off x="5478683" y="2782168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통계청 통계자료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KoPubWorld바탕체_Pro Medium" panose="00000600000000000000" pitchFamily="50" charset="-127"/>
              <a:ea typeface="KoPubWorld바탕체_Pro Medium" panose="00000600000000000000" pitchFamily="50" charset="-127"/>
              <a:cs typeface="KoPubWorld바탕체_Pro Medium" panose="000006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A84818-C68D-F1EA-79BF-5DEC9E142FB7}"/>
              </a:ext>
            </a:extLst>
          </p:cNvPr>
          <p:cNvSpPr txBox="1"/>
          <p:nvPr/>
        </p:nvSpPr>
        <p:spPr>
          <a:xfrm>
            <a:off x="1028491" y="4782141"/>
            <a:ext cx="10286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청각장애인 중 수화언어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이하 수어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사용하는 이들을 농인이라고 칭함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수어는 특정 언어에 기반을 두는 것이 아닌 고유한 독립된 언어임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한국농아인협회에서는 국내 농인 중 문맹률을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10~20%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 추정하고 있고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통계청 조사 결과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약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40%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 농인은 자막서비스를 이용하지 않고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‘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농인이 방송을 접할 때 자막 서비스를 이용할 경우 내용을 이해하는 정도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’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문항에서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‘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모두 이해하는 경우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’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는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12.3%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임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624130B-41C6-06E1-ADA5-BDA817CC033B}"/>
              </a:ext>
            </a:extLst>
          </p:cNvPr>
          <p:cNvSpPr/>
          <p:nvPr/>
        </p:nvSpPr>
        <p:spPr>
          <a:xfrm>
            <a:off x="609600" y="1075166"/>
            <a:ext cx="1541929" cy="392631"/>
          </a:xfrm>
          <a:prstGeom prst="roundRect">
            <a:avLst>
              <a:gd name="adj" fmla="val 50000"/>
            </a:avLst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제안의 배경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2001C7-205B-9813-C148-4982D896DE2E}"/>
              </a:ext>
            </a:extLst>
          </p:cNvPr>
          <p:cNvSpPr txBox="1"/>
          <p:nvPr/>
        </p:nvSpPr>
        <p:spPr>
          <a:xfrm>
            <a:off x="339752" y="150640"/>
            <a:ext cx="82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01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1431C4-13FC-EB71-7E05-DF07387434A8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제안배경</a:t>
            </a:r>
          </a:p>
        </p:txBody>
      </p:sp>
    </p:spTree>
    <p:extLst>
      <p:ext uri="{BB962C8B-B14F-4D97-AF65-F5344CB8AC3E}">
        <p14:creationId xmlns:p14="http://schemas.microsoft.com/office/powerpoint/2010/main" val="332661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C6B303-FB88-6EEF-DB69-BF3F4EF3BC77}"/>
              </a:ext>
            </a:extLst>
          </p:cNvPr>
          <p:cNvSpPr/>
          <p:nvPr/>
        </p:nvSpPr>
        <p:spPr>
          <a:xfrm>
            <a:off x="1090650" y="3126117"/>
            <a:ext cx="10010697" cy="3311983"/>
          </a:xfrm>
          <a:prstGeom prst="roundRect">
            <a:avLst>
              <a:gd name="adj" fmla="val 10231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26A6530-9703-C82B-1AC8-0BCD94AB1C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257376"/>
              </p:ext>
            </p:extLst>
          </p:nvPr>
        </p:nvGraphicFramePr>
        <p:xfrm>
          <a:off x="792238" y="3286975"/>
          <a:ext cx="10607519" cy="3028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C5D54-2EB6-E1D9-2983-DB673C588E8A}"/>
              </a:ext>
            </a:extLst>
          </p:cNvPr>
          <p:cNvSpPr txBox="1"/>
          <p:nvPr/>
        </p:nvSpPr>
        <p:spPr>
          <a:xfrm>
            <a:off x="5058700" y="3204534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원하는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의사소통 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4D19A7-8968-430B-5714-10B6A0F1365C}"/>
              </a:ext>
            </a:extLst>
          </p:cNvPr>
          <p:cNvSpPr txBox="1"/>
          <p:nvPr/>
        </p:nvSpPr>
        <p:spPr>
          <a:xfrm>
            <a:off x="5478684" y="3475107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통계청 통계자료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KoPubWorld바탕체_Pro Medium" panose="00000600000000000000" pitchFamily="50" charset="-127"/>
              <a:ea typeface="KoPubWorld바탕체_Pro Medium" panose="00000600000000000000" pitchFamily="50" charset="-127"/>
              <a:cs typeface="KoPubWorld바탕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E0810-F932-E60A-FF9D-8FBCEC4BD075}"/>
              </a:ext>
            </a:extLst>
          </p:cNvPr>
          <p:cNvSpPr txBox="1"/>
          <p:nvPr/>
        </p:nvSpPr>
        <p:spPr>
          <a:xfrm>
            <a:off x="339752" y="150640"/>
            <a:ext cx="82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01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4DB87-5DE9-28E7-524C-6526CABBBA6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제안배경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1D11EF-68A1-AAF6-0D58-4BFA1113AB4E}"/>
              </a:ext>
            </a:extLst>
          </p:cNvPr>
          <p:cNvGrpSpPr/>
          <p:nvPr/>
        </p:nvGrpSpPr>
        <p:grpSpPr>
          <a:xfrm>
            <a:off x="609600" y="1075166"/>
            <a:ext cx="10491747" cy="1971921"/>
            <a:chOff x="609600" y="1075166"/>
            <a:chExt cx="10491747" cy="19719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1F61EF-D75F-97D2-F5FB-B8509B0A6884}"/>
                </a:ext>
              </a:extLst>
            </p:cNvPr>
            <p:cNvSpPr txBox="1"/>
            <p:nvPr/>
          </p:nvSpPr>
          <p:spPr>
            <a:xfrm>
              <a:off x="1028490" y="1598219"/>
              <a:ext cx="15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수어의 사용정도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B403E60-3DC5-182C-9597-7ABFDB914085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A9D1CCC-ED8C-87BA-7EF0-050FFAEB2B2B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607029-B1A0-482C-38A6-8C2BB53624E1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76282E-56D9-4D6D-24D6-FA0772CB25B9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수어는 다른 언어에 기반을 두지 않는 고유 언어이기 때문에 농인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-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청인 간 의사소통 및 정보전달에 있어 한국어 기반인 필담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자막은 의사소통의 대안이 되기 어려움이 있음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통계청 조사결과 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‘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원하는 의사소통 방법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’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문항에서 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‘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상대가 농인인 경우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’, ‘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상대가 청인인 경우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’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모두 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1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위는 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‘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수어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’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를 사용한 의사소통을 선호함을 알 수 있음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CA164BD-6A03-1634-FA9F-F115E3B39D65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제안의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72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78AD61-2DB4-FB6C-B5DF-DB594CC391D2}"/>
              </a:ext>
            </a:extLst>
          </p:cNvPr>
          <p:cNvSpPr/>
          <p:nvPr/>
        </p:nvSpPr>
        <p:spPr>
          <a:xfrm>
            <a:off x="6372520" y="1712090"/>
            <a:ext cx="4728826" cy="4532727"/>
          </a:xfrm>
          <a:prstGeom prst="roundRect">
            <a:avLst>
              <a:gd name="adj" fmla="val 5045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02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필요성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3" name="차트 2">
                <a:extLst>
                  <a:ext uri="{FF2B5EF4-FFF2-40B4-BE49-F238E27FC236}">
                    <a16:creationId xmlns:a16="http://schemas.microsoft.com/office/drawing/2014/main" id="{FB9932F4-5E8D-12FE-1707-7B81C10C0A4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65840686"/>
                  </p:ext>
                </p:extLst>
              </p:nvPr>
            </p:nvGraphicFramePr>
            <p:xfrm>
              <a:off x="6372520" y="1712091"/>
              <a:ext cx="4728826" cy="45327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차트 2">
                <a:extLst>
                  <a:ext uri="{FF2B5EF4-FFF2-40B4-BE49-F238E27FC236}">
                    <a16:creationId xmlns:a16="http://schemas.microsoft.com/office/drawing/2014/main" id="{FB9932F4-5E8D-12FE-1707-7B81C10C0A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2520" y="1712091"/>
                <a:ext cx="4728826" cy="4532726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BD7AA6B-3567-5969-F3CC-3F61F06DA4BF}"/>
              </a:ext>
            </a:extLst>
          </p:cNvPr>
          <p:cNvSpPr txBox="1"/>
          <p:nvPr/>
        </p:nvSpPr>
        <p:spPr>
          <a:xfrm>
            <a:off x="1028490" y="3509682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필요성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B6E5830-8F4D-DE3E-9D74-C3AFEA2BF29D}"/>
              </a:ext>
            </a:extLst>
          </p:cNvPr>
          <p:cNvGrpSpPr/>
          <p:nvPr/>
        </p:nvGrpSpPr>
        <p:grpSpPr>
          <a:xfrm>
            <a:off x="733425" y="3516051"/>
            <a:ext cx="305958" cy="305958"/>
            <a:chOff x="2282391" y="1097009"/>
            <a:chExt cx="305958" cy="30595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F33EF50-600A-B48D-D7E1-D1E416B5A191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1E8F65-8AAE-AFEC-D5CE-E33360400D03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ECE5552-7524-048A-F37C-D9E4931A59B8}"/>
              </a:ext>
            </a:extLst>
          </p:cNvPr>
          <p:cNvSpPr txBox="1"/>
          <p:nvPr/>
        </p:nvSpPr>
        <p:spPr>
          <a:xfrm>
            <a:off x="1028490" y="3881332"/>
            <a:ext cx="47909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사회 전반에 걸친 청인 중심의 정보전달 체계로 인하여 일상생활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경제활동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긴급상황 등의 분야에서 많은 농인들이 고충을 겪고 있음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농인들 또한 사회의 구성원으로서 청인들과 같은 분야에서 동등한 서비스를 제공받는 것은 기본권임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차별금지법을 통해 이러한 기본권을 보장하려 하지만 실질적으로 부족한 상황이기 때문에 수어 번역 서비스를 제공하여 기본권을 보장받을 수 있도록 도우려고 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0357C5-8B25-0B65-E57D-EF6FABE4848D}"/>
              </a:ext>
            </a:extLst>
          </p:cNvPr>
          <p:cNvGrpSpPr/>
          <p:nvPr/>
        </p:nvGrpSpPr>
        <p:grpSpPr>
          <a:xfrm>
            <a:off x="609600" y="1075166"/>
            <a:ext cx="5209881" cy="2218142"/>
            <a:chOff x="609600" y="1075166"/>
            <a:chExt cx="5209881" cy="22181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7042AD-C96E-F4A6-300D-62F0EBF5DA61}"/>
                </a:ext>
              </a:extLst>
            </p:cNvPr>
            <p:cNvSpPr txBox="1"/>
            <p:nvPr/>
          </p:nvSpPr>
          <p:spPr>
            <a:xfrm>
              <a:off x="1028490" y="1598219"/>
              <a:ext cx="15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수어통역사 현황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C5411E0-DD9D-446B-4F3A-BC04FCB135D0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A17AFBD-E8A1-CAD9-9096-F7A712494712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81E7A6-6E14-AF52-BCF2-06EB0CF0E3E0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AC5A3B-EFD7-A233-7EFA-2B3E2156159D}"/>
                </a:ext>
              </a:extLst>
            </p:cNvPr>
            <p:cNvSpPr txBox="1"/>
            <p:nvPr/>
          </p:nvSpPr>
          <p:spPr>
            <a:xfrm>
              <a:off x="1028491" y="1969869"/>
              <a:ext cx="47909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한국수어통역사협회에 따르면 수어통역사로 등록되어 있는 인원은 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2022.12.31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기준으로 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1,973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명으로 청각장애인에 비해 인력이 많이 부족한 상황임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특히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지방은 인력이 현저히 떨어지기 때문에 지방의 농인들은 통역서비스를 누리기 어려움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23FBEE7-498D-F9B2-945D-D6B9A85E4213}"/>
                </a:ext>
              </a:extLst>
            </p:cNvPr>
            <p:cNvSpPr/>
            <p:nvPr/>
          </p:nvSpPr>
          <p:spPr>
            <a:xfrm>
              <a:off x="609600" y="1075166"/>
              <a:ext cx="2618792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제안의 배경 및 필요성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19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97825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래픽 30">
            <a:extLst>
              <a:ext uri="{FF2B5EF4-FFF2-40B4-BE49-F238E27FC236}">
                <a16:creationId xmlns:a16="http://schemas.microsoft.com/office/drawing/2014/main" id="{84B816C7-AA23-5E66-3C01-3072E99C3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46"/>
          <a:stretch/>
        </p:blipFill>
        <p:spPr>
          <a:xfrm>
            <a:off x="2330359" y="3775731"/>
            <a:ext cx="2355941" cy="4577578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6999892A-83D5-5C89-CD82-8873A82DDE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523"/>
          <a:stretch/>
        </p:blipFill>
        <p:spPr>
          <a:xfrm>
            <a:off x="7892168" y="3775731"/>
            <a:ext cx="1969473" cy="4577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8" t="1931" r="349" b="39325"/>
          <a:stretch/>
        </p:blipFill>
        <p:spPr>
          <a:xfrm>
            <a:off x="1090651" y="2697825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236778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9916" y="3559709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88159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81983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98099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888159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6284" y="3449306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4372" y="3449306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80891" y="3449306"/>
            <a:ext cx="496827" cy="4280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0FE5863-6D59-A71F-A9F2-54E3EA16A68A}"/>
              </a:ext>
            </a:extLst>
          </p:cNvPr>
          <p:cNvSpPr txBox="1"/>
          <p:nvPr/>
        </p:nvSpPr>
        <p:spPr>
          <a:xfrm>
            <a:off x="4083751" y="4791170"/>
            <a:ext cx="1969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한국수어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手語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  <a:endParaRPr lang="ko-KR" altLang="en-US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ED45BD-B4D9-DCC1-9E89-75EA10AF368A}"/>
              </a:ext>
            </a:extLst>
          </p:cNvPr>
          <p:cNvSpPr txBox="1"/>
          <p:nvPr/>
        </p:nvSpPr>
        <p:spPr>
          <a:xfrm>
            <a:off x="4299834" y="5172976"/>
            <a:ext cx="3805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한국수화언어의 줄임말 로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한국수어는 한국어와는 문법 체계가 다른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대한민국 농인의 </a:t>
            </a:r>
            <a:r>
              <a:rPr lang="ko-KR" altLang="en-US" sz="1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고유한 언어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입니다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  <a:p>
            <a:pPr>
              <a:buClr>
                <a:srgbClr val="48778E"/>
              </a:buClr>
            </a:pP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>
              <a:buClr>
                <a:srgbClr val="48778E"/>
              </a:buClr>
            </a:pPr>
            <a:r>
              <a:rPr lang="ko-KR" altLang="en-US" sz="1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수어랑말해랑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은 농인들 또한 사회서비스를 누릴 수 있도록 수어를 번역하는 서비스를 제공하려 합니다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  <a:endParaRPr lang="ko-KR" altLang="en-US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0F15F5-9D31-EFDD-F348-8F7F8A71C61A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C28AB-24BA-FD4B-B14E-2B2A39AB7827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목표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2A60171-F670-06CB-3099-F80E4950EABD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B243E0B-9E9D-B46E-8123-322AFC206A50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A2103A-9C0D-1D87-F397-575D18AE0426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FB7305-D8B8-424C-F2F5-1CEC9D5D1EAB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사회서비스를 누리는데 필수적인 교통서비스분야에 접근성을 높이기 위한 수어 번역 서비스 제공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청인들이 농인들에게 잘 대처할 수 있도록 필수적인 수어 내용 제공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405872F-571D-A8C9-37EF-4595112523A9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808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91420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" t="1931" r="349" b="39325"/>
          <a:stretch/>
        </p:blipFill>
        <p:spPr>
          <a:xfrm>
            <a:off x="1090651" y="2691420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230373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916" y="3553304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81754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75578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91694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881754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6284" y="3442901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372" y="3442901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0891" y="3442901"/>
            <a:ext cx="496827" cy="428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7FAB4-8981-E94F-44A1-9378486D1D9B}"/>
              </a:ext>
            </a:extLst>
          </p:cNvPr>
          <p:cNvSpPr txBox="1"/>
          <p:nvPr/>
        </p:nvSpPr>
        <p:spPr>
          <a:xfrm>
            <a:off x="4341525" y="536553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지하철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10132-2DE6-3326-F90D-56100C3C3324}"/>
              </a:ext>
            </a:extLst>
          </p:cNvPr>
          <p:cNvSpPr txBox="1"/>
          <p:nvPr/>
        </p:nvSpPr>
        <p:spPr>
          <a:xfrm>
            <a:off x="4492832" y="4682371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가나초콜릿" panose="020B0600000101010101" pitchFamily="34" charset="-127"/>
                <a:ea typeface="가나초콜릿" panose="020B0600000101010101" pitchFamily="34" charset="-127"/>
              </a:rPr>
              <a:t>이용하시는 기관을 선택하세요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629357-AFB9-168D-0863-B0B521C198EC}"/>
              </a:ext>
            </a:extLst>
          </p:cNvPr>
          <p:cNvSpPr/>
          <p:nvPr/>
        </p:nvSpPr>
        <p:spPr>
          <a:xfrm>
            <a:off x="4218524" y="5430915"/>
            <a:ext cx="119314" cy="119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8F134-AD32-EB01-1E0D-1DA2E9CF5C75}"/>
              </a:ext>
            </a:extLst>
          </p:cNvPr>
          <p:cNvSpPr txBox="1"/>
          <p:nvPr/>
        </p:nvSpPr>
        <p:spPr>
          <a:xfrm>
            <a:off x="7377904" y="5365534"/>
            <a:ext cx="45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42C88A-87A0-CAA4-1E93-0205D56289CB}"/>
              </a:ext>
            </a:extLst>
          </p:cNvPr>
          <p:cNvSpPr/>
          <p:nvPr/>
        </p:nvSpPr>
        <p:spPr>
          <a:xfrm>
            <a:off x="7281846" y="5430915"/>
            <a:ext cx="119314" cy="119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9C2DA2-BD24-901D-BF74-C5DE7A2F64D6}"/>
              </a:ext>
            </a:extLst>
          </p:cNvPr>
          <p:cNvSpPr txBox="1"/>
          <p:nvPr/>
        </p:nvSpPr>
        <p:spPr>
          <a:xfrm>
            <a:off x="5907743" y="5365534"/>
            <a:ext cx="45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택시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F8C086D-F1F3-C1EE-3428-6769F4A4E965}"/>
              </a:ext>
            </a:extLst>
          </p:cNvPr>
          <p:cNvSpPr/>
          <p:nvPr/>
        </p:nvSpPr>
        <p:spPr>
          <a:xfrm>
            <a:off x="5811685" y="5430915"/>
            <a:ext cx="119314" cy="119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F18E15F-75F5-CC78-FE05-0C721C194CC4}"/>
              </a:ext>
            </a:extLst>
          </p:cNvPr>
          <p:cNvGrpSpPr/>
          <p:nvPr/>
        </p:nvGrpSpPr>
        <p:grpSpPr>
          <a:xfrm>
            <a:off x="5802004" y="5371884"/>
            <a:ext cx="148046" cy="150225"/>
            <a:chOff x="5514975" y="6315075"/>
            <a:chExt cx="69056" cy="88106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EF31824-23B0-B3D5-91D8-6C0BB4DD2DA0}"/>
                </a:ext>
              </a:extLst>
            </p:cNvPr>
            <p:cNvCxnSpPr>
              <a:cxnSpLocks/>
            </p:cNvCxnSpPr>
            <p:nvPr/>
          </p:nvCxnSpPr>
          <p:spPr>
            <a:xfrm>
              <a:off x="5514975" y="6339942"/>
              <a:ext cx="30956" cy="63239"/>
            </a:xfrm>
            <a:prstGeom prst="line">
              <a:avLst/>
            </a:prstGeom>
            <a:ln w="31750">
              <a:solidFill>
                <a:srgbClr val="C00000">
                  <a:alpha val="9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775C971-EDB9-4E5B-DB3A-54C746882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5931" y="6315075"/>
              <a:ext cx="38100" cy="88106"/>
            </a:xfrm>
            <a:prstGeom prst="line">
              <a:avLst/>
            </a:prstGeom>
            <a:ln w="31750">
              <a:solidFill>
                <a:srgbClr val="C00000">
                  <a:alpha val="9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F272F8-4E46-7893-A125-2799FCECA531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74E51D-CD50-EE9D-96D3-7543675F66AC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수어 번역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125EEB5-E880-48EE-2268-DD048826B407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77DD1AB9-C250-BC61-E6F8-F792BFF098DD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E33BA21-2341-4BA7-D53F-92CB032EEF6E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2CE857-E96C-0111-1A68-BC69125865FF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가장 대중적인 교통수단이면서 서비스 필요성이 큰 지하철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택시에서 운용할 수 있는 서비스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농인이 카메라 앞에서 수어를 하면 동작을 인식하여 알맞게 번역한 후 청인에게 텍스트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음성으로 출력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8E1FE-A46A-6E16-22E3-F8DF8759850A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281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408639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" t="1931" r="349" b="39325"/>
          <a:stretch/>
        </p:blipFill>
        <p:spPr>
          <a:xfrm>
            <a:off x="1090651" y="2408639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2947592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916" y="3270523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598973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592797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008913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598973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6284" y="3160120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372" y="3160120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0891" y="3160120"/>
            <a:ext cx="496827" cy="428075"/>
          </a:xfrm>
          <a:prstGeom prst="rect">
            <a:avLst/>
          </a:prstGeom>
        </p:spPr>
      </p:pic>
      <p:pic>
        <p:nvPicPr>
          <p:cNvPr id="5" name="그림 4" descr="인간의 얼굴, 사람, 의류, 벽이(가) 표시된 사진&#10;&#10;자동 생성된 설명">
            <a:extLst>
              <a:ext uri="{FF2B5EF4-FFF2-40B4-BE49-F238E27FC236}">
                <a16:creationId xmlns:a16="http://schemas.microsoft.com/office/drawing/2014/main" id="{3AEF53B6-1DDD-200D-2ABE-FC54F72B2C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6" y="4584256"/>
            <a:ext cx="6667500" cy="4438650"/>
          </a:xfrm>
          <a:prstGeom prst="roundRect">
            <a:avLst>
              <a:gd name="adj" fmla="val 3287"/>
            </a:avLst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12619-2B46-3E89-45EA-47BAA56DBA2C}"/>
              </a:ext>
            </a:extLst>
          </p:cNvPr>
          <p:cNvSpPr txBox="1"/>
          <p:nvPr/>
        </p:nvSpPr>
        <p:spPr>
          <a:xfrm>
            <a:off x="4701223" y="4182141"/>
            <a:ext cx="2789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통역을 진행중입니다</a:t>
            </a:r>
            <a:r>
              <a:rPr lang="en-US" altLang="ko-KR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잠시만 기다려주세요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04CDFE8-45BF-AF3F-F800-57A34DB7F3A7}"/>
              </a:ext>
            </a:extLst>
          </p:cNvPr>
          <p:cNvGrpSpPr/>
          <p:nvPr/>
        </p:nvGrpSpPr>
        <p:grpSpPr>
          <a:xfrm>
            <a:off x="609600" y="1075166"/>
            <a:ext cx="10491747" cy="1233257"/>
            <a:chOff x="609600" y="1075166"/>
            <a:chExt cx="10491747" cy="12332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651950-9C0A-B27E-D334-861428E24AEC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수어 번역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AA7CC16-AAF9-BE38-49D7-2229C0C4AF42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ED52315-3DA7-1E7D-0C23-D8368B286F16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8E07AE-1FBD-B30D-0DEB-3D0636815B47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65A584-8D88-D05F-A353-8F2C7A72570F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조치를 취하는 중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농인이 불안하지 않도록 대기시간동안 안내영상을 출력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4F08E4B-B5B9-E051-F508-24269A4B6980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43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33598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DF1A97-3DB3-F6E8-7026-4E023C44C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3" t="11572" r="11561"/>
          <a:stretch/>
        </p:blipFill>
        <p:spPr>
          <a:xfrm>
            <a:off x="1675620" y="4146863"/>
            <a:ext cx="8840751" cy="4903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" t="1931" r="349" b="39325"/>
          <a:stretch/>
        </p:blipFill>
        <p:spPr>
          <a:xfrm>
            <a:off x="1090651" y="2633598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172551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9916" y="3495482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23932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17756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33872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823932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76284" y="3385079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84372" y="3385079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80891" y="3385079"/>
            <a:ext cx="496827" cy="42807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3A64BEF-D1B4-3D00-724F-FB0C6B2727E2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D3D96-9494-FBEE-2D0B-6563DE042152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수어 사전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5E4B1CE-6228-CAEF-458F-5DA3580A7D03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8D3E156-4215-770B-A13B-0A6C37DF6B98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2F6901-8F67-DEA2-C3D4-B11548FDB836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A47CE-A0BF-79D3-FD76-657E0EB3FC93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농인과의 의사소통이 급하게 필요한 경우 활용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청인들이 수어에 대해 정보를 얻을 수 있도록 하는 서비스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(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한국수어사전과 유사한 기능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)</a:t>
              </a:r>
              <a:endPara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0CE15E2-FB5C-B5B3-EE6F-027F8386AB2A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22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C8A48F420ACAC4EA802A1F80B3CE4B4" ma:contentTypeVersion="4" ma:contentTypeDescription="새 문서를 만듭니다." ma:contentTypeScope="" ma:versionID="910260a3f45322448586415a471f327a">
  <xsd:schema xmlns:xsd="http://www.w3.org/2001/XMLSchema" xmlns:xs="http://www.w3.org/2001/XMLSchema" xmlns:p="http://schemas.microsoft.com/office/2006/metadata/properties" xmlns:ns3="9d627310-3f1d-4820-b1db-302420b5a55d" targetNamespace="http://schemas.microsoft.com/office/2006/metadata/properties" ma:root="true" ma:fieldsID="8d96658863e80cc5b089b56f9a54dd83" ns3:_="">
    <xsd:import namespace="9d627310-3f1d-4820-b1db-302420b5a5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627310-3f1d-4820-b1db-302420b5a5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627310-3f1d-4820-b1db-302420b5a55d" xsi:nil="true"/>
  </documentManagement>
</p:properties>
</file>

<file path=customXml/itemProps1.xml><?xml version="1.0" encoding="utf-8"?>
<ds:datastoreItem xmlns:ds="http://schemas.openxmlformats.org/officeDocument/2006/customXml" ds:itemID="{C0F82728-5ECE-45F3-864C-53F563D1D9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627310-3f1d-4820-b1db-302420b5a5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2B7CB1-3651-424B-A21B-CF63B6818B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ED96C7-7C6C-41B4-B5AF-3C5B2B3EF2FB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9d627310-3f1d-4820-b1db-302420b5a55d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4273</TotalTime>
  <Words>870</Words>
  <Application>Microsoft Office PowerPoint</Application>
  <PresentationFormat>와이드스크린</PresentationFormat>
  <Paragraphs>204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G마켓 산스 Medium</vt:lpstr>
      <vt:lpstr>KoPubWorld돋움체_Pro Bold</vt:lpstr>
      <vt:lpstr>KoPubWorld돋움체_Pro Light</vt:lpstr>
      <vt:lpstr>KoPubWorld돋움체_Pro Medium</vt:lpstr>
      <vt:lpstr>KoPubWorld바탕체_Pro Medium</vt:lpstr>
      <vt:lpstr>Pretendard Black</vt:lpstr>
      <vt:lpstr>가나초콜릿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김군순</dc:creator>
  <cp:lastModifiedBy>김군순</cp:lastModifiedBy>
  <cp:revision>2</cp:revision>
  <dcterms:created xsi:type="dcterms:W3CDTF">2023-11-08T02:58:43Z</dcterms:created>
  <dcterms:modified xsi:type="dcterms:W3CDTF">2023-11-14T10:20:07Z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0x0101005C8A48F420ACAC4EA802A1F80B3CE4B4</vt:lpwstr>
  </property>
</Properties>
</file>