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DC1E51-6C80-477B-B271-C0F7871AD7D1}">
          <p14:sldIdLst>
            <p14:sldId id="256"/>
            <p14:sldId id="257"/>
          </p14:sldIdLst>
        </p14:section>
        <p14:section name="본문" id="{8B2459D8-90B7-41F0-847C-1ADA4ED61B52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78E"/>
    <a:srgbClr val="F1897C"/>
    <a:srgbClr val="E6EEF2"/>
    <a:srgbClr val="6997B2"/>
    <a:srgbClr val="F9D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74522-822C-450B-B714-4775363F9AE3}" v="151" dt="2023-11-14T10:19:29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81375082732629E-2"/>
          <c:y val="0.13865052050624257"/>
          <c:w val="0.87310765255905509"/>
          <c:h val="0.638896429693871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전국</c:v>
                </c:pt>
              </c:strCache>
            </c:strRef>
          </c:tx>
          <c:spPr>
            <a:solidFill>
              <a:srgbClr val="E6EEF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48778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48-46FC-9255-9E9BF58E031D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748-46FC-9255-9E9BF58E03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지체</c:v>
                </c:pt>
                <c:pt idx="1">
                  <c:v>시각</c:v>
                </c:pt>
                <c:pt idx="2">
                  <c:v>청각</c:v>
                </c:pt>
                <c:pt idx="3">
                  <c:v>언어</c:v>
                </c:pt>
                <c:pt idx="4">
                  <c:v>지적</c:v>
                </c:pt>
                <c:pt idx="5">
                  <c:v>뇌병변</c:v>
                </c:pt>
                <c:pt idx="6">
                  <c:v>자폐성</c:v>
                </c:pt>
                <c:pt idx="7">
                  <c:v>정신</c:v>
                </c:pt>
                <c:pt idx="8">
                  <c:v>신장</c:v>
                </c:pt>
                <c:pt idx="9">
                  <c:v>심장</c:v>
                </c:pt>
                <c:pt idx="10">
                  <c:v>호흡기</c:v>
                </c:pt>
                <c:pt idx="11">
                  <c:v>간</c:v>
                </c:pt>
                <c:pt idx="12">
                  <c:v>안면</c:v>
                </c:pt>
                <c:pt idx="13">
                  <c:v>장루ㆍ요루</c:v>
                </c:pt>
                <c:pt idx="14">
                  <c:v>뇌전증</c:v>
                </c:pt>
              </c:strCache>
            </c:strRef>
          </c:cat>
          <c:val>
            <c:numRef>
              <c:f>Sheet1!$B$2:$B$16</c:f>
              <c:numCache>
                <c:formatCode>#,##0</c:formatCode>
                <c:ptCount val="15"/>
                <c:pt idx="0">
                  <c:v>1176291</c:v>
                </c:pt>
                <c:pt idx="1">
                  <c:v>250767</c:v>
                </c:pt>
                <c:pt idx="2">
                  <c:v>425224</c:v>
                </c:pt>
                <c:pt idx="3">
                  <c:v>23349</c:v>
                </c:pt>
                <c:pt idx="4">
                  <c:v>225708</c:v>
                </c:pt>
                <c:pt idx="5">
                  <c:v>245477</c:v>
                </c:pt>
                <c:pt idx="6">
                  <c:v>37603</c:v>
                </c:pt>
                <c:pt idx="7">
                  <c:v>104424</c:v>
                </c:pt>
                <c:pt idx="8">
                  <c:v>105842</c:v>
                </c:pt>
                <c:pt idx="9">
                  <c:v>5078</c:v>
                </c:pt>
                <c:pt idx="10">
                  <c:v>11451</c:v>
                </c:pt>
                <c:pt idx="11">
                  <c:v>15066</c:v>
                </c:pt>
                <c:pt idx="12">
                  <c:v>2725</c:v>
                </c:pt>
                <c:pt idx="13">
                  <c:v>16779</c:v>
                </c:pt>
                <c:pt idx="14">
                  <c:v>7076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48-46FC-9255-9E9BF58E03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171129456"/>
        <c:axId val="656108111"/>
      </c:barChart>
      <c:catAx>
        <c:axId val="117112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defRPr>
            </a:pPr>
            <a:endParaRPr lang="ko-KR"/>
          </a:p>
        </c:txPr>
        <c:crossAx val="656108111"/>
        <c:crosses val="autoZero"/>
        <c:auto val="1"/>
        <c:lblAlgn val="ctr"/>
        <c:lblOffset val="100"/>
        <c:noMultiLvlLbl val="0"/>
      </c:catAx>
      <c:valAx>
        <c:axId val="656108111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117112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81375082732629E-2"/>
          <c:y val="0.19255676719015952"/>
          <c:w val="0.87310765255905509"/>
          <c:h val="0.60050554544186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상대가 농인일 경우</c:v>
                </c:pt>
              </c:strCache>
            </c:strRef>
          </c:tx>
          <c:spPr>
            <a:solidFill>
              <a:srgbClr val="E6EEF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8778E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6D-45DA-B20E-BE19D970BCA7}"/>
              </c:ext>
            </c:extLst>
          </c:dPt>
          <c:dPt>
            <c:idx val="2"/>
            <c:invertIfNegative val="0"/>
            <c:bubble3D val="0"/>
            <c:spPr>
              <a:solidFill>
                <a:srgbClr val="E6EEF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6D-45DA-B20E-BE19D970BCA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F6D-45DA-B20E-BE19D970B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수어</c:v>
                </c:pt>
                <c:pt idx="1">
                  <c:v>구화</c:v>
                </c:pt>
                <c:pt idx="2">
                  <c:v>필담</c:v>
                </c:pt>
                <c:pt idx="3">
                  <c:v>스마트 기기</c:v>
                </c:pt>
                <c:pt idx="4">
                  <c:v>속기 지원</c:v>
                </c:pt>
                <c:pt idx="5">
                  <c:v>기타</c:v>
                </c:pt>
                <c:pt idx="6">
                  <c:v>모름/무응답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0.57699999999999996</c:v>
                </c:pt>
                <c:pt idx="1">
                  <c:v>0.129</c:v>
                </c:pt>
                <c:pt idx="2">
                  <c:v>0.11899999999999999</c:v>
                </c:pt>
                <c:pt idx="3">
                  <c:v>0.02</c:v>
                </c:pt>
                <c:pt idx="4">
                  <c:v>5.0000000000000001E-3</c:v>
                </c:pt>
                <c:pt idx="5">
                  <c:v>0.104</c:v>
                </c:pt>
                <c:pt idx="6">
                  <c:v>4.5999999999999999E-2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6D-45DA-B20E-BE19D970BC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상대가 청인일 경우'</c:v>
                </c:pt>
              </c:strCache>
            </c:strRef>
          </c:tx>
          <c:spPr>
            <a:solidFill>
              <a:srgbClr val="F9D0C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1897C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3F6D-45DA-B20E-BE19D970BCA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ko-KR" sz="1200" b="0" i="0" u="none" strike="noStrike" kern="1200" baseline="0">
                      <a:solidFill>
                        <a:schemeClr val="tx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F6D-45DA-B20E-BE19D970B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_Pro Medium" panose="00000600000000000000" pitchFamily="50" charset="-127"/>
                    <a:ea typeface="KoPubWorld돋움체_Pro Medium" panose="00000600000000000000" pitchFamily="50" charset="-127"/>
                    <a:cs typeface="KoPubWorld돋움체_Pro Medium" panose="00000600000000000000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수어</c:v>
                </c:pt>
                <c:pt idx="1">
                  <c:v>구화</c:v>
                </c:pt>
                <c:pt idx="2">
                  <c:v>필담</c:v>
                </c:pt>
                <c:pt idx="3">
                  <c:v>스마트 기기</c:v>
                </c:pt>
                <c:pt idx="4">
                  <c:v>속기 지원</c:v>
                </c:pt>
                <c:pt idx="5">
                  <c:v>기타</c:v>
                </c:pt>
                <c:pt idx="6">
                  <c:v>모름/무응답</c:v>
                </c:pt>
              </c:strCache>
            </c:strRef>
          </c:cat>
          <c:val>
            <c:numRef>
              <c:f>Sheet1!$C$2:$C$8</c:f>
              <c:numCache>
                <c:formatCode>0.0%</c:formatCode>
                <c:ptCount val="7"/>
                <c:pt idx="0">
                  <c:v>0.39</c:v>
                </c:pt>
                <c:pt idx="1">
                  <c:v>0.36399999999999999</c:v>
                </c:pt>
                <c:pt idx="2">
                  <c:v>0.11600000000000001</c:v>
                </c:pt>
                <c:pt idx="3">
                  <c:v>3.3000000000000002E-2</c:v>
                </c:pt>
                <c:pt idx="4">
                  <c:v>8.0000000000000002E-3</c:v>
                </c:pt>
                <c:pt idx="5">
                  <c:v>8.5000000000000006E-2</c:v>
                </c:pt>
                <c:pt idx="6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F6D-45DA-B20E-BE19D970BC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71129456"/>
        <c:axId val="656108111"/>
      </c:barChart>
      <c:catAx>
        <c:axId val="117112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defRPr>
            </a:pPr>
            <a:endParaRPr lang="ko-KR"/>
          </a:p>
        </c:txPr>
        <c:crossAx val="656108111"/>
        <c:crosses val="autoZero"/>
        <c:auto val="1"/>
        <c:lblAlgn val="ctr"/>
        <c:lblOffset val="100"/>
        <c:noMultiLvlLbl val="0"/>
      </c:catAx>
      <c:valAx>
        <c:axId val="656108111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17112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383317282344289"/>
          <c:y val="0.91302758593557198"/>
          <c:w val="0.31233365435311428"/>
          <c:h val="5.5176878315015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en-US" altLang="ko-KR" sz="1200" b="0" i="0" u="none" strike="noStrike" kern="1200" baseline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강원도</cx:pt>
          <cx:pt idx="1">경기도</cx:pt>
          <cx:pt idx="2">경상남도</cx:pt>
          <cx:pt idx="3">경상북도</cx:pt>
          <cx:pt idx="4">광주광역시</cx:pt>
          <cx:pt idx="5">대구광역시</cx:pt>
          <cx:pt idx="6">대전광역시</cx:pt>
          <cx:pt idx="7">부산광역시</cx:pt>
          <cx:pt idx="8">서울특별시</cx:pt>
          <cx:pt idx="9">세종특별시</cx:pt>
          <cx:pt idx="10">울산광역시</cx:pt>
          <cx:pt idx="11">인천광역시</cx:pt>
        </cx:lvl>
      </cx:strDim>
      <cx:numDim type="colorVal">
        <cx:f>Sheet1!$B$2:$B$13</cx:f>
        <cx:lvl ptCount="12" formatCode="G/표준">
          <cx:pt idx="0">88</cx:pt>
          <cx:pt idx="1">447</cx:pt>
          <cx:pt idx="2">96</cx:pt>
          <cx:pt idx="3">108</cx:pt>
          <cx:pt idx="4">40</cx:pt>
          <cx:pt idx="5">81</cx:pt>
          <cx:pt idx="6">64</cx:pt>
          <cx:pt idx="7">103</cx:pt>
          <cx:pt idx="8">500</cx:pt>
          <cx:pt idx="9">7</cx:pt>
          <cx:pt idx="10">37</cx:pt>
          <cx:pt idx="11">101</cx:pt>
        </cx:lvl>
      </cx:numDim>
    </cx:data>
  </cx:chartData>
  <cx:chart>
    <cx:plotArea>
      <cx:plotAreaRegion>
        <cx:series layoutId="regionMap" uniqueId="{4B30A43B-51DA-4456-B49C-47FF08905BDD}">
          <cx:tx>
            <cx:txData>
              <cx:f>Sheet1!$B$1</cx:f>
              <cx:v>수어통역사
공인자격
취득 현황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>
                    <a:solidFill>
                      <a:schemeClr val="tx1"/>
                    </a:solidFill>
                    <a:latin typeface="KoPubWorld돋움체_Pro Bold" panose="00000800000000000000" pitchFamily="50" charset="-127"/>
                    <a:ea typeface="KoPubWorld돋움체_Pro Bold" panose="00000800000000000000" pitchFamily="50" charset="-127"/>
                    <a:cs typeface="KoPubWorld돋움체_Pro Bold" panose="00000800000000000000" pitchFamily="50" charset="-127"/>
                  </a:defRPr>
                </a:pPr>
                <a:endParaRPr lang="ko-KR" altLang="en-US" sz="1200" b="0" i="0" u="none" strike="noStrike" baseline="0">
                  <a:solidFill>
                    <a:schemeClr val="tx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endParaRPr>
              </a:p>
            </cx:txPr>
            <cx:visibility seriesName="0" categoryName="0" value="1"/>
            <cx:separator>, </cx:separator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ko-KR" altLang="en-US" sz="1200" b="0" i="0" u="none" strike="noStrike" baseline="0">
                      <a:solidFill>
                        <a:schemeClr val="bg1"/>
                      </a:solidFill>
                      <a:latin typeface="KoPubWorld돋움체_Pro Bold" panose="00000800000000000000" pitchFamily="50" charset="-127"/>
                      <a:ea typeface="KoPubWorld돋움체_Pro Bold" panose="00000800000000000000" pitchFamily="50" charset="-127"/>
                      <a:cs typeface="KoPubWorld돋움체_Pro Bold" panose="00000800000000000000" pitchFamily="50" charset="-127"/>
                    </a:rPr>
                    <a:t>447</a:t>
                  </a:r>
                </a:p>
              </cx:txPr>
              <cx:visibility seriesName="0" categoryName="0" value="1"/>
              <cx:separator>, </cx:separator>
            </cx:dataLabel>
          </cx:dataLabels>
          <cx:dataId val="0"/>
          <cx:layoutPr>
            <cx:geography cultureLanguage="ko-KR" cultureRegion="KR" attribution="제공: Bing">
              <cx:geoCache provider="{E9337A44-BEBE-4D9F-B70C-5C5E7DAFC167}">
                <cx:binary>1Htbj9xIlt5fafSzqY57BAcz+0Am81JZmXXRtfuFKJVKwVuQweCdTzvr8YttwPbDwsB6DBjeFz94
4cHaOxgD4z/Urf0PPpklzUgpjap7MW1vJwS1mkyyTsS5fd93on5+O/7stri7cV+Mpiibn92Ov/gy
aVv7s6++am6TO3PTPDLpraua6nX76LYyX1WvX6e3d1+9cjdDWuqvCMLsq9vkxrV345d/8XN4m76r
zqvbmzatyqvuzk3Xd01XtM1n7n3y1hc3r0xaLtKmdelti3/x5Xf/9i/f/Jdfffu//sOb//h3b/7N
r7/84q5s03Z6Mtm7X3z5wZe//OKr01d+9OO/KMDCtnsFz1LxiHKMEJYMHT/4yy+KqtRvb2MiH1HF
ESKYvfuh+xsDD95b9O7apww5mnHz6pW7axpY0PG/f3zuA6P/ePm26sr2sG8atvB4+R//+tff/Y/f
f/sPf/flF2lThff3w+pg/Pb6uNqvPtz4v/j5yQVY/8mV93xzulkP3frINW9+9bs3//Vf/eO//t/f
/c9ffQ/X/IiWfPubv37zn/79d//uV5/zyg8MD/lIUkqZUsy//5yEh3pElEBccPzu9n1k3gfJ97Lo
03Hy3qMnofLenT9LtHwYPe/nhnokYVkMYf8+N+jJ4uUjJjDmSvJ3O/7/Z9m//SUkySfS4/KfQXp8
99u/fPNXv/kxKhd/hIWCwOPq3jvkxDv+IyShQDNx4p17i9557AdUruNKvvywAECJenv5zxKLJ9Xh
x61cUMK//Yf//uO4RvngHM78E5+oR4IiyQnnnyoX9wb9EzxzXMjHnnl7+afnmW///v98+7vf/Lkr
ORHC9xVR91svT1wjHvk+8n1JAQF8UMO/jy1/oob/8dHTGv7HOz9J77z5l7/87q/+25/XQfwR9FlB
3vYahE67jXpEpRTIJwDH4POxm76XUX/SU+89/bGz3rv5k/XXb3/55/UXIGeKuS/oaSYBbKCCEoXB
gyeZdNjHB+34rIvePv1pF729+RN0ETCbv/39j9OKMBEUE/K245x2JPFIQTMSTIgTZx0tenft+6OE
wxr+9vcf9aJ3l396rnnzq1+/+ZvffW9+8yGa/iz1lI84JxLjj1DCoRVxnwsGkO79BLo35d217++T
d8+dJM27yz9Bn/zN7340UA2gDT6E3qMEdYIS/EcUS2g+9O39d864Jz4QKGDXu2s/wEFvnzt10NvL
P0EH/effvfn7X/8Y9ezAOTlVWJBPsx7xSPiEAE64/5yghDdHu/4JDnr73KmD3l7+5++gz1p4X2Pu
w/WDL/5wMY1RRUARAUXt8DmFcPKRAlwgEYO0er+wAfF5T+b60+Z8Ghl8+PQHC/h/o6CdsNb3JLQ/
1P/FTXsTHTXL7333uFgQVE8efbtxn/TW/c5tXv3iS0xBr/yDEnp4xYMb/ofH7m6a9vAG9MgnSILC
gxT1FYMXDnfHO4Q9As2LKZBMlVQ+AuhQVq5NQE4FgovJIQgOohEjPmDDpuqOt+gjSFmKfMkpw9IX
/h8k48uqmHRV/mGz3v7/F2VnLqu0bJvDi7/8wt5/7WCnhDhC0gfrmKS+OFACuH97cw2yNHwb/wue
Y6Fnz9OXIxNjwF2WRXUs52isGhto6q911exISVDUSJYGdrQBEjokRdEGuG/TcMhGHYy83efDmC6J
slOQthfToFQa+NMFrCo9c62XrIYC7rejfu3ZttslabKgbrw2sRXryk/zKJG2XSWB11u6ULbPz1B/
GfsyWbU5HteeP5tdQvfveesTy8efWL5ChDGJOBIg8wBSeH/5ziZC+q3Tl4jk5abDbgqoRm0oulgs
p13VOxXh2WNBkqf4rMEuqMqxWUxT676mnTqjGdmOBF3oQXoBssKsiJeOwQNWQiCcOAn7koCH4A+E
CzlxUltXSctkUVzmVZqF0nC6ZH4uA4eH7Kys06e8siQo9OQtYjwHyDfZMu+n1zNKvCgZ5hvhG7dO
XEmCvhbZ2QPmMegGH9pHgW1CvzjSFUTVYZffC6Kpj/2+GnRxmQjv3K9Nde4d/pJ4umyQOO+TrIxq
XsVRwpy3TVS/qCdSh4T1Vej8Se7ywgviEU8RKto29LsUvm9RtRknhPdSDOnKi+cq4H3BA1SpPZ8a
vJRFR57LeWA7OrbxFe/3OvfRoiJWRFpMNBBTWgd+mT4zvlFb2bhXfknvcFPjFaIuj+yl6B9T0rLI
xrPeFYI8GamqFoNV44J5jX2C+twEsklMMJHJKwKXejpIHVMbKlM/xEWrN2W6KNLObkTXPmtrlK4s
i3fOq/XSUz0Pqzp7iitDwjzu40VfOrtzvFqBp4eNrx0Oq6zo18K2fN1aG29BJr+jZZ2sXDZWS1bN
fOsS4XZJPey9ysImjG11XZE8RMTPFiW17WasuYm4GuluaGQeeG2jLjvN1arwJrucASAvqtSejUW7
Lu2lQ2I8U8IMi6wuz4dKp2GRVflm9uss6IZp3jOTb13bdus+6bMlgx8RZKPEz43r8R5Sk+0sv+zT
0lumsmk2mE/fFE3arcZCFoGxTRs4k9uVSXkZ4jGhZ8r5VxMqz6asy6OpqK/czPl2HOjXiHR7Ly/0
k2l+PqM4Dcbc37ZxX4cV88Mx7smGI76qSzXsqi5OFrXfRwOphkjzeQoxZygQStt9nsRnKtXiFUmv
dTs/lIPkUzGusCIStBUQgw+k/P0Y10PFCsaK6lInXhkxmrMtIlMc9Ox8FDo7a5OaB2pi2xZrclHp
GoW28segY0Iv00qkQeVysirHoEyM99if41AjOa/SXJcLXBaBHKQfPpCZIFGfJiYWCJgpEYf85Cfl
TbRFPRdeVl+OrmsXurbnNYh72wlP7SLFUM14l1VhXab9pp5dwCza6q5oQtNt/Zi7p4S39OmUJk8/
bxcFtvyhXYxxSgVMPJhPfCFOCkaSE1IY1WVXiKgFZqoJSOy7pWi8M2lIvnd+d+nlVXDMpz53+3Em
XpDihoTJ4S9Z2LVg9nkBdWQJAGoISkJx4JButsdvVWQw65klyXIufRPlsYyjLmdZUJjINpotrWvT
1TQTd25Sdy161odWFCSIi3rZGplf1MXkAiId3ouZ1wsXx1OAR8Qfqu3ytLgzzqSEqg4jCCUJEYfA
e694ShJLy7upuygP2dU5Vm3sxNe5q8KRD32k6slfem31omvrtg515dS5tp0JWRObqDT2cd7I9Kpz
QY2vWqi6fiqeJUmxPb5vzqryLPH1BZM2XSH2omJtuz4W1yTOdYBrqANx1rDFUIok0JKPZ21Nk0VD
hNlVN0PsbQ10p6ueJ1mUSVeuuPLqYCyTcad0nwV8ktVZG5tdo92q8/zssU1wEVSZqDZTWxQAB0p5
UZBqwcp2rYZe7PtB6EU569uBTOPjichnlaHwbfTN0LfnU4X80PCu30K6fU0ou6U89s5wiqsFyueI
VLpb5lXMt5ls86WgYxKivneB6Xi5kFW18CX0joSqJ047F9E5NeGkpu2QKbpqyiH07Rn2SFgOFXp6
jA/j1+WSpdnTrHJB3vt4k6as3gJYgz2LEd8K5m1I2fCdgYc20+ii3uvcuWyrKLdTez4k8opUabGG
BaTLukufd329g8GSDho30agq0jtPPtGUnjWuRLtaUnnlkMH7qjHpijEAvXUailLmC17nyVJOdCda
0qz72pcRoeMQkMSGgx7oRdPolc7EHHZ5ny9Vb5Lg+Jaa2DZ0s6svjouaYqFCXQ7esuyryJQQ/X1L
6sept3RVH28xT5ow72Yb5Gq8mdLZRrpV+YY44wcw5w8rT6QbycAzTOk0CVShENhbQ6/x7bBQPIW2
MBXnjEp/jdLk8SgTvHEZfTZ05JLgjq2ka6+7zq37uCijhIsnJBvNkz69U4ShpTKCbYoJInAoIZ91
d+6x6tpjY3lR6rlaeqw4L/WUb0uy/XwFwgfI9D7uZVwxmMpyRgVIRzCc/TDruD+UU4Yduoi7IVk3
EtDqnFu9bniSQ96VeE+TZu9wBbCOdMNaFQ1bfd4G9lF1BjURmjQG7Hn4x4EZvJ/5STo2tSZNdTli
f9oXHLwkx+ElRgIvGq/S58qL9SJ38XkFoPJCtD1UZczO7Fw2AZx+CGVX6x03guwnCL5VkS77rGrO
Z2v1Ezu2i3oo71gz9WFixteiMOMCqEAWAGQ3K79XZy7z660XRxy1LxmAht0x1ssqt9eOj02QpgaH
SiEJfVaOV67TYygmWUMd6b0Q+7oOmkMjH6CHRf6s7VpT9frzu4Q/6hUEZhmHxosEA3/5Jz3MxLSZ
OlsWl8d6JuPkRjZ9tSS0ydc9neowJ6UOU1eYNbcZXaSVrJ75omqXNC/K5ejraOjaMhAyj/dDWnth
1pFxrYR3rccsW3/eXHIw5/3AomCukpIIBnxPMv8EJzQI4l/6TXl5LGnAOBaDJ87bLumX8zSlKxN7
sN+FjczU0G3Kgs6Pn5g8fo0LXK079XSwnno+tsV2lsDKMl1E4gCAx8Mei95/zijOos8bzYBOfmg0
TFMZElzCZIhQdIzU93rQnEnf8rZKLyUtn3umxGHaZ+qqoezOiVo/MZ4XFbOntnlU4mvUiexJa90T
6opy31P/a+6ZNjo+ouBSxHVl13WM7aLyaxKy0j1LZjPfDO0Q0Ek+KSz0omFi5940LLDmyfaILGlX
BpD21S4zOornRp63EiLOzdO84FkMWHeIA2cz86QBguB1zTmqxXRVS+g7oyKBcGlomplu1JjNYS9y
98A+HengB86lmAnqU0SEUlKok4zlXsbTsWvVxT07wSPet30WNf6MomHScolxDy4+9AiTESAkVjyv
0MS3pIZ9+LzTjojzQ2PADqIOwyMlKD2l7oYYr5l43Fxo27NQD8NCWzdvOtSgTTpEKY/jM3tgUVNG
8Gbw9LNUeC5QuO+W0pO3P9ycw66AkEBAmQA948Nq1kpsusLjw8VE4Eha5Xu72EscFLICAVFNp1DY
kYRHdHbsBqUGd3mmTwKgQemq9bqHdogc3HGyQ5COjCmO5UFJOYT9e2Ed16PSHpC5CzJM17ZD1V7X
85kMSNEnK48l9Uo1XhOoLg2p6+W5X7X26+wQ+ZlngzavQZ+Y/QBPXG/lkJeLpspDjy/bHjiflSxU
bTYGrTejNU7Mg9Dwo1ICJ6aw4D4QfgT+JSco2UBEWeD+6OLIgJnyIs/rApkPxZofsF9WAGTA8Vjs
bD7SJVURQW0TxWn/5PO+JR91KrDkIBdDl1IKk9O4x7zTCoAju8idyM4568dQA00aQALK9rnN5Tpt
0LywRM9bw8oVS3qzrGzsrawACmzYcJF3yaLNhr2e5n7tZRVs3ghgIzFVlNpk3HjZvPe8xC5Iyuma
phm7LBL6INr+OCIgQGGQR4WAw4j4JCJq1PjJUBN2IVuRrfzUL6K5zV/N3gj1yx/NUuf9epoq95jS
J3Ut3F7HZiO5s4t5Ks3TkiZlMGjOA25jvCEqGRYP7PUpH4BzcodtphIDNqGgDX4YtEgUuZhwyi7A
CqAd2gSm9VvAgXxf5oadufilxICtj+B0TmxgKlvu9FRcODt/7RybrsYxjaZqoJFrBhP1vPRX9VzZ
80QDzDG1io7JxlIvC1hRxgHJSRLpoXlgKZ9Ivw9WcsJsOlWbPh8SdmGMeKGT9Az72QPogH5ytxSE
J4h30HVPIxOKWeaUVuSC+ENxWSVaRGzAIIZlzCxyHLtlz2ITzEn9cij1i1xld8ervlfbgJRZEeok
M0E/dNBivaFZI+32aZx3YTP0/hIbu8r0uNCGtkEPnDjAAweCJu3NIXHXfYr2NcvMlmXOLQE0rUft
v2gpvcSo8s5rGZfwjlKExqMPJOXh5OxpdeOQi3A2TRwOdJyS6Cajs9+LjF4wQtunGfIfA0VCQe/S
LujnFHRA1KKlkxSFQM1eahvLfSuGLKr8iQG1neNgLh27+Hz80k/UCg5CNxBZ+AMw/nD/vaLr8XYk
perZRSnVeT1Y+rStgGiKjPCtVVeTFWRLTVwGqRL5ZZ27LASN2gRDSVfMszSwHfPOdMfQNYXHDtiH
5vPLQnTZZdy4dJFb5RYKJJNI9Tg4EvkhBVEAYaCEvauHe1CaycEtmKNmrdQEuEOUNqik9p9lCsBJ
ay4fWPcn3AEaP8P0cGTtY2wwwyR64KTBF6QY3TKdrFpWaDg/Shi0T9ugM3glmnkIQJdQS6kTFLCp
9yNc8X3qVf6iAwknSAYuI0qaCz+2c4hSMgVDn0QdwWSL2eyHJI3LdRe3QUOK+b6fZrUIrB7yc1za
2+OOZY5sjfTKvaizK8E9u2SJUA/AoU+1BZgZKAZjAzgSBmv/0NWzmrGMc1iysc+yvp5COBrWrSeZ
eHuQa0Gw8Xi57OOKLr1q/Cbt1O3soe4cBgGBZQndpZm8TT25kX6VbHUxPC1AWo36ua7AmQCkehB2
XFPhCE31TYr1srNWPcAE6SkThHorQIMB/MRB28P4UGHei9fC+jPzakwujlQGBFwWTLVntmM26Ejr
CQVHPIedLMM4ztzGoes4HqsNB6aaT5etK1SAXIzXMhVyUzbGLLy+apaY4uu+6zjoEk0WtXmanUNJ
vBHtEILA4kGJIu160lkfTD3wkCLJZFDCNOTzcfmpMiEU5cIHpsuYfzjG+v76fJjLaG/M8IUWLxLb
pUtEUrucOAra2amro552ACJb1A3P5zJ/5rLOv+oaMgSV6a6S+mFg8xGlgy0/Tr4oI6AfoBNgw0dE
SV0W+MIHAVRn87AVhR4WniG3uFcqVEIuUjuZ++ThRi5QW3wzzZDGY983Z5Uagyrun0+tSoKx48mu
OEhUXkX5A9HxCcQP20bBWMTogdqdsM9e2DnJ/AFMtQPf4pYVlyQvQKZmTbHt4txfVHEJvjT+48mj
KMiRTvdFsq7rVDxky2FbTuCskIodNG1QadmpXuB3uCucVxLAgyDh4LHbgB5ZhDjnm9j4OzkyvTy6
U7N8XufEZYskFSyamtkEaG78tctHHIxzGa+ySgbSsHGFO1Q8ZOjHLQAmkxhmp4fppo/5SUrJznWS
jmS+oF7TB1lB81UdW3/lYJ4SwGCwXuJE+NB9DtJsyoBEHZSwo4qAPRjxpCBGh3pOyYoMtF9+PiHU
x5ABrGOgtAJTpiDlnxAVOWDbypKhC1PEXWSG2lv4JbJf972WQdEVdAFNtV5yvxNhXFe3LUwhw3YA
TmqUkWdFE29HTeJl27V2WdHSj0AvXg605FE/jHTBe69ZZjED6SR/Tj1svz6OsdLmPK3cuEN0vKip
54XM8SSgzTCsNe/FspoQNKhG2a+P/9IjBlhCSbqhWe0inTsJ4PQ2AellmZiy2gK3XEuDxZLlbodF
acJ7speQS2+ovIUHnyDTwgsGB6NdlnegOiq6bPnZNMdP0uZJ3OF+jeYOLT1gQBrzcXEsdTUe8ss0
ya78foAxmzX2azUXyXlf0icVHmjY27aIQMacQ8xyEIJ00QSeHbK1VzfB5KXzRvfcW0wVvsFpKhc1
oasJeWJ5dLFKmAkyj7AIx/4iS6UNG+70A26Gs+CfcDQ4GeoehoShcNLlw8pXlH2d6254W9lnOyb7
Gq2PQjivv2k4yoNOWruRpYD+2U504TwDwkFuX6jRRCIr7PVYiyjOtNxryl+wGJp6dyCqx5lDoSoU
UKrVgo5jE2EjaTSVtgzGgYmwnkQSTWcpQ8lj5RMDu5ZczKl/R6isI8CfXQBzPhnmahrDocPVprH1
jcfaakuAfVZkZwHLXHYevzgOBUxszGYiY7/VbbHWeb1vs7m/8lIdyaG2IMepAsbCvYbG0uNV7Jlh
6fkNkLRc+4skzrpdPtV2w7IiC+qDLlBIDwVJGnsLM1Yy8pxoIRzy7Hx0NoL5Q7xAvZ0AtNUvUxDg
wqEZ7cLJ4lVymPNJLWg4lwVZDXlfBpnMTdi6+O7YRgmahluWaA3f52iZpvW0KP2X3C8vC0+EaUHG
BUz6otIZsS9BA3AcpTtoObgLjTb1nhJIJM3zldcovSy78lLzqokqRZP70XBhekiw0YMnp9d28Oa1
YvBLcGU/7Eau7jzlLae4LJ8WLTprBby5ySb4tbDDnKEosrC0XAS+kDwkY5aEehx2QnqQqqR41cY1
v2S1fi5RrwI4TY0vj9oF8bsk6JDfXxLWdcGQoCem37dqnF6QuAPR2xUwPOjulA9jg5LNoPxNt2bO
9EYM7FUnfZiKwBA+mmBvN20tq0CweFrp1LNR1nhZNCM3LhWaN3ZsNgmbYTiVz8Fx1KHyDO9xA4IK
9KgsFAbmwrD6RXdQ/7vZ2UtuFmU9tk8HlKerY2nt5xbvlR8QPZlbWellX/WLkZU9eAzExGOuoyKd
V43vhYTbfDUwhUIqwDEFBrJwiHSYOTfw4sJFnk4DAQRqXxeEbMZyvBGqL7eltiPAUKif7ZiuRBFf
TW4cV33heOC5qQqqHH4fT8N0Mqr7ZeEGuZadhH3VWq1Yfq5nAPO2uepAdURFCZoKRrvjyGmsez9s
C9GHakhZlGQoLEfMt/QC9EVvmSCIwsTEZwR5OeQvCDgd6mcQm8yzms9zmLC42tC5j+Cooou6YnDR
DELUXiK/C8TYBQWXTYDjxIQgArAFyTy0av16CA8wlM5xHPKiNy5o8ficXirfJBuE2xyUoeQlNRm/
Htsm2XhVUUSm4UvTMb7lFu1AdyBhj6AdV0WeL5OcNTButToKdEJlaA7yp49Ao5S8XTvoI4HXtHyb
FmgDUYpDGMTPMPyAWTnm6HmZMbcdW9VHxyi0bBqWMUpuSQym5GUOk0s/zgJQhND13GbXNBn3FASi
1Sywv4gPsFLD2YO1U229TrJ22tuhOIeJAt73/gX8qP4J/Nrmq7FReTCI+QkMnGzkb/q5aCLPhxg/
LCtpWi9oNcyQxnqEccCex373PAcBJKQHbdNPM32Wt2ua2HSpR/FCumwKh9nSJaTURay93RGeMfhx
gZjptOhmf1vmCK31jDfHUMswi1dVg7ZpPLerjDO2SDOYuFJcy40231TdC3+sAq10sT6yHIIcWuZt
sqkOgc+LHI5oHHVyiem4UEX/WtV11GKRntdVdtZkNV3Mh3HeEcwdj6UY4+JVY/EIOI48S6A0Ka97
lkDeewyBJOTD6QoOs8sC6h5IBV28zFi+Qi1U3aHyV8did6R4BumVRak58xqzd6bcDU4+zeva7sZB
1HC6RcZhotMeBhdXOQrHoiAQK9O9T4+pOM92b2jqrY7DwRoxdtV05fPjvUHxHupvb86zKUELYdK7
muTzLuv0drTo5cjtFbJV+rj3YQ/KPHePS5MUYT9QdkGzFi2OlpadR6NSAVGbe7OI+2beHTsBatKw
bwtzdvxWnJfnxwMXMuZzmE8d3zJinyOa8as891/VQwx6XlbdgRS/BI1yDsoyRWFPXHo9Jzw6uqBA
+qURlQ2sb+zeH2NguwfR8qhlAml3kdIJZACclVFogtDBawKRtDS5uLM1L3eoIkXImY3QYQh/rFhJ
gne6yvPLsmuXpWImOtrrJ7NdtY7BqMDgZ8dwHarm0hoc4KqtX/BZNru0kaAtzgSU+Wl6ikpho9F0
O8LBCJUy8bjjsTjr4dCCAhD/vEjQM5NNdjv3hASIee0qHglwdOLxDai2cAwIXVay8cPEw3ir6qSF
zCjwGJqSTGcMKtI8o2mdteNtVXWgP2RmXiapeQnaJ2T/gU2wup0CW7B4eQzFOb/BtXLnZcK2U99e
Sz1PZ47FQdrn6ZnUjQunWcGxu9krV01HRQCZOgWiK91yLBGMA3PvsfONXmjWNAtiht3MGnXleeMW
YIVbwxZB8xzhaB3vMRywwclzUSUQLwls5SXPql0p+evGcHx2BEnx0MuFN5lxReB3vS9G7xkjeXAs
zZDcVVjyxl1JeAWUDUkWrb7Ki0Rsp4qxXRwDpjJDVpyR1MG+9lOkGa+XoprhuKDnVesGDn1Fludd
1DU+HA6AV2cVT5Zu8PKl7ac8aqfxeRlTfZ07s8GNCnPQSzemrK8Lrek6rSEsaxUa6B6giruXsXP+
jpXyPOVw8KjnMyD2tFv26tAQUZNtyGuIKakDPcbh4UBU7/IFHB0bV02ueDgA3V1Xlm8snqsF5aW9
94vMqm6pq8fUN03UgtYGHW1T40nDMRUbh1kzLwT14sDW6XCZZm64bSe5chTl54YOV3NlkhBk8+ms
qCCdOhwvPKTWrNthf0y3iRlIoPPUBaATXsJgPqyLuAjuixPprkrr8vOxEqsjI4eTol0Wzn5nrphJ
b45tHtV2P/kj26v2FmoBCWMYgV4d8xrYz0aL/0vZmTXJiWtd+xcRwSCBuGXKqSqzBttl+0bhETFK
QoCAX/+tpG7ednccx3fjOO3u48oEDXuv9axtl2e7ZL9vvRBW2ZOzXUuyFvMSp4S30JrejyFcevd/
mvDbimv3kVIZQkOWqNTdyt6cXqzJYJdfe6Oxb70tElMijBryyrTV0XeDKbP2ayjQ7bD9F1oHiady
0XtdtlVuddxPS1HNEUAD9znWaLICHV491Zwad24BlZjEtQLowiTXs0XJjbsaSCnRXg4pITpurPGu
q/Z+trH0MscSUfR4mdUUrlhKA07yYOB5GI+0QMmSzerb6uB2ZUIOOSCYj7yHsz7FfbFfXHom5WHp
0AqooEm7sawz3aIqRAcIKjWZZzhGu/PsjuO58hioHHfxAMna+rKS4DBVdwfpvp3b+o66AqNa8LlO
zlyO8Gugcipy3J+VRyyukFnpSxsTfRxJ93GE8Z+4OEIPYbmIXKqyu3RmDrK52ybcOV7z0EM7Kj27
PFblFxo4cDnX2GY4nkji0ukL6skfZMFtx+8mGq/4ceUdUELnxo340DAzp2B8l6dGtU9e1cmEK+U8
lu1ZdcN09Jvy10YXdTKk6/KFhn7WhNgUiokxbTpTZjxeV7i4U3/eF9QmcAq129ykZa1HcLDH0Vrv
Wo7qAodWZ1Bpj2sr5hcLuO24WYtdIceXmB1HnpBBNW9V7c0Z04qzhFh4w0S9dDNQo57wquj5gFpl
a75r523zujnh8KKv1sGmqByGBpQdxeT0SROX4lxa8uwGYQWga8ZTLFFA7wUS9H+nMGFUbHd/FrWI
n8vKQVd/9x/dchpxZKOZRzjiJ+2d4FhOmiTKX7bC386hG/TP8/iqZ9fJbGd/cayhg9AatTvF7R53
8U8JO1WAADi5djLvrRtcwrCBAzbC9c4JSNxspv4rKqomjWUcHlGZT4ddp7celqHxtrgwbZDMMFBy
1U/8gJLDPSq3k6i4LUvsSJcLjZtDO1qZ1zVE4apxx5ctmmS6kU1DVVTLHeUQh2YwbaICP77VLP64
+0Je0I4Zqzt73rWHcKtyYwby5LY2rYMO/+/VnxOjpyXBifG6tdvXbqxQgFMpUmnCB/u4dxxb9VJN
tT00oqzx6fxDWTblaa7XX84qfgHdiU/N0qGX8Ca8AQbj1+HyMDtbtkau/+5RsToekhlN6V3E0Jns
5nPZXIyBhIqn/KWs/de6JG9A+ebrRJZfEYk+VPAOzyPKmML08ZXErUrqwHUvvAvf9NKxA8QwwMwB
UXjQMsh1sD4pVq15PYnqWslmTDj/5RI1FYGr3Kyn8pNHPw9xsTU0PDpD6aRV4L9EvJyLhm/qo1N9
FPOhZ131JgLTZ5b37esIe22LqX7Zq0YD6yyxJH7w7uVA2XR9Ciyxy/YnTmHaXZuGZVrL5r1jF0H9
RMeeXF3xXMVzfXEgJOaKNDSBD7AWazXRbGzF95ix+tA3IHoGG8PNLT0/hWOlCq2syFvi2dO+diLe
hqkvJ5rSwSeFIARaDNflQbvBD+60c1HSbktk2TxvrQxOlcROGHv/M+rWCWUEjO2FRT/pKvKwXbaX
DV5XRDz5VGF9DGTe0JPfKRPafKsWa1PmNM1pFx8iC35UVQ22vMRK6LqoSlfS9w+BYO0VDy0VLrs6
ammeYUEJ5rhPONBLIP5OgXorQENnSA4CBVWDaNrMYwQ6lwDPaDWe2Vip+ex36rtPh/gmKf/ZECDN
e+drO/dV1pU5UE3KK1rzIKnZBGFancdliYq298yx4yw68Lp6VU75jVK6AqQcp6RZTY8HAJV4f4GT
pV89FK7P5YtdGS8cZxxPwBPn6/4KS0PTce3Xh2h+gtvPs5hEtPCm5svMqMmhiI2pJQRWxVT5uR/d
hTgV4f1sbYI2Ux7HTT6QqYcbqJfhVjVX7bCfbc2aV3/qv1A35ilZR3OAOfmo18q7ulX8DSmIZGKe
/Cpoe9zC8hs8h+YDs/EMODOnYTU+a9dNXDzAqzOGl/f7c6uTevJEJobVe62HBbhCG5/H3vgQSrxP
kpjvstnKZx9SBsAxfp27bs0JtTiLWgPBo/Gqbw3hZ9P5a7o0s3o2ZQPAyA2/W2JRI/m4Ofg4f4T+
jfc12+2ZLeVhHd0hi6moHnXYRifdtlCaS72e8LVfS3/UuWP5+Bp3cEsKKxYOkDZKaDODodzMz4rl
EcjSnzRqv4W4Lwhp2q+u+9ls80HJIPw5buG3gcfsWYZOziKuj27tVEWHTZVvSswQvtrPkD7jkwQd
hxOl/YykSnPEWT8V04xFVvmFJEtzsV3bFWM9TlnndEHeeKQtYlDvl2Al79vJGGcuFlNeKBI4hQAB
mYEl6s5NL+JELs+qoeKn9JYgEbwwnmhOI2CTW40URtK5Nji5VKOrQX/zwXX7n1tNjxtOxIcx7g59
hydKxBSlq17WZGPVAKVj/LVWJb4XX12oU+M3fZejRmbA3s/6gVfAobQdQXaIODo3AzSmeWmvmx/8
5uuijogbdKAw4zYTbXmLbO3l1TS1D8gigGxeQ5OYaV1+uspByRSFiT8P8dFa/8BRyLegHWCfdD5W
ye+tVU9rTT9WmmZE9E3Ku5GnGxAtHSBAEFZdrn3nOx4MbglIGonqUS2v36MuwL/1M6eUxzVgQR5W
/OxwPqNv7mvEG4LEWPIygm+4jfVUiNZ+nmQbHGAWW4RPxi/9WPcJjzr3EdfTlvprQWXlJWHnDalp
RiiV9ZbjEi7ziRudsBrNc7fUj6s3vBBTLjmAWHQ+sj0P1P9Ud3FaER5mvLO3rfQRdBiqj9rvPg4d
gf4wNWsW8Cc9QoyaAnQrLcQ+t7rOboMqIlz7ZBqiqggGdjaMTDmCNKAmwKNCT07rHi7dFqh0Ei2k
wyY2EAPJ20rbLuu8VmQDfG0KBCt1IAVna4u+iTgirVufpe3y1WzY2nZUMx5s9eiI4Hcs4RWGmbvo
MiE8LuaZ+4nC5jv06/ahX+KnSDq/BqNF6ntGJrrsim7weDrjAsucDcbTgCjZqXPh+mOlxTN9XaAW
p87ieymUd6xdxDk6qK1VuXrn2Y/fWj8+sK4MEnAPLhh6tK6r0QWrXQ9dBnOBN7nXeEX7GoS/iJ3n
fOVetgSCA4aHhcTipQgF7izle2B1UJTVzDvf3fQWTdcdkUdj0wSpEuINEOnRHeCbODh64mlQKbST
PnMje+IOjU9AUH9rsbWpmvmcOWOUqnWNLpsmr42yEPGivk/bCPaf63SPXEKRAtTXHWa6nMTS3Up2
GoQApRgl8dgM2YgskK3KLe9tTPKlTuOAs4xJ+6Fj8W+ohJCszOeQxXgfjQwBOtOTWXwYsDbgadvV
F6k5ADRPo9Jl/A2vRxbbvH6gVfNti5Y46WK848mZbyUKe3SrYKld1HQOb9B9LwjhuCbDfflqDPnd
RMM3UXqv5WxSMYY6E271uV4hKNTxk4//MpGs9PMq8D7MIFoTE/Y06wZRxJZ+Dkc65KvrB4iRDezI
RNMkwqnwwQme4EsZCWDgUf+keQXsmnapbdz2MPoOz9bPqCTmQnlRezBLn4a8eS03t0pWsX6eCCpB
1aMqC7bIyf3RS8S1QmGKwBC3WUXJR7m4PWSeuoJTZH61tTmNC8B+14y/w3nuj0s0PzoxD5D1k+cl
lB/dLtyyrcOXisYptT5rinH1nlnX3KKgUqdlkanp+yRuUM8vPkJ1jDQnXjkV1rBec7HVB07wAT0I
xGdg5j88Uc9nLIVvZNKPdEha5dWHCEbRYbJIHMQzaPRZnt3RLxqo4Ek5mQz7388Qt5sOKdJwblbH
y8lHA5uXfjhmYyindAvpkMasjC41vpVS17HxyYnjdjzCXk6gsRWhA0ZfuQoyy0JY0lHxZcHWyjgJ
L07vdGnHp/5Yx6/OYtH6mJaleogyoL+oFczJ8avb7KJhx8NMx8hWSLvRW1iCPWn79RIiSbPGpy2q
v2vh/4hbD8Ycdw/GhD9KT/zq4daEDlT5row/6FayxKdtnMZhSZO6rtrnVrPz6s1fmgCxGCtpD/Cs
9s5SWvi3SsKAm+LLROW5hkIRT/5wqMKRP/nVaJ8ceC4Syp6RlX8czbRcN4c/1k4jDm2LmMSqsIrx
LGwxd2ObcO2VuSRBmaqy9XB5Bz/FMvOTjgUqBFU/oM8yZ+M7r9SO7gfp4/SUSPI8bnN5DgPNjg6p
wJGtLXvgvf2+OLK7eu4XzcMfo6ObR7MWHpyfc+TNbcE7pbMYetaxxVO+KHT+TcRfN+m2p3Ui4mAo
FUdLBqRDpU1YAHMhmqUEOGOrrO5o9CSYAP+zuBC6hy9esG010na8vSdNXUDHjD3vv6hFltkkkDeI
oz5+/z2vJ7/CzaXn/bcG3iMPNW9rVvqKPuy/ROjZH0bFKwDwPCpsrPW5JfHX2kjxADl2TRVEkSxc
4Oz1hFgIRqODLk5XSRVZuH3rWkPyLqELDT6MuaVNbCSByd+lgmrjELjRJ8PZmL8LMs0f4LbFtnkp
W+lcdj628VabL06MNNv6CrrydM8KJHMZsqRHRsg63e8yNBCQSpxp8fpEt9H/yOTybRjApKlSwZVE
Q7YG1j46/qvnif6AkGmb7sr/Dlwbd4yPAVoWB8IskiAt+qjqbUBRHfSprwN27CuqUt0AS2Jm/O5V
OvcGqQ5sUD1ozmh5JLjNoTF7kE9NncDx7OJ+/sRWYN1ky6Vdh2dEzN5/AqTG11gB8WTUAXUY0i2h
BsvYNGsha4O8HAP2PaKy9a25+YP5PtFhPs+dSdrRBwdOg+vU21OnIK0QKj/s7Jfi8RHJLbjM92+x
WOdXxJwhd+dYJA3H6SE4+7Bjx+DDgkfXrQAAQ6O4xD6yxUP4rXNmB6r+euau/0T4sl5G22/Jrjj3
k5CPDMznO4cGK2UUVL2uoNAT/EnVu95XVgCV1mb52sOxymJIP+e+HQVMPamTMg6gurRsfghj/LEN
ZN3UoEPNmnVbjtTxvYQ55rVuNnnC/2gP2gucAg0XbHkYZNMWXegEswqi3ySTYZRtCnAT3DwJ9NnG
Fk6+3E4uPLvgHvEKlcp1P7whhgs9wGuepmja0lCDIwvZiHWzW38jVady8sIHyuKrjUEMVj2iUopI
1Onh1GQga/okmF2aaqwJ0LlukDmSPKOqbovdrVGs+WyA/yUBDeirIx3c4eZCGEfdORL33Peo4EPF
6GFCogtuKbLK3VpYHsobRKNzOJbs0s7I3VT3SqaP3zXPckE8mLdNm5QdQxJQT2viVyEv7KTSwJvm
E3IT8GNC+9qxGRWXmR1wdHeh8p4RLdHC++bCazVfouCRIUWESST67CERmKENFgVIDvkoIv0BqVEI
t5N49Za+cGxEHqJgveGJxtjBcZd6YvPTJWh+ETEOxVhKH3cu2uMy8sdkmzp6WAQpn9+fnmjYre/M
k7uhFVNVHXykS3O09+Qz8hZXUTjwHnDRUP1Q9ZH6Au9dXBxNTpZO6rI0UDNGYu2hI4Yc+QgAgARb
EfXdklc8RP/cviu6SgOCcvlH3dpP1plieHnoh+9rpx/kLVDLr3V2lwdfg0uv+df9tNm2nl2qVYMB
4mWqeS0hLERIt00eAid8hlJruiJezAO8+e7RHRSqq3J8pshDueUobmxp87jW0DeWrF/jJBbd9pXJ
9WPd4LX1Trmc1Qr4aZcKfNTjz6PHc9S+9wOv3BCrlJCyritBQ4utBxG8krZOp5YsORgcUJpu9Mzv
WfU5hLBinKx1H1bIOcVuhSFgGFy8un1b7imnPTps8IiSoTUqZW4HP/IO5VbIownrztm+V71a08tG
h0JwwCra+IVlFTsJ9OA8Aqq4gNN7FSPo9N42j6BhyzQQEV4sDUEQdBwXMyi+3IwRw2begsOuyENK
6I5QvJLdlNLafYNlYYqd3bOoDZJN9l62LxOIPSzjEF4ODk5m+G9Lfajc5UftyE9hF3wOvaHK9Rii
f4rU2YfMu3hseXdCEWKE+cD1KJOp8vKyxZdHk51gteaoIbZvQavatAF2E4c6PPjROhz2b113Bsma
+ypt+94eo5J/dRzQXvcFMnlEJ80Wqwc0jl0Oy0B9iVrQH+UWHyaULK8rBZm5Ti8Bus1jU9s+XcQQ
5YgtfR/xFC/K3/DaFteEEKjn+YOH3mwn76LKG7LJHW6y5yLfPRCs0xBwV4D+v4ZHQxAnc5S8l7rh
UzQPP3dBi2zdmpZcLkmJpHviK5enLnOnlN5ZDMRd5ckNugDd1lMEHSvl5SYKfyzhC9y/41oHdxn1
Q28GmvlDfM8oavDCmx6K6A79imDtCtp1ZYFHCVMby+MeWzMgh5flIsOmTpAwV+A62zAjHsxeD1o0
1MJFHp3Zwknl4kKNd4RpbOEkdFCLqJvhSGUo+LwYQm6G78MZeKy4tP4Hp1MPnCJNff/oZQV5WM5i
PSAFJfO5q8AJDAj5+rTyskh/xP3lvdISjrmg5YlCKEUJtfbIltpc3QmdckP+b/a9Y+3HPHG8d7IZ
OMKPcFhwjEJY3U2dyvO/OpAXsj7U0X3btafKc5ZErz3KvIpd9x8bs/pt0z4KZMjG4LT6+Yyw2YMP
UiFF9GJOkM3gBUTtNelhi596CI1I6SRTj4xxyVo4tQhZk1iPH7lpbgaq0SU2rD5GjnyahLs8ISH/
xGTS1Ey+TWr77QUG+kYX2h9zv/wYJ9o8wCJK9i28DR2YnUb/WMKGHGLYEE81QN0HqmDRIkBceRzh
bURE4rD6JjS4D0f1CBxaAp+jwUCFd4dL1Ti/ykewXkmghhBwdc1THU3rWVsW3ipTofC6L5YZidNn
g+2BWRj6wzA9gbzzrm1/gUxmbqDZqmLIOfojhMAj6T60uDZ5zHWy6W46DHQKi6kZEeNXcCFCx5h0
8me8ftyKhwmw8A+8I3RmbOPHtnQx1EB/DRuDUL0xByQYj3IJqgszA6zFLboi9T2mUkzzoVpJEfGw
PcjWsgLE5FYAMzcJt3A+te/9QCLeZPhzy1ML3y+tEPc+dgJyHFt/12XcPbkD9Ffqh7CxqvXJKv+7
ZW314BuAJb3m7kPYTKg0dpRFdu0LQDUJLKemgExssB232LpX7/5LMI5hIl5KF1I8awQS07gwyhIj
F6Y7Yb9wrb6sG+wDf9jYhw2drYcU/xtMjCCfFsAhHtZ9DhxJv4phGVIWo+0z2L21+OzbdspM2KFf
3vOMemjTlVdtFjl4QGNnAPfo9YDJMeooNT0Eagox0yQ0J4QMcmDE8gRs5LiM+FkduJ2di6jNj85O
8qgnuCQtLItT1J41mLEjLWuaLcx4eRSAkynlSNJWqi4rcbFkHY/7hAlCD/4Gx4Ui9r0ozF/gC2pR
kIAX5s+vnkByL/DrIHUVg/S5VSWokOHqzObTfhX5fG7TrWzDk1evx35b2GOj8ihe4Je4nyqiYHNw
c7JqhCd/r2m9kT7K2isTOc91KuSskkn633okvdNgceV5GlbMOkDyXbbk/YwDGAaTM6h+OtXMnsN+
2pJWOOYacvaN2v42Y84HTNzqbRXB8gQK9bIG5FJL/oQv2oCI4qmajHeFuEiSCCUfnHbERdDs5jXa
cBXBKx7x/dOt8VAq0fDUO+Acmm703wcuGKzBa6wVvQzaNCkrIYiUyLdO0oPYSiWCfX1zgt0HbMqJ
PmKxNgcYkmUyS3Wv5FBCIqcGl7gzS+YK3aAYDV7HwHFP/hRkMqyvXe84h3CEQDI3nj4AuPmxaQ7c
X551Fyn4GPrT7sGKgIhURaQu4g5h0bo3zmmpcBVqQJvnEOVuCtUUfeWOV2CE0kUDWNCLeCWCxgiX
HnojY/Sw25l58Vvgzu5lv8Dm3kVtLYdTuLL3H7UX07GsHwAN6YPqRJnsef37m4VnD7LGGY/eNsEk
8U89D8mlxdgCAUToGn3dGzipMqftyAG2XX1vXnCA9U59L/vT0tn4eQ4HtM045cnsf5olgslIiaAZ
45VIRbR2x1a2SxL18t6cPOt7ZD8sna9ezGcgUf38kfqll+iJ8KO2HroN5Ybp1GGzVDTsIFWiG+hk
vTygAXpngzmGyxyWCKN3WtBbR0dGwcFiPAUycJgCIp22CLt2yJCsHrEj0ZG21Exp6Mn4hreXrcgI
XnbTvGZOdcLUk+1OSTlF6c5v5t597UWyjjb3GNDHAEEVwFqjD5AjmJFzJhgg0UKRQ9EVR1GVt1Sb
tC7VSQY6QHkyvwza70/1ZMGzzPAbJRQz+2n0yvBomFjzCMeflSPGLUzo5Fo9bokSvCusbstHLCEy
Qo/F6JEHvvATHDL7sC1AlWaGwwkHtCn7Gr0JjTMTibTFqIqzin3kVVFVEm+ZE8UBSlu3J+hJSP1c
uUGKA3A84PUeMCrqTCtdXkRd/2xqsySGjMsNiErZwBKSofhRKtZmEm3zWSwCRErgnmttIPKq4bFc
/AdnXu+PgX/hngdlZFkRb5r7b6FYfm7+3OFmted2jbDFODR6aq48cofEuNocVl1+CaOteTBhk5Vx
1B27DSt7CuWRYKu9x6dLYNboz6BXa6CD2rFgp0oG0gMgqYtxPAhXXSFsgoogT30n2cvex8UG6aIQ
Hi6hd8RGqE9lK6LLsqzyFDILk8174Qhqp8FsKcg34aHKQBYVA5H6Y+XDXwGd8rATEHxxuny/bD3A
ZMfY8gFDZ+iKT1WHqIpBeAbSgyEXQMtpMEApnKZX3DlAlBGUhzDRkmNbn+oKle7Cv/bBVGWVj3bF
V6UEKr+l25BbTEA5h9syFqHf1sXgqxt61xhqh9dgsIU4IBByQQj6K9eCZ/87O/AfiSfEVSLGKPMC
jHv1/0DK9YjKZpWjd9uJw6Yu+c31asQoz3ML2HSc0bgxF4KE9tAB+2WJyU6gDryhiQ6shfBseeeB
iU4oholc8EITEpXqLVx9DAwRzsvoVh6yYxh/FcAxq1GkN8Ff0hn/9R0QiXajgN7HGEV/BoKmZYDS
o5rt5vpbBLg96ouwkuqx1Oh+tjGB3lzC8gAty9UsH01dT/k8CIlmZSHHgJd+sY7B8sUENjkd2Qrr
KXL47ymqbxzzy745TqgS6izibZ2lm/p1/Re03/v3LCbMrMMkPT+KIw9J8z9mLFRDbOeJO+w9stUH
XGZ84OhNPUy/qvs4RocMyhOZhQ2MAEYw8GEkSUPUXxPm95/0z0hOFN+HaMYuBpm6fvRHnng2Zq5V
Vzq3vTt0ejJ86mEMrUGPGWd9r4FwrH3qLqNKnAZVQOctUFTQrl5YtMC1WACcevcrtASqPQxf2wrq
WBMudzJoTOd7CAszB1iiI3LEHCzz+r/Xc/Cfn58S9x588/xgT9D/n/AbenXoPOPm3FSg8hXn540r
HSTMX+hxLzig7WQC+DBUCByesXCcfO/yPQRAEwjhZ4fSn6Vy86U35M0dUML4mYh79dZPU1300Vs8
zEOxWoxPigSv8thsTcYVTqkeo4lAE3p9bkHunkpZl2BIozkb6hFdS8/+Muzv36M5AuZCbEEQAoE4
RoM/sly8pX1oI01ucIDQ84Eyvtp6O2/3Rniv9faXyDGNEMKBd2o0M3lcqaUALbSTdj3843yy2ymQ
or70MUIXDchR24tfIf259yPuyOTpLy/p33MAGD61G3kBBkRF/5pVAyXTb0fmB7cBUwJyXVUYcoTY
PDjT1wDeTcJH0NQ0iA+lr6ei7mqTWweOWVsBHVvDTzv4seI/PfU+fEpKGpEQBK1O5WFv5gYKwsfc
2RLK3fQ9M7K3lcbr8NYqH+6Pxx9Q8ND3oVI0GpwcPedfs+//+U0xrsGNkSrFXzLwRzRLEljvooOB
YnDIp7QCTLWq7adfa8ytmLcAnRFiobXlOYuHs+sQW5Te0maGyi7xQ0zNcxcLmQWHHrjYSKd7EbTD
rFB5SRY3gLZa+JQTPJC/vKV/H0p4SxTjERBoCfEN/lhdge+psHeQp0Zm+8GVFUTGoWrTdsUYlKm9
SzWT7R6aAK3oWGFuVFlHaUwMGnV0VmUpp6x2h6oAOkMfatOmrENdy+G7gUxs0bu0wcvWkS9K6d9A
qyi8OkT4emSwC4T8g2RffZogLyaRvDE2Pu9F6P/+kv8exoMtRH3ED6kbUIo5A/+MVN0nfNjSqXzg
3yPUlk1PX7y2KXMkqEaYvoRfyJz55VkYnz2V98C9iFIJ++4gNwW8cmqG8zBSmlm3+ljWa5P1HQjn
fsLExb981P96H5iphkMNmyeI3D+uasedPTghSH9VLbZwM+GRIQw3g61gmNpXK3V2CG47X68TzjuY
4THt26y0rkz/8kn+HYdkSOdjPDwmFGCEJ/sjJm197W/O3CKH5gGeE0v1e4xN8BgUygRuRluPIYe2
mVNQQcSGtXTBULNKd6f9+A8NcxI8NvmXXLD/76OfuQhnYrX6+Ps6SPjH80EiCwkPjM27zREE3+6O
GQNU9pZqOwK9D5N9q3l9lIHZJ6g8rcZID4LdReH5rmL4KSdEHJHvazLpTBi9oKMDJuAuj/4AYlK6
7Dci64iLoA75SwXj/ccDxWRkird6H0sSuvco/v+5tVDkSepaE97uvD+w3fPsAr+PFXJu+25iMzoD
jcQ1fOf4l4Qb7KmKvEurrZle5T0r30r3/78uYTimIySw7oUJ8sL//FzIcjukWxp62zejHynEWSLv
97JhlGUwIreBEXPkSTka1vgd1901Pq9H8/+/V9x/3XS4z6mLQtWNA+zZf34QZ/Dc+G693NqtXg+B
gxu3Dk41ijJY7hiHgQ5tLRTs62VrUOXfS1SJai6Gc56ClIty1vkc97XCoN7SmQ81pz5C+OpxVyqo
trhEZPRITFT+7aP/17vFRKOIhh7GHXjhH+82wBhl1CJheAuJ9i+Rtm9tL2OWcHdACAg1BgY0wYoS
3Y9+ccWFM4RzjPWhIWDokgOm4bm3wkMKA/+4rYRgcnBrD4AmybGZPne+JAhlcZsb7b32MZpXp57c
8z3b9v//Du6HJcH69HFW/llaKRJ0ThlE7Cbc2MEoZGf+MJnwZa+eMAL0zTJxExajaMjqH2A/REXj
wi2Sj9IiULJ30u9zkuR87FOkwRAzDZvlai8Rwi12afjL//7E++H9z2IWf9USiTAtCfOS7szbP1fN
uGDkaiUmetthyZmCjSQN9CKzVgWYEhjbW4i/5hA6BFXdbV+8bkkeOwpdjAVTkMbuWl9J1fw/8s4k
OXKr7c5bcXgOBfpmYA+AbMhsmCSTyW6CYIu+by82YU88cngPXoBX5N+L8IOU9EnFqr8qNLUjFApV
qYqJBC5u877nPOeSHmey/PnVzXEoX7baYNUUZlFd1R0bpf+3V9d1ZWFOsR5dn7WahU9DEvWAtpRS
Pt4RnLdGC2mOaRXQOqPhWOXhxXk28C1xTwdx2HdgF46lqTyoaH02tXkDQ3JA5NlJu6Y0RiCSbiD7
7LhbaHt81O/tvgYCW5MY4kayJJAIxvpsgEmc9o2tbA41MFFnxc1yiKx1pHT2pTWL6n7+5X+AIZgJ
4Tp2ZpvjznfW/9QYdGks25iiNeuDbAd3OU5LKgaqvgjRvKxDuTvZdRBu7Un1L8/NjzTRnesg/gXf
hYn2+wdhw2yFBGVxPWwwvn0QqGAHfWrU8Pq8rwqojl+WGSyPogBImcOhothca9Swksk6NLnCPiED
CboU0X4sbYxJWGF6U4HPJ8++yBg/Tfvk8y6inb0puypC+jEuukq+T0tzWJoIC1fnf00aQjmlzcIl
2wvaZW10m+sUc62+n3aK1NueiKzEO+/iC2F31FaRDSeldqfN4uymSN1qMgVQNCw7XQQxlG6/G8pW
i6uOioNMU2ZkypMSoN5Y5lRjus9C7fk8l+Rm8pJGwJ6jWtmnTaFchUG20KpO8py80XCrwM1Nuq2l
FC9dz2muowPgnqsoso7FKq4eHVPgwY1Q0U7QG9wkzMybcbDuKacgn4wPQTtm77meHiSUuByWGmqs
+Q6LpHYT5PbqrOSPW5y2sV4tDEyf24kWLiWyKdhlln0b9D1beJ4cbQwkyRkm5csSPykm4TLaILL7
NOQaRqPPQdQJ36N8MHb/fJyCkJx90yDpZP3ryoyTI8GHxzg9V2CVzLnKdJPNa6i+2/KIuikRFGkU
IS7P/eTzHGJ3TX3ZIxb4xbX8YMJw2KMSYgHrgRn4y141cOja0lKPrscAgLeSC3N59u6Xg7zBR9Rf
nC/hjHL5UPEnrjmwVl6dKJdONt2NlHMXddOu/ATPKU6c6RcHhu/Z8xq6QxWluzmDyL6rYvRGo+VD
bcBAovpKBcgLskZ9qjNsi11Z1ffKBDB9RE6fQYS80CbU4SHrbalHcIFoU3qlrb2GLRaOsCgVr4vD
S6uP/9jU/JG1cP37/P97ZMBbUYo6CsI/gmb/9cv/fFdk/HNOP/3rN+ec2r9+tf8z4Panf2r9UcwJ
L83XPzRfzb9+Fhfzx9XNeQvf/GL5Nfrh3wl3+D0v99/5n98kP3yTRPJnmsYcjSAR+fh7dg3//tvI
+1EGBJm6P/mrf+RAEIFrGOzKILdAeHPmJIY/cyCs35hFdQdaqGUYtsHH/ZkDYf7GRRisdyYDWWWv
+1cOhPmbwu79b8ES/yQHggv5blY3ZCiuFDUhgVLd/LJ3baox6AsNLJYfUJeuonC4mnJpqdBdo6uR
i0tB09qNNO0tKoeLsBU3TVR7bSW96rCFKjm9qqcYsrOy06fiyjH9tfI+tN29ZJg5qrVsw7L4nGfS
XafXLvT9hVWm0ULE5tGRcppiBuiVhYXgMKQln2zGkPq0HkECQHIlB/vIkq/jUb6nebClcXuV2gEy
ciigIPOtKV7B7FtODgKPSNfG1eggYid6YFFp/krJzW3a9bfSJG7oVLj26OzTtoxcVQpvy9F6BdHw
WmottX7hhqb8EEjsdRKlvRNjnrhR96qKu2zeZJjtlTRIR9MJb2X50raK1wBJdBOYqxhxKhyP29rI
r9WmRlYrrbNu2juJfugcDxENTf8SxSbbi0LGMSjz2WaO/HMy3zFY7MwwW8h+cCv08C6PpSfhq3vf
Lu/sNA/WbdIee8O+qul1JxmlgbF4CnwUxHD7MC4i1kR+SXUDY6MiIywcJa9QcHRz4o7b7DLJ5UVi
Kl4qp3tjrE6RAKRdQT5ErxVm72onPGO6VRC+ytI6Yv2F77oyWhldUbzAsL8Kc47I3UPBdU+JvSk1
w5vGAPdff4nK685EFhHdJlQqOARfGk200i1nUwFG7WANjjNGgR6TLui5oOMyUn1RlCGKg2ldteU6
MGKvlJtVPpUXjhZcOnjEVLVwB8dcRECuQ5pUUaQtlGzEUKiwwWvdpdNiyqj9hZnJyH0rOkgRBgiX
ppUr5/kFmIVl7qycnCl/TLGhyStfny6sysCJTJiBpbuaJs3QzsVoYPjoVBwYuJFVY29Rrx24DxrS
X0WvVxPduCYucf8W2/nPtUO76pvqMrPMCx3p/1A1C26iX2LesnpPxCBhUATRzF1XMZ5rtpGNOS17
W7qocnrckgExHBUvmSKGk5ErkiPEK70krxYgNTmeDas6rt0BrXTW9cv5vwlr8aR8Nj3I+CHAzdYZ
6QeZi8iKAqvsyV266BDiGaNyydlmYyqciE/j1FyAbNs4GrSYUIMpMncWSLeAYTRq2HOBKKMepj6f
biOWuDYCxqOi+6XJnhhgE9plnzwpXOMsDKzyZVJ9sJYDF7jLChlmBx4GdULgEjT7ERmFguc5K1ao
NVngl6YuXUimD2OgXTOE6CR6TagcozDdhzawIStdaoPuRa2+QV6HjCBanofkaNNT6i8MIO0oiTrV
vIAKL/gqmbmyMvRVI4+FhhLgNQDKm7iENOL7D2W7GfoAcWFMFzja5ZO2lex2K0JzhSGOun+CJKhL
NHcUiDDG3hu5v3kwrE1jPE66djm0jifns10Sn6ZNx4a7Emj1Io+kZY8yf8iMpVR0D1k8XDd+APMJ
JxDyYmuh0XqditFySwTWA8XZRmMx5g3C23FJOyiCdzEYCxziFLaB9AO26RkcalVvhEnjnEm2HfFI
2NPC8f1V4dfLeTBAQT1lfn09P7687Zng5PPt9tEUGU6zYq1ZVJPrWPEqcJBVttouGLttE4kNU2He
WguV+9sxBTRKeVkioVaB7sc1Amq1XWDdAyHgrFLL8iDdrAzrNgUVmielqwSAUQThPdgbS/oWmoVu
GDGoH42LkMfFC+VVYKwGf3YbMtjtxYj11qnkLT7NHZYthpaESdQeri1JfRqgfuIxkg+4sh+d2MJz
Ga9p1OhLx24SlEaSuc2A4BVs4ttsYj+LTXjVYD8JDdJWqiApb+g1Qy6VytqVo/iGctbgcQQ4IcHi
HZWograrVBjP/jidgO3zeu7Urt0ipb5tp+S+sNO3ZgoXmTDuEvTdVY3VIfTrZhkWFJZ7vXjtTP86
GQfoO2F8PTnxmxZb+8IfXloB6afUsgPlqLc63PcJZB7ekDasM8R0Yq6TiVNeFsVFKoYrYbTpJfSw
3p2WLPasQr59TPU7eyqPAPhD15CnHdTylgOzRRwMJRlqafktoLwduwDcqRa+i20fdXhOY5R6JIw4
cI8SiUKxDinsseS76iYNmy4ZlljqjeBWdYxNGtr7UjE3wOlWRZet49npItfruDHv4nF6NOLx0OXg
1zC83mv+gHMwkk4c1W6paOGLq36vhf2jbeP/i3tC7V+bwp/tCdkQ/tv/+F/fRrT+san8+w/4a2fo
KPQOwdHNLbi5mvfnztD4jf2YSTFR5wBzRtX9tTOEA2jwaKmJUGmUKe/+mRBm/AYGwoDJqVCkR7Gj
/pOd4Q94rigubc50qkFVE9/bt8d9cqaUaIod50Am1uMYFa4QyZXcwQsb7aWhgLYFbFQq0nKixFgR
BCZn6rqXcawiolPPKMn0QtXrfUNmBIIvN8Ao4y/B17BDygDAmItpoiYpdQiUJJbLIkgXQk5XAj1W
aIh9Aj9YXFO4Cl21MY5/ey5/nG7+Q/5XANoPasnyvI1W5125/f0pcRC4L2pas9eaMmKg6dBiyys5
WMlQU6KufeE93caq/Kgl9WNyJ2NJ0FBWy9ejpux/fik/IJHSNQKkqlncaQ6tXypcVZYTqqLI/kGy
ifPKK2eTBvZJUssn3RlvdVms9cLeoGqAGgo6MLK6xq3LBpVe6eEE15TkpoLtE80JJZWW4hRqjhhW
Vx2MNkS7O9CUGH/QDavjEpnUfVXql5ZmbYa69ao++EWD4czS/racSBtPm/uWdD5UxfkycGQzDwoH
gv810pkLySiXKPi3ajt8aiABYf7ALVOiG7lOd5rvvIW1smYjDuO637TUokuIMVHGZqwMg18UOuf7
+O2FzZ1UXdFVWllU077c51ibFRwitg9Depzq9nMolNs4Vlz6UZsgmDWy5v3PH63C2/j9R9Ic4FBp
IrL6iqnWSiHHmD2tg2p1CwUqhzvLF8q7CbCdUk+Ry8zQu72aHeqRYLJM9xA/3MoIqH5+IT/66o5C
k5JEjR+c8sAM57lBMekQ15usFniQ5IdRw+yX3vrla+mEHz//vB+8Xgp5CXPlkiq4DRH029nDHss8
bAa+eD2Fn37YXpX2uxzABjYrZxli7zZbuE1xTo6dM/tRlX0d25dxGrHH6N/DX9SEfoALZ8uro9SQ
uX+UVL88egNAZ2SQvXVIAZR6gigyj1PWrijfRSG2BzuQb0Nfx9vJoGOufkHdu2UX4uVT0qOySu50
PXtXKvOAQG0ZdFTfAnXEYjvOqoiDPYAvSRqYDh0OT2cf+9F9gixunlZSG5p9XfqnuM5WUmReOMJu
F1SZW3ZYvxpu86v1ZYTrikWTdq4vGSQyfHvXEUtL8Nha/1DICQZ+dLdw2FBrlK6gTIuzYWG09FRG
U7oae4R4qI+HiVbIZHi6XBx7Gz2sbYzPPx8MP8hQ452bFzRrTjMAEP7tZU2AL9nimv4hsbWLpMiw
g2IRrnEQB2ZAwdIhEcJMFA4Ol0Iz6IV2t6nGioHBdIsx8VobYgQjsLBwsyIBXMDPuAiG4cFKyl9o
Rc7JaF/vINRjgyomfTRoxd9eaj7qmkKH0D+UfXYychwMfnMDTvShaTROZCG0MgR6uVRusxAMIe3T
mwlaoT7jBsLpqOTsRDEM+UW77ix5AV6GA224b+Wh9UBxX8YhNl6qXQgWx1tfLzZZWBE7GSVvlj3c
y924DAjYmiL/zVH2iC2pS9A4bG+ETem3a0dPau2jk4s3h2xKuzXoj0FV1XoKH+Sl0X8PdxgaV/B+
HyAICbftx7uoH2G/B796p4wfDDYcfjo7G1O1iBH99lbJ6pjFNr6aQ8hcWlfdTZ+nm07ifDduIls8
ZHqwjRA1wNNV3YweSpcX78CJgQl0i3KqYGuhcJJAfGdN8oysED2AOt+YtH9HwuVOcnEf19GjQZoH
R6AJU21+qRb9XdUbT6ZZbUd06INerRgOERX+8KYTv+i//HDkMmMwImg8Qfb/8h3tIaCznXb+gawq
3LZXY5vv23ZcMYuvkQ18ZIPz2BfhKSmUbVIPSwg593kYH1Mtvevs9g6HxC6S0d1M43qKL0UQ3duc
xf757A7yhQ40bxdNMnOuiP+tLw7UKgKJwqAds/JiFOMSAePaMqKDqu5m6v2gyb94T76vsbOi/e0T
v8ynIX6fBOfO/EYP1N/w0zQaaJTKcOcNhy6qu59PIT8omiu8lPTWyXqw2bR9+cASR1Piq6Z9iCo6
k4MVe0pm70wsXKXA3ONXqLVmflb9Hg1UYcpiL2rKcVbm1bjqKQAtki7eqOAHR6e8/fnFOd93xshi
0C1yUAHRwcz8cnFGovaRQ4baoetRp6POXwMUXkym+tFlVYZt99a28UGVsYR9KAXK1TdLs6capAvt
MoFyhUTaRaiykv3wyqmNe6UcX4DHv01C3qs6IQlxyVTOUdga+iNGSSRSEQrS7mkebxzEw1xA6eQV
DBFQsRTFmyEgRAQPeYQx0rCu6MGE7lBy7g5k7X1UOMTOrGKfOFHBlcVRcQprneliCq9p9Fz4tnJn
kRc0GWXu4U3ehRkBs0GXPxJkunAsyrmBeZeo81ttvmmhAEGFXr3W1uFaKyijtio4tyKQSco1NvNV
Ow31uyBekhBqEcsRBwtcj0kgds24Q0obeuQxQmA0tWWrNNsOnukgmwRGaOhNgbhW1nPYQwDr+ugN
tyrVqnqN6aH6hQxhbnV/nf4dlf7M3HC1v9NF1n2USvijnIMOh0CNs9uexRTV864CTAdA+T7L/S2y
rJufjyDA1N+/UWgFkA1YbNDQD3xVGEtWLHKzMKSD+lxP1uNgCeEmVpx4UxZfE6a8SnuKkYOzimI1
Z5fsuHZOlRoO87FozXVqtxQLE812S0V8jnG/Qmx6USrQQWK06wa+voTfQtDoPKaatLVLG/9xxDCC
OlRQcoGBUDXWszA6zH+kVoRGfNHCM5aLFBlnKO/QvHpD/5a3xIfC3tY3iZq6ZqsBg54IOpGq6ikd
ymo5zvL8Om/eYxDdq2hIHlJnfLTN9s7J/E+1GkgOA2egMGeX9msXdO+2Y7RuGgG+aPL6mCnI8DOG
kE+Rd66BDi70Bk/mENaHD9qETVfL/ae84LsWo7kge3VRNMm9hgSk7bLXFie61whq1rr1mEviWVHH
F7h4iMYrxLhonfyYxqyNti4J4LTRpvNE2t9lGjTSESdeOL6g2H/ugKtZJNm60IEfDH2CBprKe7Mf
UJZkr2mCw4Sdq5ZHEFaAqEjsXsvgkR4rMGuElW7V4cVVUUm38zI3SAz/EB1OT7XeC/SQVwRtsmPZ
vQsh5j3hRO+2XXKtpdK67W1Kbyb5wuaudnTq/YI6t5EQ3WAO3ihbL5Wv4cjj5vBTgOBNTXyVWt2u
IQQZjsiVLYd30SjeoQvNVgnlvbhxbMKM0/KukcVtjDdDT8XJgWzKjag2cshbbtPdKCxWZIOEklgL
3rUI/3us4hissYfqZeBNcQTRtKStGpLbkGZYgoZAv6TwvBSj/USG4m07wKhrJ+4QgXszlFb1h8vI
H9HbhPjcxQ6C4kvajDj6aLdigRfc7esqe2iFfVEmpEGYa1lPrtnffSYhGWIgTAPPJNckUFF169ze
gHOn66AB4TUYXnKUAGD13SYIbkQsnWKzDrxxlN60QVwl2poUjDfA9V5khK+ZJ6kB2j+JpzlOde/m
Tai6pGEMFhlXKspYEdwJDJturY57MFjb3+8IPZseF+Yk8WJoQXybNOKhNYYHM87WYxXe64GObziP
cQdFJkshh/DzEyLtfCnJzlMH+IjtT4LhoWczY5UU7CSH/A8+KR54CMhb7/NsONU64K0g3z9zHE5d
pR5OYTuc+sg6EoBD8tRDnHN+5gFA8prSAeT7cN/lS3tjwkVKu+eUnzE/fJWWUiwPyPn77RBGt+jL
H3usQ6k6rSe2oqoa3olc/Zy6dYZQnseAUDXo+mOF8VGuhmNZwPuJs6cC0LSbjCaxMz4Z5KH6CaHy
pe0ocJcGSCHkVGtrmG6aOrjPVOi3rZjJUvMwQhlaAGX9/Zbwv+fLZ4Z7GasYgpK1tMpnzE108lxh
wLOdRvFpq/jdQjcf7WeNwMrehxVz/nApZnaQKmeVEwyezzmYhZY+RnmGGfGzkvGmS532yAY8jOG0
ni/PVsI1i9UhdXDAz4P73PsrbIaxVjerMkgO5z8cOupFSbZDl+nX6IJcCeRGY45ehpj//ClDrlZY
SS86OTtUbXXwE75dRO048Mkvpp9HKMSindTLpOT7I4IcXHBSR0VoG7NkAJ+fsl3BrFGgVhssmaDN
3+emX6wMF3GsXk8G0hH5JughTc2NyfnpnV/dfEXm7YuZmrsQqnZ4KE3SPlAG6PH9CN2EDql90SjR
UpjDruc/81U1je+JmI/UCXzZpMhfZahEeWnTB0jAKjUR/5qYOsNIfysxemCdJ5rI8pVbC6ACoS9P
EEwcN9Gk2Mvkepky6s1TD8DJMtQnR8pge8XbUSHt3tQBRPhkZCjB20hUmaKZxiJgF9yZOd1IJQVo
AO89Q+dKfOInqSkgqOpiK+CUIWBcloO4Ia/9lf31UaZ34CKEeYBUwtAiPRZLLmVBOmPcjMSkP+04
98UU7kpRvEadp9TtG09m2eZMpUUtXhI7ex2sdZKZR2tiavPfEKy+VI28McN0E+b4zPtSttxuXh96
dVPVPcNXRvmh2YkXmjbjUA53nbnO9+CcuwL01dTOUYU4m0l2knSsxlQ7aFol/i4JYL767cOghvd2
9eg7zSdtvUe8t59pI7/DqjzFjb3I6T+5uPK8MZtsd76LTU8NyM7eREkFIKuZF6yh+sBh41UTs1LV
FbfEeS0wKFzyDFaVAia/y+8ggSau4BUxTf++TipGJra7ENIPu0Izt1kj5tFnJcYucx4LbU1gx1Wn
ivtGKFtffQxjnsLUMaSxXW0w6S4bg8chdVRgm4rVtoKBaJSnstUYNjUz1VQnayc1N2ak8GmDDFDB
eejZYHpO0/CX9n7Sf2Y9Hy/z7d0Gw0ELD1gpy7VRTrcxlEfXj3mhAHPwzqh7WE+A5uVHiLWeifuI
0GluQZIkjN85MUKxaSdJekC6TbCKCTsELcJQMHn7LDt+NUiHd1nrMGSzBHBsxInPN/BLZ0eC+kJm
vaPKwcuX9dmFztTd+0dRdIB7xEMDCy0W4qVRuAFZPBWEsXv1AEcO4pohEndM6wOxLGS+aeTkWpRB
umT+eQ0ouriC3EzAuFwnJh9nPKUOVzAPyYKtWZ+k15xYck+LecdgnJFV5KkW/KA2YuoEuEVoUFjd
ECT/4pfh+zzG83lqCdgdJPOKMM8IVc0tjGV126T5IkslV2Lv1EBDt0f2O6VSGq46VOtGjxei8K9Q
YF3SYT2lI6simwCliV4YbfVgffhp8eHzSoxREoLoMpjN2xcyDd4GYGxYctb4ba5MwgNC1XqSCvm9
mxjSyPrcONNfWbAYZr3MTqnNH8222Zk03LXaS3CpeQMSM/ptrz0NaJDm69go9jS2hkWdSS+hXT8G
hnWk2vOsqQKQYPncx+Nn1GtUfFvlgaiA3nXI+IqU0cUK6UUOFFgQz648Bu+hpu7ZB+5wq68RGD5m
MnsodKU3da9dDdZlUqtHu8uIthnid1s1ceU7Jn3BRr2o+mld69bKmIxNPg6BlxTpe25IrkC0cf5v
rXuxI+NkFeW1JF3TBlsmkBGzksDrWNCYHUnFwj7TrooIKmAu2jcUsyejlIOLZMJ5bFS8vH0qPJFp
nlJlh6aKSOlRp2PeanCgQojrkHBxddfBh2OwQdeJqqVFjHe/p2QklZUXZxS/sxfN1zOv8Q36fRDb
oqsg1R/HvPqArfxqqSXVJGYECZVAbNAKhZQ3hNWWH7nCGLpucrBLTercqNm6nYM/UufKivKL3IWs
HrrSAK2+Ma5GPfkEaE2JrYc1PAVh4cWWEXriUONj92wd/wW18EuJrqobVPldn4JjkMN1lSJZHuF4
sLcE5YfSgDKO0WuelWrMjKY8U7hWCkN923UkLlpTvRqGYi+nPoSHMi7ZQXOwMxWuMlMuWuhsY2gH
C1DopM077AwrA7tR39QrzsyY+gdt9g44tC5nPELk053cCUFxZZKaQ2zIkNzx9tpQqkai6jnkbMHy
MiPKOhl/ZXoC7EVmu9KruHIHZT0F+AAzBxpkyRqTgeuuCtXVQGuiGuml9Tat1Ze6ne98A0SNvdVD
ExliCb17mQn2N8jbU7dOuvs4Q+xSFx+DpT1H40OdoyEo/ZxnmIPbGfOLqStDN1S6u8G3dzU/azDv
taB6iIzxY2ryY6M5d20ONjzIZHLyGjD9uJzApoRr4FhcpqHi8bXDE0F67IVhLwKaXdpTfVs71lPU
6ZCfLKtDzkRsxQAtXWuN63GwnxP8poaakTLDjxpNrEYT4PdFDBfwopHVQ68EV1AOKxChTsyAHbZy
kyZe24cs+jT6PT7w2Qosl6JrHA+bRgjUQ91SlTDhRuAMRmnbht2qTsZrTnGOb907dfsuBudebVJj
ycS+6CNfX1ZgZRyBoKPMOEEONhtTA1a6MkdQUisZXdlOl5I/XGk5LDeLvT6qKM9cGJy+3R576ULB
DtXE8raK2sceq/MicT6NQnqX6f8TCfNOI713q1Q+Ifld0GHhd31yApPyBTYBsgiRyDs/g8qqE887
6qTsLIeqGtZDQEJOGXCA61BsCMm567UCmCxxk6tZ9WSH1srugnfqVSCKWrgZeQYTfKw8OSxm31WH
W4gD5Kjlujf18uOggtYjYh0lfL7FPBAvrYEgBCoksA/CwIOJ9xwF2ofjhAR7+2hSwBGef/r8Mb0D
hGfKbqhrI7Go8EaPhB7kangcQ+Wh1KKPKOuO/pgDdktxk/eymzaZD9e4OhD0tXNSizXZhgekVqjk
cnKcQNF/REjmUj2iF2iIj0Fop9wwHoxKXedQUt2R93sGtcnCfmB3se8Z4opffGpJcw95DSAZBnrJ
UWUOURW2gwwtbPVghG9WHbx2tfnc1ajttOa2E9ptV7JhBsbJzmUECSAerSi9lGydgIh2OXfsJC6+
EjibpofYp9SJcSEZ723JvEpUkqToc+XB9SQz1SVEr5L0pC+JUOIEVkM24xCUVuVJS+QOs5y9lnJj
RZaTpxnine06OlcaZTohDMPAYtgQF76IHFKZ4Xti3mKIpGT7elWbPokesKf2oRGsBsTCObVRFbug
i28n7kKNyVEdhEcnl1xunnwZq4dcKfZovS0vnlSsDcwaMeR+5FYy9ILug5Yt/B0SXeZ2ZWYr+0j4
m/OPd3yJgkZ2Z5jwc+3mOm2n/eAHr43N46NLxJpXhx9iskjnnnlovu5GKmxn4lcvWaNZZLp3uHAP
6pwwa3XtU1CwuHVpT92JFHXbjJwtCbOrQIjHyhcGhX+FeVjpwez46ksM/LVM25t41JZ64BNoDcs3
2OXxR6xmN0pRbPqWDqcm3hLZevbz6VmPqnsOSRfCdPh+w/RS6P0zUEiYSyg19WFcKoF4b+dDqmxS
htfUFMCA6lzF8R6p41PR050ltvUpB83hwlbZwxK4LgAdKEx98y4dShWEEw6OWZ2/xLeNKj8Al/em
pjgYKuBQ9Hpw8m5YlRmzZJu4udyxIhCre2LbSykhbo/QQe8NK7m2u97Lo3jb1tYTvKFjGLGmSBl4
uJ7tI3tTE6BEsA9xoIW2+RY2xG0aFqIj/y2M7stZD9iXe2WQWKRsCH+y46Z+mHgsMpz/84DTNg2L
KsGdH733loUd4C0yobS01i7BctNF1qnR/Lf5hxJ79gYJZqUjE9fwLmvaeNGDBPSLmkrcvGuPUhMw
jexOQCQ4YIyf6JYsbh41A4tgMztJvXpHnp/JqMweGzV7dDh1uCpCM7KS7xpHng2JlDZs5kpC7El3
0ymicCA2rPuehSKC7+uWEsDmuJA3dJVYh7iLzlzOstThDneOG7L75cRUPjYlhRu2BoWX9ZZn2cEH
E+VHZ8peMoaQRUxYvqFzos8Jf6sLTvKyIYfTPVdd5oxLqc83odqdJhDZ+mTeYScEfJ2Et3jhvTDl
wispouCrYL4w2B+HzBHdR163z4Owr/E2eshv34Ql3ql9wG4tlhotj1JPj0nM/iUpxKxRGE5zQcCB
Au12vKPBJ+cLalqd8Qov9rUWoJctGaJAnfBttIDrKhSDLUlwrOp1lo4xsA626JggCHRDS+VKpIP6
vfEqmRwrAl9ZD63+hA6TSmINH6APwlvqAZ+5cWWlXUyQKHHJYo7JYyevW/pT1bN3J3vnYTSZq8aL
WJIuoz5/VkP96VwINKXkqrMDLzP8t7KKHzVmPlfCAjKE1zJbvdGInk3p/nxyj0v/iOJ1SdzTWsXB
zBKF7sUSByVhGWnL5DGum4l6ngllLj3O0l9DSMcunTYiR75FzZHoAFYnWQIyTrqZQm51So2Vak7k
Nk14nxf9MbHAXeB9kvyD6PmOiSm/COcpDijWV4F/GmziJhXpYDfhR3UXGtbJCo7Ezr2psYTYUz/l
7YtUGQdqcxNc+fGksLp7ouWsqBVsRHO+K3juYlgZg/90PmE2UXBs9QA66vhJ5BHFKJjhxO0cy460
8UKnAMJLlmLItPadJu+rnlhDppMuiz4TkrXh7L+krXM0yvLeNj79nhNbNI9cPHGKm1vzkW4+lI4m
WROxupBNLFaTupnfqvN74jTkWifFkTPhwGGAty/n9H+ux/8jFdv/p+YHzfrT/fC3FsZ35of//T//
2//57//13/7LV//D3//2nyo35zcyOOmOGTSL0TfRcvlT5Wb9xrw7t1rQCtF0wZrwp8rN/g2VgK7N
/msHyYZDt6Qpujb8T/9R4y+pRG0DAEEFh6rA+Scqt1kD8rXlo6JOn72y6GJsxCFfmnd1TbZkn/vT
NWTZrVRXl+xYyE4cWWogRFRUgoElZ9ZT3V8lQ3Cnk8sp8uNIlh94b5DUCcqmhl2jJVGn7qvsFQ3K
IkLpEsKxcSGa2a5VTYuo1F4dZ15XqR83WnIfjPobXOdFNZ+WitDf+UCi+prilNqXH4K9EFUFw+3z
aq+XmnuuQmpKsyj08CaZpwaJ+EgQT/PO7ilKMH5JURF4TWcvE605lpUb1dQBWpTlnDNY841shyP5
Oaqo8Ij5tFkheIGpsskMcdlMD+AgF61N69B3TmXDmVFQOfWsfGjoAnhQSnGzjcyzFnswXad3AezA
zbR5Yp77inS9BeVwU2KxIPTpdep4szuT/21G+msf7eQbq7Rvpw4wWcZyc26LKHNuCdQ+d0yat/Mk
K8nqq2wON7UTXIyKoF41txPjMX7wWSQzGH9V+dbPv6fG3E2qrVvY0SvVYIEcKus2szgzzvUVNTzU
FDZt6UGnylzW/mkkZ8nNnXEBu3+BzGI59BEtLbafujm9n7tSVjS0rmmWCNSpimf9qdVl6vC58UTA
IYH15ngtDGIYqZs4CqWmqH89fwXHzvd1qmxHZyAqyzivKkyEyv9l70x2Y0eyNP0utW4mOA+L2vjs
crnkmuXaEHK5ROM8j29UiwYatWj0pl+oUA/RnzE6kZERiajKfSSQGZH3aqCTRrNz/vMP2afjmx9D
tBpUMBUPF1fo2DFM7oDxGFkebagGaABp1BjzZAtyLgb2x1Tlw+g+1ZQVqrJifGqd7idTGwYW+qok
x67IbAwYuhcJu+vhsQrzx3pyz3HvnhU3XTUOFxzqMK6OBkBH0EXdshIc3MFnmNcqceOcPb3EeUWy
IcmNM79dWCjefllzhVdNoILmU16Gu8gGbXf0QV/ohf/eZ/gJx97Sncyr1w6bEpsOR2I4ScFHipQ1
3mz3nis+rXDCrqzuPyPdJIWYgfjGGZRbNcGcvyIGAPcSpnC900FcLHgmoo33PV5/hTlUSEX57H7P
MB0DSFSE7kei2ptixIN4TEW2F+jeOvUSNCNeUmWMo05n3zuxFi0V4a2yuklWTVlU26SzF4Y3nl3F
WU2p0F6qLPjOx5FqC9TRDQcPPcO4zssOQ6S48pDNwGKo8TI0AwLVUr1q1jirAVurdX7r68kt698k
RPrJqenCsDZmKI6aD9frDsS0tquVg+UHWQjZqq3LJ6Mw8SFVW5dQD6mEKZ/0ykIKAx6/modExsjp
raPG6BAx4UJ4VoTfbqwaPy3yA05t4T04XTiCDZv5KnBjoi0C+y2c1K1rpP2rUSSbSLcuYvTVB4YO
zlKtYR/4iplsRxyH6skGGcDEZUMeOBlNgbZyfQZ2gUIocDdke9Kq7K1PVqQLOoMoKO3Xhsa/OIF5
p3If1/k2brvpeyB+JqkoERzjqa1SFzkrFmGjMbS4F+HJ7+op8WYdS7iYyF8rVF876G1gLjqNJg0O
gLF3bFDrwHEhyA8tqgkX259SEWvsvbxzNY0LE2n6rRaDsLVhiCTIWoa6uA6qHa2s1Ch3bDlBMoqb
icm4YqT4nJv4rZepEhOUlus4B/nrfMIkwBAVKBYxptsh7e6Twdx3Vdc8FyW5ORVOblZaIm2IG5Zl
k5P2VbgKUG6H7lvDu1yzk2yD/ZFBtFrf44rdw9mEuQrIjl8HsjSh5iWOOYOB3ai6c8AsJprODb5m
hEbxK4zcCL5wx7CG6+iZ6RM0hUugAFEz1roLI5AuR9G0beWXdMlVeS0mFw+muCUHWqGexWlJEw1T
6oR5b2eXTFMb49GUL0PlxZfIj9uNmwRrHIgUWgIj2gcGLmJRvhZGlz4n2JAtHC1egYxW74w2mOfV
vr6m/KUJoeuN675dD0YR4JlTHcGzN6EzMiIaTUxZnBpE1FQx1SmDU2I7SLtUgb0+oaXEzjzb9cD9
z6hAUfsWM4C/ZQMzXKbMU4NzYaSL3dTRuxU+GiCckt7ygTG7mnCo/ZlJM/6ZSfNnJs2fmTT/XCZN
2NJGO2V9HdzXRiWlKmqIL5mO9NBv2NripCicb5VtLjbVt17OJ1XwM6tsdgYkh0x0P4mQdXEPWFOa
Ow9Aqam6p7ZXHjGT5UijTLVsWAh5S5eeOi8hLs4YTG0crTqa7NFNqx1Iwjyjbesl/aTzB+oHA+dU
x38IHUo1CRSBR1RKQa2oQ8VtTCndVLoHMvD2nhE/DsgXZxCKI5h5kWdf8JReqU2Ku6wkDPiN+o21
yxqDCEhVU/CMWDKQLfGV40q1CNYYHjM+nyQ54VC5UtLklo7g3rSR5TBuQlBGkEBsvCWgAhjQvHTe
umtMGWvx09n6pSCFlZnkiaESblyG8007shp8NusRJIKyjeDIczvtYFw/NL247UyGgkjf8kWajwt/
jFEu08jYtlIus8T4Jttu65Pb52NhP2CmG+mcCXrlXUJTeQ2xtMWkh6tKlUeEmjpElHIEkzbNetG/
DxHcgVznhpm9naIsRkfXOnem5iuLvk/TRSpyiNMME6FEmdbet8RbbJMZkhB+HUBomotRCy1iRm50
E4NGahKrJE/6xyfBTteT16SQelxd5gbmOxffJ64FwxFCdMNFZ6UPIeUoRRBWH/VDZohLpiaXYIiu
8820wKOqhOfgOtVSZ3TK4OAcyPQ8h+kPzIrXqh1/An1bMyaJw+J15unFjP05Pnm6W1OU19CDBdeM
UvTwXlTeU94PT3Hov+RU7tX///9+1z3mDBeXPhL1vIYFgWI4jeJ74pGuCXPrKu2emKR8qPYxlGes
k4N419xZG0cSIJr4SJbPPk3AxczAWk31+DlqpIt28Uff35rg55UTlNzE8VoM2XdHJjGopXiBUX03
RO7TENKeYQf6kuvq44jSENl10T/MEDGeAAwJJJcBgXXmpCejEtfeoQmDNPDiJUSLl7THuLvC0Yoo
/mACKK0cmqf2oRudN+ryN1fpl7Rft3JJWm3w7I7KF8OprdmhDY3HJ6dJlnaDnc44hK/yG8YUJrj+
RFACpBF9vJRdtiTF9SFX0ZzKJO5FkPWM2Jm4TapN7k59wImcFlRSosIClbSJj7u+jKThNqpJkEA9
TFdwN4792DzpQfXAUNPjSiuSsMz8sU99Qj97T900kBgahOausKmcM9anIUL8u31IrbZ7NlSyX7yu
qrEN727qcKjXg2kbW0mOc+AVMgHD71nW3zdhSBq2nTAhrjUq0WEqVhZZLRCwzql7x0VuZ3DdUKuP
vgk/273WjvPCwF5G6uR0hlH09wFyk4KVw4rxchaDo992YbBnkp0vXLwPZtgM+1jGRVZy0kia6cV0
35qQBcD5c0mqmvmFBZEUi05V0LjjLapq11TyHv2i+phshSjT8MGMg01TKYR0hupPHPKOxXQgrdV+
AbSTFuzegewQ05apP+GACWMNsEAgNM3sBOnBIeSDgTdMhvElVLdFVe212PowJJaomEIsRoTVKjME
vrySQnLjqy/a7SQXn2+Fq6mLaG6TSx3B0fEG8drT8xMgHL2Plfajpgc7ew0Zs9ehtiVhs0RMSxvm
+8Vrn9rInGn2s4n2esYPyAzEeVt9b3T+RNXB5V0XHyATBKUNT/0YPlYKBNVcou2tAKmvuDanuWeA
wfiX3OgogQ+S+c3LNG+sA6wTMr1PQATbSoVESdYhgWm8D7pKMR0qp7ElfUf2x2nmsoRydvDuc/Rt
IE3CiQKfzzZu8Nd+rfmuZRhaz2nDMrZ5bgouMG6jMTf8MWFIWUZwFzriwTLcL4e5hOYpT1mAN0MT
Eohndc/YIe0N195XmvMSVOLVF92LMgTPdkyJDuPIyy5F45w1bbriIX6wa/VlBsBBcV8CiIRmjc7J
3oTAwqmSSCLcN6mjxwroAC7Ek8z1y3P1Pit6bqlEdrqOvVCrnnGglB+nu1OJbs275iDnPZ0VvRqp
+9QZpAD45kYybTi/6NwFPKVEvQm7Q5S0L3GnPOkaLylDwFftpfWmdUWLHZreGTtZtOj6m9l2qGwK
eDvdOu+zg2NBtgoVxpS9hcuDF9+WmQIXq25w0/avYUgOJfOwXZxaq6SE+mDrBgP60F7Gro9tTxtE
R5vNICAuwhlNBN+GvRJAcE1HcrzubuIxK9eT1jG2cfVnq1wNHIS6FjzDbUfgPRh7GpaNmTKvmJE3
UhOvnjhZFTLBgbNRZLA93Vh9c1Qwj5HywcJ/XmtqLBU5LRJoPAz4Hzpfw6Dc3eX2zVQp2VJ45Us3
YIs7XYTYajZkPM0CbMGPEd6NTUJ7Pt76I/MChxiNPKv3toeFgwXNY9Iasqa6p1qUb1W3lEWCkyUX
ye6dxze2ry6s0T/MdMMkBuCxQ0ZESi1qqMMtVLTqYohuI+c0jDZSFpS6TKLqJa+AuvREkhxVfjQ8
8Rnm60dSlNQTT59Shr+sq/imZoghjnp2VKfwOdDTY5Rz+uoDr7afDO8s8p3m5Y8N3bhecG2sqbjT
95UaMwiJmNA4N5VHFqHC9jEwEZWgfqxAo6yTn7pR3+OAT66PxJHW9Z36wKx+N98e6ER4phN+qPv2
izPa5FUzZARo1E0g0jGExZUwaG8LbRvG1hXx2A6944qpNHzJ4UrIucTT3Hbp7SVdOcL2YpQ0YZOY
o4WnDHfuNG5nAFfDjmGKmeCLlulxHuOYz+PpfzI3gU41Fp8ecaczZBsa9X4EisgbLIENyipiVhhI
ZDDeBgHbTUvuC6e8lFl+KZNm2UT17ejjRQBQm8UOBFL4ca0sV+cJou/03CLloQJHI2GSn2vbw5kN
1JvS8xRwIfPu1ujKLivkEJer9waGH7AirjEESifSNvgMQtcBM9UDcZ6IWB3y76yEeIihy0VvOFJr
nPfjNjuWeKkHmvPZ1ODAQXRpINIjCMH9YcSBrLiYA1wd3Pw5KThA1Ys1IrixoMXNyGs3MTFGzzFS
oR7BDuJ2PEQlhCrpcBMJLhbS3nsUQLeW5O3OSC6W3CAd/N3wAPuAZXct5C1T4+Ys4wo6ghw5cowL
I0DJjPvqyuhnHu/NZZcFI2thKM1XVhxQoH/Vse4wCLwRDfTJICTgMxoYCMu5MU6bFG44t0EchGWC
Q8v8FgQSHw8xGlwQPwoxsKIainUbpkBM5RLhv1ARZE4Ar+wG5ov23XA3mcq+Dc51VZxljNei7+zN
SGoYlTZ7Y+7cFI6bkHrDJhGMgPrt1/xABTN6kXpHX4MdbiZQ91gDQ0KYjuGs51Gl6yN4AaTDu6X4
wAj2JdCdc5al2WJo9be61vnzIPoFjFUKqIGhnR56b7pJ/C5YNhCYwLr9+yAV+yjudqqmPCZudaZy
h+iD8pYaF7670ywKjzVJAAd5TbXz1uYNzmIUMA5nYyX9xSWQXQLnRnnzHrJIWt84tyUskx7PjbFg
UiBG7vHYnnqbVuvPKdtsVPY8Ft//+i9/ZDFmIPf/5T9/NGX7z//9b//57//zH9tJ/OoH/HXQxtDM
wnlUtQwHn9ffGo1hMGYgAMfrwDP/NmjDgozhF77ojmMzBzN/NWiz/6JiumrgXMz3MW/7Jwdt/8DI
E1MKwzX12T8Su1wGcb9SKeZslGOn+9lpiLELgkcrd38j9154QTSsTqTYaRZDhLwMXYr4OjQfNUXv
F03N5APN0ZdB4UQuOG4mCf+TSlb7BL0dQ3n6afjukWS+F1Dg1XJTqea6qHmd5Wxd18nhJLwEdZ5R
7eBh77qQTJEGen6k8cPbDph3GpuDS/oJxjjYu8RIfwqUODQF0BUIvVi0WnorWvc4Ky/mY7ZTlIeW
Hk2hL/N7mO24eLHfnsljn/BMw3enUHY6cbXN0D9OngmGwPY0n77zMF0rqpvSN08iVJdOMDw7ORMn
vjQJ/OeuExtZBMx0AslS0WzQ3ZLyK7krrOkMS/yqED7GABI8xEotGL3Ea8gpZOvV5xYFraH/MsdK
RLKyK3apDPZqAu8trVZu1d8qtHXMySj3GTXCa+8AlUGPg2769JCNkd040lZ37Y44uLdeqfgK5Sso
i+PA+NAfvHJJRuEd5lGfcV5BFnK0WQ+BlFwGxHAhdczJHJfTLcSjx1BNiDZu1StGrvd2nBxq4X6V
SnohW+TqeTTkUX0/H1+tqaxUw7pt/fIlhx1ZMDJjukkJ2ukPtkAgJs8ss05WwDykpaChCoLvtESH
JYUtvmSD0PkZaYTeSkI2Zc+6qHVU+/b04C2rUr0KpVIYeWXvFn038UNXMoPHBaAKBIRELsVYSmkk
TwM2rI3JFLwV65yxLXo5+2PeDteqpKkV7g3TpYWqxXdl5K/kg2r8+oMo7qsxjk89iiTiWGmNYwei
S15RNWIXFsXAIlK+1U/FjYY+AXM+5Gby4UUQY+GOMZkkktyOMLcqmcXOUhUpNukFbUdUxPu2zk9S
QSFFV11CEx4FEfS6ZeTeVLJJIgkb0kvpPyW5djX98dqXqS3Ts7ZVQ7BM1K1cQsfmcbTpa9Vi2llZ
91gmr5KHohcbqPGv6cRwtO61nYiiB3eclUGGaJ7krNESfKAoEJuhLrY5yi2YxEgschJpuattO72V
1qaEbZ2SG+bAfLcHOYsot3G2VUaZzoa36Qx+FQ4KKSmmsTLzhcxX2oU29K74My3L2mYrGH7w9Exo
TVIsvN1T2ky0SW9SNjIUxv28/sGMKOdSrLYr8xtmwSkn2pLN8Iw1/0eTcpCVPiZJyPEiEKpRKhba
DIwoJIVqbH9KcreXdTeuzJySF2REi2y4Q4BqshotgkfmkF+FhiaGV2h+f73aRMiyVh3rVA022FmP
vWF/kPyhqbjXXfetHYv7Mhv2QSdpSt3wKrLpwQ2nm0LVN26O6o67svxlH5FsArSuzcKqEwqzkCyy
A4FRb8Sx3Aq326uYYy/tor8hSeoXKV7vci1Oil8DKXCAIhTOfBAaIQewYRJPc53RlzHQlnwixqKd
cLYbBkLDqno/b1CF1H0UurLpB3XfSuVbM76FsJzYcPfaBAoxsH0aE691ndUfTU5OsgKV2JOe0Eqg
PGdteGt5OEF2q8SwL0hqt5rv7wwPpwaPd7GAVaTFH2oSvhe4wiz1CmJRNL2X3LSkajYzziQCqtxm
oCLJigd8/b+xW/tBxcWbAIeqDpttGasnBcHIspbVjMgEMrn+qHbgU1VMK4GRCl5z/JQaENLP1P2Y
4C0MQbJ2kudZs6eCmJRGfq0dNkG6amDb+FXtyvuk68m5Jvwuz7aB4Z5J24NupX57YiWPjfmFVKnN
F3qlXkZ4CvPV4v28zsriluIOYlNJc5Go2FLC7V4qfXn2moi/JhY5krwmyfgjoR0r8ISAJr4Wf3Nm
ekNPIkX0VGTtuxeuAc8o8vrXmfqkSnaHqukHNKY3tTdeHYllyFWWeFB+JyR/vBJzzVwO+r3lErkk
d1uPXUyh9c6MVdlGT7AQYKiDEmiiDVhnLIWEB1dL9uZAUFUVn0F2nuSONX/OjEpvmVbDB6A1lHuA
qlHdWnJ/VhnVCqK34WoKVqENAcY7OJG4qZmhovWq963CqFCxkcFEPpKqwVSbQwTyg6DuyOKXWrXE
pdwdPRi2nKEIgeoZdHWkhqfq4PnZZb/Ucve+VJh7RiFZ1Jr7nTr0d5n/OUz2heUkk+P1K4I09CjG
i1KOH/MGYmmdQb900HE6YjyfPBbBZeIFNj2+O6nlWzz1P4gNV4rV7rxUOSOOfpvZOGoVfVqlshn4
WmR7gO4d+A2rOAWiBljHrf3RF+a2d9/Z45hz8xOdOFn5+UFy9YRmv9HvvPegKm4PTY69M0gZZnuG
fyKAEMvugQYoxF5q8jazeNOK7XKhBcAVTfTSRzUfPwdjT2B8zszYoVRfU1rdnq0fKui+ZmRODDsb
hEOrh4E1pOHa8XaDCW1DUmvI5uB2tum6cJz3oaWJw90O5n8TbJQSlZ15O03c8Nivl4LB8TIv5LBd
KC9x0+1MT+z6OHidb5UbRXBczHZd9uOzGk3k9mXaR1/0m+g5FDYVmSsuuRQjRfEa9cyJgJr7QdFd
jANhJtTBi1Xr11lQOtbKTeqON6abvKe0JhotSkyrAky7H2hdWtnDpLKbGWhrItqboGRPhgnDE5Od
fUMTNNIMcUnQo5Al2rRJdvERWCwjT/ZP8zHvTvY6EdlTCn44yoZKoekiWPoY0oTNarWGtkyMj7GE
PErZrxXOTSv7t0l2cgMtXWDQ2zU0eV1wVmn5lLn1QyeaKYB/brA2jIw3n5AWpwkPCW1jTfsoSYzT
sgxMGAGyuxwNh+a3iq4aragjO9Acz1ZU7AkOg/yRkH1qKDvWNrhB0U7NEPtfFZ2z1n/ZssMVcsQw
69h62l8xfM3FkFtql172x11IzI1WnkvZOce00JboPwxHkk9aSgK6t0lqtDuCwscif1dcihg/dzni
scyIbXhSNR5hx0b27b3s4PuZRSW7epv2XujqxZT9vgZaxQ5FjMpFWOvA4GFYvbOaEVrggiD3P0ur
vonT4kgaDHsacljZ4jsSs0/M786d8OKIznMv75vum1IA8nFYywELVo063regFzkwRgucQcYQk6L5
YoE6KKTHqjvz35Hihd2yiLwHknXXszpyfqDs9GzvQCiZxFImf9UCrVRALPaUXDRabR3oZQSCiSUW
40tUJpe3DBv9g+SORBK4kcwyC011H0BVd4RYml/MFBix+Ny1HLg0GzG89ccVyW6QXcthK5L+DkES
WWny6h2JIQlz7+8NiSsFNeWyC9QkQbEU6CkGgrLlyxCoW2F6X6WcT+hkeuFlxxvqalBYrCVeIi8h
jYhv8O2zRFUPh516H4zlXRoMny6keyyDh3dV+3Yn1tesIJXImSExtNpbB55zk0poTSWtwDdw0VVg
HSUX4kVXOlBcBiSnAM0RzGlTwbL3S1AMjc6zkR3DYwOg1wDsBQZ5txLpU6kW+uYYSqIfaN+Gc/kt
nRXUGgCOcPIXW5koPADCJ7v8qNxmM/X5JcmalRP6YAbyLUCbTPsjDz+yng6kZS8qSTDPgSptIEuL
Q5Y5oqtlb5Lab0tks3XcO173fQDcSwLzj+7wyaexv7Vt+5RLdHS+PYOFDDYBhXF7+IsbKIgoM8BV
EdQTV7vrgVttYNcU+FWWjlZaMBwcihWorwzoU9YekK0nt7kumWD6Aef64qS443VWlJohx7jOVNEV
+l6YfEibDR3jw3ctIcNNfVYlYpxI7NhwN63EkiWvM5TocjXjzDorA6deiT+jL4YiQxWKz5fRhzD8
piu2ItL2Ij9X9gANnCgHaFq7EKqe/NCY1rNFyPvWwsGsb1Mjx3nRX1uWL/HO6lzJ5EBbmlLITxcU
7U9TlN+9WT9GFru9bb+Hqn7bVCiztJEjLNB0js3ifpEq6Q7zwYfc2sdB+eXqF024T0bp7NrCX2rg
3q2t4JI9LiOZlO3hr6pn2SqmR1l1sessbExYanJliwwRZ4ysYt48WiwFsDLF8UJ2JobUrGnnIdQW
duK8ucadLvWntvc9Zs1HIDrqVPNnyNmtBGid7BINZoJT4ZwppLbYqmw7OW5JLKAmZpEt/aZ0TkLz
27UvbQWtn9oMmFrRn8jRBaPiVJA3AwPUEK5ltaQCvRvcdJ8YxUFGCDMHQ/WJ7EKqbvuwzhd+7aOn
fWVUfeeMxq0cjODddI3t9ESJzuMq97P+3bR4I0MFz2iqcFPa7bRecyjb4KsecflqdvnY3tVtcjYQ
iVEX5Te6rp459XjkxnCNXBenbtqFgOQLmd5961TfM2MdI50SwwMD39vuKpdEVl78vnqzW0qy0QLK
zKNrkPcvtj6iqpMGLq126dTux+no6joLjaTv35rRcBUW5PxY+qZMBjuCUdw4lvGmj9o1VNAf24n+
SVmMtkJcIejfdfI3u316FxFg3ujj6/wE3BZ/clMW+uxDHCBEFNk80EDqxRm4YaaAX66bm69DXW2r
gVVWdB+2aOShjECSeSJddxaKkqkryddDeM27tlnw+yyGVDkSjyhq7jK7fQ5b/UPNmjXwCvV0En9W
0I2pGGckfObMJihVpWpzrlNHxsuLKb/1Bmbq2Ni+5qiAmTfIM1t2pVO6I5917w10cXJgNqOVlA/Y
K0CSNcLkYx4sz18caC0jX3nQwPj7DDPqEAPO7XzWYtHAcPzLNvvzZLHeFMzGGT7Cx3Axx5CeCWoT
XOYfk4bmcYJ4iLsX4wgULMrImIpwIvovFwsEattiYKNx1GE59OJRr6MT3tyK4jz7SJFLV3koWenL
EV510atwxxHGLucVkUmeeK7lt4p7yCSMjrAywKMQE6AMaBodGRVh6d31Xryf+hfJYJnflSw13kIt
vEYhl9RP1dYN0mOuGkh5o/08FdUQY2BTf5AvuQp+4/DjRD5In5RDAWEljjCYkccWCPe1xu97zMQ6
Vtmm7OK+wqcPG4VDkEq+gQav2SsozIgtW2QW+A+a1uOA8nJmXMvGrdfKG2HpWEEDBpBnDnjXCTTm
3lsdiJUeusuprG8IF8DLYthLFIXtDgyrq5/xShhWqXLPejhkwiBQqNeO2Z2B9UaFqTfRcVg+tdMz
XhUkDpkvKnE9SzdMHphkLyxpFL3D1KN4CKR9dIV4OvcJva2ltXSGx7SuM8jtcweOdsczlUbUNo7U
buQ8RnZwDhTtvtegbXa4y03OeHI6CD82rtahTjoWV3qXNY3DBhesTVx9V2Te31fSERwPltOQ1EyG
BPYdrns74VLO7JNZVNC3t+QoXj2lGTekwET4r9IiGZtuxEGhEsp9i70/scvI1INgS8PxPCZYYQKv
yMc1MWQtk4SxYnSb4WzW0CsRKvUwbyoELDDBzuAtTQomYcsBOlCrDUfserecTFR86cmBNtT56Q1q
dsKas3Wdp5eamaLDoAkOims3dzJFSRufS+WzHNhJQEOfFdnfB7ZK4TYuALNIIwwunmtedH73/CI4
RCko8LslbwV+8KNK1IIptNs0oCcpGwEztD7U9oNRvuc12sq4vQka6kiRslvHklpvmY/8CVY4JdWQ
pLtwPTAI0uZQG+YdbxXK7uvcDcsRBdaGFyvX11IWpQOhwGYwPfrC9jha07OXxW+9umICdZbCqF/m
9n75Y7fRKuk5p+WUrcTwkVVC3U92UCIF17PesGlgms+fqdHyc6o068bPdvLd1jxgRq87KCBi9ng0
NGjgGNvDqmqXMR1UMnEe0drwo61tCqGI3DR7OzrNjXxEKWStSgJMsyhD1Xmjugs6On7Z5G5D3dzO
Yz9VntJ1bqwKvTqqGRiHMvofjXjCsejRTVBy4uPW+sVhtDDjqC49weR+HrzNeROsDge2i17izpNY
j21IsTPjT9JLRc4ELcxVciBCTKPXA5sTFe4BsBgIArKBLn1ZPAxaQoxaGunYopT9WpUeLj1mLlbg
X3zMXSxMXngvOBqxfflz/vPfnf+4/535z3/8+//9j//zv/6ByupX3/3X4Y/zF/LbPEh4us4pL7VU
f1VZmX+xSf0zTNSZuHWqWFj+TWVFASbjvDyCrQ3e4L+prOy/SP87y6M6w1ISF+d/RmXl8Nv/3lZP
V0lutjDSNHVVwwj570c/ZuKWZeV7wSkypl3jBofWaNegHrAvhHLD0RZ46W2dmVjSGcWpbqaLBztv
6feU1dilhNQEeVV/tM6Afqr0n5WsxrOhXTEJqxdCz2/GAjO6fHI2SdB/Fu5HNPaHzsGmpmmtC477
NqACr5wXQc9QqopgluxxcvJD6vm4BSAKzf1rbdTPEfpYd3QfdbdsF+aU/XTyV05Vs0AwDoba9ufR
G9QViR4JgBjZ6KW2gk23t8biJKYSx4HWRmJumBTfpgACnxC3ew6nb3YJiyCDhXl1Rd9yfMJHdO1z
VLTvqlO9y38Sdevg4zNBVmjB7n41Ojz9YmL4a8dzk6f524eAr6DOWrAM1cZI8+8fQh3GHt4v6PCV
xLnvEncbeHhPh2SBl0b7GLXVdyeLk7qbrgM+S+6NoVEa2pkGnteTpzEGL4b5OPlEShjMC/RQ6dBg
GV+WAj7qgGd0GgYXmRSdFU1DSIqcY4TZiXBsyjXduDEz9ZEsDiwx3FKlmrEQekhRmTl96l1zozig
gKmbPKjYk3iOuJ+vs0o+1FI6q0V4lfzxHdH/0R1hP4NC42Fjq/32jjBZK6O2yYOT11gJrW9GX05V
hsnXj9t1GM/q5kJLaGX14ayH7UufvWFKa8D3rZ81ZzhjVY3dfczBoNn+nSe/NxtSbAEblMak9Pn2
erDKZBX35v6PL/33mY28ko7B6FYzTJVpgvxoX5+PjIzqf/0X7X+0+kCWUob3kFcruyijhxucVYVt
upsdrKFnhz/4z6OUqCntxq63BuKmMsTXwkxWJUEsf3w57u+8gLkcmRVg6vrsCPybF9xquyi3oyo5
JZ21N4xyQ517n8frRmDSWr66/Zc76vfNlMNgzl5Fnu+zIVunXnDHZOdea6ZVUcIWATQza5o/1St2
fgID0WeEJIaHwBx3le7jb1KSCZQxKy1XBB5uJgSH1XCpEnttZ9MeHTLOoOa0FbjSoqhaovG+VTQI
TY7LQFHZ4Vu7DEBGqhbqkG8vA0NsDMVbT0W6lXfHs2EcC3xkqnbvCuUoWHOi7W5aP1lq6OcbI19A
nuDYxBZyLnCTrfw7aBkLT6f6h0UM+yWtPSpHc+VKP6xRXUdVt+FJLhPPe9b452ARdp5b90ZqfhGt
8t4X4doi/GTSp9updhea+Prj52P8fgPGEIVkVdY4xaln/ObdB0gT9uRHyan04Y8EcvKpLWPzo8nI
UWIKIVpScEjrUdBMcXEqjVVjecua2CwEvBhvhKuKVVNBsCNzd5uaI7SlEusPc6W0MVQ+fPoUe+Px
zAx8XFpcvTs7WeVODusu+a/eWynJ/TuXVkbmFu6h8r3Vbd35jStzzatRQl3OT4grt5jyniZzPV0i
sot8/cbVi10ax6dI0Xa++eQzBIdDtm/a5sZOrY0ZW/s3i9ABv8/uTKDAdPAXVQJaVpPEFdfHeLxv
gYaCAausYHz44wdh/YMHwZGLySue2ebvDWbtPMor3D7yE0ThU58OK1Rs2b403UMYQO31MHwcnaPO
tGXR6/WLU2mrSnluSkY6Yjz7Gm4fUUGAAZYaor2E+KGoLovZIDmqzsDkKucnjMejXyXb1L96kbLx
zHBnjMabNiZLHNWg1+f6h/CVp75211hKLI0hOoo2/9C5S1gc4cSb2A/mBEnTCCD5803TClrSMq4H
JAPmbeOZe83qSaNM/4tl6vzOflfXDdVEJs4mwqjP/o0W2yBCUsRYWJw4qpZF+OGI6eRr8K5xeHkN
C+0DL+2HlAYPVF48K2l7MyrjeYyaL6Vj9yYC6hl9Y0v3Nxz8zsXlliY8CrCte1TD/CtyWsh3o1i3
nrcjGg6EJxxfyqZ9ljWE31oHPVJlvzfHPaWu82S6AguM5mmqb2Gh75muvep5+qr2aHeTMbgtevc5
GBhtGkpBiTwCvpXZreslN03kbAuX98JLBdT54k1Rz8rIe2HIYYE2BQ9aVd5b6Tp31ed0bCpmBu55
NGwCPZwKzwT58kiyJxB4CbBatyVuFN250uxjQM4QBnlLUaJq9INj2vh7u4EL6KgjLDcf08RArVZ/
vHR/H1MiHw6tgkcpRw3x23BpNc39RhRKfmpKOb+TniaN9mk22EaLSUpw3RfRho95QJ5UU981dn5R
iZ0ytVOHXzdhSsVtVXiHDheVGqtnJtoYE04HSDfDYN1FZgyLOtgETL7VQf8gKWrFKPBYqNOmEGBM
f/xp5Bbxmy0ER3fLpGAmWholx9+fn/+PsvPYjRzpuu0TEaANktP0Xpny0oSQK3rv+fR3Rf6T/lRC
CXfQQHd1SUrRRJw4Z++1AQ1TCelBcc5y0rpUb+taPrAq5y4K3V/yXX7Yq7lw//lZ357qgBg9Fpmk
ODedufR8YM3Z0fOVnRP7Oytql0mfHRI93NcRD5tZ0QY0mJeW/mtbti+i57zOP///v77msB8YABgA
bn37SJZiOD06//zcIVDyk2Ln5SGA+gjmWvxLarv500utuThmkawZfwfOZ6FfBr035Ne6c2ziczrQ
tUhF9OR61R9P8e77zFtRRO5aUR8B6+2dsaUMHW/AUy8drNRyOc9H7R4drUQHL8bYWNb6uB9bjufs
s0apPAdgnHn1t5NUL4YFrLA06G6VqCJTaDhNwWupAy5Q60mdK1ED2zt4BNX2Oqg9I/q7pIdPV2BP
58kTgzDBtfCWBh5qoZCI8RrfO5D/bKx+eQx/2MkMKnLClsl3/ntfNoaxjiaFx7Bkbw6batFX7rHV
dTpj1S4JuyMulX/feRli+teTjxhe4zRGRWB9z9PWlarWSisuzsZ40knFG3Lx1Pj2h+MhgxhpcSIZ
f8Z8dGh4HG05OR6C6dUx8pcktv5EdoNuyNjYXvuglzopjZRrsGQPlUYvuhzu3Xzy55Wqoj1VHwAs
MXAaHU5OguIheMwBiFvdbaLlm9YyXyMRHC2j3arl1mnrM7AGhteNejCG6sN39rFZgF7VhDULS/2P
DVW5d7PHgtDLGWLmld7RYDegMDISOSByuM+rYEnP47H18p1PE1D+iILMvUQYW0/0d4nTHtG33Hpj
Q7IahXzhKyuvaEkGrD4azbqAnSf1Od+avcRomzeK425dp2S+0aPbYvbSVdFD5TMkHYMEm3WAfZyk
T4eh5pKAvruq7dbySWmKFXr3dKaatOyzxsWnVFxC5sZJcGdAi3RYcOSbZqrII7poL/9MxZD471v9
d2gC1bjMSiB6SKfy+86Ub0OztuykS85kzzymBUHCXoWYN2ru86h8JW/ISfdJY5xczyXGXFla/iUP
2T01485jiONb5Dp0uvmlCeOXOkj7C3fPRyMm2qFUc2Tg7rcSjjl4EZK3mp+zTlsIQ92IRjwqXblD
2Qk2Npn5lOD9CK8vTpeYkOCLI6ip2ubLZ+ghEmOlj/JFh4P374v2w8ZAvJqlAoJhV+BM878bAwdA
tWQqkZ/NIpTS/I1Xx8eKKMNQz3a//Ki/z5/6f3/W9x01LfPYNIkDORdT9KoE1rZQIRgC/k7tfaq3
S3gz2C6Jx5o2cd0txuEt6Ul8yR0iCNplRbDFFK8KWi4zQ+0OlXFbtukuootXFmgjayILs3Su6v7u
eoGZVscxzWu7JHl6fE0n/b1vi2UZp/UcEf1e6R2AEv3ezYt1iXatljhp1flAdLUyJuvMQbJrRw5I
ZrAf2lIO9QJIA4IchvZlzFCDpJA+e8KH9HFrsaBmY3Ljh+1FOOEJpfHKn0ji4O8XOhBKXz+4WvtL
jfLTU2XB8yGCw+RgcG2B/OdUbBSjoeUwHM9YONaJRsSqEa0nFBwVNFLEx3f/voE/rN4mSWcui6gm
zL9yjciJdHR/hIIXWSl99+glDiFmeLDZG5dlwriv8OT9+0dq1t9Hbd0UJq0+Xh2XbK1vW3dMbmuZ
mlZxbtX4qUE6qmeyQG/qPzDsDZfiLxLaORjSfaGNzzqRD7kus2cnsOFEiC+NJNhk6snJlRO8wlM+
ZOmNXc+neoSg6+evbSaJhgMzU8K5Cs4rcw4HGCf9pa/o3UrP8aeVyl3gaw91Xu+mWQoTg4yjQuoC
tZlWBO9TNezbVN9pLdJP+RdxEj5poieh2NymPirZTv1jtNKQPaKBhUh940PmGVMkoHn36KXiodUs
m18EDA1OhAX2vTc1Ibyyb9TVVJNaUuh2jcpEluUllqHB1YDhkn2sSLZIP+wDUbCJawx7M5O0Xl1F
s2Qgx3G6Op07jV1hanY2pSvFF626y6LJmIUe7BHVqoZZETdse03OXDg++JXLtDaugX62H4BlpYLE
JI3JjLYlGBLoQE2yqlus2NHgB1I8wqF5wKlonlz+ntENH2Y60ejT3pW2vLOHe7WdHlQtoTSmBR9E
YtGk3pcZMexrWq+Z+0Pyhb351m50WJmDTtOwIkYGiNOpGhuIhd2syfqT39rekoiEbZp271mfDRB0
/Qcl15lih1uVDKCl15Tv0/Cs9H4HrFT+5k7xHvefSgp+P0J8lRALAR1e5MjvUmnQYTiQ8536ZoJt
z8YPZPuudhit6+E21zkXE419yku7WCp9hx2L7mHL2SVTuxNjSJia1fikW8yMfnnsf6haZIIeNaTg
0M9m9r/LsuYWntojP6GBsewrZx+BuQnKYD/5NaFLTDSNbGVniC3G4LnuVTJmxx26qJWqW6c+jTYo
GJMwWtt4YmJOZv/+dPpP645wER8QUUQ0p/mt/ZVNTtqptZufw6KnqGq3XeMcJ+PgFCeWo1tNDLsx
nnZdL81dsXZuRHORQ//a+zMmzqWe+ntLNe/qvn5rYkKj5b7n12s36DfD8IbB9U4oYuGH09EO3M2/
P7z5045nq4ZtynWMKdi3S8vbHXXC59Atq4QmgLuphadORa7Ie9lM2nZw7E1tuhuQxscSVKoWDPOS
mRvhXxu1iBGWKLdWYkBBy/YOinUAkv6y1TDx28apbNuT0JIXCwTlWD/zJpQzKSVokn7Tj/rWyy1m
aovU2yu++Yy3did/dN0zTrPFPiMTVLGzA/KghTpM96rhw+bBmEaQdaAPvxxVfjqpmS51MRu/atMW
/nYpnDLjD3MLb2/zqec5zb/GK2QMz3Zq2wubsh/OM++Ud8ObqlYPFZngEVnNVjXuekVKRiv7txrO
+Ltc55lnIaBBTfLS9+W+VGBWRp0SnKGdoU3K85cCE7DwESN24X6qSMRTCFgZjJ2qDWur7tdjmy6Q
cv3yjF+f4W8nZtrMzJYMF58QZL5vb+DkNCoJbvG5cgXym2Fd1co2UYj8brQlWbEX0LqDoZ+Zmx7H
QJsbzQaoK2wggrOhmPWJvgzsfm1XKnDOcaV76QnI93LU30Vdr0J/mBu1ONoyFUooW6eAJtQO52Lc
ot1ZVaaMLEo3os2eGlJxksSL6OCqq9pXvrTGWZtm+/Dv9+LvCEsdJqGpGsytoAba1rcStW0gECr0
2M99U2yNVtmWpBtFUbAUfMaMRREpHZDxsDrmRnwTMggK9QJGYHrrh/rZsrNfMtd+KucdIoF1nb3f
EOr37pioTdtp8hDLuHbRYHZMmX2HCeOscx0JUUy2Zt7scizlemfuqlA7e234ptu3tWp8kRF+CAr9
cVRBdhrxL3XXD6szk0KTBZAOka6qstD9T92VdsrUDAhPz3le3Sk4fvuCdFrlvotLmvrTxyhjawPz
t8aK9sPLwZ2xbZMal47w90awPvpKFyp9QpOwOUye3AHbUx8Qo+BC0msdcsyyU+ghl+WR6iz7AMaZ
NeUtSdMvmmrHuBpXrkKovdgWQXAGFv/mxOZFsauFK48Zbk2auntImn4jnLdkCE40QHdpJoJ5xP22
y4b+XkWnwLf1jwEa9Bex7vumsI9NdJP43W0cqhdHs+kvpLd9FZ3cKWPtqnZC2KtOkg3IwHTGDoXK
kC5cbQK9IV68XNzJZz+tF3VT36tTQI+eUwFTFhT1JSqTcajuoc388bT8jlStYVZG4Vvf+pueDAtO
4FtD+xPm4cZJORS33mXsVn0OkrV8KoT5GHExioT2iebe0wi7R7f/EYbeIWyZAqTJ0VDTSyeCB4JK
DwAGVw2eDjIxtvIEGTn+QV41ziCC85fIvM3U2yukdWs/RqmYevxe/plF616C5FUyEOvmS4Yzdom5
s2L7xcFXFNdrpGVMRsFP//utvYYlf1umaKdI0CgFMu29b0u4UAJ8Wq5DkFZgnNsUMTh3RLNHGgDJ
vtWqFSUQ80nwvhqaGS++VGq96zptm+razne7A8qwdU2ha1rDGsZCPfNS61AQUyZ/H/lmm9QPJvYi
Wljxl1oUt3GUnv/9W/ydV8tLrjMo1xhw0KAT314ooCo9oXpldI4TMEHh9O7E2jaKZmHX48Q3mbOZ
xR0YddCcsXFrCWpTp1zJP8Qddyq0ZuEF9U5v861tHsNQ2xd2/9y62b5Eh5iOq4hOd7keiT1SB+er
FeYa4TTluEX6gTLuK4ONu3suRbG0eFKHoHn69y+oyd3i+23S+b2uJzX6UN9uE0J6pYI2F3GqLO6S
FEhMsyMEMSL7k592aJUUyD3Xthut33bUH+od4rYNgmhtllPje1qjlyue1xl6dMYU/kmL4s5005tA
SP20iy8ro1noH/KY00GnLOXL6zmEBLGcGhaKHwSYXDvxy2P702YjCw+N2RCVmPp9nht3YGhGY4zO
Se692EF3UPL0YsunLEOyyzFmGIttMuAKtL7auoA4Xi48L1iTV3JO6Lj/+/bo8vL/dXuYL7umrQHi
/f4WNWPWdvFkRGcNSkmv5tBvUmT49jK3VvIJ8y262EV2sZ2Asw7cece6dAYo1zQ4TKW6zUNnIzim
megztEZbq3wbu69B1v82DPxB1iAxwDbnb07+GrPw/917FNEoUH2r6Fq+KqGMEO+tl3EYNzqvB4O0
dxPlLMISETBXpq6spwqHbLZPs4lM3iR9ketgyf02m3XYOwdTShV4+dMWpXOobS0BGqAXOybUez9x
N7GJKl0rVjplR8uwEYMELokerkm2n4rsriE2shjCQxvpl8Ly7r3GXlPr+mk6S4ZZW5UPWmXf/XLD
fmhFoO6RIhveJcP93tUtak4fiBji8zCmBOrR/hZluIg15dXDOTSlCItdPzyEZnwrFzkSjXdOhtGH
R1yqCivcwHJrC01JrzLOcmVoOH24ef9sE7smHzGIHksE92vDmSdFNUf/mf7yFogfehsuqQ0GZabJ
gPd7Q8w2+mJAz5uew3FcTx9BEu87p99qNu48trLa7s9pZH7gtJ5y9da3+kOKulHH2EhzeGPCKupy
glFaBy9hMCdHdpdZ+Scq/01OiRRmKnjW6j4YxVonBiQOUIUaJObmiKy7ai+/huJ/g85yE/ABrKbb
InTeTem0JsrLWUWOtUP+s86n5NA1Yokg69yEyabK+kNsfVmpepBfH+SwuoK4Ouop91wjgWyqk608
JIQcKTLAxpOirTxT3wf++FHAzQQrtRw1ejOD+0u/6Cqt+v4m27LPr9NkVTna/O/rgWMlDgzFTs5T
22/12Ca4pt/WTvhYDM2uYPiRWzU4OYLTnPiEVWErr1Qj0m0dOWSoHJLW3g6Zcr2YwWAfsn1b6gf5
BZRePiqI+m5s6ts6qpdZIJYR6gyc4vfyS6bA2uBB2TVacbSiYh3Cguvy4bGz1FXlRMSSWEdMAAtr
6G7T1DwIH/tWL4he+xjr9iXldsidbeTbaEP9aSrtvbxQfSXeUEkcQn603nbJ3HJGzvtSkVsihjR/
uYI/Ls0sLwAVgI1Tbn47B7hhHNqm3HOn5PWK5Q7DhZZpuMQBwk1PCFnWNRpro5gPFUGA5nQiJ2iu
MWzGDR3+8mmMn0ptEK6U/4JV7y8pHZw0VcVdlZ4rpSQtrN75iT7PcY+FrThmot9kUf1cvAeZvdb6
nvchJi2oWcjHlhygrbw/8n7wHbYFF7jHWxzYcyP096Uf3KhJuSf/ZK/W6UnoxZL4moOS3Io+ujFy
oDbcTRBu9/L1lHfPtYENZNXtoKzH2P6tvP+hq4L4kF2ai89OrX47cVphTMSRbiVn3FXYduv+noi7
raH2N6UX3DRpumhZHPT81bZAnujWG2iCpTCmhZtiEAAhMyPoAXq0P/v3YnstTr6/U9RmhD7rhqRj
fPtgnNP7jLZ6dvap65kyNeDHvV0eZBunzaGh8xi3NoY66yurQWPFuGmS8Zcjl/PTFk2fwtAFyh7r
r+GO1rFJ232ZnUMAFfOksps56vZDI6JVkdFXSdz5GItjjPzJKoKbep3ByhJjDbpr8nAAOBu8jx+x
3hyi2JzJOzzU6h8HzJ7O3BOTjX0G0H/jNdMyb8UmWnVlS8CDvgfdVlTtru/MfZVvBsQiYTZeXwGn
j1ZelT87kbkPCu9iZ2C6Q2PR1/HKr+G+D9XdUGur3LCf5WJt9Cbwc+0Q6/nCGZGGt5156zTBQT6l
crXuXLH27WYr/xlHnuAQO1HEsaabp+4Ea95C7vMmV9bY68nNIa7SmgVFcd+TBDkV1rMLwbIutrEb
vqK7nk1R857k9WeT2MNCKdRFVQv7l6fjx9rJZShg2fTnLXGt7f9zGE4K125sT8/O8rRR60SVU0Q2
4A4GdDpdeg6MFjXPtMOz7S0nPXax2OC69MZdNGivNDbB90BftkvrFYUmCMbwMuiYEEPzEyvux9hC
e/z3A60bP5R7WPFAxPDsyhHX/24Soa0LoZUpIZs90xtjjQFh4xR090S3dhVj15anIX0VkbUs8uww
+CTOcoa0b+0abU5awVcbkMkWkbHtwg6ehbPApLmcAnGw+Jp/f9gfDv2GSpfSoA3CS2h9bwX7OSxR
Bx/TWZQc0X2Gq1F5KfuXok9WbpDMGjU8KRz8jLzZBB14a1Xbln3zWzdGHsH+dxGQH4NwJIA7iLm/
93ybmMitPqZWKUOxGuLbHhtNPdI44CPYqVim8bj0klXqUyWWML+p4bnN3dT90phDiv3DB7FVTg0c
pwznewGs21Zk+D5C2ybKHi21PXkkMpoifnSyeKnEL22gLyLnhWSjHeXpJruQvXNgNL50hnad2+Tn
0RsaOY3rvyzgP30wxDVSYq66LqHM//tU0aqmXSW4UaPf3kxYf6osWypWhQu/v5R1vmDCOO/idvvv
B+TvItJQ//tj5cL53/cvy6m1KfQpYjUyNpXyNJkqWRL2b93iH38/22D5pSeq6t/PsPhMWmsi2Rmg
UfAypMZX7CfnwDWOwAK3rYOT2TQXnnJixLtACAnVYVEWz1keorVMlmlunDVjvHeG9DOOf7n02g9C
Q4FKkj1KbhFoTL51EOqmGvuW8JBzJq3Ok+rlC/oVTwVl3pbO7Y1a4aQtO728U9VLXvbAfWqQJ4nN
+l9hYFdre+GZ3lHpjNesHOes6+tOw4kYhQ9mORKEaFTaEnc1eWSOsSRudh0JIBZR7Wpol1IDHX1Z
La2JAAKTgSjafgUPnGPXJzE5C2MgSI+v1VH0mNAOTesd+WoxD8K+QOK4IFc+mfuluGeQdwmDgTmZ
M+jM8TxjYanomkX6bqRNvIyMiMy2dHo0gfzMlKyZ5masckRxnYXuMKzLMs6hGCvdeTKNHcvwyIbo
kqxkWJc4Lt5Bwv6xUa1zLsR/meF4yZxmrkbhMTGUS5YqUD7zql8Edc4i3pZ8s6IY5j7LNWldnG4J
DPTzpyhgRJeUJH6F/EFTPXRGW85bo4XlopBvX9T9HDHGUxyaX0pFqpxObncTeG8gl1IGjkoALz/Z
o/y6qSskyuHQBWye/d7Ow+dB8U5VhzfTkkAlp4asV5sNxiyS32CLbIeCtPXA4bppKj9vYP8evUFW
0wTTTAJug2fNJzWD1jGlWCxdWi2dlt7BgTUBnsL4a5OvHpV93Kv7RFV2cqcW8qL0Zhxif6+ZVc67
2hmWNKuUeTuUjxFhHSYD1HkrYi4HSXVGCvw31PDuKsNwdKBkegq7G00TrQ+CZWpO9yVEE6akJ7v9
ZVdw/z4AC6lN1DSNjhRT829Vepg3wHgZj5zLdqT1oH6F3JzAsW/ypoVH4Be3VZ1BDcRrNZboc9rW
PY5Aw4hXUZhImHS/nOCu1Wzm0XWxsuKnkAzhGMUlB6YAVypJWVoCOzQnmGfCtkoqXA8rWHnsmhAV
IepFDB2DYd1FbQwnRzsItNWZEo+zcrB06C/EUWplvPVqbd/mNkbvlmIFmBkhtsTVEQIxLwJjm2pG
u4hrp145NCinmOgEVLyPWb8dY2A7bUuhq7/GWXYbjwyE4kzrV/hl0afjKuX51xcOj2hf2M7cj6Fz
tOUybpSbarDvRUYT2dZzPCZYqoOe97/3ghVY5yBiUpODbGHESj+H4XaYFySCkjiYNwG77BLRrbHw
fUcsxuiZ3x9vtu98xvQMUKI6S7+2Xh1vArCCd4zsFbExeVARE48LlbCLOUOWZBlWxqIZ63Pr/CZn
1P7ejLn7DophWmi2rX9vnw2JX6ZZ6mbnOtKWTu9eQp2eT2MBBzGG4zCWR90QL5mxcTP1yJlxYSom
2F9cH545il9Kc838YZCI4cUkV4p1xaRM/nbqBimHs8UsStACNW3Vcm76KTFMLEiM7lloLF97jLFh
s00xnsaXPSjtCfHzp0nByrbxFoYwCrzC/MxS8TRB6yQHFj82idJN7GF0J7DIxwbeYgcX0hdeQSSX
MBiz0+fC4Zv0/fhACuln2dkQNXCm6E7zFBEVA126wHo+YUHHV4UjXAIyOvurLu0DaXP1zMdRPg9i
D+bl8FmqISix1HgJrWKH6YQnzs1eYAmfiqndqN4dn/MjHcjdlLjgDLt3ObZ0DCF3XFl+AYb6gVsh
DYsSRNbCVTUK0G6ZctKevZLFksTI/OpbFCWhjhj2Y+ncj7Hw91j5e9M7EeU6T0xpaZdB57llv+A3
mXWKfjeh1qJ8Zokxu/aBph+xj0CPJDsglhSBKx7Iba213wBPkaABgAPXO+C6lNwgLXyktr5CaV4S
hznBKqCemTG3tiAY9IjgjOjVRzfI+xLfxhbOeCjeD1cKagQFIdFSCDFDeoCIskQYiKyZHKdFYdXZ
IhhDfW6Yc5MtqQUjJOGAXkxbxHA2OvQFV3/nsf0orK0kUiUQGhYarIZrANbVFlrRz4D2dvAk1wG+
Q2fSZ4H3IH3WqWq/XK8G6eqQEEXzAtMDl1uqcN6snuOTzLgcpVH+in2TIMHSMj9LTzCu90iH1OBY
VNVLLglv8pmwWf1hTTz29Yp883lJ0s8MgRq8KY6NLahlYsryzZQFX1FE/7Dk8TTH9GCCKB4l7iML
Gez3UbE3/WGJLX5jdsMltfUnurerCNSzTFXqQD/rDxGs9ytZjmyZ+w4sddTtbXDRkl1VS350DEja
i8WqEubSBDDdA5rWcbsWEjwNgDoERH3l6YWMl+yQUFUZRWZLjjxj5psON4QLB0USvExzOlb2Vysp
LgIgo+uv4avf9tr4IB/FK8Ru1PSH3Br3El5UNvYLT/h7AU7bjtnl/Xsl6B4kRquDyVHVzlaUxda2
uvuogcqdg+fGFn2laAkoBLBkLvyck4XD1nP/uMC9fSFHyJAm28iblYV9Hxs0LNOuYRA3rYRA+oSn
PARHNYsAV5KK1Y6yWylt0qEOzTwMLjoJcL7A8JJgl85MzMZ+rEGR18/XJ/yaXTYBLIwlvBxxwILL
xbnTq27GgY0bznkhqQu1RJ8PMNAHWOiozAzcPfesqoAyJGKsJtlXB8d7JSXkEqneSLj6AGVdgbYu
JHYdYRJRG9a0LhXQ/eJBdXe8dn/siCpFYtuzxsfuBbhbIhpVyO4KhHdVot4HGgc57HdDQuA1iYOf
4ML7FpiwK71Nhxlfwo5v+3UCSd6CBiXB8oZEzNcSNk/aHpcI/nwJhx41N/8PMn0tu76Q6nmBlolE
1+cw7K3QxmYYKMtO9y/Me+atlb+mDnrhCp6aYtVz5B/HRlI/r/jIQsLyO2PTmYUl9c4A/LoDq93Z
C7lx1/coNuNVDLpl1sPgr21eS5j8Psw4ySvkGHBDuiDaKetTlax0+T8KQ32gLaRAukjaV1NmVPDa
rPXhVJn1i2sN26Rpi4VdIyOYZFxARG6AamXZbpBRAkaYY+hxYJ5FobkG+MQKUw07CyEXfUfUsPAm
XgIZT2CSU9DIwAL3Gl0QsOFa3czMYm01yHgDQc5BlBEvEky6C3S6ueRGd+fn9dE0iDSnrs3ISgit
o07cvKB6LyL0wGzgdc3qoIXtvvNoJxIo3wNSm+mdcKmYoOPkhMKWWT53S+19jOBAESV2J9TXsp+e
JGLv/7JJ5HivUO/8Ol6Ygb9xyYAQLMMmmRC+0h9qCzkRX9CP9tNEdoQveYmpjJMAzjzIeIlGPnMe
iRN+R4qfjKDAJfFpM+QthwHAm/ppNsAAWb0ZjBX9hWi9ebjvLf1WI9sC1mSI6Nm5G0m9UEi/6GUM
RgnCS+InahmQIf9l6A89uRkT+RkqORoWeRqZDNaYSNgwSdqwZeSGJ8M3ShnDEdHjx4pDFvBrDQE2
Zcny6/EzI71DI8WjgCqqQEcoCuI9lK67lTBQeQCSD4ZM7ZP/7fLfmp8/1+SEROSFWOSG5EQ5M1iR
vxTrRESdnz7GVINmu5YQmJ5jvQwhubLCJATIIJ8EGXM1D0uYmkjxrtQTSQWXLyDgq3fPLC950C5I
pFghOr90A5S8yGaJcWUwikJCiklSSvp/kSnJI2rBWU2WCjkqSOhlvApQ8lUydkdDgsYqifkk1vEr
QZ2pWMGTZW0h0XDo058zklsGGeFiaiGMrMKFmaE+9KrLCUfn+YRFgkvqzcRPHSLFQLZMMgxKojK4
y2VgTERyTNi4jyk0ScNUglljj/u0ynftlMLAQctbq19lbxPUHhGfnDOdT1WC5idQOVWNOrGwlX3r
hBe92pDX+NLh7cRN/DySdBOReJORfBPLCBzDD84aVthe6O9Euf0hKvjcu2w2ykNKgg4u5adIrr/X
i+kj/yzVm2mIID6anCq9K95BwjWS0njstxLjA3+EuEbIVh0xhbgHIxRww9eV0eJIlq6HmsPOzXc/
IABIIRcVEYcEf8W3GRlBvt9fWhkahC4gZpnGMwmqtCFXCO4l4zmShgyM09hoOGNIoq0fbAsyiVqy
iSwyihyyimwyi8JkPJmuyXamA6ig2rwi7DxyjjrsBaLp77yKKFNz08g4pCs0NSchaXKi+0ZvN85U
wvqFlpGAr9BikjbIVuo0CqmWtCX1eEWttjKEaXQeORV+RjKcCekPw/q6+SO6jvhquzsqrmcAMMx3
gwDQlQqY+ql71u2mZQVxYuim2sVJ4xvbCIsttLB5TXKgS2E7G/QK+KTJMYkU6IUylSOLVrT2yAUH
MkWjN1fEhxZE3W4c7TezLY9WNUsKDWlnYKbrFlmo5XYqGRU5ydP6KtaIaPXbelHRQl+QRNyu58D0
oIW4w1Y3vISICMGJReTtfBJoflzHt/dRVDMdOUHpg/CWm/WmgNdSquZKKCp9TrXwcB6Yziy1aPyY
qUunROyVTG7rXpttIvdOGfqKl5gDY1nZC8c255x8tooe3nSqhwzZ6+eN3YeHLrBuhN9XiyQb9yJt
96O7nezovQz0DzfRlIXiqeu6Fh++RuVFGTLHl8laf99i1Jh0I5X+ZLBW3OCO2lyYW0dx7vHx3/Bx
6TP1X5le7ZWxRmxDtuJMM90bw2ZOXdzWecw5Mv+TjxaN6UxZC6sZ5m6RfbQxSaCGC8xU7WcEN0Ez
4lQ9z2gKdEUF6W1Svyo0w76oHkr61KTIWvgS1GzXENKAq/bG6kdra4Pl7qcJLKv95TdluNMr7Kem
WyrrVuwixPELjJT7MffD9WCkzMaTNt4Zxl3RozJlRAqXTVkbPGJru9sS4zIQOL3vi5Quk97a+1i2
sAix2jZZlGwCdt2Ybh1DhGmWtM2rlVEQx7p3sBuIp350ewUbw4d2Rpw/+rQNYbxJ2FoxViTmaOuu
tuDO9Bptdqoe721M1c8p0N8Gsj90b1wOQjm4NJ8RYsHqGiSsDVdUFDYr1SVDyK4fXM4oLJg3Kjg0
PaCLpHJEC54bTqY8daBDJWx6UKdLUNiXOmrOHImpqMpF3vaHa8FXNtEnTe9q7tUmKk5jn3psajEh
8XrRocB3XlyxbMbk/ZoRKwKQzgqawFkNmVFYXIKqF/cN4zELtRcnnGLTWPZOmSYaT95DGkdPXVis
rv/4wW1edByaKP9ShdItVL1lM/VLfXROCsFDmZk+J8gIZkh1BYS1yYqeyv6rletPPejnXMLs+h4O
V1rsEUF9htOT3Ts7hQDNK1JHT/I/qrvtKLQlD0cr3G6mtdl2NL35oE/uuuqtcaEkBqlTCpPT5liE
Fp22UfuwSK3XCmZa1tR7M6PpTomZHFy3oqwBuTWoT1eo7DVDaFBDIjaKWekMh2tmjBjde1cfF2GK
e831KFSykiMK7b89k8L77FYzckqQiOiv5Dmo2s/C9faZ099Y27CSu/wwnRPSImZqOwcd5fDq9x+T
gZoDOOTU8nBgqsJAAE/OiYEvuj59BOpExoHUkwk3m7FDnE/U2r33EWoUF+jSwCxNb/mQI80KH7IA
uCw2NyLnvPSNQKBFEZUQpDlbyljeYSQ2k46GHHctuIFOp92mjayBKSW6brwjt3mbj8fe6d96znN5
bWAb7QWo0ungAdv23PRdaVCMmfofGsQwa/l5TcGW1qsU55LGbCjd6/WHXcv9Lm0fGqJKWYZ5q67c
s8ngxO0pT7HOHnv9S76ZvPgiAjLt/d/fc5uWE6NKhg/I4skuLoPZQEepSKINg+lLaZVkVakofYmH
NfNoJyCxeBIYK+qlMdX2TLgdR+r0j4TceYKdOSxqkFJ8VustN579BmtqrBDd3L524KBxZgbarON0
NwsY82I/LO6ySmKxONt7eI4i+WYyD7ryLitZfIVyvy/kblrRNi4Me6PnxntWKwNmEetjbFQCA6Hr
mYp1cCJvZxtdQN8OpAaErwUNsTs71W9yOdbp1YjuiHl0pxwmkq1zYPanZWRb2173H5vWvTVE+0eM
+Cjx9S6En7QzI+XCW/pO99x7PdfhTdB2DePnFLx/0RnNvKRBeSLd9WnSBmVrSHqi+v/YO3PlSLIs
Pb8KrXUvXt/dx6ZbCI8NEQhEYE9AcQOQSN/33TVynmB0UqJCeYwCBfKFyH4Ifhddxc4E0hIz+pR1
l1Umlojw5fo95/z/9ydiK1rgK3YJa7WPV4CJ+yPqE0+t82sjKZQv1pcQT3qnjR09PyjXRNGyhIGn
yOKSi3GY10nirstZ96mwkulk0o9aaFZ53dQQaRg2FisxVlc98JLz1oQPAnt9V6Sq5Os0SDy4dh20
/cvotpDdqSG461NT2ajdXZyRX01+ExAup193pY4Qm9/71hPVlJfO0Faqz0liD1d6SBTVxTwb7Nzb
60ibrSV2U1gyFXds05qLQHRkKx60KgX9E0/n8rlUzwFTe76DDJTHdk629hw/x64xeL6pkmFCat9c
v9TVwrLS7RjVDlKkQF3YHe3tAdsK0X0KvDYQbYqYn3OEG32uvigY5rkEhmKRYmyF/4Z6oO56NNzp
FwXRNRPxBt9cNXvaxF05GsT+6FpH9m3ZfDMFEQu5vs6D/CjaGd79OGOZaeptxw7Ri/kYq7in8rZT
nRrIQv6LGNavUm/QBe83trMVcTNnQbFnN+6shFXMW3T7q3LqmARUKTzRsptpJzs7p3TKNfvqp6Ao
+YxQa5n8KhazRXYtmaGegwB89kWsrbLxaGdJtOyd6ltlTd/6IaAx0b50Q/tN9c3HtEYcw1AEmUC+
9CuBz0go0zLOU+RQ3pDpy8hgaSD/BpErOLmFXzYdwWAVDaxxRdV/G3XJV3jHh4qWq1Q+emPW3kbW
AAMf0bWbuKfCcfdRXj07fnTVVGrjtQwIYBDnLJQ8B6DOj5PXy9G3WrBwpxjEEbH62ZKExvasLbNd
19QE10X1bmQMvoXCskua5nlsxRf2mcRrd9WJkMqTMsOHC1C34zUyHgVsISUcDj0fSku+6CGlCpNI
zgB9SEoIp1mgYLzwCW5LxFWKEIEtEjYSA2ZTQyi56oDKb7Nu8DKa1nGlfyUG46TprQ6NWzyUVTmt
tNEEFGIfIz0m5LIq7qtwvuok9gUK7YGZeb4amP9oX8k8Kxb6UHmhRbD8DOVJkhiBc2tZcVGbzqrL
o2FjNO35MFqPptGT0KC+JHpcLXvjLqWe9cJRPM1wmeseN9vcmTEOmItMGyD2g7khagNE8qwva5d8
QH0GoZy2x6lgZiv3JlFGWzgr7DtNNKtWT5/fsjeqJrmt+nI5wFuY5/BoQEZmIKvQzdDvwSUyJ+fA
tTCbe4XyGu3MYUTpzO9UoelGMciXPImXE6rA0qrtTaSItUCVujEiLpqsJVCUgUc+cOuNc/c49hrK
T2Mf531PYVEu+lbC5klqWyCVkUlErJJ2epnVsM3Vcjgg8H0jXwoH1O1c14SB2WdqTojda6eBVB7l
z9uK+9oOwUa2o4ug3oj4vk7r2zIkNcNPHmvdeRL14LkqM6ze5aGmWPSCqXHIDxz6ReEOa9ssbt4G
zP/xZfwH0t9PfxvyN3/5R/6Mn2+qoyBs3/3xLzdFxv/+Uf7M//+eH3/iL4fopS6a4lv7y+/avBYX
T9lr8/6bfvjNvPrv72751D798AdYGlE7XXav9XT12nRp+/Yu+BzyO/+1X/wPr/9Kbh36kN//+W4m
L1/p998gP8qf//TX//o///ov/+VPv//d2dc//0mRPJe//+gf0DrrN3T6uGuktA7LLlOdP6B11m+6
aTq6gdDN1W1G/H8w6+zfECWD/udHICaYNpOVpuja8M9/0u3fdFqW/DbkUODu+Kk/jsUP5/Tv5/h7
XNrHeSI2W+B3JBCCmLbeqyqyMUzHcepLBKeE5bQ8ZmNrlcy0zwKCRuJ0BdrtExnORz0BvnMNB7RA
/SrthD8KF0Y8jKMF5vok5aHWiJTEfXCM+4bpINwvr2W2XDLC/O7M/P65v/+cmvYTPbyJb8eE6YJq
6QN0p2TroAYBSKJRi7/MBV0d2++XeqeBb6tbc+nqbG/nL44JBN8OnhjMgwk31W4R2eYXsxa3wpss
9WgTYb9wwGhND/2s+gtkEyvDSL7FBVhRjZQJOHj1U+gDfghvurm461FjMy6ZLyhO18Lsr9vB2dJC
3uMSXvWV2IvBX0fu6LWzcvSFjbWJDbAuiGPCKw+1oyu9OtT3gdk80yZFmq6fZre8TVTzjJJz1WOZ
N5R0NRnimNIE57zNMgnNV8Q+moplO/irnsnOpHZEqoVnTgwsHm5q0G+b4jarHmnwrrWoWjHE37AH
2RVVt82DAUcJ2SR2uql0y4utdZizJqpEfZ5ifLL1pG77mX6ZkawSKhuhYHcOYZi0/j4svgpl3Ynp
sWrAnQ0lh9gmlTFy1k6paESZhiRHxju/KbEZ7jU/XNaBjEEwQYlB0+pfpIqu07Qvlt2/WJHYD2Qs
eK4WXmQVO9x8yFauNqi0wGuezualOqE+s+U2xITNbevdUxiXZy5DkFCvlyW6Zzv3z6QIfCqnc2xA
avwa2OkqTgnRpZbJk2hN9Oyar8ytwaQOhhmWBAKiNnkxejPOn7BY+wgY5N2AP22RBO4yD6NtylzM
dO6IhlxYND7jZJnFtIGZOjXIQWouaXkfRU4KS5VWGJ9QXua1qy0bLJ/i3DLoQKhr6POiXLlmCGYj
XQaIE40Kk7FgSIUVs+JZ3+XhUnQjLPyOk+IujYEngTFR2ZerqbA2c5CAbBsXBluwIaZfMHD7wn7W
GrJ91ZGjaa6VtvSAUSBqc9Z+Ma+NZo/ZbK3i1jWZZhIagR0sXxZltxxMzI6MQeJoWslfMzBbiKGU
yL/LUsK58LF2wQbk4SmZ7UOdj3c1DQHNx0JbZyuVlnZWMKKGJFsNL6XRX7biM4zWT9cRXCSWY1j2
RzdeO+S9O4myOMljUKY3Y6zSlzKpja5qTpNt6V6jT8dfryM/I3rgUWb9FdLUgxrtx9UrUUQ9YoJF
9tjai0dlInyVSaAOj8BqLchqtMysfm1y+hxYAYWqbeX9Q+NtFZadB90zmV9+/Zbepv4/SvRYUE3m
WI4ON+vt+fK9EqxJQbzrIW/JbPQlAeBeWZCVzJGQ76aabC9AsJ3U7YZtn9Yanq61cASRi3IdKSrA
DaQBg2stJUFg8imD4nVq0dxlD1s344pO8l5ebjmSmlIZN5U9n0d0rjrhL8dZP1jkM0yjuyJ1ypP/
LVhdQrg6XKkNCQLyS8bgw7Jul4a61/t0bWI8bMJ63VYGe+N+VReI5DhCM/icPjTWJFac/PyYU1kx
YGCIHi5tnhMEQn8pO31NE2+f92BFyYd1qeCmXLvOMjxcNAbqalg68bwUVbvCTrzOEpNJVrpKaySB
NH9sBtix3vDfNeKXja5ODB57b0iru4bFcXKVzwSUUof34ewg7TYt+RgHU/PjBZOTk5IUaMBOmZYR
Am4tVW7jGOmSiRxYuhAMxT/LbfG2ariQ/OL6E9HQT6STiOQwVetsF3T7g3eIgQ0kcggSJ+rrpasl
SwuNVePOl3o+bwasB4gGgXCvlMgkqoCyDHmNgu75W22Ymzgkab24ddXgUKTz+tfXrvoRFMhbQ70n
TN3BdmFJcfx3KsYityPFjdzyZFcaiIVk2fovc4yJM+LpxhKplyy4XEkwvmBMJ5+8/Mc9wY+v/u7c
OKng+kkcICN+782sxZ1oUCdQZMWvn3zQj9pjXgr5JMYfwXXwng0MsbZS3MouT76db32gFfIZJ28E
ls4suFZU3BbpfaGe5kicVVG8JQHzk0vx414PIb8QljBQ7fBGpLrou2MNGnPAYgd5WD4MylJ92xqg
HfTUrvYUOuWl/YlGFSf5h6vfQq0EeQ5LiYps6d0RnuZihMBRlCc9TfttOrooEzdWWJM/n9FiT0hT
WoBMfo2Z0xh9PS5tRjBeFa6TsWz3dQqmYWJFa0uLI+bC7oCgm2bFuuQxa4bXzvQa2d2mnaP1TPDZ
lFF0TSkWGRyjPbJgJ3hOVOZDzqBu64wmjSIt0oFV3ldC7y5ah9Zrxg8HffbFnq4z4bBkZMGtqhBk
jVJ/atHB0RDulsQxLwzaXgjqrkbaYAntsEn2xVDcgmSjVQYe7DDSOitlDy2HlxXk7nWpUypbnGql
VUNobspO6UvrPDOwetiMHe+DgKVAczR4ulJIWgdIShMpLk2kzLREb5qiOyXlCIW/SNUVDlJKUlu5
qcP52Y/zzTyMnu2LRwUVqyPlrDq61u5N4Mrc1AiYlSblpVVX1bWoaB30nXt0Q8HoqYvu9cEslvPA
TMWBw4RisUa5mKNg1KSUET2nIqWNWv6UVeg5sxgYYgmyYoBs1Ip7y22vswqlWUezckoxl5fbBquN
JuhPzcmwaYZkFynTLoize71+VJLrUNfhsvu7SCewJ7qeaSUsKoRfS7Sfj/k43k6NvY0cxDjhWNyC
9cGiBn9Zr7GCBh5BKfTnU4ZkhM8hQ31M4i8pTrol0qVNOOeEiNCI1rHtzW21MvNbq5sfjU6mMRTh
EgH5PaqJRzurqSiN5Yjv3RxnZnoJeNzxrs07TFZwYByPmcsim4vtRKfQbhJwDv6SzPI11Fimt555
P7bdJoBzKOB3d5mx7grGMXVb0aJmjK7QNzVu1bLZ5cWFUvfHVgaz6tkmpaIitkzm58F0GXkis1WL
DC8dDwAmwRb3C4hUHGY1KM+ctjmaZXkilnybm5h3faQBUbkKTZ03WEsPkNcU/WIepnVmkQGuXabo
dOJNGiW3k9WsXTr3itJd6sW41RE3lwnSYjddT/IAsKtTEccFcDl5Dm+UcVpSiR4RB1wVqXaozeYl
mRjQGvPeT0OFpZE4biLYnI2dmAjFGGXOqrGKkpYA9ZCtcSUKD/Dq0fniutBcIdkNvO+EyY2OrCej
W4F95yoLu3DTD/ORvpCztNToIYmRabKhbCyHJmFi4uLKwqd4nL5q9rxSi/EqYt7UmIU3qmIVTs4x
6NVnrCfLtg53LiDiVjeRlsAK8ivlOS2zlY2hg/V2FfYom+t4OevGMZtexiAFhBAyTcS4xJS+2MAb
4zfmw/Zttf/31snnkc8mHoi//fPdA/JD6+T//I9//ut/+1/vWyff/egfrRP7N6GB68EvjvOZ3sn3
rRNZyLNzYPsANYYHyx+9E5OwZ80ybJIAeODqst/yR+/E/I3HJsh/rPhvzRPn39I70WSowI97O+mL
Mw1QbPRv8EHJr3/3RB2MUsfZ1DrHOYsvKBaeRNu+DG140UVn5PmoBECZt+7g03IVZ0gxc8N+mnvH
3hNOeCia51pDPWxSPEYW0zuzBHGMHfmGje5rOwLJw66yyhQ3OQTOfG4yJs0V90IM43lQqNeF3d3C
KzvCELWOrTEcB33ahdm4U0zloHYt0Xhpty0G9NlSKkWQX7XWC8pdtZm/0cX4qtcMjAt25jNYkdop
r5mO3Beh+dWOmvsAZoQa9eeGGZM5Nt/kZnhrGvNdrhN7pKXmuler82AubgIjJzBuZbm0wfuxbXlC
hLtxSp9GhpVenCrn+RyRrjge01TcVNOlwpqXWgCH1L7qFmU1PDHquVA7FAdpZXiqP8QLkLhXfZ14
imlfVWV53vX9xVxaeG1d+qlhd9Jy+6l2svVsDSvdHeJ9z/ImrGzlo4mZ8304Y1nUukwcnEE8zKOa
XzekQhvjtE6Zo3i9e8rmlJ5E9g1HD3oAhoCpaZ4C2L4rd0we3NzddfYpKIWUM2ycwt1kzCSn5iim
y8wRmzZJz8cJZEi8ih2fJrJNJ1s9n1O0c9bQYwzRrBXbFtz4OCfLojvGyUSrt5j2XcOM338J7ORo
uN25X6uIofvV2ChXxE3WzJSqSywYZFDNh0kPnGUXSQ319JCWgxS/+6Ba0D+31ZmRWtdOEZ+MpLro
tHCXu/06JQVospiRuWp1nOcU07FPWlQxXVXaRVIxrYrVhxojd1DjG5kf07Rhy9Fae6hol0Pg8OiF
BWM26Js7LV4UtFYancAE5hac225rmsr57EBESMf6lTvtiwMJacRsqQQh0xqZtFOXQcouoHzIGTON
j4XBclsaIVG+IEwVi158Wzy8jf5IaHxyONyNVT35zGwRtmUw55y/bUT/fUH+fEGGp/X7P79ckP/l
f//1n/7T//3P//0nMSzf/YI/lmX3N/JX6DQAZoRGodG4/qOjTePaZjW26LNaLIjUA39flrGtuBQg
QCtZMaWZ4I9l2fjNlD1wSGQuRapMaPk3tLQ/+Kl12zVcVTbJAUXQqPlxUdaMyUlQfsA5MsdbI55v
9No4NzK2NclwVbhsTb87UD9pLX90zus8nRycfzb4Zxow72qcuXQL9A4RaI7CvHVI6pzsaT21+sOQ
d3d2VVxP/rdQ0442BGzmtyGDdRrthFenPf2QdLz65P385LHk4A4BCqRC4Fc/OMqZTc5li6zhZIfR
fRfFrzqk8kU5l4fZ3lVhtNfwyGCXyJ+LQF+Dx91QNV7ojv9MM6JeH4YB/FejdTdB3uwKkdzEeVMv
ejE+9owSOze+nPXqteqra1Jf47Zedc5I8FkPUkKQUVOcJ7q+i5BvGlkHZ7/Mob4zX110o3LeJoSj
qge4AVdhbz3p2i0UIghLfe2ZORgE9M13WQwv2PHJvbdl9eJDqcyyazQUmLWgfOhTusrz+jgIX6KZ
vJ4Fpe2UVzsRwAlm7ZuqNSu3tDqZAb7JA/HkxmKmRqMjWCXnbdM+jKoh8FbH1bpRUsLwLh1T5PzF
LQ/86zwn4MVphE8hpl6HO1a5Eo27yJUFeTJXISUzmbukAsN7m7sw8yqzg5w23Mc5BUBaa2cuYXBN
hDoki9aWrD9qSz9lpX/l0vUSek8sZO/Av420YqE6kn3PSXHj7BPy7kcPMVemDV6TIRE+/g+4lI7t
kZ/VYXxCBh4CM8SNRYSnmWTrGFyhPzxkk/LQFhxUEzM9rrn+Bl7Rcq6xR/76opT3wA9dMPlOqB94
M9yc9CB+vCnjGYF+nEpwy2ATrqbcy0tG8TUs7D04yezSNftP4MsfWg+8JAh/UzBswqhuyI7Md5uz
OS2nZibL/iRvRTvMnnPb3A5oE/SO8XpnD1+BhHufv+5H6NO7F37XZ8mMcsbJDsydGe6uX+OD0qb4
vI9vEr+/rOMR7nF/I1A9/PoQf2xNs/RoqiQrcZzND8d4ssa8JbYlO/XmS8cGeDFVV0ZrsCw5j3iL
lpoWndtzuQ8dccbMb+fH4yEUgiZK86iU1PUoOdaF9Vmiwscen3xfDvk9qoFb7AOrLHSalExII+cq
9OnyKMKLI31LFGS1ZKN0yzXzZLs5rix7pWqKv7BYMn99aH5yKQA+kvWDjYUdvuOPl0JejoZJJzE/
OYfIECe1ty7FaK8bJ8Rk4V7ZpHNNLbqEX7/qz24/RzblhbwOCQV4Vx50IN2ttHCIo+FJVCIc7w4s
vIdici8FyrC0TR6itrweNPXajKdtdsTi9fTJe5A31rsbj7VLB6Fsm/T83hukdZNGGl9PTyWIW2RG
+8wwvnSILTrTE0brFQhWLbOg3djffPLSH6sjh5eWeC3ACjb/+vGoj7at9jmUXwCNt2UmMxWVe4PH
HWrUBRCyZduXyNV3Zp2fi75f54r5ZZI2sb46Rq02e0VmP/76LX3EynApWqj0wcpIB+X7MwLJOotb
S0lPoooOWpwdZ2x0iXOYXPIIOPg85akvgvrJ1+JbZQ5eDHFm91PrpV1+kTv6MjObr/KR/rZwGuY+
VMpzq0eWZQFLLDjFbop8P4n2UcUMPTdWASlVaWtsCw4/IQK3KJNJqfbwsu/ACYCNhPrJkoDK8tEo
QQ3++gO/TRfen37L0aSYgEXhw7hqiOtiYK8PJcDFWINFCE2xsjJm6CRJeGsP7iuQbQWbiLN3I3pq
bs3AChG8PFe1QdZqOXt9i9auZ51O3BLUWDNvomIRu4D1fATUkQb0TGvpLModgN/JOSv1FXg9EdBc
U9Vyqyb6BgHK3h+/iqH4Ip/9gYyXQW7q419YUOOfB0i9YA2lS0daAU2p88zM26JovJFSFd3uqUNP
9cnhAZb+k9vDtXg00YAX7gdHbUKI2VwOIjyZhXnX1+23mg9RZvomB3umaeVdY3dPBmrIRVKlN41C
I7gd9mVhkTQJ313NUDwX9LicVHtojeibE/XSBmQ9diLatymyo1rVrp0QUbOq7nJ6/Am45JJQe5qY
6NUfaVddJpV+J7KdOna0TcMrt+jvkG+WzsjBbojwdq6GQHksWufk0KmVG7NidJ+moadUNOpLri9H
x/Ld3nY5wqFoQuJgb4OO96xXYkEwOIQ3Z0bANG2LGgmRFYRo+ZV10Q/PSqm8Ro670zOqQL1zXyxS
exWDM+y22hJP64l7Ev2X03iZjYI7Cr6oRfraIIxsfQVpgkndP0CBqGv0Xdw5jdF9MwdE4AW42r4F
w6g8MC6nsZkyQEeO/FXXlnLvSR0gr7eE+yZKPSa5sRfSDeZ6eiQTCPEu276id7cmj+4kxUGrDVPk
+f5KffHTC9+cVkoXXifZdeHYK8QmTwPXHOxCXCbz8m3Hm+TRPvGV26qmv2Da7MKcZcXsnWgIL+zD
vZn6W7+3aoQEydqKdCZO/TarLPil1bkbGmzmImSMiRTMq1X9CPnlxjS1uwQAkFKae/9oxuCX6P2m
BAxGtwH47Tn65uM7TjitJjW/osU6QWcaQjF3IB/60gzAB/hyAa6J7kjZE77tRFgOBlUc0DkUb2cy
KJMTQ7On6yTIb1TNuU6LHc4LaVCscK5NByMlwTwrbm3lrgVhoxJhsOgGjFwD16ZNa9xRyFaBjtGQ
YeSfSpd5RBtcq35ODra9a+TNpMb9o/zLlr2YL8SL3Bi4mnhKOWap3HVb4UqP4qOR0piKO+sOBdE3
8AKHbPYvQczf1AvNVe/l34phrWbzU0/baKGkTCG4rbaA6S2ke2TRzK1j4G7MVlkrVG8u0lUdZXc0
syMvEFJ1lMGlrPoD1lyTX0SvmnvoEKjICwWJbsvAQAStDrcTu0dbKMEySPRtW38jw4MlpjHJIkjj
laZe2RYSyaLIAGmQ/4dNs16rurkaZ2ZtWNnkvTTnNPfDM7vJ7+T61ybOa4mQxA9d/BrDpU6lSJnK
aZ3mr3OmXQfabhTSKjygysYnG8z7fKpnYmCqT3as2s8e1tDO6FCyVaKKfldJ5gHWpalUwxMOCFyp
GZHRy5SLTa4YAaMHfw4vKrV41lmY1NLBYptvSie4H0gicPtkq3akEQ5XPoOJBmwlwvDhkxXzjb78
7oFCGY+QTScz1f7AIk7SIkx0Z4zZZIIMcVvUw/hhygBoq1JJOy9So9FkZpA4lG4toZERIuRFdsC4
BkQha0JPkVd+4Vos7dUG710dnIp2RiKj6K9aaeyg7a9ju7zI/KBYiDS+0g1Sv6bgqml8hzBRShnh
t9midqCF93t5Mb7VZPhbIuSV8WGg9E3rJyfG2hWikHKs0xRG9VL3kTEEYyMWWRfsNJTng47MSmVN
INynOpfPaNwaCYGtSpfeA0i8N0b9kO0JaMo6q4cBItZIgF7fqrcoJ1TOVR9szbxts6cpbVxvnMzP
lGuyL/J+B+cilpO9bmBb1FA/bqNUacAWygBDNvM3logognmDQWFvofEjyaCsz0LukwgFRzaeDQJJ
d4aJS1Gay3qyL9J4Uj2AMan3673FR1A34kTelWkaeO0+Eqrwu8zCDeboBNVcJnMOd6IsyCVHmlpP
irQ9tlv5RJJXK2nmuDvwqcydsUVFHcDNQY5ijxOqj1DxSCl7alTj4ddv8WMrSJacdGUEkAsUMu+q
zqJRIlpYMYeObVYSlPey/Ist4zTL7kyNHuTXr6f/ZDuBWpMmFnUGy/P7Ebte9DrxoFZ0GtlKyL1u
0KhXuj3cDA2avnQ42sp8lI8j+cTxi7z0NGtrp/EDqgBuF2tiGll9ocu0ld8A7/CpsPNDTaeVwLsK
K1pn4QclecPqXc8hL02frH07sAFBb3aHbBo3+QpszWcZsh9ZgJxrja28w62vQYt/V8oYalIrtZHE
p7fnfaqUzyDJDvNc3ZrWEUgctlJrlQuQGrGf7sJ+VpZyIf314f3prWByqQEEpH/4YTeb2lXfjrkR
ngq/fPWJXwiupowxs1s/qlO37rmxdekS40JypvrWMJwtaSB9kt7LMh/3yGc190eUK8cFBS/CFRpu
kOXeXWEEEBZUkKBxbF5vTqsLuWhEg7TwusuwJ4wdpetO17D9jex5wsBVEO9HDD+4XZpc22XYezKQ
8ppVbbW8XVoiONNllA8kgrcPk3K54k/Hweykm54nlxXvc5Y8IT9NTR5RCITdku0kUT9OcXPSyltG
yjdNoz++XVVtE217U5yZlvOs2srZyDZuxJRRy1SyscAIHV0XeX/MrOCxmhZl51z1nXbQx5s41c9M
tnDVxCzZb6DKpFdwtsDmEGDYsIgbKDNy57J2/G05Ol8/Odt0kT8sfKZN6cL/hYB9/+PCZ6VppjWu
icSwJ/odLUiwcGf7NIzNmdypTyHayBT2oqwnykE/19jO5Fny0vPg7oCwwUFUpk8WPV22Ct4//2xK
afrKLOxMJX98U9UYG37nh8nf3pRFuzBSlK1A5NZoGZhGe4U3nm2o0WPOxROVOcaz3BJHVJn4GJ/l
zncy8OQ5a8QFeB7lPa9F8Zdh6O+rzHo27ejl7XQalb3Dy88mtJpfCIc+r+Zsr8bJhfTK+El0E8mH
qSufs58dePunn9JhyaT3D6b7fQZDaYwE4BRVchro3nh1g/qGXTt+4Svd7MXS3xRWi66QbFoySLc2
xVxRTCHIsOLSdaZHoSUrkQ2HcOi/ZmzCDR8HmKj0zSiuIH8goNYRK+f+5dtzH7HSKubwIBPCkWQ6
W/xc4BpK8AtmMF1TcJKcFx0g40SELzUlaoHpuiavlyQW5NYdJo/EyvBe+KJf1AIBI5e/n01f68G5
FVwUqTFyMdCyto1gDWiBneq6YdtXGV8n8pm1KngF9nAZkjtLDa8e9CoCCmEmHaBvz43EuXAxKtZG
vI9sUsHTql0UQ58tksGBdSHJq6gYPSuen+tOXbi59tz2GDVlfyOZpidBC6TMQIkp8JfZQPNMZkRC
ciNFXNpHO100R016LmNKLS8mK23Roi+OZ56SsUOWO4yJ/ZCqt3atiaWl+BtzGi8II11q2Yai87Jg
Arzog4qMS+6i5Qwdm21IH+UPSmvkK9sM5m0K8tYaC/yf7QqhJzAj7ZjSPy/dt/CqaPImxTgyNoBJ
FNFvt8dtxqNHlqhZPewyVV8HnSjfSiW54mRJiuOtOq/BcYM9mne6Eq3qULK6KvGVmTaVEM4krXxK
OuNSljN+IW0xw84XxVNEFSqrs9Q0LnRATAuoeHeWM36NZCC6ZZBb5WovEDrOo7T8NhbJOfm4ixiF
npJpz3YL30WxacMnqfJUucsxtamos+eQbprBklYZ2o5U8RORE2h2CkNZfCNJ9wxigR5Qg1owaJSZ
fsPUarCUZTs4BVGA1CVeJDUm84FrZZYzkljh/isAY79dakNw3rvhNsyQIzWJdh2yHcdr8DhnaFqz
saRcj9aGMjxPUXxlqQr1e2VsUQ5s2oJokInfiocI0owfPogGJMiEcmvW9qoah+cyzPOc1rm+0jKE
SKJc40A6w+N0GdflQ9toi5Z+U5F2F4FqPBLIRsQTz43ACVRy7cKbFr1A0WqQroN0H0fDq13oMiLY
xiOE3uftB5CoPoJ/U9qJeNCBAB224g9GOT2zx+w82fuxy/5Fi++KFl1R7dveW0PMoRnm8gVYyP0C
+dqqdsZvc6o/ut2oL1OUegvXZS8zR75nJ0jJqxhXZj8DQ8xcxNkkkxRR/i3yRY0Sz0cAP6NawstN
PRAkSxMlIKJjk3qe9SSHvqpjrIrG7IKErXpZ0QbMEX8ZfbxP/fxWbnmakRu5ezPZZeC+YWz4zBI6
ZsfYba1F6dCCUvAiBxp7TGyYC00gW3g7+JbePaRCvWgbCgUbmuHYkTQ2yLp7VJ5n4jAFooilvHpj
PewWPmegQphodOrZ7Aa7sgvWytxjE6Db51T6sZ5qAt2mVdcpx1CYqwEZh1dpCKjhBaxkxel3Y740
WNc7egBhm1GE1Mjvw2opl50+dV/kd9UBz/CKh0gBaJOL1PoWze7XuE6O+pQ7K3fOnkQJ9lDxGdfb
yt9K+Gq0+IQWktX8BlQERmjHI1qdwBiAeqFPyVjWL3Yp00zpunbTvSKaipyYYp91gBuDZnic3eyA
yOTwdhhbpV9qSCC0Ir/2J3PVkCOKnvWcAPiUy6nwQbA0rWV7WuXlg89EbAC74kwHp1N3rsmOugiK
i2QGlWxZk8dYzl4XKfzByUzPlUb/ZofdNiH5GSP9npnDnTHOu0xL55Xr91Q1c3o5DYCCink4T6fc
yxX7ixL5uF8wW2CpjXr9DLLEpiomzpm5QoImqf3cuuJVNYMXuyZ+YYiDbaIo6P8JnhZhem/V8yHy
g8fW6kB5Zf75ONqmh4pI3do6e2eTLqdTj6HX2TXmjtJH0d+oBOz5a3sQwLyM7jViHlm0A/JTMjc2
ejjDNp2OwxjsErM55YlSguhJjnMaL7lNVmqonEVBeyp7Is2ywT2as3EARQt+KQQwDYBgAT4Z5EEH
6NmBoqGa6hK1KHr7qDRu4ng2vZHNFk1kckwK49BnYg0LbhtWYltMnH5Im2xyNzqLeBO7O6AZpMjO
08Fyb5JYHOxpgtco1rTnl1VOtCZ/N9XBPk+m9QCaHpXiTq3d5aCBb4Y5GpZYX5gaL80W2WCkT7hy
uJ76QAu8iaPr2vlV5rcvVuZeT9p8cNxoXzYqr2MvZbOzjlHjJ+LMSr42NUMcUHBGpx/KYLwfOvUU
Z3jOGalWWg+BQ2yVLDpBg9LOZvS+nYn8OrFoFtEtD1Ifw2iy/H/sncdyI8m2Zb8oukOLKTQIkgAF
CIKTMIpkeGgtZ/1T/X29POq2vbqZaVm337gnZVZZrAQYwv34OXuvXZTNUqFcHqthW5cQRrDnB960
0c3sMaFT5Rr+U6cPp3IaLrivlg2elQ7rjKLaxblg4LOr1a5B7xfE7+CrIqzUJNDlO9RVpMZzSRdm
nV1tfTPWBreKgMRmM4x1cAvDFye/iQ2OKx5bq7wqp32KUN5y0bgoH00KBJ9sVra63noXmXVWzQrG
WM6w26lrrFIS8s1pIwEgxE8xDRQLTm/3upVXnNcpRlokRhjFwBCYob7y+g5fUH12oY84VOtM0j4j
9JlG567c1jt3KTaBzIKQo+rjjw5vVCDoAjqUS4o/Hgs1ffRd5cQdfpiRO/nI9po78ALq9irM6jvo
PHwGWf8Vj+kZEyPgA76hB94IYGf0MeX+vlGifQAyZjHEHFX9oX2wc4Bf5nMe0920DOgrXr8aWw4i
ZYLvuJ/65zElcKl1sDUgJ04zf+u6hC1WdI//4ijoNviXqEBllrLF5qiDdS7iZuoFMtLEjdc9Rcwi
SZzHyDLW7pQgkA1hOA5r0egAg5alzRcq6ajTz2gWkJ1ucD8ftPIjtrojkjKDAs26xr33UmWnSDE+
usZA7B2nQCQlYY+FD0B1yK7u1t8I4J4g155t905ytWbAE4czjBgaprfQ+bBt3Fyx8M5eEH3YvMck
blwKCXwM2CMWaeYeXQ1UYo27Dv9htlAHu8BMJ1aT0J4qg4CspKKfxHQAIi6OdD/uvmPdejRLhUrW
yVDqYfb1CaWUa6kppneJ/SMA4KjU2pKsiEORPVtFf6aR5loEJQLQ6lPUzY360Qzx1tQhXrvcSgCm
gGlhuE0mwL+II28Y5PSZEZx3bQ6VDwcDbBajpxvLXJNCeLpU1DtVwYMU9sOXKVyOFd4xYNwFhI1u
jC/jURrE2YjBl2aPkK3A/5zLywtZeDHh8Jt2Uxt9dJIxaChsLU5O9QTqgEYkvf0vS4EOME13Wsd/
6+xVnLmPZS8vKS8AL05/X2v2gvgfLlwR3gaWeqwiIExS/+tU8S2IRrguUgyp2i+TT386c+lr5bG1
nv+n0RPnOH+uQYB6Yf3GL8hdNvJNjVvalGbxwp0uZlnqC2TWPG+ogr/o0vPdneYxsbSjENOXb/Ah
NkO4Rd1566KAedsG6nf813PdvhGs+6En6hrluz19zu9QoZ5hpzSdc+un+cFUlCcVIziOEYWlBsCV
pugrMCr3pl1/K+NAWTwERJEdHEe9wJq5LQnLA3zUFCEOh54KKI+vXFfKTV7odGT+xRB4gwrkAj6O
5DNPQ0jp7ezIOHex9jVDBfvKueoN4yOCCPXMBPOUnfo4eJmC8dusFMx45MGI8LHDa8B7anxbrdYs
puROHQkN8dpH0uGbxfw6gQ0hwEi4B3SCcKPUh8nbqLH5rmU8oAnQ0aBov6MIW3j+nlSQRfzCAe1B
fH0FRcar33LbvUpMpU5ACJsDDsx42yHfmy8WHHlMFu3EuwcITT4+2Og4M0ksY5fnuyqujo3ku1q+
mbHn6VedfVayWubvVRlggNS+WrPt7meq2FB6n2rQvKpPmgaRgycfGgDE4rq5kK/JUMn+iJzh22zy
QxIYB6BvAVQLHtGCyF/OmUh+Uoa8aUFBy29LhSUfSeccFOMbqw+kYLPfuFZyk/vMrFzUjC1lqRPh
DrOWjryKLddeXm81oD8Sj9shcG9THW+pxeMm0yoj+bRpZrAeAvN2RkmqITg5ydck9ks+bvtYT049
IEVo6EBh+vyYmvEx8LaBAs0Yc93r/IS7wbCM0nHv0bZvUvPUGO5Bw7ni6TDf8iA+6lW9oUoMljN3
KLCVB0vtOKBUxdHTxNZKsbrMP+ylT5HQXm299Raq+x1l6bP8FId830VkTfcctzdOJJfh2KC1Ekhh
qgwSUay36Jtf9MswwKVJWiTnnyrv1m7xVsfOumlD4h/192T8i7Q06T6Dvt4iyoJAXznuLKCg+CqN
XgliMoCjxkLdIgvEYyq/nR/UxBJ+1w6S/vmzYXPjSVGjq6fSFkjaJ5wqi7xonjzGSPz4iOUn247N
9O2DERz7Zhnr07aFTgth7rULxCNZrocQwp7GMxkDqbS85mzQCyu9fb3XBXaJ5iWI2bfw0sIaL1Gb
ya9PAxXaypMWI06I2nMVAq6+N/IEFHxzdvg7ihQajKQUhZKepSkelBJ4Xh1n/iajom1g4kMD8678
teuwULHsyOdrviSiD5czZqYnBjB04y1+kUsEPFEH0JVJ/HCJa2pR6Q8ucAe2jfpgeN3d/EnKEDxH
erLvCLou3QeaPNCMJnq+msIi50vKRLIUlvhoC7JQAuXT7baO1t9TNn+GdsXDESlnIL0PukJupxti
qO7fXZduu4JscjFzrdh7OI6qh3n/UBsm+LnefE8mp3R726SdPFFTKL343clRxvfKgzsZy33P7qd3
/uTWj8Re+MMGtfY+5FYtIP5SaH2IvGdWyt5jC/taatE6H/T9QF+AUSoEkgwonKGyP9AFglQreDtC
1BPRQNkW4PxLMUPNV0Q+226RLmMtvylUbkLudeeu1Nb10D8OSfHsStwVwEfty+1Y0AR2EXnza+WO
vCtO4klzSwl7bzmA9oKczW2+Q5qgYBNUJT2fMzGC70xW25SoVUdLb7oEtaKxspt8Q9myiSX0r9UO
idk+jQaSrebQqMFjXtofdeXdAApeOwym6ZW0GyMA35WPO3PkvF0HznE8JFP3Jur3XtzW/jT/m22R
o40Z90ZLpgOGx2NjGGu/gCpSiodC34M92mBuunUpOgFS84KUXBonxyvjvUdlTrBjaa2bKBwOcGVP
REDeD+xn64Gew7Ktfeg75AFADXWCtV44P7zeDIkoCfaTja/RrkyyBrLmznEgHtGpKOhor32lexcN
s/vY0pfwvDlNtuBYzLq6rfPm3gzEZUBxDiOsW0eVZi0avag3U6duODCRR00qipWOHwRf4b6SYpc2
Vb1tkYitwQ2PPbeDTQ6RLzWyEkxQ+JpH1qqgPu27iNuWDddqcB8ChAPaiNQ8MpZuyIgbUuS9Y9Tq
0jXbfTZqt2k2Poa0OULa4eSCPrlO+yMbjFdwUitObp8lvT5i3z7m4UdRgz6v+50a+P2K5greishf
1lFL0nnwVgvev/ixTp1w6YTjUxKFBKCRz9hxjDYi90u71dvx2qAQtHrCQl2RUOYWB0j5DLfDHGil
xdE0l58YR28c8N5Mi6tNl6QkZR5c8bqK61vMUyrAc4gECigfTnbdovXLfThraZ1bWnOEzclZjhW7
4BKDQ17Z48Icg7X7XSfGnSnHfCS3R399nGV540IvvqQyx9OwndEjCcBAy2Er8Y5fnABWIZdztPy3
OgiPZRDczAITi/WjKyuWp2Kql6Xs19XQtKETHNGIYK9NQOBaMVavSKEX6Ia4TcRbx0h5wl+4jCAm
Mfz80VrP+l/7kKayQYLL0nWlWMesAGgO/HHWMnTD9JTr9IO6IVzXVbP2pLxCk80qeavb0PrOIS6t
W2rmoTnRwWem1cBamK+Khx4kY7OWGmm7d6tV7nFMb/2cw+ubFGvUxC/oxndn65dSzySEzsFaB61c
geDjCGogmw6E3aofohbYazvK9rAipdvXhsUs4FVkU1QBFcRVgt9Qk1ZLjjx99KDl0DqlMf7bz6wC
T6Q5+bOieCu65KcMqgVJAmcnlLulHW8jLfk0eI0W+sQ5zSrt58nW136rVFxE40c01PRK8uggJyNe
Up9bL9xRIUg/53PR+wDhVKdYNp5ybMNXLRvdZQoVU5ZJP/TeXKVKtU+8nvcdE44a/BhIdV3IeZqV
UHT6JqpFsnfHLFoYFccBfzTffe+B8O69UJN7VU0vSNW5mDyRvRm8695V9atv28Lkgu6PAqzm/Bpd
5czJZ9Atu2sAR8GdIoOLNNhynj2sNI5xXhY991NJweSpH7NQ26+oAFp7K9uss0Y7lPfQ9f0v1sJF
AEUZ2J36kchLqJs0bFOl2QXDt+x0ZTSRrUqcZgGulETPKpSp9NY6CSAq0iiiV87fUgUphR6y34nX
57YJ9B1DZToDGXtmWgXbJhM3emN9y8mp6AsN4ZgCQC98TkPvOsX1fdpeyH1k5WddkddNOOeuNTdw
p+6UTLBU82dyhpQyLhL1uNK6+F724AhzuVXaGmLHQEEBJSWOpPA9uUq1iBiND6Y0p1bprgmt13m6
JkIDHG15wHp4VynDZ2aUzqJRWiA2CDPIgWdgKxXeAuhGlnYEHcSfFv33oHPfai9ZDLlBFq9N3Z82
+EJz8aAJe6OYnHeVhn57LYKDKLUXTf4lGUM2nESvcfQgpf05o3+z5v1z+vfBohITSbkrdII8Z/GL
fGPKXHsJCYRw5ZPL84DNGG36rGUxpeKLxXc3KuqefBd6h3X6zIDQbnNeaWYoJX+/xxyl9Ols1py2
gzb+yMzu9A/zpl8gAAxRcf9jjsdT4uAn+feZWou2YMx7BNNQV1+LML6TSsug708mAqdSCXa6lHtk
clzCzEA+J3/+Ar9TWKBUdXVLmlB+8eZzEvHdloAImlTWc5U6r7NkzoSmMQs9/vxhv1HCE0GG4J44
b1PaZP79l6UF5I+BYUcnUIk7AUVOSl6kygXj+ra1022HRuHPH6n/Rv/soSlyTChP9BF/VuKWE0zY
pqrIWfZNxCz2xm+0kxwiy+FywpYYS7GUS+yhUqaryG4fYxL+pMGj4IdmmYmcW0oxhxxRqtO0bh2N
6pv+QhAydbMK9FUQbR3qxFmniT+MEF+jX4WNo/0Dz8L6ncpCOjs5S6r08X4euvelFlpuRGQ9Eqpi
KauBSNhPQTZ+SfuK4mb7tKyZTpfFWVXDtdWWZ6WMt/KpAmuBVjDYVDHIfkSl82ReoSPSe4fE8erN
kIUvUWF/BevZF6HIRaWn5E/j4egqBl1J8G0DR8VKC1psJ+Ozr06rdjDvBL30mhiWQL2Xq1eQlum6
xTMjZ+t2HK3lPZaTdBM+edbsmia5l5JnLwtJBrDJ0MDb+ef7/rsBOpgwR0f4DnviZ/mLqJum9jF6
nzIQtYtZdlUAel2MCe69P3+U9rt3SLpxDZ2ZOEkxP83Fm6atSGVgVUwjMgkwxRhDuxNS1Mushi6O
nJcmJVj8rlwrTrmVVysxBKGsUtE42RdE+bv/QIT/u9dNLi7IcvCB/ALHSWE2JLz48cmN6dFK7ews
irVUzgW9FOnwlssl8c+Xw5PahJ9lAvjYpO8B6bf+85JW8dhWehUC5ey7fmE6OeDq8T4gmC501C3D
iadIH4/oDJZqPwLW4rm1clddVJh4Fr1CI1//TntOwHLyHenToTb1W6kV1vrkc975OyKnCucFT/wd
agUE2RJIWn0TDYY2tnuQvoYs6u/N3OUkOm4Chd2sFK+ZyyiJEb2UWas4gkeXJGDpaJL/c6iHOR1b
RuTkzBz4tZgfUitbDYMAqWjtzXxpV8Y3Ze6p1fuL1AujD6O6Rx6fopmf63ZIUJesBRVhkjSRjIcC
cP86In6h1QNMYLwSvpSayyqvS/KDTf/IznbSI9EXAD+QGsMr3Tlje19n8UrqHaX0s7XMLd06cjPh
wDP7SMfUmYutWcelCPYyNYO6aXA+/vPNnIUm/34z0Z/wGnkad9RRpaH8706iyK7Ba9kGdM4mM5aN
HHIn1WpKqrMUvPUGjY58F+X9D0HDzcf+RqaZajU3UkbjRgM9A4aUlCv0pBUewen6H4hlfn3g+I4I
U9Cd/WWJ//fv2KtKV7dE3538xoXq7Z+kdByY9EJNg2epkPFja0e34ixlSP9wfX7dv4G7qGyg2MxU
rC5yvf6b04oHwHK6qI9P3th6yzR2zj7oJkh0J6A/a3s0DyWjFMPcyYLTQusitzyk9wSUS7WmV1Ez
Sqdgq7Qn2E+rDmEPHs5nWXT9+auiov3lxeS7YkKzMIah1/oZeFgQR4D3JEpOBvwwLOPDD5+T5NgX
kDm1ijQVKQ91Te1FbxlmZzHDU1wZs9iVSQp0a63tpTblWJG+1w5F/letGLfOXdUGj5nU14sCaSkG
WiB8PfkNsnKLhe/vZkFrNtK+qrsbWWf0FkVVBw8qa8DqBk1aImiybh2n3JAv9Vh7/g9Puk+UuD9S
1y3L6U2KStyh2+akpdVh8N7bDhDR3vmYfwUrJUNK3mE/c1akmdzomuAwm9245PeBwjh0UqteVdXO
hjOTG/ldJ0VIri228ejspRQMV8rZDsWLKcWypIYtitLeYyt7zIq3zLOf6L8zS0KaIA8mCeL+uUwN
nYEsyOABKAFHyHJYjg1278jX1lZNDzVo83fC2AP4HnmBeDHf+o6963EXOHxUVGavhjxbZtG+jPzv
QMNqac2i87EoVhbCHyAnFxaOlqOgAMI/12XJoDHlxwMgNT5xORLZwvPVoYFYmm26lvW9dOAWXGhm
YV/x1DwrLdkM8rwdmNrn7IuXIb6ey6lKhM+zXlC+3Z7WZ/Cg3As8Idi4Z7mg1iVDA12aMghc15YD
aouJqJggQuSlI2CQSziL932k5TtXJeZiOBKbdpLrt1T9+Bla9pz9XhHKJaF0IMfth7yZ8owu196a
Noj8YVu6hOXpal7XnC670H1pLqCjH+WBKI5tdUV7Bqe+vpx8c7ZSzMocdpqLVGkQH7DGibBvubpA
lhauRugNEjKpJMj1bheZBfhFsZKSHilKmAUOLt4StVyrJXKjufGQQ13QBwL7pKiabXxVKuZbrJHl
Zyt5spwPNzay+vkQJI9ZkW108zmM/faRjhr9ASO8NJ36HrHbycPVGGYvjJoQodzLY6r8K+QBTmsi
pnSFfxFet3P6DiNScMsZlkC2SECPpxUjD0x4rBk9WspqnKztILW7cwUmGmMt+xVa5e9c+kXQkiCA
R9HFtV6g7bz3lnYbsn34cSO1mMNVvh3z6XisG/ov3afpJ2eD55nQtYc4KbY+paJsLMiDf0lyfKwF
t2RIf8dSRWbh84Gk+66V9b3hJPFSHoyl7aUJvYXhXOVKK1cP6TefldlSop14915GeEggZKadfB+k
DapVTWDmlQWnEa2iCaxnNYt0qDuXrq5uRdqe7C6ih0SHZz4yM+jlDfKQqogJlOW/rHJ1fZTPZz+/
yF397PfVV2uakNFTFHmR82nZeNECfXDXdMObgV5rM52jLCCamaJMUXR1aVv+OhR6P4tU50YJqds/
fDtktI+npO7uOx15QYYg2YoNk1EOeiZvTD4Ttb9o7XQKRdMRf3gxW077UlQSmN+NNe0J+zyrwo2X
umBIotjnakq/UjrAeIy+Z/+zPIJHnXOp/VUfQKvkVTVZM/m3wjvMRgyI3GdfLTfeaKxHKwclIQ3a
BosiL13/cdPVgiAkmZAzDsEVWflRPlpSR+kM5XcM6FMbrZMa1T/mBo3V0FZmj9QaTCIc6eezQlqI
N9MMbqKifpfn/b79rlKG7DFO1TYkYpNUOdr8UvkmK1eUV1/zGVvKdPxhqJbQXWsSkEw0WEyoRk97
UAQCwlxTysUY169S+6lkwLT4OZriHWtj86k4r23Lyt8UuDEzuXQajvZs0hiL7nEWuqgBshc1V3Df
eFO07FoBLlS2DEfh7pv6luDJ+ZmmU2807qYhqjaJiS6nV5qgO52c8sW2XxHUmMu0ZVw8lsx0Ia1s
1VHb/Hln/VVqL/dV1zVAIPMG/1z/5xH7PyoyeAAxcUVS4j73PgQtW61LXuVG8ecP/M2JgzOgqukY
enXmeD8fpLU+VFO71rF6SAmtpyjveWbsW3nacJPywvK/TvHO5BHE1YKFt2+nfd/WRwLxkNJhZwuP
oyq2//CtfleHGYCbbdjNpvbL2TRL1dHMBEJ5QzWHJQFga3tAZCbPoGRkvuS6VTKsoMawcb6itPwH
ffJvzNZIBD2HuyBRj8bPR/3UaoSXA8U6NWnu4p9jd+LovpoUc2c76TWouDvZdFTj/I2x37PDn/03
roBtcOoxoJLa2uyR+Fs1WPhEDY2lnZ20mtgiGy4M5gu01Pdt2RxbzT7Y1XqQwkvZQP/zZ//a5+CU
Cx1GYi6xev/8y4t48khAQ5XcYgWUzRzY/PuaRmNCfKw0Sdmsj2Pd/jc+1rFw3evWzDn8qf4FfKa0
qs6IWPbmI4YQk5VcUhP5G0g/upYZg1hs9+xCf/51f0Me8VQHe68BiJp41vkV+dulzgDyeXGX5rid
9L2Ntb+kA+kM4SlCstHTi48z+1gzHZF9+dAXlyb31yLS9k7oXWQz8c/f59ezNl/Hs4CO0MvDYy3f
jb99HVQ+CQFEgGhlqRFa053ct+XeFFtEZOfxfwB5+A1swdN0ukAehzN06nOv6G+fyQ01DYqM9FSV
6qM0YEjD5+Rgf0IQ6uDAlOb2WPWYKvzjaeI3v6/OGyZ/Ww/Mzs+Pm0OGqZjsKD1xI+49En8kbaZL
wkctSTZaad/JZtl8if8/yOg/ABnp/+IY8db/z//LB/qVLPcXyOh//6/fgIz+9hf8C2RkqP+D4GLA
rDCMPAccw99BRq6KstViLzNkD+e/QEYgjnjdQPki8lId/vlfICPrf7D58TVZzlj9WYH+X0BGOrie
X06rUOlVSEYafhNMIz91HopAUDc2ZXXKRx34ty+StUGjfNGWpbXp63LnZEgtihJTBPUP00xkfRTq
qDmkEg/eznYM0z1FSLoM6x64x/g89nR0Ri/pF4W+0mQxmacI46nTxlY8Kwj/Er0jdsSYE/qi/Yg4
sLCSj8FEZpYWFE4V/lkUxGfTJ2O0Zf4UIDGs2msmFYeZ1B5iJiY6EjkiJ6tTLuWJUqYo9YqNVC5y
sp4QMqZS0chqhZDdRLHQeatOjcktMT9x0e3UHLpli1JokOogPBIRmyg64pFvjiGRYwo+A8rwo+po
xzEbj91EGGHpuAz6+KaDx/dvk4dWR7PeNA7n2rNLkVvgKmnjdlqE7A8I/RHMa5a1M60A4Suze7KI
mKcUaPAm96qQieAX7ybfhZ8a38ApbH2GWVFiMsLrza+iTdZ26QMhRQnYFMGX1VmrNA+o/4nUU8p1
Foyky8uQ0VR1rp5TnaxC3YgaKWnhig9M1dd0Mu4bx0Zo0aC0dcgvTFrG3YgavDTZwpHZxfJukemC
ZNRCVlihykgwTloj3XYbaa9Tj4BcuO6eM+0JXdgrZAOIxtlkOq6GaeTgOhjBNlPyjcFwqfDHba1/
5q2+q8toM3b1pkW9n1h4aRkML9QpoTvTLHG8fSshUm9B+FdYDjTMqYqF+Rq1d6VNm82fQoRPomDo
73vY7nJ/YQ3Wc1mwuQdd8CKktqfKhl3vJaspyO5UFGiL1vWXes/Pm4n5GQc9uUYjcdcG80cNsSax
UKC8u0YQMyleGsR5U91+o8ZETf8ZD93F1Yo7ed0cM2eI3q6EppaLrEKMoxNMuZQWiEYbT3rEtpvq
hwnCFjNbBA52sCfT9EEN+Gyhlqcw9R+TvD/GAAvd2LxYfbiN9PbeqUAn5EI/u2X5qDdkqJH6qynJ
ldbDR92k+4qWLr6ZldaY06qO+td+wPUsym5Z1vrBc5p7R09fkBwgZW2Tm8bLDvaIynEyJzAw3YNj
pw/GaO0qiLXyi4xutdEVlCQW3DAEBotOy9aDr604QR+QmYGHnZiB6ZfMau/VSrmfsA0xMERZSx6W
76jrtNaPaq1ihZhuYq27kZ+C/eKC6mCrpvHKbdwbX0IVMicZ4Qd4r0FrvaXIAhamCjXQfgjHct1X
H0UXP+HFT6Ps049IkVKTaVkYPuJajtGmDh/YvUdeXef5S2sXNdKzHBm0Zr3V6Utnswyp8vdoRflA
Qb63tYY2cGK+1T7TSZA75NyxtojRIbSGrMk4Dd4bV9/1pXIv6ge7J3XCya+5IPu21QHCh9j9teA6
FWJX2+aT/N0NbDkoMh5EBcyEANKrEdC9SQOMFfAREl8/OXH5Kf8qnE33RcT7V5s8TSo5UkYWPJWR
e1ALmlOWQpwfX8DwjLPWf5sBlo2hiFEjRfF7U/W3DjTK1iMsUNWXjlrulKx46PLqVatBPGo2MQip
jsm3pHMX9GtlFHT/ohIdOEoPM4GZ0hLaNSXaSR6acU6qGrzi2bdIgrAUYNOczaLHhOMsEsiBCYHa
bb23scgOteOQd1TeZR2aOZWcxeVYWkviW8BoWJm+rhOiKyAasScUHbR9ZZ82020WBBdP3jCVVGmV
SIBlqYmdm6EN2iQ5WqsmRlOPUYkkPnMbyVdmzLD8ODT0Gu+jbJSXkJSujYatgMRiGzb7dlSCo6tX
a8X661duY49IcfsurEgsqafHbMrQvHnjq0jjnRkjp3BzK0R9WT7YvrosXeuV1e4+y8ZVF7kfvjve
9Ll7gxn1h5LgHij7fSZTNIwY2DE6+Siu7tMg2GfOW7SRd9HwF8UQku2o46DWsNYgiqCD4W/Nnm1r
JEpt0afOmtsgkKixG2Wl+ax4DWL5rl85rYlKC0HaynbKJ8tRbyaVPKooA2QaH0ZemaAs7lrfPBZK
sKHBctd42t6s8OjEvn3tByJ7R+2aEi2d6c1KzTtIKfousLAPBI2y8PPmtonOtgJjJTUeOjt/TbnP
o84qoVufDFYOwQDuSdvFnXobVToMfoamooJpX6rppm1eFCnIL9U36F3VUoVpqln2O4ItMjvs+7pA
jtpxag396qkqok3U48PqsnvZRxHEH7vVD4wHBzIpUPTw1CDxfopafa3o1W0adu+YHfaajQZNXrVK
987CELdNVuzSohx3KVzUYiJ2RPQ3oSjEQqd7xGv5lDWs6oiieOhUcxXr/fcUGCPLQY+RubbRFGeI
EA3GeyJkIFVmazTwxSo3oLjgkCVirvggKOToBs2DqabHNjNeJvk18Er1ZrmrsIUMNFkL4XxGQb8f
Ne1lVMTHFA4MBYBti27pWOFdWU3PPIc/lBydbKC/MUf8kejhNh2WhFIx6JiA76rZq+u9qEHkLHxa
SWvyK7xKrND/LQIWHDIau0tkTDuT35K05xuvd9dOJ/aQIxAr29VZay2g9MYdalMMzdmD6ys3Nr4p
H6q4oV6tFnEEJu9v0DjCqfFNUnTJn8tUGv1u29za8rlH+l92zkvkVgi0gg+9N+6FBQq8754Ja15x
K4+xg8vChwDZJ09+PZyyUd8WpvS92E92C7zBYmXOkoc+S16byr5Ji+imVduLxWuSG2m/SPXmR6R+
NhVaKd11P6w2fkp8+6kUzcmuNuyvYO4iHpviuzNd6MIpXLd6rM8ZGmc4dIFswgH1xoM50YwMsL7Y
VfOIkRbLWUpVEtfmEyviHSq8m6qbroo69swoEVP1Il+XkbhDsEoNUujVLtGTNd5S4sIHkhfT9xZW
tyjsQzQF8BuVrWc/9uu4Sl/1GIqObjwVI86aMdhZk/I5FCXQ+OrWQiVX5KiVorZ61n9oG0HUapGK
K5IyknGhzYfVRcvp8ivNe/XU0YUzkxGQGIZQjA7ZKo66dWeMt8zPbxRzxKJai60edmv0y3t+o2Es
oW5lN4FGz7LAa4VlGOVWEWCOc/x3gJPvWkyKasR4QlTmuSyLlWq3zXIM9441Qmdqb6sSZGInjbmk
UacjvIXAtraQygTVGE/rILq7mOHAokMLYLdPGqyZ1CUynpbURxuLe9oVYCZT80ws/K5vrIckhZ9V
xfd+ihwP5QLye4Suwx2j5GXHI5uv3X1vxm9RTf+d4gPRZKW8dWV5lGnfYsIzKF1BTD2+cDFsVFf7
GmkY9mwJreO8zhnmRofc20Q/Eyf6kyazLF0vYh2XbcSpWmQeW7XmQ6ZCJT7p/Gc6GeqifyWQEBVp
gMaw6u2VS+JdNX2Bn76STkBwkX1VIxsVXfLom7dS5q0m3VkzjKtN2ewQTpoiGNNF85217lNDqY1F
jYOBSrVPnf4eQgkz6XhHfJllF6o4QKTxlrWMErDGbgCEYFSp6caI6hura/aeSFlzbWEkGMEgo1jU
Dr6b3ekWBXAWdh8+kadKToyx1W8MeziZUMWWwtSvheTut+HZ1gfcvmGxVPQaX8RIV8yMhq9AKrt7
E/WfgmMP5XqkoBdt6LKXlX+2pO7dVS41/gVxnBX6GcraoXRwwUszFu46gXDNiPAc9Dmla1UWnySq
KpQv8RBdWvlnmLsySF/KVrXah0DTP+aIWVrCn5XTUrJKxUzOY1qmGJZUjkZZaj+qx8g6zGGxLrOv
v9w2IiYu28FO4MTbwAvgf7MEWPznQlqUXESmCzbpcGBm0pqkgJKJ5Wbgn2wkactETfIlhpMXq05u
zJGwruCVunsfIWR2S5NTQhd/RLI9PE7mm53eNi5HrFZDWxlVNLRLMARGzd10mS3leI5i3E6o0q+h
794FQblOvA4HjikeTK1e/WVrUDEcdTlGQZ65kqarbqQ/nMiCCR1Fq6B0b0eNwh8k3yp3tE+3CV+k
Oh5fIe9hYXzY5bQCEomZNTOornNloWvGKjL+ZUGKEYXXU/Mde0Sfe1VK0915zEPzGPXBc9ndZ6lz
lXkXo4dsXRsQJ6omz7njEWqbZofB5rwxtadwpAqavU4DI2DeL4a9Po9yH3wYdvka8k7JJ6uW5r+A
ERkXGCRbTm+5di6ZlMSXXsRFspxm0SNWLTIcRRjcpF35VS+Hm9D2bmYbg6ZNX3gbnwf6wl7IG+br
yTEr0lMcrwuN7nzOgbCUdkvlIYi7DV6/t7rth9VY9M8+mU1uoDDZjEk0yh1ItTjRo6bbGUI59wZV
tecIXpKEbzdKP0p7O+XT2i6UNQ3IaJmgvQYUZ72aDeV9zAYmH6/ZAli37q51UHMsjdj/nC+lm5vT
UlOHPeFEiHXTZRKML7Pvj3nbQtFjxDO5zA3TnwtoDQskNqzm0lpBcbxx2voQu5xms7g+CNOlBcD3
8zsfR1u3CWjOJY4AI2de/Gm4Ya/tco4o8jEJmgij9Wtr6tseBwAtTMxi0grWamxawOd4W3FNYqjb
TFX0Pj8ram9dhOFeK0ZPY9mufKv5pn+jL+ZLpUzGVRsYA0aPLZeMEdGBaStT9wEXQmQDh+iMs6og
w1P0LwMO7yLBRzh172nIhYZD86NzrI1dYZHQc/dIvYqLj8P+bJhzgujD9N49WBGL0kfckf4f9s5j
R5JtO8+vQtx5NMIbQJeDShPpM8ubSaBseO9jRAga8gkIPgIHmkjQM5H3Ifjt7NtUn+pW99WE0EAH
6MGpysqMDLP3Wv/6jc2AdBhy/wKDAqNHi8An6ggHYgZYM58wVZwRkf1aGDKvmwY7gyncTJmztQSj
IA9mZ1RCkTGSM6X0pRxluhj7kI0jHe7wNFUadjZCgGcl4ZsS29dl/BixnsPOYd9LWG7Ec1wEpU/o
FzN8HcYMt/S1NRDHPX7Y6MnO4ijiBlYVDhCcTcrLdPhIp/4u5fTUg/nI8BGpbNq/UVN/FVyKZ1tq
uQxRf9fbIYzjEApy+yAHAfLFbp2HE+PejuEuTmyDHUgXYU7qqswoJqJoRbAVLqIwf2Q2MCt6h05d
vHZEA4KKvthhG7RAwBjMJlZErZJfFA+fjfP3rEBhAod53fBuTf5NnpkEpLphVFIz+d06nvLjOIR3
gPOXmNRn7CLpm4zz9FljUysRFtZ4QidwXzN5XYm1NOJzsMhyy5ix2tSx/JZ6v/ez4JaaCkp5hAyu
iOVTFTZuSBY37lWcTDRxiTO9W86pHcQicD5akyUS74JlZRnE4D1olcIyLjLHlSR8GNRHbjicokfM
a+g7hsER6hDXCPWXviQY2HnJW2SQgXTjQV2+CCSmyW0+zpusfqo8DSORUOouBnt6K+I13rYgYc14
34z+TR9O66TzlmXJ3xkCnOqdct2oQDU1alwFnC1S+tNQkqA8sh2YeI0j+pirCgQWvevgwbVsfNEI
uTlPotlZjFO1CA30lv6o0Ga+3a1JotjF6XBfFLQwwbKxo81kQtKwxFp7VirVJoIZJy83payiIR82
TjJcdt1wJ7VEWBbZsG7G4pj2Jk7PB78Z7glm8IoG8wzuMoWTNuENUevbzELMMzEuIStq1sjjK6rE
1B/QpfAUB7L2OET2tZZzTbpxDmwWz5Kx/WBG2mRiPO6Jpi8K79NYiS5KmueUbQwK/RPi7cespqHS
tRNClXdNaGkDsXs19GB9oR3j1rsOrPukmQ6Zb6OXT6/thJ2tFY+EbD3SPc6Y7L8NhXMNPzrTbxvf
A/WwnMfzAqL71nIaSMWJfVcpXWuIYb+QS4+8jZtEPo3jsg2He93LHri0JwIdLrKCuXVfFy55vMiM
wGpFNUW5xCe311DfnDC4jIlGVxWuEcghTn9LsXYWyZ2edVfjSvOU6kJslXKNEBu0cC7FldvSrPR9
SEqV0HnnyltbeteJzfNdluxSob3piZ33o4c2ERY4SLTyfrxE64/9drzuAnZr1ZEuz/JBPXQyXotR
bEoqm4xqTojCvyp/RUVVDNEGi9CNlwlhVTy4ltXN0oRtBt08FZWNL0+HCi3vByTX41vt1U9ixSoi
jDWU+IDL2AXZaxsNhE83xjc7Z9tN2X8xVnsM6xEZDl/RVtMHuR1vC+bmwkDEv3jQap6ollUM2vu1
OKu+VOFeCxLMNm1Ml5UK7753/qpyU9NouIB36IiHQMgHWdBEpNUbPHQgmrI5aAiFMjl5KeG0EnZ5
hV0KJXGcUzYThKgSAz5pxq7RpflZlqtLzXEI8+XUBG8F63MV2K9AO9vsrKWR384grNdqV2hsdzhc
sKLprB74m+LxxMlNLNClvOKcqQoZsRiNDg6qKJZsqcn3cie9dihI+qC616Jmlac4XhU6bUlv98+J
DqaudgsHlzDqUeBhLADTC5mNvi1w9OqcVx4hVh9IKjERf6LibTC5V3BYbMvH88Vjp3CTWv96/3sO
mlw5VN5yY3rMEqJByhkJKjfiQp01dVJH11/5S0O3boa2vTLz7jYz25sEZN4EZzP0YmOL+cPX55eo
MIot/VG8lOVrLlnOqrSk2XmBGrnHFcW/cXqy4XMHeWt3TagosCM3+VmdyRhk70nxDloGiCLv6vSV
fWFI6POMEt5oXJBW6VVb9mmKfdFi+Cabsoh9ncxu1TAMsS2JrUVG9CO2jQZHEbZ5bTHJqzLudjEB
bENmrXqxPWvRnQl19iLHZfToR+PMSEzws/Y5XZ6/uxCTwu9FwMviwnzxcjSew0g9QSVaEZV4FZvd
W2RQHSuKvETKNz9/kVJ4IRsYhjZxdn1eIM7nB1BxnavOXNwC5/UjyF861MC2Jszp19XAgho5GeAH
suFaQSDfoySWURRn4kTooLEwXeX7BNUxAS27AhXyhBo5NtNTU1mPppApi+wckmqW1FH4bj5QDFC+
oGs20TcnQpjqm/JT9lB6IFU16cYXSYEkuhDiaEKOZtCrhBsFRVsvJNQxWmoNTTW8vo8cjXWP1jpC
c90321BIsGUhxrZv47Z7IFUZMwX0tQBZa7wzF6UQcZPHzh0q7BVa46IojMcmZU0xQtDSEg04eZQr
fLforIQ83Ff5EujFPSEcN6H9c0uxsrSoym3YwZLinxTU5uKi9KX56KNC71Cj696NI8TppLXhRoNe
PYxuxIwiKLxHWcjZJ3Tto7OM2E9i1O4FqvfzcTEEEnMlJPG2015NaOTHZK+Ls2ijnW8nRPRCWczh
zLVK2o6o7EXJLc63gvpeRoWvoMbvOPdTKPBuViR43beTskrFMIO9Dqay5NyVeb5MCYe60DVOI90I
zAzE/2yBZwU3cqP5uDNtG6xVvjf1rTaElxwtrZWMdURoH2TMBc7TtEb4DUwYD2iw6RyMCGoMCcr2
LZdvz+fKw66AlDVCd6uieglVOEpiaiTmJ7lwOWC8tjAUJkFU0tS4OoWgqh2xariKKu6xGrOEQtxs
W91v8X3ASkETngoV5goVJgtA0Kjjw/qpzpUPmRynJL5NhZVDhj1DKnwaRlGmB1g3lAOlnfByMDF1
iBh7lBEuDxLx1JqOgnEMt/iyv+Zmdx3Zw9wY7sd0fAQ4OyhD9ZKX461aduvBtPZjXMxHP5yzm0T0
HOV7Zmi3dvAWNWMFRZOOiVELiyO+NZYo5kYMt8wQynVifjiO8Sp3YF9NN9CLJw+ePD5GPRG2SS9d
AjW9x50NBkwERhKjjWjaa6lKqb/YiFq9eMEB7EZOkztogZ21rdRwY3kUw860krPinaiNx9Dv9/Vo
z6c23wSJRXydeedJ9UthP01ls7XFBKtxnFMVW0Ls0MzafnxG3ghmnff5TGtbZp1oHjwY8lrPvm/o
2eAO7cbvhvqmYxo65XiUMlCy1eGxGdRThPvCRaDCn8v0A/Ghiw5WxIVRISnssm1miGYXDBCW/0XM
OHMiZkoAb15s4pdYsWeYm65H+9P1+H0w8bugqr1Iou4YJt6THNSb0AITU3ywJqBo5h4l2LMC1cwF
Lzuo3rQm0uyt9LHi89UjmOgsN5x1VZW1WxPDaxihfcX41K1rzOeGYtEU+XLo0YxnMFqj3jkMHdnQ
HkcAldP1Fdu/RZa+qrSyuvPagxpExIEF/kb2yvtkAKm0Gyy4mfB5Qf/Mk4E/OWMYxiR7H4cn1MbG
FiEORmb4AngdzgdEU0OsmrRmYRQYAp0n3aGoISeBV8WYmWnXwrmC8dktj8FDaVwC8GExBw2rMKfb
mJJFh45XJdkdpq1IWhPNHYziCd1vAIsW9ttCFeDO+U2ZwazUoTwKlbqFe59Wm5Q+PLccV5CbLGTC
8CB2sMJzlPS9CwzykKM3WtpFWGFXmDT40uJic0JesC8zds9gPJS4uNd6jJGpkz3mWvLg+Mp9bCQP
A+QBzqpJ8iNJkAPtE+bZi8mx1kVlv5Ny3piHCV+UCzYRLBsosJkfEWsmPVYjNUaoPasmT8yk4rOX
XkYGUzY7PLUTFv2aQWC1zsNuUWq0afUs1jkUne3Moq0KpOqAP8ii9CjqdFEfTaAEEDQvV3JQGgIt
Yflokzu1gVBZshozasAjaGSCKa9pTqHxSo9J5T9p7Vz3HvFPe4AScAgiSj5+E9XeoWjbRRBYa3DB
j7BuPrDYuutkmRzyOrsafWx/nIlbgs2EmcC7Vo/LTqtneaXs69pY52i7lZw9FL9c3lp1v7pjTNZ7
bqy70FxntHNWmFwFkrovdQTJ55JEhv+v52C63TRBRj4UwzHLKS+gqDIH9NeqYFfXXnQTpI62watc
XwqQz0VnfN/lXnoFEc8mKymYq4b/ItyFot64jkyLegZPA8kxrtswfzFj+8OuTiWKO82Pn9pBgYGV
IW9M1qXXYqAQr0L6oC4nkSgjT7b1Xgmdp2NkE4irWZA483zQ3C5XkQ14S3OW1PWyaCTGstYFU8o+
DjdRrb8EcSgd8gjas4P5HQRsExD8ydcGlPY8/CrJCj3gBSuAtMDda2ek/cpOiwfiUkENMRQC1q95
XT+vsRqKsRzqaJfO8K6sXofQG4L2Ns9uSmyKPOyKdGyLNOyLcEJ7xuaqZTFeVMLfiJ4IY2wsjyLV
uIKe9tFokBZyTJHIIGdEInySxkC5doRxkuBNKCpeSqqA0izslRJslnxhzHKmcaRVcR+GmIFRpNfC
vCmn8EPs9pKk3BUGl6r0KTQ0DJ3C7DDQT0i0SrbSfQCGACpjAFWdnaCEJ1Qr3KGwyHnpxhMOegw7
rceuQIIRqwM6+hfIpuCCySaRUd8W2E6d6wTifZtev2IwITGftIRLVYhdVYxt1XdEpdNXQdHfZW3K
iA94589/UrTPbB8d1qbiIIZlkiv/ENBcJ74XpV0aX+Z9zeiH0ABpIJGbupWncduk6XyqiXDA3D5r
FDc/Tp2zbwgo/N1h/KAbFMfBWopcDiaT/TkzptM91ZOgOl/KcS3MpqZ1baMBSdS3KAXo6VVnlXnB
WkvD+7FRjmkWPOQV8YdhvkqRmJdsyh2ZschKvCVHPcPuey43JZYX0t7Lo2NYTxv2gk3jd7d65S2D
WeQTCRy3V5npLLV+2laDvzOMTVuNb07F9UyREfb1NkJXOTkvY0VGedo8xPL0jIHeEtn9QTgfS2lw
RX12LckLvZXd2vbPP550g8lA9D5mIjBRWjfYRNaQgrtS2hSp92C26qtkwE7seGS0bB0M6dHx7YOh
gxvVqr9XPWVmFOEB2dJVlORvdeyTjYvS86Y38aNDsRKq2YcW+felE6zjXjqCV9EHkBvsoA6vpmtE
Oq7hR0fbKhapqR8CsbEU49yzajAsc6nX91Mgbev7yvAwEda2Mo5RPUatFQQuYxUV7VvSLCVDRSJg
4yj61NmLIUoXTJDexAvSuNwOOtMXR6FsMvd9PSzyUMHQQHI1n/Ch0F7Bkl6E4g1f2DHxegmW6M6x
IkPuxJctFf8O7wXyQmtgHP8qCFV4BMxmQv+xKNSviuv/NBqj+KDXnMwYQJKm/vv/8tcPFmzAP/wP
Oc5hM16279V49c4m1HzPG/xbf/l37+d3uRmL9z//6fktDbM5m1AVvjafA2y/Ixj+nxmK//aP//Cv
/+NffvGn30IW7S9CSmsg69NUXVWgPX4LWbS/aAb6MQeONSI2B1bgt5BF84tMEU/HADkL+rfQndZ5
2wR//pNmfDFl/Nvxpf+WmPvtZPx1beI8clr99/wna5X2E4Ur5ta6TJa8TjYBFNw/kn1DS1PwLkiK
U4xlpmUNzJyptM7tpV16VxGDMuo2VMeE/QX9wuqVtx6nOGPeDQaCX2G4dma8SQgj7EpZYRaTA6OL
VnAsAPD6TNv1TFAlUUpRfIt5G4M5nwaSWdAR6fdFgG5bk+EPZjoWJ7Zy3+J1pwvTOyOIr0wxLcAN
j73ymrhxqkegKfx0uadlSDzjgNxY3vViP3TEzqizRbIqYdDDrKJ/8toAsJaAXggi5l2j1tKh860X
XY42Zb/L2XxzNmEWyGUDEcYjAVx1MaRxfTbsjo3bZANP2cjD9G0K5YWIIILxUS6GIsXbrV/i0LpW
5XTutfICR8SnEBWN7Z/g+Xw0lA0e5YMUUUeEFBQhhYXY17w6ohMP54EZYNThl9kVsfL3PdIyN7c6
fan4qb6p4/RGjbAQSrE8lkD16juY74l9dIi7apVDLwaHNrw7gGa2T4gltIM6A//kKqdQAkKE77kO
KJ++etY5mqtL3UORQiDSPW+GGf46jzVSNmrETCPmaeG7EfFWMkUarr00MMUVg5N2bgTGHXK2j3Ys
P5TeXpeUeTHlHpjDU0j5B93mUFIOGt6j3s4x9ngSv0GiiDZHXY/ZtEhELVkh9hG1ZUOR2YtqUxF1
Jy753qXG1Dj3PSavojpVKFND9gINnCVu8CMVtm0dBa1NYWuKClen1O1EzVtQ/EpZ9WillzIlsSZq
40h7rkWt7FE0M8OeCZQaJ7eSL0ZdXVJgdzD6jXepMddmjpRK5W3tFs9X1WBApuOwU0cPhgw5Aa+1
tk0ebczPmBVAMMkOYUp3HTLh770j6h4CJKH6NfRXuDYN/puV6rPAi95lMTeDwku9xUADtH6r4ytY
tUzvYk1ijhcC6eVH2YxWZ4hPE/0IgRSLkAaFfm2kXUnZXXTRv2hWjI4TaoXAYmlwAtHpdNGwM5vL
hgZoFIN7GiK2qWtMmsWs7Pym50kfUVX8SKnJk4AVUOAXBr2vqpxrNjDYxNo2EF1Y3+1xBYCcI/oz
iUatbeeO6NtS0cEptHIlLZ0mejsJQbfo9RyaPhhz/q0XlL2LrS08EuSasnUoowZWHNHQRpwtqz5f
cG2YfttuYqnWVSzxjdKodllHsBuN8PmVj2bu723aUoX2tKFNlUW/WovO1RlabyGLbjYQfe1EgxvQ
6EIXOQISXViiA3ZEL9zSFKs0xy1NskOzzK2/yPLypnakmY36bVTKZaVPsG/tZJsk7c1kGc5FQAOe
0YiHNOSYhlI6D8qJnuKxjyJ1q5kPFu6tvZ/UNw4U0MEfXFV0+Q7tfkXbr4r+fxBIgC0wgQZwwBco
QQlcUAMbWAI/GAESCG90gBUq4IWmN7aSQ8oAlrtj1u4LpJFyl74PBHt1bbRBDLXJgSv0tQJ0MQBh
dHoB0ggg4JOD4bftdSbQjhzYIwH+IPPmvWidS62McjK9+8cIoKQGMJkEcoL196sFlGIAqQwCWhEY
SwfYYgvUBRYubYNAYqzgLQWY8QBoLIHUIMCaD0A3PRBOajdrWFe3gUcjNBmHUuseCciQsJLtleZa
yvRXT/K3ZPYygw93Z0Tp/wsm/tZyRPtbBBP/9j//4S//9b9/Lke++9Nv5YjzRZPx0RBRRELh9301
YiHzshEhEbEpm5Qc36oR4wtSNB2lGzESKsmk/NG3akT/gneXRfmCEp9YSmqYT9XHr6oR5YeOhfqE
1GdqId7R1H/Iq2gjGwM/lEcKQy7VCg6ZNmCrZO2UFoe0clzXjX1snRgHie44+P5iioZ5mATrLqkX
gR4//KaF0vnSn/w/HChX5CNBNDAM+bNwo65GDz10nNNnavcku82LPNyYg35dFMGirccN3tp7yfjI
IosImACpuHSV6fIWkvumdpRjVRquxiOO9tuf6n1qtnM7Slbw0FYFtnO5gv29ugzKYVuOOBQ2aIeJ
NCva7dSYl43Uu1JYbqVEdkcwn75Y6CWWNVBe5+LEYFjuMu0lTmvjgSiYa1Lol2XwijMijpsQfw0E
zHK6Mix/bSnQ5Jp8lfs6YF7nBi0o/gjjfJThk2rBHvL3Ooj0XSZFx475sVEZuzJBtZ/7K9InVo1B
FghiAavGWT4Y55PqL7wuWmBo5VqTfXKsfFtU4aEhCFCSxrltti6TiMQ6ZDkOOWpwXef2qpeN+agU
W8VXl0q1EEcTDbNMaUGIpblty7vBUHed3i8axk59aK+NFBf7yGbEly5jS1naebEI4UXoZjqviJAJ
mnHtB+rcrlejNc3HOZHXdYP8PiTaTLmpJ82NTGkt3sIfsyUGpziYhqg9pEVtrqZQcRkSu97grYyk
W5WUrmrVr4lCmevTu8OMLsvDHSjvoiMMRfN1WktlOzxkhb3ysVoo+2pTWMbiNzeeKcruz14lwqPE
oGsQT6TQ6X6nh0MrbXWSIspyk6bbi+/SmiQAR6K+My77CEa7qCGLYVF3fU6h6jMabpMDHOAmeWqy
dNUm7VuBOdssc6orcffqfvw+4XYfpON7FUWMKXLj4ikyEejnxvgYTPUHwYhHu2IQ22rEa4zmE4oU
2AQDlXTtT69Nhn2eXOAEIidzVow3zAXvizp+0Ge0OHwQERZ9yZxGpxfN9GGR+qi867IhhSWDz54x
1QaOxAjXoNLyO9thBNbswtZ7DKdhz7Z3L+vJIi4s5liG50pSVQOceS+5NbwbjAOzTlv2aLOFhTwK
F9dkUjVMxjIgVSBq7W00GA+FyQ7ptLtwgNaNu/+lJwIJcE6aFgYZBQRJk/sYbyOyC0wyDDyyDAYy
DdhQe+BPYg4M8g4iEXyQkYBgiygEi0yEjGyElowEmJQS4CrcNwieQzK4UWttI3lbNxrDR6O80xtl
ifXATFOWfUPVTj9ukcQ66yZrP0SdO6FvuID0NAuyFtf/adhIaTuHxkZ5im30lGWwLcZdNGZXCNqu
DWW6BfRbRZa+MsSzjDZmUdUK01Y/myHD2hmsFmrn7e0peg3aYDu0+dKUopei7U6CleMZxlLqHeIX
BiE2ye6cxnE1jcK4k8eWBCL7LZwCk4GBYOICVtkaI7w2sfDHVcZ7zcs/xO2vVPW+VbMF0NEmMYuj
JaN1130GcG0JhTOiGZTHKPqNHF1Bn/fL50BoN797DkIUFJLdhcVJdoobNUgJAUrndhDtMi3dK3B0
xGKoWNlriGIrVMqDzD9FHbdMDeam94KQe/7rZ1P/mTScDQG9LvuhTE3+x0PyZCMZdaUqTvqU7kzV
3Ed6e/A+cLiG59fgPUHUhuSsx1bdhESb5GSceAQ9EIK19WX7qlG1gylHVyU++p3Z4pmowmLHX3wq
kZoN87TFm4i+TNKUVWVbm0YR9rn9LAIJTgN/aeY1m0W9zZuljYxt+LDMiIgyHdoinGEp+w2a+RNx
rPz9t/2EDzReQaRsWBYnVE9YrzUz5JKuaC5Hb8LAka6n73/nc/ezxc/RKCt0lVgLQ8g5v7/ofaiM
MMZtKC2ZtnT8jpCucCn2zp5nc6RB6cfwUs0IcdSmk5OYy7rX5hoU3pyrrUMiTmKCcwOUckgH9FHd
WDiKwM9i/xOFQjbUvzlJZzH85+XaIT4R10M0ngA2fzxiU1eGUiHx4zR42bqsHxzYGf5IaLzvLSdS
w+Rk53fWxig7vFLCkwImUbD3JVO4Z5p9EttNwrw2pT6v+mzj5NEu7K6Tql9EVBXMkXCn2xi1sfcj
h/Cg9BBWI+7LtXphdwhmHJDNX9/lPy3Fvv9GojL67sFT7XpIyvav32g08MMNCpeVf4HugECmcCEK
gthILwVNkAnZ2vbNbaw0q/jekuqbXx+N+gOkTmHoAIZZGqYA7InCMeC7o4lq0yboiO2wQ8iVDNna
UArXUswN7t0zJ4rvRlnay7Lvkh6JTLTcW525qbxpFVEcitIG35gHcQfpHlExhAVh/KVM045pGLPm
7DfQuziaH+6G/320n40Nu6mCxkIq5CkhAE38S7FRi4arlAMXl1ptqOYq+zeeFT/1xCLnDc8I8GHl
R/9NGQcTXY2Lk6I2ex0K1nQMwnyn9qyG5NKLCi33/G3T+us67G9AOe71N1FDkd6EFE3aVqa1EGcG
usN8yOuVZOtuliLd8C1MYPvfrO2G/NPzRP+ApaVpyNgN/PGqqjnTHHnkPNV1tixGnewQknpKbytW
Vt/pr2Q/34Nc1Mp4M2kBjMBylaQA3tTLqVGs8kKlX2f9pEZzEzyFZAb5lvoe97mb1ulRVqeNWlbP
RWbutB5+V6FcpXl1bdnxOlHnhTTirhRWeJaXr+czJGenyr9tMuJ02niV5ywhXuUiQLlCdHAgd3qt
o6okIc5F1djGd3DUV2wGi34i6l5bihq2rFqcN1OefBy7nGwTpPJJGV01bneqNi3Qoc9lQ1qS+s0E
AXUZKzx03oM+mefeoq/6Q1639zoDBDMAThVtPExbcW/bgYpb8LgbgVTlyUOzc46abKX8rZvUdQyD
HMTqIvWVRQiTUCvIMmrs+Bqb61XFJWVusyjz9OTkMvhaf0cm4DIevKPZI+gkMmHsx8fCsndztplj
4PmrAAfRNoaea/jLIXEogOIFgzVInrnHOlww/xh3ZV7OIx+tk0WMkk32cy6txPVTksyVMS4XNfNg
R4uiwm/ITJZZA8fSa58rNMR4/M7OHYkpbEqDRWcO61zW5jCWRJMCdHtSTC2cY1aez/t448Peb6FS
9LiOZUPi+rGM2iZ5kisoEKlJ6vkkP0yBtVTH3HW88dqpAIagYq0LpjMm0wWbf3VC1DHnscxHt6j9
rZeqNyKO4aKSEnghgGH0HaNkz6qpXORQC4Mas0W0og0m9omGGj5et2FJzp+xDhl1ZqzkMqkp5zYu
9PZDkGzE7Sp6xLFpXBqLmZ8i7oH7dNPlzmZs2kUSasiQmuaQkbybKvar2nvzVuuNedIpODGiYkWZ
uxbXqw7ayx6FslXN/UYHMst2Wm6sJFVddTgoDaSJdv3WUaa5uNo6jOQoMVdFrmxgX3f2sa7QONvj
pRpWbn4hrpunyqeSJNC6LZZIceYlXGJfa3ZVR0ajEu4gKW4z+RTRZ5lEjIrLNlj+fkpprlg9LLo3
8YXFjdWUA5Ys0o5ok5nGV0oD5yRFNrbxKhzHkoTvyg3YCWPmraJfiSgXGlxa8cPbiGdO4ua3pBAd
cEuJNC577Axobhd5ruKopW9I9JvhtoXvTRMbB/EKGyqhii+5eLfCKJehZc/nJUtX62B4yQNglMoc
fcySzPeqvqHvIaAkcy12hjRQNyPGf7ZmuDnN7TToC2Hi1iI4qr2ZXl2VzbPKDWvm1i5oTQzJZbYY
c6HWxtJpSLDJiEwluSl0giUWsxcWPnRe19I31hRHBYh7uVRETc/KWQYUadBAjWyew0S1KdPiERIf
m4DnFGSDp0sBcSDeXnVZj2q7P4RaK4K03Ko3XOFSG0N0A/WbMvlKM+pnM5XxBEDmGZvzqJiW4Kwz
cV7FEcv0VgVCEXt0xQGMcjFXEOJZ3coo5a2eBicv7t2utY7iAMQNIqsY0vnWjD5JLPgCShEPXUTR
YdcmK+PodpO+bBV70xBBEUnRDoNrZd4Z5U2pJbsG01M9X5MBWaxR49bw/wE5tOvGQypNoBfk4q7u
d5Ux3iuhfq0OQUSPc+X7+VaWQLU94fOJvuQ5toqjR+SYobaYFARbRvvkzk/7uAq2pjPskUtde3n1
Sp92BZHx3SJagwAQzAxwSZqjiCYwTRbxWwXvp9GDDiXWDPYcruaG3KVlTlQaBNhtQnRahc8CLjRc
EXmJ7vokfmY5N+M0IoXGGq0hgk1H8O+gnW6wJ9VRIzrOuIrgBPbTtAyJcGuIcuszMt20ih6IOGzt
JlEn0q4seW6TZjOz5TRa0bhemADTWGOYjUvSOcJrdd+O1hFSmzkvAzwkBmetaEALBbOgPjxOzJUv
arM89aTOtdnRyhH5DEVnu72W8bgEybxkAJ2bsI/bJSuRN7WrIVFb6I0l+vHioPpyu4y0eOmg5Jmh
M2lQIY5XXrPILQMbAAfmhpG2r/kUukVCDi2GqfgIw6uOMmsWewElHg7jBM00M7yZrjNeq2H2SjjT
PAyHF6NyIGrlj43RHBuTKVuv1A9V7+y7iCJ1HKWdNw7znHv7otduK8xqzTy/ZnSyI+HvJQW0Mql/
fl0c/q6K+NShKLLiS15NFSFaRLE2i0o7yXWXLuI+1JKFSuVa8ID++mN/0plydizbZkxrGhgE/7F4
sZir2JFHY0RDD41XmusygJYVzCpq/l9/1E96ML6FouFhY8rYZX+uxTECS4Qk9lzYlaE568juCGJS
VDyJCIRHuflNAav8aFjjoPTECVZhPg3i+6kDMx0iQjzbL064q/KcgVPCIWA0NHMGdSvZeGiXNwM6
99EE5Sm93338z86tAUxtYIILdUX95EAV9A3ZSUFa4kBVIuQUtKPArcj4NdtyNaXWUlSqemusetIe
tMjYWOMsKcOVOP0R65loiX99CX5ykymQaQCmTTYHw/nU4KVTboWDWZWnNmVASJOyZnJmKw+DaUO2
eiwSfBRyvfpNF/YTPPwPn/rpwmu9ajZqUpQn065h54XJzKtapt+D/JsP+unXs0D/HQ3jL/NzLnwf
jJlpen15qvGbxXACG2LyovLzPe3IxqxBtmn1v/lQWxz+pz6JMYRhkVekYbJ3Bn++6+p8uMax1QQl
JneeCwupsdGZCOm1Ey8FsKJlCul01KFUPXEvg+KFe7Fdel3pIt/UpeDYJCg/qP7rKkbOYV7aieQS
ILYRBy9+Z8fOCoeQQzbcqZT05pSs0YHu9cEdy3DXW8YtreU6VYeVxhaZUV6ILT7EjSOSkxl2yOgd
25XDxFD8PFPyfUmY9ETNZPTjfKif5ISMA2w3oXnNcEhdwYm8qTu8FqiZWbkRHOy1ztkZdSEcC0+i
SpabftPYOswfpptasGrgEuJeSSqcvZJuVGrmgRoFdu2hg1GY8BvR2wi0WWlFlcptgJZg7ij1yhuS
1a9v9J89eub5qsgAL/rnR0+xNLbfRipODuaHCgWfwvGYVuGKozx/1H8ae+h78tDfu+/54Tl9r88c
ov/gFH1lEf3H//4/QzEyMRj8+t93V+cHE7S//Ld//ss//a9PM73v//TbTM/6otimw4TOOI/oeM6+
UYzML5B7gSnls/uZQNK+DfWsL+eMDIwHHRmmpcmS8G2oZ33RNfFuRDPYRADI5v/NUO+HzUtlysiB
UV/DNGLm+Md9MjCUpDawRjphCrVUKL/aytr4kY4nfbUsan3be+Vv7mHV+gGj5UMdBeDSMWzs3z4j
MHoqy5PTFtUpEHSNcpSgAwkFTv549laLVCYIhifdj/Ac20RwtsXrgBHxky27268vgiDJ0G18GpG7
niUwhgRBCZ4tgYRkrujQmKwaUYjjpC8OasGqVXYmpANsxZnUi8/spucMT6/KWU9lf2133VXSIKm0
OuVKt5Bh0hEUuIomJIhH50+zbxUoazhxeHO9L56tnMYMgzManiK+zduCyC312RHhl4EyvE2W9Bpb
6kTyn6s2QT4j5LinbQQu9JkWxfh9qTqJr4OPQ1DLd8PCKp7hVWQW06slEuviCbaKZMHyUNhraWjg
BNn9sXS8rROQL+qkD2GXXBp19Vrd4PB8g8h4a9nwdYVnBzRxTl1B41ma0s0oiN1Eiu+qBJaJHL6c
Iy/PKupg+Hf2ziS5ci27siNCGOqi++q6YE12YKQXqOsazRxGjiCzoY4aMs1JGkSuy8hvcj7S+KRQ
K80yIn78H+HuBB4ecHHuOXuvLT8aKRx1p5wkerzT6/bw7lYNohe5C2IUJxhVcBinnvHamnYx0XDz
EEPERttJHltLEdiPQzZ0kECqg7/KNeXFrnCVx0F8Dqx6njcargmTELBuhS98WnWsXPn4FmGpyLEr
IW3LHlprWrrVjqnWKraNredX922pE09Okm7/hKMKJypJuWZ672jafTCQUhqcUGjQLWHgAtjhRsnM
+VBld2Omv2nRSpGjV7hAQOJLnNFuCAygQNiGcJxxbHPOHOfOK0FDTcxCkSYO0tl03EZe+GA0C9ll
KKwFiDHMij9XWRst0O9aVLNw/HbsvJZOhMOzCEbcQ8bay149tfndqQZ0HI3hjE3Lyw0WKimnhMVO
89AwyB9Bgk3rQfDI3tIheoaiCrQWOnTU/syD4h5LCw4yN8Wix88xKyLVyV+Gb+Z0iOQcpOZIjyLX
oIrifZYbSF1pmOdytw8rKZnJhcSdWpHT2nE9pBfKhsnoxttCtmaVXx6ErIh1BYfDOMXgOEuMkUzv
yoSioj0Q0Cdzz4xZ+7vH0ej2xo+kkno0/9obOrxVVdK5zxg4EooYTQu20lO1xzGI1esMDgMjYTcb
c7qaHRgSRU2xrE89agUGlp6C7WbSYPN2tPLFiaR7qco3qfZUGa9hA/Y5r86OyU81cW2X6u/33O6w
7bgEw1y1qeHU3JpoWbgZkoJPkxxATMcLkmZ/oVy3pp1eyyST5efIwkLfVqTm1c3DH0v76e9lzwfZ
+KeaW0UGivBBNcnR1OXLDcXoOiC8Mx/9c96ShuPQktVulWzEs4oJpwZBgjsnjxrAw4a/tWBPXzmB
LxZNiMcs+oohirHLbUaks5XtlaA6Da4zL1V/WeTZOhGjEz2cmrk5VSR3CR7bKNsreyk+4GUpyIdX
bBrXlojmAAj98S3h5E7IFj2pTo2P2yaoQjDrKagrPfIeFZpiCAhfpRKyQWfNmqa56xqMIkpSCyNu
tUS1tjUaHbJhtsF1MfUM7ejl2cbxm0UydCzRQy/PLPen56nKNJDqcxUAEHIiXI7bxqjZunrjc9t6
vxJLtMDbRWxay1h3sBlnInbQRDYAK+V369o7DHL4c+dyBqE78w6B40wNj2SQ3GlRsMqPgjoZJZtE
KsiqRmw5FtkiDd3N4D3JRoaEvaB/ma50zHXEQmqnVsc/WXa/ZCN8tEx0gd0qMXkwWUafRrIwNWhL
zcgkSEapRtjRBLdFhRezvRdRwV2QL8RfTRs/iqDp0FMfG4PECDdfmQxEYTr6x6oz7ywD3WxdRW+Q
klhzxDD+neWjZeAFzLkv2c9aTspj0t6l3HHgaKDz1NpsKAj4CDTv57uk0NMbrL25SI+F8Fie6tQ4
12N/fjdyC6bJeyCwOz5WDlcqq6YyIs6QBo9NUmxrVfc2qCcJUKJlPikidRYEgE/gGW+pOHR3jd3P
a0fwSMfXMZF/Sq99zntL5FJbIWySpKHPjwSG0Ao+Q72mFbO2HeJUMY8Jc72w02uk9Nh8T07Nj8eY
/ZJYAyhxVqWaF1yuWNEKW9q6qzQ4aWSvViq2R43YRcO9cfzgCMTqmMjqNsWs0bAcm1G9F0+c6XjT
jZXlM1OJnkuSdHseT0/70Yy4XVM1f4oYLOW2do7YN4tmJYXCOZU0zNE3dlTPtTg7WHH1zCBrK46R
dtoKE708Cp0fEHOl2zg1Kp1SXzIvpk+TsXIFQ4RY9P/uZv9/5X1d3E+w+n+m8v6f//pZTffnH/2r
8nb+ppuI6aifNdu0/hT3O3+TZdtG9v8OJBZCu78qb+NvqPpVxpm4gTEJCVHZX5U3SjtVRYKnyojx
MRGp/63KG6i1wc8DIGc6NI8uugeDF+Iv9Oyayk69bbq7mvh56dFQvY3nvzmE83z//jDe1XAf9/PY
jID2yiSV2RT8F4u4jDU9lRy3OjmJRS5dSPZahAfIX3WNy3KW0aaRaB8rU1Npt5nH3L4wF7DxdqEW
LGkGHeFybYsq3HRo+SnqnKQ8E309DZvl0DjHKCtWA4kHlawsdIWQenupu9k5VXep0U2thJwFGWKv
czRVEoMTbUMzfKH37cHz2k0Gli+NhympsUupIX9jDNZ5ClM8IUmGXq5BpquW90xHy00Zqcva1GaB
3wFEpcOcniSioZowXpBAsNEh6fnEJA9zuxAKEP/AH3hreCHXqXqfteGtFZjzMSH/g7SHNNYXgsos
WXMQNO/HyRVl5mfMNtTgTCzJxkrCKe29mwzFUe6aM1nt5uJghiHkcW4/Sy1cS1pw7MJHBYdsX+fI
B/ub0BIpQe4s6q0F9JL1kLd7VW+geOnAIdCQzclX2Q5+eWf58Ta0/S0BMqivvIMVbS1cURkZM53u
bPWeVBs5aYepNkCFTiRjOg4KimloFqivzdS/E+eCmRFTXbpUyuDeT6R5A9h6DccamC2BwmOyKYJo
X/Tlng76j448krofgQthnM7Lnbxs2oFXSzZLYltUigsjcSEsJGdILi6uTVitBOxlc1yDmOTqg/hn
yrxH3yhn1F/TTMmWYRueeqOcJm7BOJPKzE/QqKNsv4FQeh+a+SGPpV3EtR6ETaqieqwxJMaSvR90
Msp6oKCScdIkdW2lJiRJh9qgZZ3t8M5i3YCxQ11QyFSiiIxmfvojMlxaQ9EciMG6TVP6UqzUFl50
6aYwvB0lyU/PUJcFYN24c3cmY9pCo00fnivXvgO0OS8T+2wM9e2ostFJYniM0K6T6sbLsqm4nWm3
bB3+jIQJ2AryncSsKcmCVZA5yxifGy/iWdqHc7X1lzoh7CNBUvzW3Ar2Yo5FNTNh4jOV+owGe8uL
1TxC29gaIX6/Bs94E4oNwrHtqkXJGdeDviJHAZM/zCpX526zEhR03dbgSoqkXMYVWy9EbsITEdnZ
MsejMOr1k3hiqrTZFFJzlgZaVxbaibjbQz4Ezr1RrOREG34jHlj85I1XbJKQpJd4gB/cbi1gnfaA
ltPQDvVoT30umtfPulZZqV0OfC86ugGcBr4dxAk7wxacW+6I2JNXWhVsSiIXgyheGeRnqXZ0kNpm
GTJACkl2YeN1a1Khs/neOE24lbt8TZYRsshow2XC0h0AR35OimZeFuMy8fRTRLRylcdksqr8cW9F
cs5CfDeVnE/NCkQDXxxI0ZVYkTwHoWio7rrKucnV7mRAXtAEoxq3JJHHCrYJNPkzG5B1BNDaAWwd
96BKAV3TppPBXjfgG2phexVuAAUwtioI2blgZY8yXEE7YULcEWU14D13Pcw5Fb0HkWLvMfNpGeI5
oU+TAhi36WHdVArtLgKc50r8/n4AEAGADIeNoHlHzb4C7u2BugqBfWuC+g1SVWQR/Y6YsEVRilQZ
natf99ik8+kIOLwGIJ4DEq9VVJ7yssysRQZmfAA3ThAK/XdBICcDdOGpBhAr9DQgylE1Ye4HWs6u
FlsiCK4EnHkF1jwxsArrApQRCYNYAfwcQOYyFTR0Cyw6jYubd5INveETkJmDuG6F7b8FFRN+E7S6
C2K9qKCE+YK+E0KkI+55bggcu+vcK4Qr57AzE+E7HmySXuuIabTys81lCzkHsBM6lkbWvbwze0hs
ebWSmYDXtLifJcOEwy4o8R7zE5rLq1aDNu4LknwtmPIFgF0wg3NHvm9AzreCPU8XZBAs+ndKo1rT
OwnHYD4U3ZFY+KPfFEfmrD8NncoZFg4SNAuvikJLIw78kcsgEOo15W/XcqMEKpHqoh3TR5NshNii
kCcLAyc7DD3m5HpkxJ1mOnCXGsRlOyBx61Pg87KfAelz1fvKUV/ffxeQrHzqetJbK8iGXGJu8HWD
aywkqm9I9PkAfaQbKm/nNPUCsmBfaQxaF1qVPsch9GMfsvCyHDvehAxbJtaz7XvRaym39SLDXkzW
IJzwhhZCZSArAcfA1PSxYbwrO95dXqrrxMpvvFBZoKaAK+xMB3lYspWFCAcrQ4+AWrkzh62RlGMC
qg22tqhhBzNW124SnBDdE3XcLk2ZZsho43sZT7XcPELU3ZugAyMFNEb0U+wgQkbFZFrpk1FMjyUp
3Y7ODSnXNAwyk2Qy5ZEU+F1c4Z/pTxVDaGnQbrH7DGI27b9PqRlXV/hhGV43DLFVMc0OGGtXjLe/
r4U+ddHxdXLqqs1/45GTLyqhNIsyWWnL5mTob6yn8zwGkca20mOr8I8ciTwpm3KRSaRov/4xQ6GR
C10wqSFgMu6YCAlExCJQ52ygXW28VuJd7tLFx/p70Upxyz98PFgzRmWJ/bo5Wb2K/kKe6hpGS3m8
In8X4vYPdSSHMZm2mYplqY5xWUdKKkGlWcC0hHf3Ii7IBpZ+xY5+GhKca4P0D4wh9sGPEtD07/py
fPD/8IyBYeV/ZqfzL//73//5n/7tf/yvL4JW/vgBf+13mBqYTBoQtIp5tE0P669JA5kpmgXywDL4
O633/9jvWH+TTZ1NDdZYtj0qaSp/7HfYHTFGx1b0dw/0f2W/o3weNYjtB4phnQaW9im4qC9oAdR9
7R5lQnvsQRJFw9IeXw1Pn8O6Y12/RysBFmLqmekUsBJ+vXpmNvY0gYfSK9nWUIybwL+qYv/6xJit
ynS3FP0yrXSEA64EQ+sec5XaKi52Q1JD+qtueo12tZWRiefOE5KmMsdE1D/OZQ2TXWRPU7BVKcpM
B3YTaVmT0rma8yV2gR8eNvaHIuvNVHVNF+Oej880hKeoG53MPdbVvFOjRZhUqz5qcaM22mPuhT+s
KNhGkrqVPXUVp+3B9BffL2GfgRmcgiGy3zQxI+I2+XgKblqPKf506ZhrIEu0bF4VJ4SX0+ylTcNF
je7NiF1s3tUx78q1OBenvDYB/7TmcA7s4TUxDeMqXK6jKV06RzUTj+6rcXDouBIWPA2daIVh45w7
5ebKZxaf6fKy8xTZMm8JdvuXE3ejDwkwaQvvRP992oJ4B02LPsxa2JGxaOnQFUY2K5g/tNyy3x9b
/eorp0hTQQ0yH8P8//F6+4NrSWZWSkcFFbV4RjAQz4dwX5rNtK2CQ+L0i1xnWFJLC8zKk4q3ikTM
Jlj6Seb9UHAr6GO/9NtmUuXWTI6Lgx40YGyG6ub7UxUNlM+XyWBziQfPQvl98cYhGyfwGjxJx0Rl
Dx81Rx0ITtsvCpSLsXJraMPayP2pZmooU92ZocnQ6YmKwJEca/FyRJYxghoSzPurY0ZaOJfn5vCK
Ij8bPYhpGBeakDLojd5MTXakTNCC1N03MG2p5K40x68dRnybf7zh41Q3U7s0whPI6q1iRisrh2Ts
eVfe7Z9KFpUmFjAKXrhfdf/TwsqVMLZChKE0Mjya6OglHM/bhZ595QYU+IqLK0eLy4KHYRvIaT5B
J8bINHs5tqNTTrhhUpo7SZJumkSdQkgsUsAPkGvOrJNIOLyNG0e7coyu3FmfPy6nQAtO49WEh+dd
AfXHVXXcpoI2JEV0dqS9ZTJrKhrwA84+CJvV9zfx5y/w46EuvkBPdxlQG3xaf1DXjaK/yJZOJ7i8
Zpv5PEDiOI4is1TyscxL0VbtJSNDVi8+1R1QGxW151ic43p4wjIHfHAWGvmyUGnb+MWcqK6Vn41L
zUW0WvZzQ2vRqWSoDb37NrVw0JTrQrX3318J7fOYB3OMauh0JelxEpz88V5OXUC2kuYDS0+j+1lp
lI9V2u8cyTwjO1yIv4cKuS4OosTeuq1GeYqy9CC7IYlO0isylJVGNjSsqs0YuMfCHk8VyqSqtYnD
6CcyxvlQMs6kNLGWaYfWJWGkYoPkN/FTOJcbmklu9/D9Z/ryZubdxUJAq1ezL1/uoY6Ms9ViWGsR
+nm2uWaDTrOl0FDu2sJ+LIkQgs/55hukJbhBeQSb/4+cgs7gEFqMAmLm4rJW+IlrxXFj0EmykIm+
GM5dioq5jEEXAN3sMWTiwtRajWaLt7t2+K9ucLJKkY7Ru9Y+1euBlWGWI3r3FI/lSi6hnUXS3JXo
rsiMi3PIDWM0o9k5q51ZzawWTvSCSQ0ZA3zfRnPlOfjyC3FovVtUa7STLssJA19zzpDFO8FSntUm
iLV8XLXVc8eb1EAfXvF/dX69EG9Wi1C6MLv/r38f7+WxbcqGEAxefB8J7/OuaVP/VI7K1NXlWWMS
Ipsi35CyOXEf7VxnwAM7bFYF7QTq1OL7E/j81mR0wATZIo+En6KJL+yPxS0IyBlW1c4/sexMYr6A
gmJmqMniIAMg4H+b7Y/CdybfH9W4dtiLj52rahpo9uifepTS41Dss2KK4+gs+8o8GuJtqxNyVxgz
RUX44noM0d1dhIJeMlfgg8vSndKYf6kIepMhkpd8TWS8r8U1DOSA6Kt4JjdksyRYkLOYaDd9KUX5
tIBN2g/NQtxZVe/vhtIBHq1vfckAy1etCtxWEeJFBe2oAfim5zvApbOtA+xhYT0jcnoe0tLz4nya
yMHGMzvivvypgemws1aENU7KaKQ2w4JBT+N6Pfa59MQziIqSSsxRdHbsH78tz4zjsLIt5IdpeAeX
c4EVbh3pyh5b7r6p0uP3X9Nnax8W9T+Od7m91g0JLztUpxPu7rVSeVRUmrqUfYxpmA7TEMRmreQb
4ruqSaOZx0ZlMqNSSDXyU5EW4F2a05VT+lwNAwgGIyFUYhot3Isyj6Ip9+rciU5ywbAZBGPCOJZF
HbQ68tC0L+CrLvTafP3+uO+ygo9VuAZJSzdhV+iU/pcLZ1gnmMy1LDiNlrwns2yLQOChNPS9b6Ib
J3yoiMdNlv8O3f6sjMI6OtyZsN5CYypX0dImwStTs2PQ6QelNRauVz5+f4ZfLWbUR8hjGTLy98s3
ZlSQB9zYYXjKQA0lYXDoKwuVq7kIfRqUGtRsOp6xEmkMAYyzUSvg+JQrd8yn7St7aXZmvF50+lkI
RD7eoGnd550ksb6X+C3wqMxtID9hA5TdS1dSTdEW9OWVY36RCEwGNOxNiiEWUP1SDmNn2YidNPIx
HicHcafaAQAGJ5jR7d+XyqZEgiFnR0DpV8o18Wk+3BN8Wovgb8QojsqO9GI3qheO4rMRY7MeSvNc
GieOSVxh5y3aQLtS2qufSjZxLLo0mB+pRRnSfryyniXTKRxBSXl9vuh7f1uHAFcj9FlqsCYdUVQ7
2AP3Spks66A5y9WvSg6INBzv9SKGv+bBODSnes69YPqzLG6WSWf8+P4e/PR65yTxNbNjtOjifNou
1pGSwpVW3OM4ENyDxqOuQBa25pWXliK2nZcXng2Vxj6bgpj9+MeLESS+zWlE0rGPwkOreDt6/+uM
cC0nFClSvCgVUM85VjFlNWot7nOGKNodKKW37z/w5zKVT4ytQ+Wuh73xieCZ9o4fK44vHY2kelQL
TFo1ihpugew3ibBvXpLxFukPeeev3GbYmuw0lTza5am0o8NDaFa7cUt1rsik7MJO8SV0aqCU6PKg
3dcZhzZL3sJrCsJFkZNI4xl74iQWAG6hpXj3usFbjHXv+0/16e0sPhRTHlCDssJScvEUm10vDyq5
gkcXu1hQZtuOD6XZ3cYfMtI9q7XiDz8Ln/nD98f9vITxDKMo50ZXdETl1sVNzpCybiG/+SfT79mb
WNj4n13yVuxeXpW6BqA6mSstYbDwqtkEJFdpKp/eLpyAipMFIwu9HZqNH2+sKFKVmCfeP3mltuvT
GHj1YWh1lF8Bzh197TGtD2gyuVe7PM4XFx0dhM2Vx7zD3y7vaSi5rUl1gek2eCT67FxHns+Iz56n
kLMmLOYLI6puaiDSarK1A+vgD2T6aN62adxDHLun2Ammcp8BHakZSsveIZqGvskEtj4gcD0xPjqq
/l5tMOMk+UxLpb1vWxNYLIuGvE/cNc/iD4UA+aJ63aKQ0CT/PmUgLMUFerjo0U/Ku7KYW3DR/XjV
m8OxT7Rjlo+viV0cI5XptePNch8wEeiHjEgy0hnXqKtOeqMSAKvKOR56G01mTthGXK/q0ZkUo7GB
VrpbDCW/ItvVT1u2iamZeppz7o3urYgzmEPKfdBU5xGrQUm/T9LeHEmeeXJBLykNnqyin8lKvhJx
i6NjblNvaQ50e1rdWMkFcYfoJMpMh/EQtgXmNti1djEr6+ZZSuV91w7KrC5RactD/FMLnKWcVbOQ
Po0nmdvcaxZ5kLz0iVmj/kv3o+eQ0xJLp9CeIrLcezKIWcqg+qBK2laXfWR1yD70WnWmiUiEXkuV
SrqPatx40vigq8DNZXNGjocp+4ukAdqoa7e5qW+UuHnLFOsclXPFBwYYFMGd+GN9Pb61qXcCPXcX
dumkiuVNKIM28ZVfgctt0ibJ0idTC0M4xHjmsbLa34svHBLzLsOZnjrBLdLi/UD4CeS1YZU72lur
y79wbp+cXH6WuxfZDp5lqdwStHh0mWj2uH8BD9bBRsnrNS57kTNB3e2CoKGeWZh09WyRCtpFd4lv
bschPRu2dJsqzLIj/75p70szOCuE4mYxqU6ytWy8cQ8O4dnmZ0lVu/QMfY2KeNkY+sqrPBjIJB9x
UfxcWQ9Geyqk8MkLtJvv15kv3tsWDVXNshTeU4qglP256WGWWjjJWAYnq7KndmOCB+jmcq3e2pZ3
ZYP3RUH04VAXS6mm9ZY8jpSNkRw9xjZvKXVA9t/NTddEvOovtKi7UpV8uZCwgtGbM2g46heHpL3R
RYR70A/u1WViLHpu2RRkcCpEjRCtFnpOZU4C4PcX9dPeRNRffxxW/PofO8naq4FNuW0A7GZeV3ee
z/Q4QZeCH9RSjCsH+/Ib/ONgF4slac5tpkQczOn1u2hsFxLKBwjGd6Ib9f3n+uobFN0K/qPzRtAv
DjXA9tGiQvVOHrqR2tqPlDOirhD7cRRdZ/Vad+6rmsKiGUFnTuXf8qUaL5fpeBqqzOYYZUFp2je5
LhEgeD+MT2OF9Rq/Q9oMO7+CEZF1EyO0znlSbpjM35qOv1WRl7kd1A5jPJapOW9oV9ZmvVIxC1Re
u2iGblvi+tA0dih6vHpfFsxs5seYYotqrle3VqVduSn1L+5K+Dz8SxVjk0+vNw9og6M0FWtYrKEL
VohxbeVo+/5fld6+JAOkiDLWt4j379VckxewdV2SIyoUeMqZ8L45IWNLuTA2RBWvyNM68uAt5U49
GA02hjyNcQz4mNaPRmMf6qrfajjgJyAPGK0sYEzc9mX2TPrYb5uGqhkM804upoIE17TVsXKc+zFt
btTOeOhhsKpl2M28EgOnjUgpGfx1HKlgeXrgamB4f+lleeUKfb6ldSZaOqxmQ0x63iWTfzw/QRmV
dmWX/smgRCdS+CZKWsREyVNXlvPvb+nPm1meVTEo0VkFmc9ebhWHRjKQlmk4/fFae/gfpXzetOVT
m4RzHQBCm6x0FZ98WCxSHRsvsGSzCGepskd8eCtnhD/bhA3V/hlK4yEn2vL7E9S/2O0Ai2SnLfbc
FGIXO6sYmJTT2IV/Yt+F6FsBkZFGd5IHniOOVi2DKAcdUpg0Gz2mRaWt20q/GeV8n7njC5bNpDFu
3DFDSipvjAFRJrmcNsWTQ3hijWHK2emafBySdCbWqJISJMCyVKrtIVTMpSa/iPf5oIZPHYb3RgcG
HNS3ZmvOa7aXgJbmjZUvvv/MXzwg8G0YRrOrQRV7WXRrTpXEY5X5JwqkZaYPjxHwgMQPH/wCgmtA
R14KjWMRKLffH/fzLFzcDOwrOboljNTqx4UbnRrlR5J7qKjgMGBIi3TrJLr/ljXRG32i2tWSoJjV
0CMZHCpq4BRScrp19Ghlt0hco9HaRX27DkBkf39u6lcXBSM77jy4P5+pmoFqx7TzB+9kdd3a0sqb
AL8bpJONa5h72dw20ThXo+5gt9UqUhhYxFCHHfiP/LNYpDOvm48umDt6iQTpzKOat6//4Mr91neN
swXoUM6ffLY4VlDfpITTBdKV7/ULIhXOSWYt9P15JX+aWWdxQHVWdFxfY1igeT6KjWBtGrMOB4DY
ANZKv0nSngQWdAgt6mXPuGlBZejY2PtofLMbIu5Zr1FcloZKgW5NqyRagt0lzjC50hP/vAyJs+Xp
tkxxO1y+7sjDzoOaJvDJ5gWUWfpMXEbxV54aL99/u19+uSgJ6FVpzLUvVyFnAORE89s7uRADtcAl
ByjDoaJxo3PHNyw+vV9hjSt+fX/cz6Ni7nhKP7HLZbmlofLxjneUyBuAbgWntAqQb9erRPqdO8ZJ
UC1je9M05sFNjYN45uLxPMbEplOnFi5xW6yGrIjrhucgGDqiFq50UMxPcy9xbtQU4CLI4nDe0V1/
vAZU8mlC4JtUNrW+KGDQJ1o0Nyp/Ezbtk0dhP4ImH0FsqW15EMuDeE2oFtJQsQyqNCUTN5yjFD6Z
PTlORn7T8/6Azb2UWmWRGxjDkJfi1QLV0t+nZjfn636vuRNJ5L1G1bpM3LM1eDvdlW/UvFmL5TZz
/ZnNxrRPmwdq2qn4S2Ltt8vy2Uuina5ak9EuNxVAiIl4g0kdkk+vS4+i5Hfz5r6XYF237dpDQTpR
gpMZFP0k5gO0dCGlsd152nhbhNNE76+0M766pVncKKkM2kLmpYghCit60RUFsbikjgcIkGYo6saD
KwdX2nRf4DB40EEi29TdNKovO1OaWfQGzQX/ZIETSfJxL0Z5Dtoh/JJb5gNJ32wa8OPKTzc0p9/f
1+K2veiKschQ9VP4wCK+1Oc0ll333PA0L8xhYcXJPuvwmSUtVSsZLhaC3lC7MtAT5pTLY7LRcByh
KKTfZ4hf/+N29ekDy1TEEO5tf+ODNw2taFoG/j1ZjSvx5sAdiRgXgv9sGPMZaHJmOAFifOwAPOky
zbmYs4KtjtjVRiivkx+oS9Aymtsw3AY9ED/HuXbWX7R5Ppy1uGP+OGuNKYahNDRu3VBfpZLIbUun
LvKdPixmoC9uQ8Dtns+zzvsj1LpFh0o5wImuV/JWTH5EbzNrwkMXEzhK3wUIWHLlVvpidaR4sgTh
FlAfspGP58jpjQ15Df5JRRIrv8qjOhWPek4ahOS3czlZGBhDvr+DvmilE++BuANIN4pUCuOPBy2D
0uuVFLXtqEe3BB+ttLxaSoF59ob+1muDx7abld3Ug5X4/ZFV0j352R9vX0Q7vHigEqL4gGz08dgJ
cYnumAYJpCU00yTFT8cah7tWOjMUTvdRJf9UUMiXUfakau1vGeW6Fz2kRfdYdeHGt6Vd4NOhKX1k
7/GwKGspm2h44hoffDFDqWxP3I+Jh0jxvWKS2myBbBBMQ0L6bAl1ld83DWPdmvw9ZWpINoGrbGJi
ie3e/ZGb93Jp33rhyo6zt7QcXqsUN2BWaASZdT+GAbzOsnXzrYqdwImTc5fXN41/643uiyKiKQu1
3NeZNlMGltlCRC2Gqr4csCY5DsElsdy+KercC/G4kBoHwgSDKCGMN6NVb2zfXKYBqKTSAB5WkvaF
zWISj4Sy1zqpbTAAFJXEC3PYewnrM9XNaEyKYbjv83zleu08j8rnd48pXSJv0of1bU2LOdNtHOce
I82hAlbT+uQ2+ppDglE0C/X6d6sBFKgr/yEqrGd8scT/Po7GeJe5zb6TUftrdjAiDCerLVHmVpe9
gUzBkskntFPnZ0eYn6Yf4qTeVqVTkUkw/Gwrgi2ynogXp7oh6FDlHYByvWvwJ0hDteGXENM9Amjx
rWrLGAmnf0bfwld2RecsLKsB+QXixgz6nkgV01oPlEkaE9hQsbfwunNQBCIk99Dp2lZLhgfTGk6N
7O3RqhiBvB/8zL6R2oiL2mMWAKmMIR5/BH290Ly18ziYhcyPk5LU50S6s4PipfPIOBGG+R4vt/rT
Nd1lZyQHyxh3reEfCjM8aKFyrArpjSdo6tXDOR7pR2jaD9qE8iTW3H7dZwXZNiEeKYVthhoT9eua
xQKdxkJv+psggMnoki0nee1DmxJKaIb9McIWFVUmhrxyGdnGOm+SpRbFixiSkZHCvXGMjWx4N+ms
bgrio3Sfyh31/lOod6tYqtbsn+c937Qc5rsuaIobpdrKEVfCsRe6ru5GPyW5B3NDhN1t1mlDPTHl
cVfKCdHwenlrRPdjJN360LImGu60BpasrcQCpn4InTZb5a58T+uMdHZqUZy58soi4TYt91Wr/1BI
a2f80Uz0bnxVQxI+nfBHhO4IM0K/aEzvHFblG0LccqJYfcWwHjlj5FmI7i3YOAFBeNkP30ke/Mq/
1Zp6WwbVTjHnUj8SRmq8ZHzWvMWq0Ix3PZeokmyxu4tW4cmLTWWf+RCUzWALH2psWtEibu4GYYIR
GdRxPq69skACXAFUsAUie9aOzmPT+j9ZpDB9t5hQAkPd9UqxES6ZVOSfDj2BGHq0JwoTMLY1AtMD
rssS3oEGEVyMuuFuR2wA+jqWMXWnBMcU6dwtjJ9Sn+7jUEe6lseTyCy3Qdbf22UzUUiCHnT/LmoJ
JBzjWTZiFTI1f60X6tLxkn0/cgMEMH1MV/qRJdrjewCvWXe3rXOflcmae5UbUYIALTcQLkm8QQPl
TUcROVPCSC2LXVYwKA8SnN5VjkUkrtlaB2hwBhFZXbj+jar6d2VKxq6zdov4pAzhTdsMU0cHD0qG
i0QKs/1Dgs5ZWkPxvrwkGqckM01IA33/vr7YXvj2zknJ4m7pBNqvMMdPTS/Xnxh695z1PyyCocYA
uAkNfgE3b1fkDr++g1S6AavS+48ZBhYFPYhfkpQ83NDoaFqTEYUu94fbszpatb2u3HT1/pujDINZ
3llrHpkHt3eSqZztxor6klDkYJICTfIg9jFU6ZDw+PWksdV0Spds9F+Jmu4mSlrPw0Z9sbz+TnNY
Ogr90XGd+7A55G3DmC7xfzZJhkfIp5KSyRSvQKgU0yKhGU9r6yVV/IUj05XI9IemrOZ1wMjGZ0Xi
GSczGjj8Xe50i4KCTCqFnchi/e4cCKIudLiJwju10uxX1Y1eoH1jQcvuK/XB0/NlaNvPTYdXUHJ+
DTWfplVtKjnnl5ret4m1rkdCbECSPrx/sQm+8mDYp6WRTHsrPheOsebNgM0jEOFY4s+n/v9h70xy
I9e67TwX92nwsGbDnQhGHaFQnZI6hFIpsa5rtt80DHggnpEn4e/of8a7KQmSn9u+wMXNi8wUI0ie
au+1vkVGad6zp6iMw9Rrx4mM4WJAEuPEZBi0mWdG3OnGD2XsIehIq7Y3U6PvMVp4JDlHnlpa+/FN
9PpRhph3CrbJeKQG1KnJg0tDporFr9EtMfao6W91Ds/sqpbVVHhTEt2956OHSfybAvyqcw3yojA8
SSf/XECuyNqzIdfGxoWjMsNqVEbsT9OsrXNtyJZ9HZWrWiVli/L+Y6qVeJ5GmU5Ue4WjezNuL6Ns
iIEMy3JtRWBf8qp4cSGxrQhXR0Fqb8VeK+1saaSY9FNzvE6AgIHIN0irjPNfmpJ4OPfByiTdH1KD
rulV3pV106wgWs6LqVV2DpWwTMOxNrh9vEQT8mcOs2GVBAH7CAHYlBa05oZel5u/62q8aSp/baTt
n4wj0WIq9FOINggc/hMksSngOekNmR8GDlS6IAdVHxhnSvVLEPvRFdQ0q3Y/BzXOqWITNCm3ZgR9
EM79H6GFjAi7O2Q9M4cVAOJ06CIrD8Uw7sNQ97caoYe5E3VAhFt7OTLB+T08o1nGuybmdIPh98/g
hwhneffC+Llsfb4Hb4HIn+gCsVEIn+2Qyqg2bqRjF7iNh4JvK/+OgbUX1802z2a8xcZ4X2FWW/QC
SlHfE7dk8tdJHcdlpGC5TpBDzTrpELX1xibrJH8iFrXAq10SZONiX+XNnzyCaG90/pKjXLcUTBoL
R0ejLVL3Te+VB6oFNyWRnZPCMqTH4CaDgW0JhghgouHkbtrCfHCG4bFyh0c/XwaB+eS0pD41yD/n
kZZcPa1FVP1harhX+/guYR+dsIt20uhYd+1WjdU1AVF3AIZunGDSJCB2041GeOS4tbSNMMWoXtU8
qMA+BZE4RjJNzDQ3JXugFdnaV+HgQwqqT6EdYI5EWUp3vVhxOD3EnPYXqh4etcxSKKVG/MLuV447
YgEcFaqQdpkc8vYmILKOZGD+ZxQghScn3c3tIb9JMqKeQQ+hK5sLYhrL40hslBuSc97YVbqIDf1Y
xMwUroUWrWzPVgDQ0rzv5+QuFXqzViniBa11Z4ph0yX5VZZoq3EgdDfMX+NaB9SLRD90u5eo4dDa
20wJIOiPdgBpp5kzMMn5DOBmfETFcDWgowunjcr8n9fbsUfYHps0WLtb3JwvDn9CKkxTHoxpFsXC
JK3K8otzg5B3toK3HGKxQ5+woQC/UNL2JbbSkxZFy0Ew+iM7/xXVoIsGJbgstObCdjs+MtFcWTRu
DAFoUjOOIimoDtnoW3ISXfkNvfKX5JEecrZRjdg4Mak4BnULmcvFcd+OxaGldtuYzSGfp32eOrTS
3UVcBh5JyLtG/R1mgkh2Z0Mm9tGwlTs3LggpUbYi9e9qYM1ZtqI4dSLI4kkKzXtN7JNWWcWlsu/1
YCdV4VIz3eoFr+9LAPoE/tGRxC0XEGNQh54+ENOJW6cqD7KS7SjiSqmDeIlw5qhkw6V6mEW9w40Z
uMZSrZJrFbRNadILHonky+huTULfyo6z/OGp2h7N8XnZo74Tt7IjXqg3U8/nLZV7abiwGwsrkFne
FeYSZeNd4RvHGpyw4opDJfp7EleOJOAd5BfCZbKeWYyoLlwrw/AwCYzWzvCn1q9Gu7iq/eoh6DYN
a8J7X1rePfY5m9K8wcvLeR0DKTjqPLX+aFwd/uBeXtEvgtvmZMfGwU/jmyIsT2qvr0xprxftQVQB
Ktfs2nBwrwflaho5YpblRWKOJ9/otiIvd63Tr0tO2VF8brtoW+XMCkm6KsT1YGJlbocGZLu4ytzy
cQTRoNtkpxksdAJT9JxkpyStL5WapjyPvmjr/TTd2KK/kfcQM8g6SiUybPiVTvimMWOif84vx2c1
8W+51U9WrL/YhbEygHjphfM8iORUO+7lYGnX5ggqvdGfiARkNwPYqjlaikoQuxG+VQnyI1T88N+2
SGwYbDXDuL+N8H4PVNALVA2FFmGwR8Ve90AUm+U8xNcOGeUDr1WQy2O29exW6dkalT152geNu1SQ
NClaZqdcTq/1nknkOAXsrnzbXfU9ZQxuZ4FcoQqNnR1z6FsGbDjIoj1OBBwrpbLufe2p6bW9pgf3
gIuODuWpPnVYXYK9EjKgm4aFqklWVg0AAHmCzqI7heaqsfplWmrb2ArWNTtIJZu9UYtvAj9dKaG4
yiHnme3BLhzOVU/10TD8axN0flYVOzIiSPYsmQoJtCivoqFeM3OdAaVrTr60Wm8O52tZi9XbEo5+
6yEme5JlzN4SOzwsd50b7CfRXCRu96rydlO1iSFTrEYdYzjbK6wJsmnRl9oNoDFJ6rjSVL4Q12xm
pKI07kKGjJ3b7z9e9wH0zcNS9uJnfqxWpTc6Nj8yt/wi35Q29rF+BGkA/0AOLKB4q8T2T5YzYDfe
JEZ+tGLlpPHYi0rZZricDLWDwJ5AEdXWmQNKzSXSS2OQk9RF/PBemxR0n2TNlth7RbefOASP0N40
I8ZH127Nrt8OWrUvK/c0kBUwkmkiX5uYj24BVtfBOviO5JOTQ5+CraeMKYUS/aju8Kwecje9rphU
mvB1RsM/BRrnG+2P4urg98tNg20sQIMhx3/hTjfhsI4y+9FKlVv5QOXfVAM6Emn+LDukA9uiEmhw
BUAYh4j821FG7UBvzJU1FEd3XsZ+uTcd97eciji1nNFYbzi0qpX4XSfmcxGT5TnxCGEY3GjNsrJJ
IuCVV1/y1toMzgaAPx2McBfwJTC5EfsEWo0b1ovpJCg+42bHySsek96BLi+OeQPLCYTNAY3Droi0
P/Lzzh3RqlPz+30yIO5lUVXEj4QVJWvjqJvlUjNyDmLtMZyVO9nWo4a/G4PhF+Ublq8O1zVZalwt
K9ean9/PSn8XoaBhcBKECS4Ls5Es4Dqy+Tds8OCTLhbvtNDdpeeGGMWuQlFhrGRrvWca9W0dfLbd
Xki5LSGlR7koZMl8bWX976E2jmptXQ0RXpSKFrR8zO+5Vca7KiTLa4rjLjw8wotUw7+xiHKrOpVJ
s9sONrWnZURGAAFQewo5WyXahGFzMTB/xNkW9dG+FDrCQOVVDgUx0vRnwzpyfNNlzR7VWkqFJMjN
YxfNO6vXD3CDkYpVTC095prk1GbkxOl2+JIO4rqqOCUV6g5IyzGar3OH9d3ttAu5Qlqi2snn48ft
DoMWzb83m+mC/LBD3JrPOtNSyxyTcZOnZtw27u+w5J3KT1bbL0UynWMB1WOiegM/xEukLNmvWetM
KnZ5M+7bNCvgl0W/KtO6dgkiNXjv6lK/cqTlUcqaVRbCGAuWIkOV6B9QrriIKHc480M8HOzW1r2c
bGsUdE9Vl9+0pnkhLU5tTM/HHc6OOjz4XQl2c/wleYJa23tWFK6V2tmHPaoDFxXnUPrn1LhwcV9S
6b3Xk36b9NV+tJRf3dxcOBVINdhf44sZ7RN9OOT2RMadtanlil0a1hM9WxxVLA8q6rLWoZLGHNIF
4X1airOoxaqunUdfZBTqi/nEa0HSQgPmI6DwZaTqm6PH3ixo3LjjW6/4rz2V1zpJEKjJZN3qUFb3
7kTPniea8N0MoDgM9ZJ3V7Z1yMW9d7TgUT5MtssXuai2aPvkMxOlvotcHqpaQ4S0lrIrJN9WAsMg
gwj1sWQ2iSeAN3HTrdz4IKUiBsv2aOh7N4CCEVOUWWi2V9Yeh/Wt7PMEvnX0XbGXdjJ0sXs00csB
eI1sCA3IBTXW28EoTvL/4fQ9pgk0mGA7Ghd6uzKGbGdV2lLxR8g45tWo5xm8xoimAQmzZfFkl83z
+5StXYkwPylp8ZwW9h+TfC+6MWQmG79pL7R28SSder6R3LXIyjQ2YHPDTB2KXYqMTc41KGN6jgRV
+jB39YFj+pHCDUHvCxbOB/Z5Nz4CvkU+dFsjqJ/DrrmKfYO9efQib937LYoNwayM+bHsWAB1+BQI
6uVNlYNRN5LbdF70vs6rk55npGXqoHp1aFxJHo9h3Mlp0QlVwhJMohzNhmyZvAFbEpTrvoxekD37
i64LXoHUvHTKU2w0V/LL9Gp0I/dOIW26FI3DYBK0plO0Tf3rdPT/pPCXsjY81E18N1Xaw3hC/YCB
J7oVBQVH6NDcH3THYUexTx3Y4Hfc5EFCXtLuwXTrrTMWf2LWwjidVklXU8AgLWVhZZu6V/NlbhBO
W7UHgy/Yx+Wia6N4MQwk4jHox0Xixl5v9b9ZNCh0iHHVUttdcWaXl2B7olDUL0u2IwV9R38g6sLp
3U3Td80qoHSJoZzgjKx/dHwof1V1aYdt7vURISfza6yLbqPmc88aTa5GSJ7Aiionk1V+PxR6vTUt
OwT2bW3FXB+M6NH0Xc7ypWOSLpJfBaR7LPogdznmh7/6vNlnTX1djt40hStA/HANjRFYT7w26vSt
z2eTtZUTYA7t3Hv/ckiy0KFCDY/M+HEU6appUxsZ7XjSA4uCNzJb3ygdLxwjTxSgbsckenE6gz3x
4HO2mdvdHBb31FV4+cPoyo4YGW5dIiP1RhFeIKN8Fo1hwgrXAbnm146T3tU1e2ogNotgdFCf2jWV
iT5ieY13oX/vRvMNAPa7qoRSNWrAA6MdxNXXLNUuS4AqTD5oSq4lEaiIhleyNCktd1uHjYsLqapw
gaXKWdts2PoENt+iylBQzOpTkuVXwsm6RTiObAhD4y50QKda4+/ZjnZZGt3rabwfuY3uuwXdjdfk
ZEj9ZGjqN42vXWcHv7RAITrAyi7mYDyq1rCdy0XVlidWuGQ5z5XKNs29t4ZpW1Xp7SDqjfwGecw6
oM+aN2jTUxwDUNYgE6fqkQzvP+97afC5hQ7uVBlfsWVcD2n2mNbqsYrp1onsoStc0iT0h8y01n0w
3+IlWreWRo3cuhD13MFS166G7r7LsdcBbjdn+9Kl4W/NynND72Zhy/Q4M33OQTGggtqEekfhwKml
ZDN4M2pHXWQ6DYuUug69Bu25Lmc4tPmJVvluvGpZR6gBxQ/+YNMNmW67BmPdixY0y6xVz+8HnWh+
SNl1WTk7mTKmC4MetLWlDeCkjnrqdVlCAW1SOzh0Cz6jmMrtbLwl3e8oEXg1wzsivMBEWlKPHW4M
5WCEKJopDbk2z9LQ4UQhWmgaaz8b+k6edhDde6Vhvw1N4/XsbCLspTp4iUagIJabTbnZcDksm2W/
r1u6TXITzDzQDd1aj16yHqt1OOyMwWTPyW7JbU90qTY+juAqHZ7Jf0YvILxE7T2zUzbZOF60BsUh
efbWh2M1AqlXW0TTaKebUbtkBuPcYihXo5JvJ+v1XVw2YDBjD+A2nPqn4krqtAqjX8lN7liR45MI
8n6DQy3mbO2npJpgYgCIpN3mATXa2csq4yLxu99SIGarPC2+YcqXMDPjrkrtLUWXrT8tR0c/52l8
NThgnIT4U2c2mQkpmbUW41gNnu145iHmXeAVQ7KhSUXeZTzuR/hdppO/xZE46Yl5b+MBHChZLpN+
OOZTBf9AF/eDg0lH16nkdVRRpix9DYLWXRZxd8VgXKkx2QyRfR6b5FL+m4TWa2OK8/BGGd0oyemL
SqLJi+TkkjMauSS6A1K5lWPXGOzjkNr7JNBC+GMc0YMS2fd0mlFGSsmn0kVnPzMPeddRz/pFCQxN
Ao0UInUaukq+OT6YWvurnuZjHpNtF7DE24XgchFvLSe198eM5lp+j07hswD62UYe6qzXChO+PD7I
LbQMMdd9+zBn07ZTsoO8bkwNRAdnJT91Fli/pU+ibQGfp0Jw9CyeavLPEsE97ooRWUL22GdJsu7a
y0SJX6Z+uCmdCbEbJTeU9ljf82zZsGtJO5Ji6OL6o0Yrl7CWLKHJZ3a6N1ZmRXmezVWM/wdUJH+q
Gf10YdC9YfL2i2VTaSN9SFP1Htq5v0MRPi/Zn/+pcjJwC8oqC8Xuk3WZPE8kSE1admP4ya2d1Bd9
1j2RGfXLtdT7kAaLl4WqWAYGSWu1e6cp7h/5stFifYt6wpemNtgP6m02hOyc09siou8WDHcIfvpF
kyf3EYGzvMrDMhJmu4hQ2je1trQGihiOaPXFOAA+L/tmqSE7WKjSIyFUNHXFGOApNX/3lraCb6bg
jKgpkXLUbo5+mz+MPc2iNKKM3lvWb4ftsaZwAZ9WrJv6jxGUhiBKL6q+3vT2sNNm/4Wi8jOwsgXX
DpegbIlfLl6rwX51NC+0wXXzEYBlHbS8vlPpk42Ff1EbsScGzlWCIHh7RBFRm9jPXH0NexClJQdb
WLilbPTGJk0PkbAt4L/vGe/BPP2S5HulL56HsEJ5R4UG2johyn4UL1svjUr24DFMRVs2Z+wovxyS
9JJLEJvj81smPO86sVic2gNVDM9SecBtQh+pt0GiRYGsvJvhZkjrszHBoJMFCsu4r9NlVrKAtILm
XTJNz9gyNkkzcbAYnuzqdpj6Q2Yx/8i+4Htfqrdd9pvu0fY57g65xmPwXXY4Gk2HcGA1B+IfWRVY
fwmgHtLtoFIPyaIdum1i78IgwPuWRFABKeSizkYAFNTLXgVwKXM8Eu2UOdrZlU2tSHajjHK+VksO
6GW9qifrHr53s0h7h6eS9G/1yWmabNHJ3nzgu7/yQQVASROPM9B+qpNNXHOfi1b2bMzyrjSXdcW9
9WUTvjb5BgGVkYYgkYkSxgL+moMT5aEmRDxrhvvB6i4CysH9g9LqRyenzWtFNP1xRyxKcr4GLV1V
ScXK799PtXjLE/5EIspb8vO8xg82w6Tu1Eh4ZVdcl++dm9Hgna5eU4k8HEtugetkLzUNJ+Kz395V
I/+fTnw7la//7b88/8kiRk3T1tFL+yHcA47E/w2z63/82//67//za2bXP37AfzC7wNCh/gTtIrC0
ogT+D2YXWiSpEHakug2V138gig3HRK9sWuyv/8W0+D+IYv2/oloiLkR7l4f9J8NBvvAGAptHsAmr
QToEP4o2C7TsulK05lkv6cKQW95CvYoz+9SPrTe4AcQCdVWhBdEI3hxtarg/0Vm+0I2SsQQvDFiD
Bf7+o0RfGdndDJ1rnhUonGVNRmxjbRSX2HsY3p2+n5x+ETY3MgPPmuptDCNLJU/QSfVt5gAhFXhv
SByUGXo5nZ3vFVRf3iApw9PecSmoSP7WTwFYbeE7KOZ5jKickA4eF5y2mpIQ7IXWaCur2bpG400u
KeTMPJAnf/gAnxVr0m0EIQwCk4p2X/7+P1R1AaG8KDka8yxjBRGM7MbQveDN2csoXptTj5X2QD+I
UIcWnMCnLPVVU09LFrOyBGXsE1BJOAZ3Scajfv/hPovL/vpsH0kGcZ27aFsq8wykfkvjdKWRwSbv
SmT8hD60Pjuh5LUcFZ8LkDnno950xKholtlonvt5XAQlQfX0ULccKwkXUJbjKDVtw256UwP1wiVh
VaarpkGzjXirKt/ZDWAqktpg46/u0qo+K/o5VLPNGP0mWM9rp+wae8SVvJFamnKAK1AAhE74VAXN
Oa4amMrdHuXgEn2Kqtps7QXlWczF47RO1WTZKQJdhMSWUvmBkTirlPU0neb7RFAjPvplbbvb0IZB
ohOKYKTrdkTkhgfEtG4DrT8KEiOrxrlo3PIiaKPtpKscXp1NTfXJJTqShsvdHFieE99+/xC/8H0L
DETA0OTbZX/C9qnhjHBCT42zqRWeDFUFeb2ccnMp47xlgJcM8yPza9HZA8IgFbVLskPquM5Lcf39
Z/nqZbeQm8AwRPz6SdUfVRllKaM3z7apHDvq0TxJdmRiraTOWn6kfshWMrH2+8t+odDErmMh0sRm
b3/W58cG9ZU0FObZrVwvZVYR1EYtLOHFFEFUVU4FGWc1cbShUH+49lfvNURHtJlIjInb+zDBhG4z
mXrSWuehKPddOS79SvHiNPF8zT6KHy1j746XvwWhXEeFlyaESsf/o5a64HxrtqnPfJJpq1JUB0Fo
h0yTNWm2ZEW/V3NOSYkggRjgCllnjVut66k8RQ0t94Bo5qnf5GG86mYieItoxSPZabG7sog3jqhm
Oe4AOoFDPZFCYfCMsJ/339DWPQMwdsy1YyabLrY9Gb88Exk6+tEPc+YX5hC+IxFazBfvBhw5b/1j
zlRFN/sDAHZstiRRq8EO4snCkBwgvVpJFbLOauYAXKGkuiQKepNPT0NjLhy3XdGq38mIbo3ZJEzz
tQ2ZeuhR4k2bTNGWIzXx71++9wXu0xOxOXOAoPnCOAG2arCailkU1O8SNZxHLZKgJFSMI/MTL31Z
VHeJTJWuTUQr/rJMQEPbyn3kVluls/c5qlerWcvU5xl2hRMn90M2kzUt9pXJmbgs/NM0NV6CzIZU
21oGkJPNbhb9Qe0gisBasdoRZJdyKMWmfavJtY2SaWmavwbqjwSo96jMOeiuCTr4QV7/hbZf8LVN
KkogSE1sMh+eVR2O2awYzOt5fCr7Gznqa3YBrdrv5MQjR55aEuFC8oqmRKvvb/5npb0AIahBTsXV
+9kfiHBIc6oxcs5lMq2IFVxPCkGuQfCDBPyziYDLyC2bCcYDQf+HQa7HqshjW7HPMphYRjK7RDPn
k7uzJpXegrpMAG1+/82+mFcsFOdw3qRlAkri3/c1FHmXTbNvnUOHPsmEvl0e6ooZqiRK3uHP91f7
6j7+82rSgPOPEeeMIwAOPsW5bjnvUWksWtubyZ/9/jJfrA9/fSnj78sApRsKdLXWOc9R7DQrPzK2
QwS3sKZdskbZT9ntp53HV4sDcFzNNYhkkhvBD8amqadV5M+NdYb+Ula0MwaZfL4o2ACkE2Xf0BvV
BzDbPzzAr94ZlMbSTa+pcnH++7t2cOEppsSkCcgw69rxcqddFqS3qyS7y4lWTqjf396v3hk07Q6+
QPRMbLX+vqStqIzGUG7FuaRcEzKr81QnlK/qOeXX31/uq52HRZnYZkAQoMiT/ft6BsnBgDJK6xwh
GyTLu6cr19+FRJE76PpRh+0LEmU5QF0GfrDtI/8oZmXTDtqSWNL/h9stt5Zss8GkfDbHorWarHmy
zvaIYhnIhDaWbPjZWvoE3xEoqNs/TPyfX2Zc2yDHOALiTP+08iOxS3BSBO0ZbuvadkpWxXiTErIi
1H5bENSRIMhJrOr2+7v++SFzWQGsULcxwEDY+fumz1owl0MftmeZEELv8sCmeyOMfj+7VF/Kf8d7
A+YOXovLf61j/8xVe3eY/L28MXiQ6wncP7qc//6+nkOmrzAyuznL6wyt45VkF1TjgIU43vY0nM21
YqLc1sV01EPTpBsweZqSvSQctRZTpCQrxc70hX6ksXywy+hOoSWlhfX9ZKcrumqv1d0UDOu+9bd1
lHi5QeRUrN0aTb6hOrrxO21NrDD+HmPX+8hd2l8GTRMnRuKJ6chnay0IFiDUF8MEhcFBc29YMFYY
Dg5FJp7VHPqLIrSLvD+15JT3WoyIZR8lARXyPnrN0/88HAGnFIlGOhsYXouP6C0Ww65tnYyU5yEh
x2YgJp7wrLqAzEbJCqXYlP0w8L8YiboGYIy1UCYpYVP9+yEpkR7FpL6NZzM/Exivpn8cymN9jYud
gmmNH2uq4Y/ML+145cMEyBkcffSDS/aLmVZ+CjkGGYQmL+nfnwIpjp+2pk0AphJ7U95w2xPUNZym
xKYEcMxnXzrlKvwJ7mF/nmu5sDxgA61kMvoYf9fNpeqHtjmclUK77OuSIHHD64eRYTnvSDdaaOpC
d/ONPmmbPC6XuD9pQkybsmfPa6qbhr1l5Varzum8QGDcZv5oBwoGLZnZpf7YjvZV3qd7YVXEmbhb
Nf2FInM1VNbrkGqeVeuboSTK26VqauZeAFQ1bIyNhsbTl32lIVgFtgND+a22raVLtaHpxQKx8I6S
6qajEhB1HdLfeYUWvtDqY6xMnCrLVRm3V/FUrmdNgCoZLlxTgQaEKiVKdvYkIyo4U5UCyFmxjri1
ZW+vhjE+VARtRr3uaS+iRfDqNrs4Vg56SxoKKuTcDLc6crvvJybxeRPBbgtOg8tCSwXjoznPNJsm
90N9ItIjWPYIjWZMghhK1paerdDbb3Q2xDlx57K+MVvqJkK3MUvJHrIhx1F/mJ81OTN9mLmk5RRi
rgFYn7Xh79cRIgaCex+FhVLPnj3HOA4ojlccDexlluNe6s5jny5KFNPBcI7d4D7vUtiN0g3vL7XE
XFprE/T1hI8qLc4+Qd7BfG2SpRTVmff9zfs8q3PvmC1Ug0lDt96PRP/YgCW01QubS581OnHlzOEh
st9TrS0O9UOl/PCsvoBd/H29D/fGKKJ87F2uJ6t0snDIY921mKKLRvVuodNdEN+IhGP2TANJDoZT
BxqQEV20FgrycV2yobGIRDKDcUcb8IeP98Wpgo/Hnl4i3iXY8sMiVwOz63Ozns4uGpg4hVXorIYA
G0ziLjhvrDRnWDrpelYhhrfxD1c3vnoYLs8C8BgFK5znf784DcRCvcN7dc6BBc2RfYhsBc8u+anG
q4oVROmOgypFO/GeHh50RQRGk9gOOkLMLrxsC4eGanSuHWUhD2fkDi2j4XGocs+YtAsnZHaQAZ3E
poW9upaH6TzU9jNFuIr9kkxHJ8J9g2TikPJC2u2LnYuNNg73tXBuMC5eRlFxnBju6GGcoj/XnBQd
5Kjy1f3+tXw/2XwcQ6yuBqB7mzvxcUxPboBBw+E96TRTWjAXDZA9FAEyQx5f9y4KiqWMxKLBhtS5
3hgh6lEKPPKVSgpn347BBaY3T8TVri0xIKkhKWTRWsmy2xJkSuKG68nxb5mEi4JoNvrOZYkv1Bb0
AjlXKdG9mtlrVs0lfyM1y22vqttWpGciJ1fK5LyV1E0B8pNs353Twvc0ozzFJMmrdHcqQc5dxbwe
QsCA3UId/fL7G/QOjvpwg2SRHcihpTFGPhp03ayaAvyzBiTNcZtb7rpL+t37f5X+/UjfDF4hlE2N
gJ0dePhW8xVlIHxiYUBlFMkKnSqS21FAnPaDi0BovwZSg7VcQC8Il/L1CKQ8kFqIOXTk+eIescdT
oWBowDySZgGqIX+bqg8JY1RWiRXQvWihV64vlgMeBFlBtkFOOVF81Jts3RBM8P1t+HLp54TlUAah
RcKJ5+8hQ+kURa0xT2fmcY/dwU5x5tsM0Z58eg3zCsm7TKm3ZVvdfH/pL+ovOmmQQpYfgFeYn+aK
utX9rCymcyXMVc/dkuOxrca1j2wZ+4AHgmtrQS/uG2zbJJWEcbfQDd69OlxTnjjSu/RcOMomBcOx
qvZwZpYtwh4E8WBfMC345RI3klnsI/e+g5lTY06Zlxq6MbOPN3Jw1g3A/2TeBJ1Flfr9x6IN06Vb
clMASk5YBcEOein/fv/1v5irSACgtYBdRr6BclH+x8Jh4Npp2f8M50wk4C/CTV35V7PQ0MljZ6JO
9v3lvnrQf13vw07TdvsmnNJiOIPfw9phY6ITJHabS835bSgaWWzOEoYLzIz6B/r9vzArH8Ya5Hsq
n0R/8qg/njfbIQ0ba/z3eRlpys7+neTFlVq4l3WU3+P6uRotd1/5xapEpdVr00U29Ie2RHKNskuF
AwYebW0H1Zpsxp1cZvWsXze+vbSAi0xTex1l5SVt423H1l0r0+sOqxMGn4RJxEDVp5rqFhjSIj7K
CS5AOoKEahPG1SFMnE0WBmsM6esqbPe9Y8NfmvZkCmwUUZztFgHnNFz0VnCUL91od+f3mb4F7hdo
axiMexpVwB5eRwK7Wn0dpOP7yNFyZ1tnq4ZVxUXhm7TFbajSg1Brz8YwXPQCfXm8Ekm2dOPkYMzu
ZWOQsUwXJGsnDznWQp+SKx9KpFxDVJxnrUneWxXfydBipEOjQypG5Dzm2gnDtdqnaxcnwjTgyBrT
jcrUnfXsoHjPW5ogyB+ulEHd6fT5kP6tDBxIjrOorMQrLWsn51u/So6N3m0xfCJLTy/tsTsHiZQ4
ZsWNv2IdlwiibqAouTSMnWrWGwQkXkLEMpXGRVcQXG2AANJ3qoYzIs52Av+v3CZqRUaBVNv4I6Kl
dqSmWqJLLa8gWyxSzVkqXliCpOczCG488LWjb5U/DDnxxZgzWAollkoGfn/smyVDWgQO4tdzzFCv
nfhEGsYuN/pfdK2p1yFjCKzDgDkhzwN08WKtm/7e4ROLRL1EjoRfbr4YgviHAfIFJken0EQzFqwL
b+LHXoQ769FMywqGF7lDqeFvQr89mTaGaYfDjC1ZmU5zObnTOuAtdbv0cXCLV724lfscn15BkQOX
m+N7ZzyFqXNMff84OuLCxNceduNDqZ8HAQYrUVfTAB+nESdi2u5E2pxm58JR2PEX9VMad7d+z1a7
NFmZag731Rb+wzKcO95pgZerPGSKuPF99YKq8kPEprrgkG/Y/c6IOK061dqZnUujja6bwlgnDYYR
SOuUjpx+/N0EnadN4gLK6v1kod4ww/tRqx9/mOe+esa0sACusax8TnM3C5HWkzrrZ47cmPxuFYS9
DqNCNs6y3F8JoIOyh41UeFvamKmTlV1kXqJHF2HUn+phm9XGTx9KTq4fJkCyPwAFAgMBjPdxs9G0
9NfTQtfPuuusxj44SOgBfKJqOk0Wsd1dC1lVnABhrGZM806pbeJ0Q1Ll0m7c9RS1P534PyPpdEBV
/CNXXjogH5b9wew63Gi9fuZl2oNq2+Oto6denoGer1wnPUTDeEAjemn07dKK4+0PT0n+/E83xKXS
4sgiHCqIv1e/bNCLKet8HXEfzsA4umlp7deWvTI4NqVBspIveqs8+bx7P1xanpC+u/SHQ0Ls19lc
NLSh5a6rRmIh1QudUD3SBHcK15PbhCA2N1LtkPxv0s5jOY4syaJfFGahxTa1AJBQFOAmjMWqCq11
fP0czxEFJHOQ0z2LtjZjAQj9nvv1KzJ9T2jCSt4eSpDt5+fyOxIJ1EQGD70j2C8Q0Me7MEAw6Juk
NU7CKeioO/sK4Xn/OgXOMmCOfq4HkZV8flTNuHIHTMPEbFxaVu088n9XeiAiH5NgHAzc15GrlsZy
xq1SJiNqB5Fd2+hcOD3CelTcZZdq91K9e/Z44+Kvfajvz+IChE76VCH+gYsXfF0+VvkMFWxPZoDv
vrxZhVz7Bi0LL0Jy8nC1uuS7dI1NrsTUmiyFkL1MZTHJPsaxzNheFdbKiCAkDs1DoWCJOqLnJWyT
Jy5vRzXkB6Isb21H195EiyGcAw1AcxgAfHz8jRY36uT3Jr7G/rac7c2UemxJ7qIk6dv225Uf/ojr
jEBLDGz+SswG4V37QLb5jSnZtSdh4T4vCRRUpJfbD4lvxWyHiXUqC3DZ8C8lSZbSrHfNq25Gt676
2qdvy1iHPVimc/JRvHv7VHvKCz0prJNMHLuq3kvZnvYtsoFDPp0minobvmkdPXz+2uvXXoB/Dowh
/McDV6WPBZPOvJdE7XujsHaytuLYtwlp7GPLOHedEtvtquW31FSPSuxu/URDEeW9jnn75ljJbsy/
mmG0r8pwHWGKVtZwbfVyKSgLUSdLF4GmcH8+P/UrbCjmtKpNjwZlBE6SPMF39yyt1GEMFehiM10Z
POKNUEQ8yie5bx7IpbyhuLgugrZdSxsP0ffGc7t+9/45hYvPNTKb0XRC7l482muVPFsKDJKNgw0M
4Rvv47VlkWXJFuQCyp1zsTmoYYq7BCOU09hhdMmUVg4V+fo6TLS1jMJDwIuBf/v8Ll/DHWUa/j/H
vfge81yvUzez+R6nmqUgX1pqtsv1YKeqRPTYWMNCBsVWpKF0kBLCbKz7trFR5/+aGaTEZgp91ToI
c2iiVrIHZ6lhsyEUv7jowYD1zednfHUlp3nUdCkb6eEvviVaut5tSs7YgQTSKNnBzKJlQ0YgQQ6E
ZCjI2ZDj8CnLnNtPpC/ByM64FVx7DfYTGOW/z+OysLYVyGg51m8npcdztyMpBXCkCfyNM3VLv1jE
PxwgLqEK/h9IRFfgaw5Oio3peYCOl6hfMWuUwCQFnmJdW83xF3KSiVn38TGYN1LYj4q1DhEQ+WHw
oKGfaMDYK2/Tw/FuxubW5upeW01h+bC3uhAsqXA+fqs1uVeEuNcmg9vsMe7RL/bVEXOVtT3GX+I4
/FpF/j0P88Xi9Rkm5WgrynFO9KcoHveak35J8nQxFqiwKcNVimdEPdvBsXfFEN+Flf5oUZIJUpMj
78r0bBlM9RJYMtO07bPevtlNtzLM6i4swlXQhVCmxRItAAk1nWDv5VgguYcIm60WJ8ywGo8gTM+h
CfTXHVKy0Gct2mLQtNBLfszo0Pzb+6ScXnFo/TLkIaC/v2xBZBA6rXwIcjF6n9mgQ2cJVLr4Xu30
kxBJlBEZHkSSrCB9uvEPfWr/iEaTvqtluBCss1z9WkbKz4m/m6tfiqD5EjLr9UqUmQrAJJwgnUwI
lOpD4B8SJTjpY/Fdmtl5ysCW9UPtaaep0V8mU/ul1c0xzV7sTv+Jc3q5KLMV7POImU36NNfeNwag
d/pJLaxn+XqzSruD774nIO8k5Z2QjuzCvW/Q/sbVMrEwxsOyhK5rY+Te3nGnreBxAg5nIL5CxBMa
lUk0rNn36yg5Tcp9q8eE1aRLwZTkLxCMNPg/oYc+CNsnbNx1774SJcyC3YIwpvuCByhTndHalPG0
Ucv2TiYwKq1yRypGQhdno4T34mDlqoTpFdO2LuNtpf2KU3uXwg9KEnslEAdP+Civul63O8ZmS2sw
Vl4PNBtYyCTLHa4j54p6QjrQj9VStqoU4b+RRPfCOgoq7UV4Bjm5YvDNltQJG7DXc/Vft9U9woWn
POjvBbe/sYRdLQdcLJGZATLtsS+WMNXuFCK3C/NUFO5mGOkC4L9p7MKJVX8j+3cV18M6WDX6LUvK
q9/pPwd2LsqBNqth12k5ayejiqkp93FEODL1vtX+aqzh/3mdl5taMbgjNyH5z00thqd7bgU7be9U
Xxm5DYhvh/Q1tL99fn+vLo7vrvJiTyuKsGg16MrUdvm6BdBnA1xq+nijoXR+v5suiYO2Sv6gLlHU
Uj68q1Bg5oZJjmXtKS29L3aNqKhP0Oi2nbPyJMYjyuoYAq9KDOFsbD17+gG/508rUxdmOONJqb8V
lYOJEDK1EI4CVOBv9TAwUXN2QYnz34y3Ixoc9D1VrqLWxqZg6D088q2fY1l/I9b3T732fsiCgiMI
a30DZzS8s/VXXUcxVffVN61DhexN6NF9poeD2UG7CJJXQ13rs90tZN2kGcMSLa/visAmac/pXwPc
E33EK9NUvc28JFHivNYGIImoLkf+UYiARF2Z2DIlb1Wb/dE0nrvkRxCYRv4uTNQYF088Hi1c45aQ
1X7WmXk0EClayfjWzyqxIfrRNEbM2uO3dsCQKSvYAT5/Da48HlOFd+oAs2PcfVn7umoQKuOg2SfN
7uLlkPs/Sys+yd3T/OnPMQtubIP61QMK/YQOX4hwF19Xrfpd5Huxc7LTbB/kzI+LHtuYEmEZllnz
35Vmh4u6jZ+1PtomXftXOiffJsMkH6g5Wgp+Kon2MnbRQQZQivdksgpZs/ZD64qv9TQ89dkjPhX3
NFYHoet8frdki/4IEbiMhnSL95nAwN/calVkdBjCjTaOldPRsbpHLCG/qXi7QWYFnG3c+wQm7o1H
dO2guoEXI8wTlRD7i6qXroK5R6c6pwKjN9WdDg5InqKrj6jnly5hRcZw4yHdOuLF2qD6GGYn5ohy
03CnZaTIJ6Y5P4a4C5fZqH4xunzXE9H071yozDxoNR39N4JdHmKXNjMOOCEZvw8o5UNyPdrSvp/n
5mvpIsZ0b3kkyyZy+UC5qzp5HbyKzuXbaM393ERT6jJqioxlmhf2wm+Ri7tu+2I0wUYb8emIzVV9
E4/8vW1yTSQ2EPtQN/7OcMdAqg1hXjsnoTXZ/RSw3hXxwqOBZPoy3kCSzwX/5YXSMMF3FXYXaqWP
y/AQAH6a5uyfQgurh7J76WoTwgpLrNnZd6Z6n2FqMZrWV3xLvyYx5YDpYIXeLV1tWJmliuQnVgIk
2ud5YNcTUgXhuSxpY2K7O+qEkcQ5nk1x9a1UZnURJvsh99SlZoy7aAq3hYPLz9R/Q6HRLPI5WCk9
ua+e23fLIDaXXWG+hHX+9vnnemWtgS3i8HTF6how7eNFBwN/0kbbcLL18aujDH/4UYD8Br8m2yp2
xTjeIKhceZtwsSb1hVhAWFuXuE2ZQxgf9cg+VTkWpWoVEd7A2pBEOO1XNR725mLuy0dVRXx/40rl
+V08Xy4QppapauymlyTClnIpMXWAACcmy6PBwHNUsh/xUP7Z4oWVVBoiSutJ22DU/m2OZ3tR6vET
THxzAbULq1CYjlFY/lGQLcjTbInHJQTri5ngB0i93GyCeetUZbJQ5++mV5ZLgz009rEbS1ym3/2+
K1ucvDCqVLz5W2flB71yvlc9+7JO+T3/NPLhvjee6u4uMtrv1YA3SItZaTwH9yl/psnK1xAb3Xim
5vf041AaW/ytHtzCecI7b+N5L1nU/JpUSocYijVRYLWzKBF6xXn0li/rrFaxKrc1UnMraNWWgkNE
+aekSzMCOUVR9q3N8I7+/K5fe97Qx8lLBy8XccPH9yvHeSvMh9w5TVqMlYD/0qsjNoMSHtabf9dA
WcGU/7Ds4vnfOC78TeRnUEZ/yzLJsJwYcFdj7VDVF8wZtlpV71KIqX7sv+rHOjC+RaFf/stXa8Dc
QRpDJQh31Lr4mjIlqAPFAX0pjeTUjt09c4I1alcK8phux14KviUqqc8v9hoV8sNxpZJ9V0G6LW5L
NFQmYLh3FM6WNg47EY0IlmGXOA/xGijKtJJOTPp56ap846vwLD4/lSvF7MdbcFHM4neAZtM3zLOO
ZYijX33VQFsiSTwvMYAq9xn0HrxJl5S3Twl9lChF7NhPcJxtv+jaXWF4KJQZzsY2ARx4qpV3JW7p
foVZyuyeFNtgszPucyglQ80u37ovPQQGaU+7YHg0fazlkLAJWjEX7rEuk0MT6n9IwzjbWrlomRXQ
NB1jXNEq+Lde9FVQyMKunuJWQYHPRF36phoT2Kayn0XWNfDIjAI/P5KWo2E4dsRA4WO7lr49GLRT
qo/8nfogvSLk+I3vbkp01QzbX4SWLhCA3g132DafInfR5/Tg8/iKs0zu1QfFHf7ll59nwNYJSMyX
p59hlnevg4JITQm8yTzT9+ReT8BYtZFvcgtXJRtSU8pkmZ3rxrP/bYH9eNiLbz2BD+X4M4etQM6Q
36wFWQtHhezK/jFzfv7rR3NZUDwHriN8R9nZ3l1klxlla8aZcVLa6Ix+CHswmMjxC8x1Ztbb/9/h
Li7OyFTdSKfEOCsOcamE+BqeZNIjE3qBID4/3O/1JeiXpUoAheeAy+ofr84L7bn1NUU/uVQ8JlXs
6LEdz+GuQWQlKgo8Y258uleRclGMmATYUu1djtTmse+i0k10nENUlKUzQRz6as7HHVIoEhK8jXAm
DGASWcmECCl8q88v+385Bw81B2UYysaLFdRJmrbqo1w/hToCA5sw+HF+AOzeuW261spfc15v0vCl
dM6Yi9BFPj+B32tOw4SS7SBfYbv6LXyrqrEX9vEcPwVNvXQY3hpMcZDbnTlmnx9KO+MWHysS1GMi
qKDi/C/J/PtXeHIwYbB8/GdmX982jEMEAo7n7AmjhN0EaxDX20Pjq3sLsoyaKodBwc/Btu5QKj10
nroowzu/ZBlSw1etRgymrTCUeZXVi0LkgJcIVDRvG9vzSde7X/7Qr/QWmz9G+m3W/Kzc/iDT09FT
4JxWBy3Hwp48WIZ5ijqSohgvoxwCnubuxgjbRiuFxI8gflHd6zrVj82jcJ675Djhm1vpuN03ZIGC
yKYlFhjMGNIxPpRT+kVmcyoGs5lZrRQkoqNdryITh2c0gRPYabQ0eMMVLd8UONmUJ9NvTjiZ7lXn
R+phU1jcZQBxlYnxI4HzQPDCL2lxjxXRI6mvC6si41vWX0Y7IrAX3yd/9HfmaD0IhN257VFgfCwt
t4NdvHY1voI4Ac32yndIV0qep5YVnGEQy1QBdmxBMpI5ZzH8KsJkK2wpwfpySBAWBoWZPm1k+i7y
/wnlMfwings6aQadDRkKLc/GHs2Xbsp3Os7wIskVbE4+ZsXGmGkEpW52AhnKFiJTDp99LXCGg4wo
iel+FJy0xj90gMlJPGqmLqsKvNotNnrXQkHWASth2IcBJJbqaNT1RthExvyqOdPaaP1N1GU/ce7Z
TWW1AgzYyf0QYFjwY2k/7ChYdpZx1OH4McMENKi3MrEGVITUZu4+f9nFMuKi+uZdZ6XGbELTdO1y
cdG8OksMPzRPnYXHnJBvGng5o7M3hr91BhwhMKp87wLDyueQifeKo4Ab/1SyYtvrEY6zwVoIMxOW
BmXvPnl2u+1TtCY3TvXKGoCHEcYOgsqhsb5Y6jvUNGz8FfRWzlIGnSCB2wE/OSlhWuDNMs0eMkLG
hQQsZhMqWs/ku5CfCpIUzPxNoOxxXJSTtWwzY9nC/bch4JG5uva67jihEQA8ePz8vK9NkoBdDLyK
ocmAVl2cN16KZUcWOKgs5xzPw96N54doKJ4RossHNsC2lREx1UjK5nXj6LIy/7aYIUhn36DgBsv8
uGM1VqUmtoUkfyqjtRCwzgvamO46PlT5MAXFR6J7lK8OA1dM6aIVzEFc9G7B0//LnfjnXOQJv6sN
sjkzCbQEME71bltBjZERTmrjQjrm+witXpgz56u/yAYWTv2NPeQaX5QH8c/hL0oTe1Iq2CnA46mP
79xwnNDCZBBzQn+VxLCVmPxGqr4WncWNh3D11X135ItXoHNG3XDD0jzhm02VpxwJIziMYbeTw+fN
tBMWtsiS/fhphMMhi5mQrgW0J45y7/O8Pj8lOeJvr4VDcQRqZZi/WaVkrlu1vcceZ9D6dJBDRQ6g
47ch61EP5zuHGPrvHJKPQLMAyX7zPxmTTAnLIKILsyf6AH0t60plNWf6ecyIxsJ+5PNDXpsmQz40
qbXR5MMFF97QuzduhK+VTCW8IHggWyFgTcir5mCL4Mokdhea+EL4rRobFcTuNataDnXjxklcmQd9
OImL4qkwyUi1s8442cZ0mJBUTAFCKIo3rOmxTiwOia2tdGwi5LF/fuxrj5m5LdMLWFHQ4S9e+UaJ
nUxXoIGKqUg2IW2ktfSeIBlumsraur55o1olh/LKm/X+kHJK7245aW1JYiEiP3/kcttdpqo1HgA6
+V3iOmNn1pNlVV/1J2IfSN+wn5GT/TFTzAWmthO2/HkQaQVPU7w0XdZmyi4ceM/6rRH90VRFb9h3
JuUm5HMlAGbrtWIMR2yPX2+ERSFrl/CFyfp7laJAeKa2OdzLdyTsC9HvSKMg5LSwc8VH906qStnL
LewbZR0SrlwfxZucqkjeVLxTt9Snh87X78PQ4Tu1VsGsHMYsPNksGfpc33W9ty4Ua2vWxkFjaByZ
/upcFAIFn1kfQbLrXMIDEM1odJ6V0m2UeeESvVhwurU01Kpxp7rF/cYHF4B+ICuEcHgVOLvpHN2P
dnqmP/dQvlKFsTsxaUPaH7QaS39zUT6cu4D41VbslbAchVwidIm4oDajwxXBWzDAYMjYi8Y9BsJ3
jKqOMd1nnR3nLtgwu9xWqrlpooXp3wtzsu6SLxAeD9K0zzA389xiTo54ptwKTzzP1DttyaQx1Lc4
dHPHJpyaTQxzJx5n8rPGt9rJ23u9Dp5rymbMcBd18ShVm5xdQlkqN0WoMARBPkmlVo7J13R2lpGr
LG2G+QMASuEHxyEFqsIhrUGUlAzKKdcPmMwfDUM71vCFzrSmjFBHfF6suF17zd8CMAyy0mI5h/EF
iLiUdQ1GBrP7ghBn54X6fac9m/jmd+74Iq2q3tunkTQJUWoIYa4imsptKA555IOXbMaiOImI+/yr
YffUQ7AX3kDI7AzPwmgqD9g0rGQ+mXv2wajw9e6rVZsaWztAvEFummOtpWUDmjoJ6SplAxQKkNpV
y7km3wLCh/D+g9g7ZqN/0rp6rzQ/WmblOiz51MZHdjL3NVvJ5wvGtZ0KdAI2uSFbw2WDG/pmHaA3
00+M6VFMzQB0+D1Qr0bu+PT5oX7HIJkYwhQVAQX97SXw62KAnVcWPV0VdpvRqVeq0az+aqnp5SUa
PH1Zav2NtViqncttD+k4rrXI1g39MsQ5zQn7BSA0TiOKAhv7XXiKqxAe1ueXdq1ftjToqLqjmhhW
nqVa7xbBOUDxSxAXfNTO27r5tJ8Nf6/RijTesygZpU0X1dhoTPcZJoTOeGPnu7oKvzuBi4W/yCl0
Zgj6p8QMDuStHPQAuwdbXyj9q4q57+fXa1zb4t5f78WiXypTmcc08KcShHvSp1dZwhSkcC0tnqys
jTouu/6nhSkl5BSjOXZGuNP4zoRLw9d+ZIa4L7ExkS+ASN1VoejHalDvteygVQRIwVuRr7rJpgeB
R0U75inR/vPruPpKYnmMex0iurPB3vu9y1Y7zW+NRmjEALLkDgRUA6TSrgqHucP0mpjGonKTW2/L
1bv37rAXVYpF+pISjZWELRCwozLQyOkuT/X8p43CrqqCpUfG6OhrN6qDa9JbtNH/XO9FZYJfc6hV
cmBlsBazl0KZhige2RhiKisjMJZeL4ZouNGFDPodEiIRT5REX/so152+XppzuB6rdofYbKki+9Qi
+8aLfHVBchkNYSnIgPVSzQfmAykigdZfqG8jklR5IiEaH00LbrzEVz9adgoGBfCGCZ6WXvndR0tS
RjeRnQblL5z3WbPJfWXDrn6MzsZ44iEiNaJg9aKCljr987dPl3n45erEZBUeu8yQfzMOKdhfpzyE
9hcEEIbyH05O0iBNrhmY2wi7MMHphTQq5oWCGXuNuexLHZr/eAbC4LWtfYIowsFZ60W8I2iVzeYG
ldW8toaeXWxwK3R/N7GJ22pq0pzSREo33YFq1s4LAKy9CNZE5pqPzTMiuIckzAmnqjbC2tTB/U1g
2XKoD1IQSh2n6Yg0qKwcFsMWHehI205l7CvWncBSekaEgpcsjam68+gINZZq6eAFaXKUceGrf+hw
7LGJ3eqm/ybgU4ZLX+CEd4k/HzXMxJBGThZDcS9Lf3z+rGx5GS6fFU29SHIwfMBo4OPLgv9qmdew
jzA/Iy2mmrbV01D7dBQkSWrNTq7V1aJdbA17qbnDan7KkMf9oYTtuQjvUCPL6bZmSfdJoASm080y
jAucywGVtF+izXYK547pB8OPEtnyq9D768g42I17hpxIdibVFnN2WKgdFhOiUBNin6gcmE1T2KFM
Yy11MMWntRF8pK/i45jWqwA2aWlhMIwp+RmYFNBxfmwdpszFM82ZWR6kkkQ+t+zUW9yda/4MFnAu
2CvzZpDdi+3JRJiqm70qd09fZwXj+Q7j6G5a5fGbvBL/9Trw20tpi20vWsqcTCZCFUXy58/yipEd
tc67s7nYvdRJU6OqYELSVdlawMFJbqpF98FTFH56gP5bXs3AjbYxPHQA7qUU5tLESc8ga4KAeGe9
R+0SIXvswj/l8ch/rQiREdm04NXCYpdCT1rsr1OBJZHuLOVR4zS8EoGm4JafX961FVTGrWc1tMqM
/+Ob2hlVGOa+CfiA3ylSISZ64zqrmpXNRObzQ13bPxlUSF2HIuw3Z011sLq5V4DohMkZU9dGEzeu
jNep+iTgb0v4fH+TZnTNJAE8kBEJzCaYIpcIGzmqVjwYHFbIvbhyPkhjLUBwX95PjXtW2gq6Lmtl
x8U3xj73DyEocQOxVYUBGo/GY0NxDYllJz2qkK1lpCkotY7+M8bK7+x8kKsbj31OqaNHPTj0f+gI
ygY+R9LHhHFbsbzJFzn5+V7I2XbZHaOgvjOb4iU3FxkMtRQfAS1Mj651Y0m6im8Bi6oe3nc40Dny
dN7tX0aJV1FMaPWJRNvIzA5ycXVSLQMG3ahDxTkUevcZGf83Hvs/B75MJR/CrPUBGbj/UBHn7M2B
Flj0wNrJ+f2XJs9GCfX5QeW1/W0BBksyABtMF7H9x6tNjNqcCGAzT0Imlwfe2x1jim41thN+NjXh
2fWNL+nWIS/4bI5fG9OkcJ2sVitRUUubZo3jUvwypEKNbpr2nqn+n13mRVFCOOSYdzWXKW2r2WI+
xTAqIYUqMZ4covbwd17K2Kcjz3WI7L30bH4AhkAGFBvznWxG4kuprwvTXsm7LguXqK5NQ9lFvbmw
sEIUMzhIauVeUfuDAPr0ZYeedV8AahFMgpEvu6k9kKu6FA+WCsanWFzkOTtT9TNnwiKsbFkILYwI
rdq6kxN1Z3+TsAsrFoEDc/QYT+YhcIPNZKMBExOb8K3BnVFPursAlErDKE5cGhXsS3TrT165O4Gs
AxJ7VYBS2LEV3s1GHC3/D+YNV54uDS+EXbZ1OJ6XHj1BP7mRpxg6c64QqXK/t+YIRUG/ji0Pv5Hk
qTSz57Iitzv0H8W0x8fTIq0hNdhk3QVk3oCz3AuGI6tHZeKwT1hvS9qxEWSrGeOfhLxnohindis7
tpeo2DWFxwKxoAD/NZNGnvZrF2ZPSdTtbCLqgtbci3msgPemkZ8qsp+8N63uzwpGuZupUh9MI1oS
UP3593XFTduAoAPPF2o85nKXBFsHihz+eQp1HhzrFmqC/E+UOCHOEnK50qprnXcwwn4lcBRBxOT5
6MDJNA7MqNVpxC7E3AtMIv//+fld63Ah9bi0nShkGK58/P7t0Q0w9GCYILCuRzDKZBK8wE1Olsn8
78jVAC0JM4GQ59JXX6w2ZlOWRm6Alzteiqb1VT4r+ZCE/xKlzVYeYjCaeyA44LCVbPOfX+61XdzF
UwOJP2j9bywAN0vGJlCouuOuR/siA0fQ+rLKdwUJjp8f62o7DwkQxoHQWWFyfLy3Zg2ddZaDld6B
qhzx9pecWDuNgVpq1zuSf1eWh+FPND7JME7+vZ/CjZARQjaeiBF1NZTLgZW4Qbdxtg8yvZ1FIor4
rqc6FORxqRGRyBog5RHV6e1+6uqGiFBAF0dkdFSXlU+hd5BPXOoCcyLvGEUqkOIqpyCWsaXMm6Ro
1pjbivfR57fwWiXk6gzcLOFd/0Z0m4O8yNq2YdmmIbBRxoh9UI/lNMo6QajFFqi35hsP7soSZqEG
duEtYEnCpOvjcwNkGi0H/s1J1EzESW8Silohlsm6LJ3AQD3z+YXq7rWu9d1BLz8Nb8761jE6dsXZ
3FgK0XWMNKSI19LwGLsklLcuUcTYuRc4LzAZT0d4YMQTexRhKQw8kmReG36mxkZI+sIUyKqmj5SR
gOi45e/2QLMkaS300F37tMBWh/1XQHYjjXJmHGXcm1SDROmCXWC12cfNxoNOJjItzy6/iPWHjTOx
4o4nNXOfBZ23jW+4cgKD6z+EUuORMqVjXQCprNcJKEaUyWhAFjpRzFr9V1cN/9NGhBGZbLviYVRg
MyJv19hP2EAPi8T+LhSrkLo3yaMnYRn4yvB4tiyje0Mo/GVkCEB9sil9PEMkLnAkZAgnfiVVt2Xb
IJzaCANBlFhi6tHjVTIleP5wZ53EWtc2+z3fHr4m0p7IUMeeD2Zur+ZUv+utkrl48qq27taODIAb
0uqZkHTM8oWdECnjQfawMjDhhLTnqetkj+tt09QkX7rwMNKNjIRFdik/lGK3AmlkqfUHzFexKySQ
t9la/nZkxROtnjkggIGEIRZjYiRlM8WTlVGqBC/WnrpY42xiKojwESbFMkQQRewISZTaJu6Dxxr2
oGxkghymgIGilW/RUKtadZjHJ20mmbjWlnH0l1D8zHBa9ais4cQeCDiSYsHsrJ2IQmWsPrndi500
X/MY13CGQ9Lqcpfu1cI5Jk70XA0Peuwu5Z8T2hOpbpDPYCS+dNUWgNIjnYI4Krlm0lFMxz9UcyUK
w9fWR4/GrwgMJP43YqcgcuUZFoq/tzDA7pPxb9JbXkXIKGMRF0xNN3A2t7G56onzpCZquVFZp2+c
rN4aBZNXGk6ZNOQkocnFZ3l+Jxwhn8FchNjTHObjiCdZzXiEQASrC3/12AqJnVTf6vuYNWwKm33R
/NLbYTPkwcHp4mf5awx3QA/9k8XaI/ew46ZFireOmj+kpBIlp7xRLqOlwJ8P/fAWML4p527nt3/M
SrLSuCGGOxxd5IYygzaJJND6FJO7+a4dtbVUfwkeeEYWr6RiykiDb+FZSJmXd+o+QX4u/HFDs74r
1bRLOWWKhyHUvsmvav0Q0Q/Rjlpu9Yi2ybPtt9A1Hj9fns5r/EX9TPOrQ27xqOkwR/u4JOIXG1SG
MsNcy/wtlclmCPjEGn85JYgNi2TlTdqqbfAXCqJ1WiUbLEEtYvAa1SYPMlvmXbvHc2JrjTg1RdGq
HM1lxa/bbbM2mnKrzX83mHPFBgyGIjuNpn0sB3LbUnjN2bxDwLHvMdqUHw+i5mAU5O0kRApaklu+
cNV4Q+qD1T6D/D3HcjogvZFmrTzWLuD6KS+B+eZlXmJxT+6PpQe8KN0WuuzSL135qhZ51W0KNzro
8Vsx5neagRUuiEJHhi0J13cJxFrgM6O8NdC/VoGxq8IJpN1EPnBRJURt6jZtT9SBBJpE8JSkMFTz
YClUkuEWVenabo4YD/9qTYQgMJY+PskGa/eQNh+BbHzvJP6xCHGXomYW+6rAqx5kUiW9trysn79E
14gr7w99KbZJSPGMvUzXToGNhZzt7icqm7TYJeRF6RQ/Dm+AkE0Tf1lr+Q0FjHZlVxcNP64qVDJC
I/p44aFThSSKZTo2H/oX4R2SJPqkJcuo7Q/iwi98PvEAkjmLEEm0ANyRqZKfmGtfYl6Ygo+zficT
8c9vzLVCEV4Bthdihobh3sUrkBp+ksxKoJ8KRjdi81RgvGOy3ChsT2Js5jSI/zJMF4vgJCNun1m+
7E+8+KsowRck+TaQ7dm0pH1HvzTaUyzzd4mxko5xsLDPZfOqWW+l+9Eq5cEuuiejc//8/EKuEUVg
lqEntBhu8jrLM3iHnZCT6vohHs0nVbzKLWyjuw7wIsfqdgQJomOjSsUqHL/HH0b4XabCiXXLOPxs
YXm5WIFf8YyFtKKfYdN3ZxEqtYZdbs4r3mTbDPVy3QTHufzmhPZaiOFDUu/gUw75k/Ywo+oWPrV8
bGH2syTe88Y98a6+eO9O5+LFyxgGV4pRayflxGh8X/Pit3q9TucHKeva2nsVsb+qls9CsBhQB4jF
rmxIKpxWPNn3JifdJuZX8SEtRTJqiiPcdJAu2cB+N0y/C0M1tVI8wZT7DuwOed6DeAeIoVxZ9k+5
nn2p7OmgNtEG3/a/5E0bwuh5TCHXkv9B9TQU0W7EJ1bm8yofgnwAVUC8GmQfvZCItSB+MLwwXIhD
XRBVz+GY/yTdeteuxBGq0orzfBvJyqsY5GnmvFK6cB1a44MTr8sQK7Lu7xFn4HqCI1k/GMaC2E41
Xzc6BNnEutfS9M5irxYmqwT/EApbYSDQo3lP8/qr7eNChPtxgI9q1OjkWKZL1/lWNN6uTzCZG5K1
aKfl7p39kiDrNHO9JGv9YNBgO0Z8xI1sttqdAJKZGmISWSxH7clpGEb1zR8mxYFsyj3/WSz9RNwi
zsERz0ksL4UzIQD1mfRT7UuVWDMIdmIUkMDiSEGGhYcnS2mKVep5QgBv1fR++kn+aMw8XTI/h4Dd
Rhgdbl8/kzL0NbQOfFQvYsEnvghi0iba/TEwD1Nc7hz4E37VrWPvVU6qYswbBB4J1OWjgvukFx87
5WC78Xc9td7a1vkiOJDUfn76hMhwKXdzdIYnz5/uUwAXuXWCkhhOv5MmAYT5mdCNo40hWpibK2Gh
StkhWn9VrGv5XKT+EXBCzmcotH2NzY20e4XRH6wXGXGc3VtZbQoo0WrgbUuWKSmNqsreDM7ixkdl
spBcfuIoYk1EscTm/BaT5jhFq6aqqZ68SEXtNe/FKLHftKp+Hn5JvS63UlfnTc3L5bu/IkQ4jqrc
OBHZLX87D5o5RnhMYLgjHxe8BPOdTPEU9SSdV8o7IBwmIcvINiqtYgg0KGT3z6//6mEt6wzWO+jA
5Pa8W+Fq1WBNadjEpcUR6lY6F8vpMbZcXB3wC0jqtZHeklBcW8ewwVcJhyEWCQ7ux4PGmZPNnsri
TjQvBryvwjaSUU2AWFC4UVZovHx+mbBYrt3fd8e8WDu90XWsHuu+kwEXTOr1sX/RQtogEnnSSNlL
M0sUyMFMtT1l9aZN4UM49V2Sr+K5/sblnKa+fhF5gRg6C5+io7crveqxNJO7RLW3stC2LF0u/iJJ
2+4GMoZc/2GM33oT0/ipfCiIXm/rrl2cZQBeRcK4z7R4QmL5RXqHeHL2ccLHo9FQTgg/tSJeZpH2
FpUFVv0lkCt8Jb6qLDAerMp7E3Jc+aJZE51KhismB6fr0mnvbFzuZHXRy/xn6hjfwrB9En6/xew6
sZOlrz9atNSN90tKFAngEGlY7PcPRkc67NR6C7cu0nNKYOLWa0CFe7eiyhMSFTuhDXxj9s2GmHZh
1Jcw/aTLEJ6VLtFMyNeE5h81msR/LId5+mF7OI7QZaboG7paW5M/sBmZ0bqlu7eI1k0hVAgIXYbF
1mQHyH55ubkhI2Ay3pTRW/TTdOcAaYlWbCqTLXDjJsY8GQCWIsEnOkIgbzkbYSjK1iKw39S2tPHf
yU5eCM0wSUleYl+S7k6cgqSuEXlARAyJDOEEfkptdS0qhzaID2K+MGrBjRryGisTcBvtDL5K+Dhc
xgZlljc3U9cgIuJipIoV1LQGhTZC0kJSYy26uYr+11WElPuXnn8p9G+mtlRLxD6yHWUYRnvk4Qoq
E+IvXEJMkJpXFmTHd3dtM7Dw36ZOX1sxcHeg5NctHJEucyUVs4mZIMBIi2dWdlxUtPo7Dd2ZHpco
2lHQIbFXlO9M/IXkiYk6SsyCvCla1AP8dkBJBuePxfmRBAulCo6mpTx6WQlOo5I8PhF0ADVfQ67j
T/b+KPI8UIkTma8nQWIwfd5bfXM3dCgOrV3crRUsNMRf8UzapED0SApUsR81glVfqwcxnmsd99mA
rUAm8B9t+B+cndeO29i2rp+IAHO4JRUryeXcviHa7jZzznz6/Q2tc7DKKkHC3ugFLKCDJ0XOMOb4
E4V6D90XtSeNVYP8ATGTHfHcDV37JcW1aOL0lbNRmgI0ED6YRv0kPSZZ+8KRkDZihWWNJD3NsQpi
UsGboBVF3vgybSdnfBqrQ5vvsiHaaiOXz3kf2+qLtDAE79eJVRTr0hKfHzn9ZQuSPpb0hYQLKgRM
DRQDg5IKEw+pY+RiI7wLIcMKGC+rXBxzZCbLQS3LMPdqf5rxlo+jQzeZTx6iVpkU0tyRhSGiAjGR
p8rBoxhtRgPnmz35eQ2tR7N8mhzri6o5jyEwgVgGDmKg9//6OrTs9kbfQ9met42D6fHiPhE/uhvH
ZS+wg4T5SEt5MIencHmqi/pJhhOPTYfzLOzNz+VofMJUiKbN9G9V2TSTXtNcfVHhsXZT8+ARfOvZ
45NckuIUk0RM7DNzfZTOulgWhbTX4vRMuRWUj/r3UZoyt4+Ls1305WkMEwsFKPdMaBEX96iC2qy2
1Ek99asLuaV+sXvnm9BPVVKTCFJ3+EQLVzgdwFFNn0pCk5uy/1woSeGvjvckMpahi4/hoARV8yCQ
UZE36AeSQNq/lWoGgh8K21c+26iUd7TOV49Yms424ASeEOc77JtzfXSMpupKUztZNrc3+0ln0uhe
/Elsoj2DWDy28Nvv7OoB+2ZE2TfejFiHQE1Nosmh3u6lDpc50CBiUhFZ3x7qSqPDJsjm//+4Sw6a
aWBRoBsLZ7lDvuewwJp+FkvquSbM2fTuVGbXR2PhCXLgwR7984cRnggRThspkWjjyVYtbdmFBrcw
X1JCCm7/uGs4H7/uv+NdlGT4iBjp1PbENGbd5wrdolDOkFEtSXnMIFTIntgR62A3+T53/5KivMUO
Ww4yIaULuCOFdzxZH0ls/z+8eryPTY/2kki/LiB3sylzN+44t/SqPgrOmkT5xnK/D+snPbn35q/5
99Nm+e9oF8vQiouk0KcGmWnm/VKmjEzX6qyOSXM6w0xp6f5OBMQu2r8ld2/R88ulLZ1xVh9w6ye/
djaOE61yG9OlAnU3bLySDMb+pcyWr01uvJpT+c1TlgcPovt6UJT+o5e4m7XQP8mRLO78QgFaiFM4
E0nQpMlqlvZHyXVxTv6dsKKoS/uOOufarIPPh+UIwJ+unzk2b5ZTNJIfkEYDQmr8qpQcen0Yb5wO
DhqpQmOs31m994aT/eTNcG0z6ZGOZzKnehbUbsVx3gVJgXe7OftKa91hblyd5AbLhm4VFiPvxEco
oVyorsjSh2bapU4GWOv4A2JtA5KODnjQNls1SWhdOsR6Qnmv/9VwovOIkU8q18/+KrR566S0iLFt
uL0ArxY4tgXU6lhAd5f4WdNh2ebMGJpbTo8rBT4+unp+hmb9lgC528nnAe+/24Nyz7tyQYHqipbd
kf9dmjo6DhmHA6xrgmppNruB6nTb1bb9Vh2eBaHM1AnpxXzEd8WnKxm4Br6wK5WHPm4za9jS7EVr
HAXFOm37EaffKdmYVYeyi7jfKtvmpedHlrfp2L1MDZYIcVLRvFkourMoC6w4f6rnPgiH6WCHHxRQ
LokRkIhJoyK1IvnucDHp6o7KND/qyS8zSn3dQfMMCuUZQOz08+0oejXpa1PhBwuqzmX2u8HwMz6g
K1NXb/3QSjcdfXxnXoOeRMc+tbdD1QWTNOUJIqNKTLp4N0Fydo1jkQMGRAeN3LhWh0qEmUvWqCCR
y66JNtWkH0IY0tgi7XWE8HlmHiIPHRPwAVqbzZxbyCdRcFQkvGFJMc8Ptb7s0wmPdifaVjoYAduX
My6IOgjlQxAem4hnhxRPe7SnrDjK712h/Vv1RTD3xHSRIyDNmtQkbTZRApmPi4ZTh2UGLf/MSQ2/
NEbOPtePoMYgqtjqyYKCePAduOP6KFelGMXKE54GQRod3SX0lWWBpIvM0NC3bUQGmTIcsCze2Mbg
e/3kz9Abo4LIYhU4xB43SvRFH7hHJUOQ87VbR93mAzE2/DEUn35CKJLSG/t6IUe91DbmPO8VRdnI
p4WyvcNf587klSPwslwy3LOilfwN2gl/7h4L+y27PzYM0Xpoe9iVTuNjgQVmVQap9kvNV7+I6o2O
CMl2elg0WjDiB3H7KaRr8O4hPIJYOS9cwuYuOig4jms99jxcqQBuJabK45bfFv2328Ncbf9TCZC0
jB8BWYsXh5IWOsQrqhxK6mj+zBE9Gf1MYJj1KHeCkHRLJ/NOlb1+HLVm68Q5licp0LBBGKT2KBUf
7bNPqUb2H6v3zrPJ2Jfv4C26dlk7tGvb9HSyT3YW7Qzy7IvM8Sv1O85jO5uNY8Xv3zQPqfFYwk9r
onsprteKwLfjX3R2rMVhEpIZeapHookQJ6DyC5Lxu6yROz/1Cs2B2gCJDIQYLEAulVHYaBp5U0FS
c9TIT7xvTWzsrGrjxgsRJTiLr3ZAqHoQ9+puras7c+2akTNdOlSslu4y8S/7ZhYisEyxQ/AJOpTj
0G1mMi65DXNp6z5LP0mk1NJL9mCwkrGysXmuMVY/5dr4vFizftYSp+i8heGHkSU5KijyqsY38l9i
tY3y+PYLO2tr380NA/tMKjfqy8s7TTyrhM/3OnXsaj0ZuXqY3AVn+glNp4InYoSHR32my+UExUs/
S3AjCSmTylLqH2kUGen4qNTTs03Ax0Sbt+JqJtlvMq9vP++1igRzEco/ZGFoMC6Wsz621lLyj0+5
0+3UET2kq2yyCUOmBmI3RdDt4a5iPZKwR4gQJZdpyR73pgIqwmiy+srRTiHeKY2ebxYO4qzyDlpi
4jZCUgt7t+KoHEs/ZfEMnLGwPM67r6XoW30279zhroJgbx/pYjWXA/mkXmMDP3FIq5BK9cEKQk85
RByklXcmf87xtxGdXp5KOqThu/3/3poMe5k37+ViSXfZXBeZ+CBXWL20Neals7rr4fY6DoLYBCgx
/Vok9+wUr1VDb0e9OFEabamUCof2U6OCGTmoodhBUvj5Cv7Qi+IE92vSa3UfzGWKUc2AnnYJn3uV
SbB2nlCAxcs2dyNfbcOXKIQUoiobSyopJE5F3d/byK7umagTocqrzLzLerMPsTcdogme65K9JqWx
kz6DKI5kPTb0l1SQK3FtUvH7iNlWhDymgt9OK61XvC2BKG6vBW5y184Ry0SOr3IThX3752JIdRyj
1RCWRoMyVxmmI+ThXdkDtuv5obfcY7sOtGSORUPVjkCjcYvd4JkbpYVmxnqZ8UnXwnFDzsDeMsZN
0RHMyLXKZqG0BmSuj5OKpKNeAwdX4n5poFLVvj5zhe06WLej6qthjmSdHEQDdhQkjxUBdduFB2Fy
NHi+54W+qzKNzZdMDzS4yfyxXcdNCMsZvDjgRvVhCcOd7ayv4qQfudY3Of0qE2E01P8oUx/jgt4q
mZ2pCyEOPnBFbZXV3qbgvpPpDlFDK6ZSZGdBYCsjtMbmhliJV62MPhljeJpwhzO0z6UYUkbVTl3n
nTu59M/Mp6bJj0I3WUocBeaHqYHwQ4qX3OOaoT7JIEpXo2jDxzGlQiOYigSzwJ1h9BrK1mo/8tTG
z8Poer6O7m/Sv47rzyJ9kRconBMP+8k+w7aATUmEfqC7wEQRveMqPLYOqkGuA1JTTzn9cyJgx9be
jC7i2lpSlc7XLUf7siYnDsytkWYbU8+PMts1L0To6wWDcrKgho18Vamj5+RnEbX7lsiw2BoPUh8L
iClLUeOzeQtRmBgXC2sny42gCpOXovtmlFxWFxPzYR6zGQOp0P26s763c7+ruG4UhLF1WrbPl+4x
7f7RKgQ/cbldmSvKmB1qTfsSF+snVV38YlhRT6GH0sNdsyzBy1/ZNPMfpvt4MnYN9j4R1gBGUW7m
8mPnTjvNToElIXxF8bbLyp3UJN3wa6IXav20iedimki5vVRfV+13z1wbrdRfya42Fmcfk0Nf5cja
Klg/IXwoC56qaj2RUxV0TfvRU+MfbcNd6qPrug9MHT9N1G3MfSJTP4suTn6vFhXbJMo28zr6Y/7B
QGUku3U0F0hwjE1TVkHqHL3mUEzAziA+VkP6hnt0S/Og6O1hhlzmmBFig3nf1zimV/GDwYwELtkn
Xs9Q4ckuxALqlZY8Hanj0BJJgN3CkKBFg1JljMmmVCtsXbqtfCyZ+3Jh8Jbwzq5xlZXDBdXB3cPD
OvSS2jUm2RQNNZuGOULvrbjn4TLHErKhby1V4SdcZRYkox5/j3C423uWHEOX1Q1uMhSfNk2Td6qq
mRwC1x1H9bSa+l7gNdGGJnlxp/q/WviRdg5yQ00CVntxJvdr785936unOtPOMsilGfe2kDOJDFSx
a6jGHwpX9QXun6SZCyYnmZ2xhYtAsxAQZh2EfieYWjJ+msvos107z277DXI0u9Z6p3t5/asIlwYJ
rYNN3kVdQ5WcJ1k4Yn5RJb40BuYuxoQenkJNqGr126qRNXBVTRD4R/P/3omZ6uHN6BevK54S3GJH
TAXC6ZRo0cacoOplJFUrrLb4d+p9vT0NrlaNb8a7qFaGUfXGqmC8EtavbKuaGwU0j3r14f6Pu14z
vhntskrBm891McI6Cd9khgDKRQHOSRJU7lOrqE/ORAOSnI1k2M5qj8VI/x9UADapFQ3H7M7kvPo8
mPeyBPAPg5h38Tyu3VdhP1bqCUXqw7iZ/wLNpiF0WrzunFMprlzCA+Yr7CuEAm75w21ONdKAHgj+
f/8lRAmCQyDTznwn39HUwQyHgcTBKTrrDvM43XWEofUWAl0YzbeHO98H3m0AtuiEdP5ixD9Llqly
lj7sMoplspfdlgY4QLBiOge8+pYsOdHoeyqX8VvYE7I47mLL20fe9DEEaxICs6EvjzOSUhHKSJYy
TP2HxETbPYZ7l8iOmmLG+KTqybNGXHmeLo/4MSuN993gliSSN8kC0JviuKQg09yIYIhi+I+rldz4
CZu8/XOvzXNonqg64adxC768HaUjlMc8BiQgKynSp40L5CtooJW3mKzdHuxaMY53Brsr/iDCL/zz
1Q4rG/oMtnN2LRKEHoPYnWQ1rnTGBc8iBuUOQH71970Z8uJrunADzF5JNRQvNocrtCiacznYfY7t
j4jab//C6yvnzXgX+0Y9aqNbwKY44Wjji6VhDSiqtC4xK3Ngk7JQjsqu/lS0IATdYYXpYXX5M4jB
pkibvbgU3n6ga6p+cnv/+84vlnLiZrOpy3TGbR0NNETnZCPPJc8iR00CVUTiWNHDv8D6wofRfYmc
7rVQqqM1Td+ShVCEeD2Qm/MgFkjksnwrvXKH5jTvvgt70qZUyd3ad4pcTI/mbQ9UPqTI4ev+g2Ds
Ep+eoa2r24bsHxpdqfgYMKa1Fk+pi8Kj/2R54ORlc+dOdBaLvlvMNFYMG8mTiAD/nHFZrHidWzjq
qfwOgeIVxP3Fo7sm1JcfEbSahGtQR8OHhQEbFXYqVX/b9d9FBGpP9rOshpIonZlEIMljF9WPSC1M
fT3KHiQ0XC4Hk0HvHE68IPBIJo8CVzroJUQCsNhp4Ys8wmb3oq+j97sSMq2A5eyVpZTGcOa6EW/O
r2uDaRQuvkO0nxKUlTRTbk+H/3hNXL4RAUowa9OJoLpshyTmOoCJsCByK/pL2DORW3/MtSendp/m
sf9bQoeLNP8QJipGL8l+mvHitLRfQlYSYQ9z5QULHgCrGiKyRYW9PGe0n7I4ek3N8ef8rU+yT4Ln
m6n2RUifA0nqYGa4YbUPHsVBTKcareZhDNvDqjdBp3mUrYsPoelZ8DjwyEe3Gw8Sh9pD0xi1v7s5
f5LPMxG3LIipeHHGGCEMxNHEcBfrEbkBt12hHMdqGsxdiQq+OXt0Rgg+hsHdCnxsZ/keFOLHaCH9
dr5zqzpE8Qs9521cda/CY1yqbK+Mfxlld5LW1cDzC3lOsrrFrwm98mM1mB/HwotALaJP64LQ1vmG
dwoMyflRwHhhqoZYMMeYCrjzcpyxzZF/Naqwy0imR0klKLDQktCk21/32v6K1T/pRBBrLOuyM7cU
qWmvUAJPkYMRaqZvJmgw3Wd824KYRKTF2d0e71qnA+IdGQ4a3gDvEG1bNdp8HSgT6hxGCrdYy/3b
0qHwCIkjo23p7nov3dwe9NqO/nbQix19VJMUyk+hnmDV75tyCvT+n97F4pvXimPendFkv75cLo5O
tQughrf3Jb8qisZ8LEuuA1ZdPY2pTMF6OyKOvv2jroog8BCXEBqUjdwJ/tyoUhz7AE7pGtI9elwy
64E2RBJ5B3VCX9dy71R+JuHnLr1njnPNKNZ+O/Dl66zMIYmxIDrJDVekaxlAmv0it1OtA0bjHj4X
2saAC53Yj3MXbvK1+TxU0d6Zra1KYoKhwavFZ7N3GhqZ7abRVra1ew/6H67Mu09ByLbFVm5q7/xW
9WxZEfIq2kkbTRYZDSuQwtHqYW7MxDZkQU9BZVbt1o2yB9DDFxj0W6TlS1zs0XGRAKkHPWj0hGs8
ACMpY9CsHFSvtfsMdXALNyDoLTYQ/li1XvdDg7Mk3TOS2bAS685ucWYCT1LLnox5OJRe+CF0uk3D
oap4x1L6SNi6eQOuy3boN7AVsWB6SEP1URM5I0+taYr0lyYz2xIk9LmgfRN74QsVA4wrb+sMX8p5
8AU7HLl2F121JwuGkCVSCpH6T27xsNC0qCfIV1rie9aXWCOMVCWXHJDMXlUA2ilIB/eYpCGWWsga
PcRl3PHFXSkj5RqpzUYQwaxrMSNtNvJNBeXU1ma7FA4WN1jIG3mQJQsOxc4Z1U0o66XBNIeg6hCP
CHIgrY/0dytgNxtt7JHrPIg07qHAySpQ3VqAU7gY29U7JR3k0PSlvaLSEZEJhOwFXG3C9aDfNatB
c88Nyi71E+l7NP9qax2sjunToyelrzuadGL0vtgpZXPQSF7L1q9oI3HY3klD1YinpxYomryWM2oq
fZsu0vyRoPdaOAh00GB7PFICn/sVlcN9boo5badjoXAsQBpVZvuYqwSMdwGWRrmrHsrAtKBB1uvT
XGS7AqMf6cKUpgOJqz0iAQgkRN7Tvtld7EvfSp/uibWvRcCzmUNrkJ2VXfaicrNJS1AqmGUnx8Cb
2qmPQ1/5Vk3gkROi1kOROVsfRbJmFS8e3L2hyfbx7PpzooHKUclDWsXO5M5GJRvRu1WIE4lHi5sY
y0sWkzsR/uz2tX5ae29jDVFAJyzzSoy9ibzAhjNx9YNOOJYD4G0l0EpRMsgHvvMY1wBK581jXGxb
2ZT26zJWAJR4nmO2AHuNGEEMJj00UlBeVRNxRA2nmHYsDVAF9uvtJ7hm6oVPBdJD/uJWenkyNG1T
t/XMjo2tfDCW1I9eTxKMQxqhHczx6DvhEKRd/CB2QUXzHEb1oaW9LQo/NcR9YsjYI/5tpmQ30E+1
7fxQpuodfPH6JMIVkROFmuodor6a4QqP0NJOJgSYhlpuQUHbV/mDYCHF3B1amPmhXpGzUQfKqJ/7
vA7f0l3wimIzXZuBfDznztu7doiDrWP/RgoSnvwX16QcwbCllWQfVOtE8um6tWM2MS16CJd+W7v3
aNLXLODst+NdrCW8i1Sv0BjPXmEUc22H9PWdcvUYrTNCJ29Tdda+qtIP8M13XUXGkObe+RTXijPk
dK6H150mvKQ/T/hmULx5TnkEz8AQHiOdut+3Ce7+TXewxv6grcmdEY3rPxvVGcAMbIp3ItlesZIF
1h9VhaZjW5pupCfuYrBb0/8eHEKy8B3BiVfu4vGU7gSsoCzfpFYZhO2LnIhCDkn79ihugV1o+S5A
b+6WQbNwZff+NdT5PyaCSrUp6n+H/MEmIMF+jTW45a4aeJXlp0NDMLjp45zA5hqdbVViOw8o8NlG
CUmofnDx4bI0+koSBoVGUqvVbLgucopIDgKJXDyJTVd+bTmL+B0USztR07L0d3F10uP00elt35lD
v4jLQGvqLR4J+pOoe+miYuybHUlLP7qJ+oJT+SP1nr/YyG7hMsifN+bZsVm/RzBfxowYxfGfNkKS
3+FwleuvYdg9pG78oFgz+IVvt92jgLvCeRa0ZVpU34n7jU4wmZbiFAy+5WlfvLwMPPYAIU4JOy3v
jyRReXDhJh1b4YkUM0g2YGIj7HuvsvdxwY/0be6JKlJ2TttOT9kX9BcDRmQ9h0enyreTCxmks31h
Tw3Jr77EGWVhV3HbfRka28G08AcwN2md/mtL0cPfa1FkZ88NLDjBiIir2duoIFZlK2dhX/X7mOC8
1PqLXNu9tPr7Cve9rNglunto1nifefl+UKk9UoqNqvaHDIV/ghkWMIBRunsrsnYyJRbN/uDVP4Fu
Hkl3AyX4sg7ZrpwGMAp8lOrsiPoFzAP6ZeeReak9pMknkWwb3rDTWmj9xXSUk0vVsYYzYeNPcEtS
7slW+diu1X5VsGimOPLaZLeuOA6ZxVcjQQvQu1yxmIEi6qzwqQLJQKstBU2mfJxR9QmGJliazrdH
rrh1VX3XiLVLyebbIqPB1Mf+jqqeBmeDK3Di5H7/ij87QbOx/SBdZuGLjYjT+i59kuMW+8CtRwvA
KkZf/hMztDeHcHFekjU99pYOX9mByq++rKTbDtP05DT6Fjc4AujqA6ugigyqa2MjQIockm0LlyMt
yf9Ug351HsTYT0sCO8y3VnlwIKZYwFxGx4dzApJJN2k8bj28Egb4DMKGCo0aI2vzYHIrr9UqUKCd
yu5tc9+O6wVpoXqg5YluE+NsESIFGYwIQyHtOk+eQpXKtxm39EQ3AwcnNkc9L06jruT07jVvn4mg
niorsn/X+oCzIQ0thh3KgcPf8ZMGAx2oDrLFSF3gZiuQ8lcn/NX2lF4mqnzHpqCETYgxVbxo52Ib
EcAuLhPmzv+J2ONaXBdolgPnXMqr59TGl8VstNPMbtt1zcGcTd9Mkp3L+nCtNZjsf+R9zpkOk6y7
cze+eqNzUbaYbPf8//mfv+WBdCl9N7zlTivvsAfhnAk05qAXu7nCAul+yKcmcON7N9arR+ubcS+Y
1V2zZEo55dop00rSiSt2DhMjQzza65/C7LtdBt0b7YLEZi5rDI+R0YRRrSch+UyPJb2x6VMbGvv/
w1g0FbD98XQY9BdjuUZizoXCB2XrgDEZflhXC1xG/dCv7Y4oyXs1yjXyAllH5DF6UPRU56JoqO0x
0yJ9odPAXQKR3kPGxp+I2G1h8w85C7z4OFMwEHtxSEI8P939WpMDUmnbuqBWn6yDk3Sfabfu3azf
Cwc0bNLP7CavcRY/LADauCeCGyebkQ9kUZeI5i+nvrey/CFkj5105ZPRq88h5sEkn2bRb4c+R1zz
by/N1maEuRwP49Tsy6LkZox1CjYkzIBj2LcPoZIdsePERB7PFtPwW/B4eeC11h8U23n0EPEWlsP+
OTy3/5p0zGoukNFkHiuo2wTjPk0aDU+udniEwZ7FhbUydiGaqdtf9lqiHnArNQrXHaFNXXzaUV/o
urohbZY8ZP7UW72Hm7AU54PZafs9WN+xnL+kpriiGpsFHN9gi4q84s6EvkqWAo/1PAp7C8HLRcu4
M0avgpQHI891kMSbezVzXy301+ZsB8oXy4VNHRiYpTSlzRmSbQe9vdcNktvL5SULOMZWcVCVUNaL
WjGxOrsO6bieCm6cBberHAMWZfB8mXXCRNZVds1iU7nrQXdriCY4KEEbuW+efK3/hVkXjTMyyrgT
XKyBKklttEncH6RwXoeWhtTw0BnmnaUtf8y7H+zgbmXh56K+AxyrTnF6dcGgO2fdEMlNeiKHdF/T
BMju0AuuDOWoqkYrj8Ylq9v4sw6HPJBpoZuS1getd8A+SUQvoocTt+Xb01r33v+sP8a6uKVisTBm
04KXnVjhxzgLkQEtoeJD030SY4DY+JgidD0H94EyisejWjoBlKOQnnQCTJLjjST+hK1B4Rkvy4HL
/6e0tR68yjn0z3bj7Dv+qy4zDktvf7sPIF2ZAPwEk04EKIpF4sqfr6vJa21JU8J1xPFebF+RZwFs
2X/feVWyrC5mAOOw8vH8ZCJckj4IZk0Kg2r1nKaUl+lW2NcDYESSvhQxBTKWWKsLN6YMaoOksH9q
Qr7EHkG0N0TebAWwEm0gYphDpR9uP961XQGitmYh40OxpNkXXzIc3Tj1JJweTUlSjdCDtYMDd7Vu
tKcFsGMYnFctIaUDPY8gtc0Bc5U7B5Jx9VtI5o34wBKSfvEQKbJA20h4R11RPA0IXSBU+utGgKmC
DIx6CR9DvKklaE5zl1exbDDxVZOkEqN+UOqMm9t0Njs+J34SnFKHH/Z68ZdCyEWN45kXe3vNshA6
uI+amX9e1PZrTtqdbXiA2gU2HzWFrld/uf12zzTAdx+fyhLXIRXa/eVJi0BJr3WTNel1ywdIMKSa
xPQzcxKb62/WwCRovyYmgDRBKZDRDmE6b4e/dWgwMisluUU0JrMyfxji7peKB01aJB9sW/ltpMbD
tPQ7cyZlD7wuTmA0eZSipKaI57gYU6CS1vLo+5ClW0/7Pve/slbZThNWsA3CFSTRctHDVmEnOW8i
ehSZuHCrnXxG2Kn8vv02rlWODj1unI/B5/BEuthz69w1x6oh+1LQJGnJCwNBvETa+aeH3XE+9uCr
zkYe4/bQxpVyDutugkypsCx2/YsZBvFJz6iHCQ4gQUXU1lWsP3h50CcxE6B8bbL1l+B1YugirvVh
X1K66D8Kg1hyiTqqyvR1sgyM+7wXp/9otPWOPZCLOaTH/Ke494XlilpYO4rQUkJrEBIUmKipxWEq
VZJ75mOU6R+cAqcxPfvZ1evX27/xGuLBBiN+nzQxxXjqzx2tJU3Kq1004Ph3fRCRsbJ437C+3o5O
/ZI6tA9i8ZpZc9evZvuvtGr9SaG113avUfRjhUlZURU4evezGJwfzZr/nWT43GDdG67hz9sPa8jD
XK4MogPYGJGQIRS4nAtzo9WTC+tKoIOucUEbjIMr+QAm4vXVQGjePORqS8KDfSgi1EJut096a6P1
0Ye1K87mZLNVv8As2kWLuXONKmiIP6K7HuDuCJvwJ4sNG17cmbgkV8AQHcKeRv+7n5Kg+Kx8iOfP
t3/UtUnGrQivFCyZaD5e/CY3KYbeBi45iWlkXM1Pg0NsUuj6kFFfTEiMt4e7xslAl+lacPEpLt95
QLl5nVeRZtH8w7lIkFfRVRTTxzI8pjAcJSyvTlZ+vvasfzdxyFC7z45SHjzhlCZ3fvy1Pdx0KCwl
HUcDgf9z9gE4zX0N0emU4D3vAQ87QDHl4N2Bgu8Nc3FsT63jpiS/6yfRjpQ4Mol79sDyu/1uryWN
sF+DOdPZxET3snBfZhC1YeXdNm32FWfhrSbcoeWbODaIb5iDw//Mjn0Ow2OtVY4SWAlsWFLw1vpj
utWfch2qunFM1++3n+3aNMOQxrGQqbB2Lh+tmTGmUlOHaRb2UBni/YrmtiQ1bKqe72vJrzlx8B5M
6KDg4e99i7vWKju3jCYQCXcHs+jR0TZuQ5ezUw5Gp9HaJHdMhx6AWC8z1N2Umy+Ij7bmCCmapYYV
HbTm3w1VVizIWrOLUVeW+kzsabgZQGfjItppRvw8x/du1tcfHuMiahzRylxeraspyTCa9EY+I1JY
BR41Fm3S2SKqHg4+WV7WLnlGReNHNXLRrglK4mMXu6VltWwXmoL1hON+hBu5oe1WepNWyC1l+lrG
PWz0mJYSHbb0q9necVi4VmHzcc+MFnaTSzqLV6R9Z1rFdArDFCsEe1u1X7ATDOLmpfKOPQbjkshw
e2KdoZ3LTRn2DIIGF0SFrezPNexppaen+GKelrLfK9h0zMDMuN/uNZwwYqBXD7p2XSBUVWJusDhE
Oi0GyrE/rfiJRPTLmmg7m3lgpr6BUSdGj/sG4pGGsw92zDkSAQu+VGgDb045BhrzoU2n3cCvcazu
h622z+vPcNYjLG/iXYki1nWSTQ/hw8TwZyIXQCktLvwfcBODQjPzIXTCi7Ejn2BlcYudm31LL99Q
yuemvgcR6rJ/X7weF/spGwI3UVzv+iaNOjfZohrjSYFZDs66nfRkp6NvU+PyaKQICS39UZy4VIw3
LC54pel9Qqa+HxvvcUzVXTI6vp19y9mc8wmZDiwqYZliJpboDsk5OHbiSi2cm9sf9spkotejc0KI
egfZ0J/ftWirHtG2M56cDLEDD947A2qVGTQea4AWyADrZQOWwe1hr4F0TGGpfrny2++Q3lVXE+Za
tEAzG+Eq5XCoSbPs4x1N2Y3R0brWs70+0H2pUURg3wBlc7NQFHKb8tdsZQHONMKUzZ3nen8nw86M
HoRKGo5uvDP1qjoznrEKUxEnZiRJB5hWBdGyD730FUefH9nsIX0hf9pT7vSD3m/dDIzvjCkZPNo7
IpPj5mFsW7V6MmE6m/XyMMG6ybNfaxRu2rq4c4i9n68yGkHJFsR2TrGLs7KM2tFI2lw9TWb4saaN
P3baoTF0f8Yt584rvfrL8F/H9FOjJLms7TW7040h55VOxW8l7lDspH60nrL2t9N86j1CEBQ4kmwf
6UyiYYr5J9XzEjpMPWvTkDswJnd20PM5+Ody5ecLE1Aie6x3FKe4zL3cmZ31ZOa4IKbIlRLv2NjI
dYDxhzjZ2LVyHE28tAQSRr1SVuqdmSZv+N0jwOg5s6ywc7jYUPO4H3J8pteTYvW+wz211Xo/Zhcw
c44Nz8HU+U5+8tlg5N2QjoQMQLgy3Mu+RlLnWd3lPVHtgx64D72absnF2KqcxJqbBaMdB7mWbTK3
5BNYvmX+nPK/5N9QsDwql9+oOI8D8NBqzUe2h2AAtRQAu1WmbeXNG6sxNxNmrhxa27AV4cqw1wll
aqN7wsoroUt8wPP1gC1XdS4P79WBm5aqKT9lPkHc8L1h68zfZXYZ+MVZIbTq+IAGfds05NpDkRtW
hewK8LT03oc0rn1JEVELSUtsR2StvUE9dIwtoiFf+JKxgKE/yqXGZaHcRiuuHOEOACKoOmNrhjVG
mSP4lKzrfNsq2n7+1tEgV9qQavyfHm4fMJGuQPQcqB4w7h5+OuU/k+fHU7tPc2WXUx7FSrztC8NP
s3Ejv86acrJiDEqlf9ymCRSA1DsLWDrRl/OGJqUNLQfe3LuA5bb1jD5GeXSqyjWQ9+tgzVSkdMud
fIv7vAw9Wp9jLd3AN9is+CXcfoIr91fYb9DncealqH1neZJG1Duw81co7SZe0b8T89VehZrFTjEi
CDdyWGWYoRsKvjYTjnQ9B4elBZVRBiWO15h+bLIB/SRYvVZvIRn7ul34Oift7Se9urMQyWlRJsHX
e8cVip0UHaesMZPn63LQ8lQLGrXgUcbdTIc35kLWRpiaZ8Y2xhJkMIt7z3DtDHv7DBdnulu6UZ00
03rqOuKAaZfJXhqW1KrdFtdpXzgu5HSPy52Bry4Eg1am0IPeJ1Tro5KYac+iLJz8/BkIT95408mc
/jnHuvR3psUVJxymxZsBL37oYFvKOi4i0ukG8uawENd7WIarT058AB8ZJg9LURn8IleOLTFAM+Tv
LlaOeq5zGfmrw/coh6M4KN9yQz3cngpXakKeDgcxoZq6GmqmP/cFmk4c6V61EoE4UIISGDI4T0uo
+ks+blVEoCHfQkv0g10sXBqnfeXg+ZsODzaZM7jCKLTFR/ym4/zrWs3buX5kGwiMysGfey9cDc34
brX3zFSvv1QT7RH0KWjVl2KgUauWolh4bAclp4n8cYzHgOZJVm/o0cF3xt1lpCETlYew0/ej40hg
o790vHrsiqt9VsZHyVLs0/HeK71WSkiPjqhG2uXvIn0Tc/L0MR3Xk1tFO12kmUV9KHBUTrttEREN
Ua7c1E5p8QWDeqR5C7bSKvIiytmWB+voDS/fuy5/CpvuqVKw88whSNTKjhilp2qpH6f0b2PUP8ri
vD0b3tfZTAboSML+IkP3UnSERVTvjJ62nsoCYae5IZsdAbAdtEqBGuCfOv8fzs5suXEky7ZfBDPM
wytAcKZESSGFIl5gMWIGHPPw9b1cZX1vpoI3ZHUfyqw7K0skMbgfP2fvtb+v4wcfeWPCKD+TQhZq
Ca2X9/u92ScmshvB1VpINNLmwxr9EoOxUUk7rUasAaa+bYmsKlsUIGL0VZM9nOjxHlTC33/9zZUB
uj7UqrfaQ+4w/9giazepphrW473stXk13CCETR3Qn4Uh3ySq0IYG8fePvPmo0GpjwuKof8YjD6LN
DGcx1PtI8VrfLudDpGavNL5wKpubyHA/qKhvfp5URUqpm/fHpF6zayKDohVjABouKcgyIL9L/Uq2
BCNu77//uhteWu6tJ0MnOSbZzpt19R9X1Mmd2LZTCnjV+jJqto9/fO2IRhOpr0u0V1EdioEO9FAf
5vKU9N+ssgOpRKRMNRP6gNY3DVrPDXDqBK39OkWXZtF8d/rROh/ciBvQn39/1Xc3f1nJbTYnLBP1
ku9XMVxFNl8cc3gmMYPqWy9ODuOPRq+2lpkhiOp9s7GPllGTqtNtylzzJ9W8S6XAaf6I4Xzzrnkc
3aXeAWOy/O//cRmzpsyXacoYwpvfHfJYJsZudk7WJa/Dx0ehjz7t3Y5Qz1PZaxmfNkaLP5EXMikY
zzl1jYjGGth6f39Ibi4AsBfxcrAR4X96X5nGoxflBVc+qdxXpAy7njTDZOhDl3ooK81Qx/O19PNe
pX5aLEyXpuNnZRT20/DB4YPT5Y0qkhmPxkgRipH7Xjzs9rTu04EzVxqNgb3COoiDxnFOhuuAz3mu
uRzy5KWa0dEcIZV4c3zu1uo5xggVJSDtaOzMZnavZ8rOcZwz1sFmOC9TvvfYO42p21iMUOep3uud
eRwwkozyfGJ8rSxIxqKAYXDR5p2neBJW7QsyWNWxv1PW6GigINTTwZc7Qiysu8jpg1QzD01bbsrh
zRc2lJlPchosNt1n3+00nPJpspfFpsH+MRTzUfKaEicKErl/R7+NHiQa0ZEJYsB4WGAZmLhjQ4Op
g27S3VGWuzoihYD2VWYNAUeFnTNNO1nKyxfThW2kq+M+nmd/WfsgaWNyE8YNoY3U+EOgmGWoMpQR
brOZZzgYtXdyuWSV0z4sJI0PGm03pJ2VvRcdqaCJul9IarFQAJbGwqGPMxJVEr7E41TEvtd6oWWD
V2jX/VBGfvGz0CE9c0RUaNM5nbrBuL+dqSJjSCEpCLiOs4rqLb5WpY/DAEKHArdTSAe03KBll5FT
jQLYz9JBtCDrUf0x2rs87gMlgrhMHZ+0ZbC4RTAu406lEhd0Dv9/Joty7mCTNOei2vtjit0PXtbq
GX0V+aunkQwlZJvGRAui7ng6uEIgClvzOmkfRWzewAfIj5adWtdUbcYF/15ces2sCGfASAX37e1k
3RHnUtrpTi661MU9qsXGmd5OdGbzEVkOPsGtN45C3ON3m+YfTtBVLSNIhyZbktE85AhJa3yaNrzd
uatVv7eg6o7N8irzkwZYCpn3wMC1t93fszlvcxfDo/65NRaMqtDWrda6a4f8VGIHHFHJTjRRVaja
1hONcki1qvcwOOkJEPPXwuo+6eqxLrz7MplX5nPLxUVGKjLucmZGdHQZRSf6j9lofjjd/L0fxju1
fJ3X9o77lfgG76RbFpAUlctiuNe87r64vYUeyJuf2halDNEV4j6FxraYvyY1JUenfhkK6uUsuk52
Dng5eoibmWkDujO3SXGI1D45YKNPXyBNlx9ODiNZL1sfSxNzTiMwmHWWlniqnOLAXn5u4umzuXZv
X8rLxNcJonUaeanveNWr8rksxoO8DKObP8UI2BL9WpNwAlzc/D7zzyNcttXY7cw5yX2Orj+rrPtk
mD9NtybdoiPy1Lokmvq9654jvcHKI16Emg/+Jh7778a4fkWkmvqrCyVfu6KeVSPr4hbNeXLNKyNE
FFs5TQ/nlKTpqZ3XV9GU3xNF/al1891AXy2e+18ZaMq1PlaV+mXNkvs1psictG94P187vXrgjPgi
FojvDjqKPNlkXXOtjeGrGHkClvR3mqdf1iq9ixZtB63yNJrEZE5PXEhNVU7yn65x9jCk08OSOSSD
6ibaUvW5XdXD+TETLd2P6aWJwBzpSYyOAmEDCzjR3iWXhHH1JqHunOP0YVXWIajzfDsa01Nl827S
tDs4KVnaZDL9ypkmqGuVAe15xWP5w03cHyp5vFPr3k96ci9q8/syiadIZaWmWZx4x65pTpYRfyYB
5Zet8wcNq3ooJ219nmfxy031Q8XEai67yNe75FtPoCPU/hdkETQFipJcacCEfuT8iNMYy3z32VHz
B3v8nFQVCXFegfO7KY/6wNZd8ED7vEk6EacTyXOcti1V+qPIgqCkvu+8fBPhEVoq/t1Rvyp6/ZQk
5cPCw26PJgmkyrNUPKo5vQGjQiFJ8pRn6d+8yj4KU39ZkCJWOqOLAcupnznopdWx2k3j+Di07dVb
eCZj7WW2ky6ocjCRY1/DXnpVbKhAmC2ixfytTTKnMPHY4YcZGno7+E3UPVk1WXj6OV7Jjum1x8Zy
zypnglwpwpEXaI2K13SuXL9UKorH5Fs6LK+tuV5SY92LIvqe29Vvc6Hp1HVi8LXVhvWN2y9CRpDI
fFgHbLeNTi+NCZnT1y9K138qeJdtxf71UnX9k1HMW5z1jz35O9ki4OTV+mvHreVQZJnbpmy/E4b9
o03SJw8DnPy/F4usIH6yG60nYzJPYhGvup2ysFRfl6h4tPVu785fjLZ+FbX9MuPSjOP+SZu8y6I5
X9EcvEYVsSp0XasV0X3cSvrkQnZL9BHA5YYVX4op6TPLAaNlvT9Kc9CMRK7Oy/3Q5qGnN5sJ7psx
9kfpqp2FS3z5sIOcFsq+X6zAFMAokCHoWqG5Ej251TO6p1azw6wbWqJ6GSY9GPpzDjWDjXcagxfF
rPmrcGi1V3nkzaShvxKMntLj1FWPptl+0kfn22J1sKK0jW09RoxZHUU9tORneJEaiMqEk69iu+wu
Iq549uK9q66M5hi4NP0HcIobygR5TSSrDTwh/mLr35tiOVijOkTqcs/CflpYN3Cc7XQbg1gK72o+
l1ZykBXU5BHi4H4FK7CT/VujqBlrNuH0wUHqVkn+z6/zrkRWm6xollJb7u0Ee1Avtr2Z41PAsFKS
Vsfl+aAkv1UF8+M5BetoXEGu/vvn49NFOt8r830sYxNR5FfldMJxLwZ3EyVqMGeZP3cdDP+gpej9
+6ffmHlz8f/30ykI3g0dprJp1XRKlvt8oqDGmzQjdJLTNj1KEWqehgTejCb8GN/wZDj4jfKDS/yp
6VU7F5RxB3tqqLJtLehnQ0BdWWky9bWoH/PIu+r9sjWil9n67JJm9fevbho3ihlGFrR9GBia/4E8
/OOkZijW1DOXW+7HxHzUi2k3ZGuQ8Z6oTMFVPCxlQZqhNx5LDxu5nu6jOLkkrX1fqvUmxmPVdB5I
QuWS835lOl13MW4HuNiyfIdgLKAH0hL09EQWDWGqm0jGC18REIszjdo4DUeYqIPlkRjxfXIwu3Bo
qskISCv1jF+GNh5dsjT7oOclH8D3zXeslp5DCevhAn93y6IkNwc7t5c3wIHsaBW2dZTz4JYTzt+v
sXOrccxJ2JFSuDdM/b8fTkXDxL1Y+Xqfwf6RnAENcGnj15wfLHc8tB1FXfUyJs0u171DNluXjNJk
RpG6tsnnwUuPXuqgScxDZgmhExsX6H2hpDKgDwUUoWzbHtslp51Zg6ZdfK6oAmw5NcJ7vY6QW7/Y
tADA46lNKExMI30SjvV1iGGK8Be0Fc9QOe1bNt+Zg185YQ1ioCNbvVBZeQwa3+voGVjL1mmioGYT
JrRrE2ELnypn02P6zKI6kCMW+f9LfkIzvE4DkwMLb2g0H3TqcNLU/tMUrJYPOta3KnLsFdDEGHyb
f4xC+5lqQ+jecm/Q93KJ5RsY5DjO3cKXSgriL7PfsVZ+8Oq89fneP0JI+xEt0QfT/hhQ1bPIbPoA
C3TOwjcJcO/qnxVw8hmjcHqknohbEjq9+nFe472IXCAs2nF0yaIZnhdIIBlBQxXC7G7R/Sm3Q1d0
20EzA7EUJHbAyiPTCTSkicROoGH8+0N5QxpKSw3pL0Nq3LMkivz7oXScnAi3ZqCLqWPoEg0hIg5W
93ZnWsMFilTgEiSiREswxdZ/vzn866PfHeDszkkVoc3MF0i7Zl4tm/VGpYVyfzKYy3/wS28Ebcmf
inDPpoOI3+fdZiQKy0OOrDJJBCXUGzP56zKPKIzZ7UXdbeRhfrXKk5zJ9kq0Rwu+GbrrRM8jqmc0
4/2myWbf7fKjPScMeF+txt53M/AHguDiELjlzoA6TEP8rGa4OKd+J93IchlUo/aoZRjYaRAYvB/y
f5FWqGvsnebZYdWVeykoQ8e4Wep2O2bKXTa2T2rjbbVVxTvdPhSqel4Jd5XFx9o156pqfYOvKPvM
b22dqnnr3Ix6dFB060no4iIbJ6NeA4AY94MY8QHEv+On6D5NaRJH+UOWKFJoHpLS6OcZmWMDvWtd
8b0UCwhAALkAxa67S/F6Dx3xpQwGLDGeRNacR2P1iUwMdYbblatfFCWC4HRcHSihqfbgThYOIhWU
d7WN+zqUN7n1RoyFjOQgfoRtHl0MwhRiYe8cxTrUwiW1KUEWooSNemmLequAzrfHjDsynCq6Rw12
MH3m72kkHXDM69b0kZ8eMJRtjIhcPtWv0zTUIP2kD3YSHyfMeQhKDhE5wsvOzKswg76gIsWkmxVI
/6LFdMgVYOpL/VQqfbhCU/JGltz+3lDpVAKEkCPhvz+LN0S4ZFQ5UBjYe2w0Te9Ga3Krbcq1RUzZ
fJpslyCHMRhdujt0CF2yS8AAA7C+ZNg0qAmgnG0yIkDkg6B3VBQlYnJlQ+8ZeVeDubOlZzReXHK1
rMSWdbvf2G2gU4Euz7rX0ZuPwPwl+wa1kVKmG336yG5za66lS7UmxDeOT857ycvseYB5BpsJDI8y
hBJ5+vLjmbNvrxwdwsDVutj5uLJObT2d0HIxy1d2yYqTeUmvKdLhzty2C1nsy0fJMP+P78aWYNto
of6QjzntUqj2xEJjNdVpGPWN01VhzhCqmuhQ4F4DDhrIHXBK8i3sum3bPloMmBXrldZv6LTKpsVV
aseCVDzvg3XJvVGz6lTrloZRDXPWe1Vp1I7EP+iUBXKuO+L2zoXty8mgNqa7xtM3CQgZ2YPsPPWc
DGBLWI1tR90qIEwi17rqL1S9+6ZglsjKZZJAEU8E+RECQV7eUdFL/PC4pRNvM1HUDfUQVEBnWrU/
5mp6dvE8rKq3XfTV98iiyKZ6R5xeYB4yYHbAh/fyJZoItSDmJBDOEzj4tyU6wyKoAMsFCbWPW/dQ
WdZ9V+Aso54z8ZWPRXaOxu5l0IxgraZtO2Vw62irYhmdxoiAiIaFIuct1PFn+6apbUqkngsrZ6Gz
GlOIykYoHVg/tQ/avFEFU0/xLV1+qqgkZLdWCg/+/mbeKCG4GaaHtNtDsffeq7couZ54CtthChfX
MPel2skp2r4n06SpOS520yauzQ924RvHJB15i4pciv3pD09cuqpCuHrEp/JyyuowNsqNjQwkKmo8
/R+mB8vl5V3JAr8PqQmnJM1A0/fvTd+s3VZpqhSIHQoOnMp7q8V3SqRh161+RUBDpSHzRKLnLZdW
+V3U44gqcGQ5LT84sN4YXSIwwgZIAYKm4f0QtRapvQ4xNg15WBNGGygph4VV8Yt+wWvMmRWuwt9v
8Vv89x+/Xg64ZRK16b13XnUMc93CQzE35t0mmcGHQ84bFEqsqNx3WRtoMiCknPwRp0xjxZsGubRZ
zKFJ7F2mZaGx4ufHZqsJiAHQrQdC6gpOdjzThDLl5sKKbdzNTnxcy5L8Rt8ECpUO1q613JMlWngK
1FqLuu2JTemEtaPdGGioMSdKxr//2JvXl4OwwdhUFj/vyjuat5M5WC56wPJJ/lwsz3u0XQc9t0Bi
xMEICervn3i7ovzHR74r64TodGbPcifANFJqMpag26ggnqylDhx3RG7F6Cbn7OBUH9zaW28vzxH6
Ugjx+AvfPdcFwJym1mXQijdcKwXjnJFUfqeC5CpTqoXmmfI2+kgRJHsq758nrBdyG/d4d99rDauM
ZXXEKHJPNNG5NdajUSl3H3s/b91KrFsONhdElcZ7kwtwzCzjxI2NuCr2U35NsiIkvwMUBnHnJof1
6aM7Ke/UHz+MgbtJRwC3+vtlwnG0UcncmEi1IfvRt8qDHDN4HmGvBQmewnsoLLy1lTiocfvFo32u
kwvw96fp1spoUE5olOtUhu+FHdjHVjSOpC3IFrsDNo7Cnq5qGtDNwfxgfjBHvdEOwMZF6wjjARvO
e88ozK1CCknoK1Ocdqk4ptbKzLQF92F+8GbeEjZyF6mXaBoxQXt/HCH6NsacOIDSMbSTZTIY9OjL
ZeZVqeKLUwp6vxBgzNGfHOG3q/a5N5IXiv4XORypDKroPJ4PDCtpztZ9GA0F6LJ4Z5vbXDUOVl5D
04zCblA+yTFD7CqXUTU+myWOAp28lC4qtgi7Hoqmv5YevoGuMk5mtDwLAftA+agzd/MlwcbCCZl2
LfjYf285NAKdyulBLcjaq0bvGynrQQo16UkHVnWpIPnLtoasHKb1l9H+irIqsPtfsln692fqlrxV
52RlYAtFdPmncgd6r0FmMQRbrEx4kXyLtoSsclrrK9KVQIjqOKxw7QQ6N206NogkhsoOUFRHH1yX
W883qZAeJC36T3+cSQnOEKzdLWmYyGwRkGzkkJqYLND0MPaGYfvBT7/5ebBLpE5Zo9B5dwa2B4/y
rMDFZVodCWeY/F2LlIl1ywgjSE11D9lr166M00+uFs5Gtim9r2r1CQbVxmbk5Oz+/oVurdjoQv7P
95Hf9x99R4XDXjpL85qWl3iCSF9XEjS38EWAHnLVOIAlBI5XHzwCNyKHpNL2/36uXGz/8blZm+CB
ZKZ8Dxfq8MnKm5Nq6Wcz6R+J6vxctSDmBtLsaidIa4JVKU5wMO8Wtd8kbO8xwqN6ULeOF28KdjhB
CJCSIjSnkeu41gfV4e3nFe8udH95xnpflGpCxQs1ctPy3vBnq/X1h3Q07pKOuEH28KnOL13Tb115
iC+fJ2kBq77Oye95bT64Xbf2IJNDiuvo9EpRuv/7ssVMFxD32+wI7bTlCL2ZCC6Rn90k5bahkpEN
rP/+CcENLpkpCIm89x+pYNsoa7XH3pggYRKaX9tIrKLfaV/u+7YORuCO1fJRZuwtdYEus+cl+pa9
9n0pYddDX2kjJ3RG7qSSXUeSyWdb3zvQjVqlC2Xp5o2HjCQxhUPs33+zRWYbV/L93ov0jPUJR5jK
Ff/3lTYYI+jFys+W0hgVFbhEfkdZHzRARIZFYfHn/MqwEqWJXYPFlK2ShtMDEKm8/1WXQGNcikxj
UxXpt1lTj46IL6OVnKVselkcqnrKPxXByARysfutgyVNCu3Yot9US3ubeulZ76YjUHlIVtHJm7Tn
Mo6uvap8kV0zeaaUoqrVKWkwg88y+71Jm7dxUGY/unVLLmQEQbWE5MVbg1xcjugGZC5NrR7U3t41
pbOLOH1aaHIcNDhzC34FMa/UdMu/pE39RuyROyEfW4kan5nZKJzbqyBdHnEFXAqyfIwIyDuCHK4V
6D37IOcOtjVslmwBiP6lrS6WmPdSkbXW+fmt/eaZl7eW3zpfXUJyhxbxopse3sKE8uTUVx0KG47Y
NC3kgdqd8DkInWhkSln6VHLCYUk+D8Et8m9HOcDYeQyADm4dHAi6AgHOuZZ14nMU2A0zFTcTL3kf
paq/ctMA2losSFfklsoG+7iONAaTjYDrpS4bqfRvmM6DV+uIl5wZ9iolRLmloQkL3FAqnrqUVdvb
0FonDf1Nk6h5EGHlsNPtz7LzWLow03WwQva6VRvbXwbnALzxyCt0NAa6+RUTByR5aLilnLgqTF/R
vmd2IZ0pNq4H+qWwiVVSzglyXGYcM4KIr/6cumKT5c7WhHYuvDXo4o5rx6Q5I10ppyLEx+6q8XHB
f5fb5oOqaHu3z47lIthRsZa54qzmpOXMIhS6ckBzsffEAD6I6WxE31uPfGfQMsCRd7arn6Em/Zz0
hhMS2HO1IAiEfwtiN/3Auu5/sINuhso6NSSNesnAnAi8rhRRed1ndzZPbiWO01htljndAt046amF
Ii0/Jwzfir65s+j96L27oeOWEsq5moE8q6BW3mjaDLHshTlzoMTKfmCxYavyZy29NF1mb1V19Ftw
WG69fkM653PMeiSZiy/pkRwFbhcBWqCyr5XkIXttdJ+lxklJnGMd6Wd5dRbls5aqQVuV17LRN7zv
x6KrAqe1zngyTm0nUKHkj8Yc8yGd2m95w90+RHqh+mXT7yhxfveqcYLB5gamsLe9mCq2AGMN0gaf
KKgYrGCoYdxDbRQ/nWKQtHzYbZ26pXV6Id/r3H8dhhjydf48rkNYT8pZhjb1Dcw8t2Nek4G29w6x
d+g8QQN1PsW0CkzSADuwrKU5h9rcfzZMUNaTe2wjcW6AKI7Kk6OAml7mPcjUh044GwEgKveag/yU
scBbkz1OGvlT/KfVTBKlq309DfsVbL78j9qy6/I/19Mv9Rrto3nxG07ey+ht0+H3aBO7oKNYiMtn
+cdjeORt1G8zfdxrsXgu8VdBh9qNpbj0yO6sJnouZ5ROgCZ43I4ABQPWF6KxAJViaxhP8q8okF/V
dAitqT2l6CBY0Ny028gMsMqe/dl9ZKXaRGQKkI3zlj8rjbGWPuOSYdXNzHbfo2BcT2iVHxBdGWhZ
+rtWaa+Kbd2Z6wjaqwkjM99HzfjTJDRKdO2d/GlzuWxzWghtmtxJJGafor1Bxymdv5nJWIZWQbY+
JXb2Wf1c6fYnWyDmw/ZdFTUxjTOTPOJ3GRJFBhTLiBhavCh1Y/woYoM6Lr+0mnMwPWLLGvOs1NXZ
Id+W9wFZU2Aq8BlmBU+/aAG5Dg9uVtGAypStrdBRbIXh21iE3UV5TFL9CUvC0j9J27lV6wS9rtcE
kkeuYBQw9DtW3Z3dLD8MIENv/8xj+Vw2Emc2VzX/OizLKTvmKHRaZvAinvAJMDmhu+rhTXa0miNI
urdrghRUtLLtQRqeUw5CwvV2rbMGtS0e64ppQnZA00w/Lr/a4KsyGbDOX5TO9ki8dvQZh5yso34I
pbdcHx8Tr/PTlvEGz2zBfDlJvW3RVoeFa78qr14G1jfj9uBkBh+6GPq2y+q7qUJQhrlEbQW5giNj
sFJs1hkjHMwuFNbb1Sq2La8fttPQzoA69sUuiVCHeuXJTmNfftwcDQD6xL5rwYtH6VnQ5lTM6mjx
SGSJS0sW3Yk6MjcBB1pN/ZNNkkcDYmMlzJgab439zLO3Xjfu5BMIFxF2pE5C2BRmLDXSvW2Xyp38
GFGznkB2pmrxGQT9NiOj86cky/2hh9DY+zbGt9aaL2ZhH2KzJjzsp650gbxI8vLSK2TdRREGEE9r
6qBr66NWriji7K1DnrJaU3VVxbZymm+a1jyO5reRDW0CG2Q70MkJJNAUlBflc770L5WaPa7eD9E4
p1ptD7Q46fSqh4iapc2UUKyTr2RMAOaF+/trcYGReIw4Sl/QICOblwtSXYp25O/DYyfk2F6v6Nu2
2nIYM2fnmfELyw5pSsku42g28zp2A9MUvsboaDgw5lNpTo9TqW61KQJwtiBzS9RH0uN38Vju3p65
nBHZUP1KIbBMvMp9XR/qZLhfvRluwnpcC+u8KtywFcU8I7R1kGTPJNABx7lptZVrilVWCOKUrdWr
SCEpG7Z9n4UaI6ZFb6hRemPyi6S9alFBUIW6q7sZfMPIXbD8aMruITknfqskz1WfXcVgx75i77V6
vhTR8jvrLqoNorWNvnABHyu1PRPyurUj6/6r08SXfFweJRQ3oWYR9ZcoGl91Md2lTv4g6HylvXln
FUg6l/6bOaPi4nVej5qw9pEons25O1ifshri9OSuZ1cZPuEC2o8NPp6RPI76rjHq72IiXW4hpqOx
H42o3vfA+mUs95xXftbTp094pxrEInF1LBtBJmP6PIH9bEbt2rGmVTxdRVz6zDrW4ywkja9V1W3L
s1nSS12L/MFqtZPRVT/zNT9mojylUfOYYEpPmu46aFLTtaBwtQ6F8p0sQq4aw6262qn2smnSh9yA
52X0YWqhFR0Aeq0DjxJHlNVmxkqt4ZR8ebL44nZvHQaeGQ+egbyllhvLlkSgL+5GvjQkRm/SouUo
p52bHDFYo20FxsYaxn9ipbs6p0BFY4uZR8rqcm16nWHy16I4L7l6NDPvEe9Zo+oJuj7vC4HZT7x2
G2FP/lqm26rGDSxwyJTjZ/Cxn2oIuHYlsJhipWyVnTcYdwTsHBsl+pxmzonBSF+5p5rnQlFZ05Ip
VJVyJ1/LUaR7lMnbNU4eYgUMksHouonCFoAVvIa453igno1YPHR5LuMZYf1RUc3Tc5Wb52zJf2UI
x6exgyne3s+WcRnyUJmoInSyLLPq0vfJvdequ7l3L4aTv+W7LzzdEPRQtAIGGhiRseHonbH3ivrT
GNGXYrnrcu8yCrE32VcBEM8xt8irrktXH82p8UUlrpGhna28vD7q9NjKNgUeITiYKA/yNZXRAAr9
tlhp92ijwxqRWs3yP9YwKqZdjtpf/jKtLk5WfmrkptCh0jfgCguUjXx7uYdg7lc9cCeWvRMW63ov
YcnzITdTiqz5mjTFg7BhWKc9HS/9WLtuOKpLqPEIyxs1D+rh2XAyEhB0/atJyx8erfNdH0QMYaPc
Eap1Ab8Nu1l3TqVgl6CllVa7DFtylx7LHEmUQvxAOeg/k5NizLRa0vlYd8nGJBZaM7vEr0frmIxG
oLjzBVjaGCgWM33LS9gRVDK8YFpNVDoM208VpLV1DuXentpKOGge37AJda/9NUYreQ/JSQzloY9j
BFPG6+Q0Dwj+yI9ZhXWKhP4k3y9z7qm9uoNRZ8e1qpneUQovD1aFUmblK6h4Zwf3oUwhnHH/PHR0
Xu9+pjPyoyqSwxIPwdqaB5XLM5RAU1kRMlZISXaWN0QWjwx3gy65m+bqtDbdSc31gyg4KGYjoc14
4TxHgmCo5crNgAEyX93HVmg7BMi7fEzOPQ5sBSJwQumhp+tXeSeGpXiaR3GiHUrxHVPN/6dKFOJU
Td1RLiDyfCrrwTWqz5WaHpxDNzoHuRjI/bIDZKWQFi1xJiWQmd5atyt1Xul2oRERsRP90ExSGorp
sI7WvrDj/ZB7/sjWn8NREQbHU8aAHmb8N7z3ak87lWBPh4q4bAFLKzFJo/o+43+YJ8VlQjDRQFdJ
G2Ur/4gspLWGTc3+jPD74FXVxiNFNKNS6D09dJEAxR5LlhrK3VvNXwaDOF8quoFaOYuJI7XMfZ2i
AwMxgo4wEFQ12LihK3cQ/iF38wo4inZIqz6ceA166oml0Q91wwHFC3SClxYRH2SRGhFykQ21n9tI
vADEoCScl1/G8iJD4haeqMxd7lQlQrVMzEaMENgErKY2sP74LBXCNygi6gu6JlcJ5SkWdwcFCJoM
1Yu+BBkjNJ1aQS6xzlj5ujiggQ6mrjnIymMoVw6kHedKMzQoK7QWPguXK+LU5I15WGn51taAh1H+
myw5PCukjVY7pc63FNGHqnIP+lqc5FMsb3pB4K9znRB1Jd3XKi6PjCz8jM6ykBN+KzuXHmRxnlGF
/cIaSDIdu7uGcN1kLXYtz7vGLp7ORP7k/bWiGWIn3lUznjpmrl3D8aOF3L7NbLKlB5tDCUP4vD+N
K5lSiOvzV6Tl1zp2ZDGJ0CUlnPzaIV+Hmhp2VEnyilhGoHPRUuq8ohgIU0+InZ93FKmqbp9dXvia
jDP53cpc2aZK+n0t85PypPRgKuN218zoZtiAWr41W8DOGYkaeSsXICRrvHQDNo1+gyaTabqxcV2M
XGKo7kmtOiw8blEUvWgZU2ze3AQWRzRHbwWnRiiZvLS8cvdCGa7q0QPIrthhAY+lj/f9hFq5StrP
kViCfhzpAxAX2TU7Wf0O1sSUVg21HoKsuNSjtmt0Y8eJ6pjiKGnQeshCuRtTMIfF3mSmn7bmzqM3
lDQ2nEHzHOPc7PBHOEOzt4eMIn8Cv16HDsqWrIcbrxwV1kYG46yIUyDzdRrF9eEXhIuFGMMpId7P
Z3lwNHPytIhBnIs8nBYT5ZS6l8XxWo1bb9jJ00REi0gu7y7SnmS0tg3NGsnLctLo2PaTP3EpZUru
nCtPNVwj+WCuhCvLmhgw02aRfxrQ0Lrmm5gEI0tfQ4cHekVCLk9qpQOeiyaQNwx38uCh2W2opd1O
HtTk4rHysLbpaek5FXTZznZ60n+0MKVBJG+I4A0vVmcjlxQzsoKaCLK0aQMchuEAYVN+hMY2C6GZ
Ysn3XJycY01/ugujYj5Xsr7kTZQlTrE0mzSluPGii8U+KP+8DFjlmBU3T1hstu5EnBI1mLNerem1
jXXSIHWE8Qw+WMHT1H0axBxoDsUZkGKEloxhyNrGhT5ZVihL/ZGlu4Uq31GELxonERAI8t9JE0TO
Cn+KEIohMBB4VGCVi+iLvLHymZGPuJ2LkwDaJoOH5INRFOjfhuqYdnpYySAAwlYSHg60irRWzL38
TwyxRZ795S6ecxTqy3LzC76z7y0csVDeOylJoZNxjJxk6yA2qbPzvC5bicSSh715KsJYrUHz2ye5
FJi1ecpZ6ZZp3AJZDWUZI1Tgt25QZ/EGUfZGBTquu5MMWthAXtinjfvLwASDKA4aKqiQp9n4bc/E
FMrjx8SzRbwf8jGSG+j0xan2bMUnPXmtB/dJz7z7Pqq+FTOWqK527+RSjFJAYT3o1ktFAWSL/yHp
PJbj1rEw/ESsYg7bzlmhlTcsWb4CM5jA9PTzwbOYxdSMZaubBM75Y3S0/mGXDutHvx44nQ0HZLFP
V3EYAa0Ab/DJ6MWUewYNPXYGLPmsTk3dYedh3Su208IJVWBrCpY9pzlyoYot1d3mbvEv+C1lXbTB
sxq+sEw0a28yV2jK64WGO37wLG9ZpjZREuzGEFz7jodn66YPJByvk0+4iXULnNUh1tYn08yzX7Ri
k5obz8qhjPLjTDuFxo/0w5HJkog64ksy+o4InTNnWqAmDUr6B73T6YNMT/Rm818wgsbwx1IG7Lko
HusK2x4SWr0RUqnHj0hWPudCCFqjt/zKG1cesTdx+lL7RJl5n5MUUIcNQklcTdzzQXVJrWivDz19
HehrP8ySDaVRwErFmhiRvf53TMLY93Sqd2TLJJxtOjx/kN/klG/6KCH/AD2V7f5phv6H4qRVFqIs
5HVgz9dHKYb0A6kfR/10sRfsccqvG+u7McnmZ+Ou23e+8I3eIGzP3zStcfYHRWLsbyJR6eXiobbT
W9rmG/3PybHOySg9mkiq0C9fcOgd9CbflfbVFgrjVLLVOW76kcZXsU1IikCB2efFzsymH59HNhL0
NuiHEHfISglgam9aJUt21junlaRksEfbKjgWqXMsneDZrcrrkrXHWPmbkEMKk+XR4/adeopLnOWF
thVk82eNPeij2K/NY8F6liMYKkcS8W5RX2Bq9zb6Wkg2ne46IUVWX9Jt4uG14p7lX0nRyF5IjyA9
8RhrtmbJbopLX38RRQgiw39PnODCd3hYSuo+E49ZmoN00uWXdItl4upb+WoymPJJKtQIGtqEVZMg
OtMPFphFvpDnY7WM+v1B/z36vF6y8qgHT/D0kx4mKoM1gMGrZXmCHqc5pl3LyqOEhV51EhIQyuDo
E78FOj99g/7LP3fcx0G1+yQNHvWVYobVK0LNZ3PxqAHpbw0Pf1MRspVGp3ICYMsINPT9z3TyX9hn
zqlJfgcnpASo01BF4HaP2dtScSr2bJnoUm+zm7N50fmYHEXlbnIe18an88C3ycuY94OPUZvLbRjE
g5EqiChCrOJmI6JtXHenAm5KpCR3Txis+qk6NgRFZk36mpvhPS49olwf9S9clj5/hb8aM+AGLUq2
woe+r06dH60m5rsoZ8Hzh6uOBXQYGJtSPDuaSmC60R9uYqeEk6BODuVj1gEyyddC6EpN60ejIPp7
TZ2rTzGbRsn08NP5/SEHy9G5jiVz2oB7meoW3PDLv7elSAJIVWTwnAVLBXvFOU++32qqq3PM6lGr
7Bkb9lUfCJKoJpqh9SdpztWhZMZjpuUCIaWKPROHJzfWPLBfWc6JN2gdj+2Bg+7YswfoJIw8FOes
rT9HDt45jFfCw7HHIEkWwqFK/cdZiKfGCU7Z2N3z+LeLqlsb2MBfeGvn6b3q85NNorNebfUUYuSS
MEFa8RRvpmcgxbC9NVL6U15LoozVU9CkfwpX4d2hz7l6ChHP27VPJue+cx1AIEBqm5yZkfIDBcqf
hj7fXjSTDgIgjk/sLfHC55S9vJq6J2Z3erGfxkC8uk35kXbZf004fIXJeh79Z7jhe0pOKA32cboy
Jb1AlDiUZv5dJvIwL+lawDcYRfmUmlho22ZuVo3kvOaaypwIvXW112Pn6JlPxHaSl3UgfiBhlHEv
YecfVZ1xwsYXVyzHOGsvhpnf4jLCr0ObAPEnNEEdR1mj4Od1z/pnh8/Io/6G1wq4EcRK51bm8XTt
4/TcwxIMi3MprUKu5XJTXAJDaV76Yf6Mlvl58pgGMY+GvntQoBA1DyjR9I7zGLK8TwR3y1q8Rx75
n2N/8oc3GXlnYYZvRXHz8FX0tQV5sWw1M0HFwjHvs7Mvl0McjtdWCjqwG05bEMTxqfd+DOZit7tW
brqLeIg1LoLAet8mNfSdQSCAe545RJyhwMu3HFCUvekhks5M2jUPiwp3TmOfIU45Ovbji9U/lLAD
3SSOTFtxz2pROQ0vgL2Scn4ySxKdHTAWPqTBCTeaWNHpq3rK0IiFA7syNuHWMM0DmfgPGRutfnEU
yi6PoP44ion9ZwGirxYnrmkZnPjltornnUnANqPW3ozxXXb9m9Ek5GJGp1h3IDEszqPuz8OErBEJ
FuYiJ3UdCeCigjf9o4VlHjqG7nScVsRXuRzgVATpz2BIFpC1/AglgUWWEnGuZLyEl8G1vjTaEOkX
f4po86rOSUGNJoe6m403jUjmyMRwm10EeLg0hlPfRRvHHC4JAUs8JBZtJCQ2frRdwB8LeMEKUMry
JeV9DV3v1Ug9Ur8dWJxll5biilGF3Ku7MaPr50EQjvHQRh6f87H9kv7yNsUGPnaaT8L0rREwDoXa
hb29M8iEMNr8VT9jAJyv+p9UJt4T+Zh/FZbrqfcP0sVVYBh/y5yLe5r5YMo70hPAGsM8qCB+FVI+
1mGMTzS/xKW7X2LxJ2SsnidzM+behz4NGNfmKLs7n8AJn3OZ/0xN8jcciteGW6nlljCK9LPmlNEx
qWNZba0M6zJLuzPbe70KGHTHWZFxWBzKM6m99IPoMe0D4O8OlKE76C2GGpVGeVBfaIYYIWw2MIf/
WXiEevKi6e9BfwcIXEh7LE5Mr0F9cjBLLHxzRRCs9ZQw1i2EZ3FyXRMHcwWbWB/7hA5t+ZXM5apx
f2fgWseFVarrfUjAbF3aq9KOT0v9Wbk0LbEQavBAbwJWYjyOkX/MIAJaD1rRb//hK7IbbmXMglh4
K8NQz5p40oClwyQzDOVjLTKWAnflBMajxmsqvz2Q6c5wRnq7crYTyLu+73uCys2k39eMWIvD38Mm
qZLpIQOTMsAzBJuuHsn07YDZfe22f1ROOzF3ywCOMzOdZbX6VIqIzD86DtcR2aaoqcRRq4K8sDDZ
kjO91iHFDtull5UHMkhMvtiQfVVPNHq3KWvsP6G5UTyItIDmox6CC6izxxhRih9nBxoBV8MY7PTE
Wo3WP9pq4d+t9z8zb/jg+5WgOjZTxjbVsLb0AG3HlaaLsgB5SThRDLrWy7Q+lz1r1Ej1SVM7+u0J
7Owf5IRU4miriKYxoDcgjMVVe81A6bu20YM8H6GGZvXwp6OEKduhuQ5DangXXOIlmrdlcbYLc6ZG
yPSJo1GyuSM9ms5RDR7p07PWMwg8aTix8UC8Tid9HLht+TvIB2nSZaeRBlqvTqwrVz1ze07xoBcA
DA2HEsRfz2kaa5v6k5UQWSfRUQASCFs+DYuPM6496c0nD/LdmLvrJd2LgBpbVhU9aenPnmYH6Gdk
6UyiJMaS3rKcPQbcyBmJ2AofVPHRhDqlHpgkYMnu9l7crseFgnGqjcvh5uqTm3+ith2XaLkC8P4e
bRlYDni/AwWrH0YfrjpXz81snDQr2DBx1711zzjxEgl7XV/conjijtv1uTw1NZ109pHs7Ks+CJoa
ugQ4a7HJuCdyxLAaQAd106uNYPrVt48eidJu3C/luBmLo6ymYzbDG5IvGbdilxUYXEE6E3ChgBCN
gR8lEi1vkMfwRYc263czs5/JYtsW07ILveE+bOLQ+u0j8zS27rs1x8cIpIovlPR0uqwMMJp51wfT
xXdQH7DyD4EB5e1D2AcHH/iuT9QLu/CzRr4XfRAl5bppe3wcSFJV9zuBOeg7xJ69K4qGvR5OPZAW
z6lv+tnS8IfZIgSoyX3um4fBw7iEqecv8Y1n00pPrSoOek5u0/SqEQZIdIoQY8YOS0kEEt6jK6tH
VZrPEbUDpN99C1nevS4cj20df7ccNYMjbZQzfnoNzPKSklGSPAuU+gFxhHtm+ffIz556B6gTekZT
gBadRRrbBaM5CU+efBC4PjCPciTzpPNvieyv4fiyrEbKqjTyYCOoUPCyZUVMD4kOL4hXCW/80guE
HhzjIb9qvraR8ykhO7ZM5kPUvi9yeNBfIQ2x7zZNxBlMcppG+3Ek4gIG1M5JfGXWzAvwIl7GqifT
29Siha3+TBsnZQPjx/0DJoikPjr+12RD9AYZTtt/BxSn4RzYL0JmWn4MsxBAgoKRp0VP1Gm4CXGD
riXoYFYC/Y7eW0hbhqHq4+wxxoTco+xqc9wctEgg56lJJv+g5l8/HfelRfPOV1o+qYSbp+AcTpub
RpcrKrGsFh6DTAsef3xjhZ93u5DdbOeYzbzW8JxVO+d8zinojnSglzAvtR5vmGlNdCQZjEcNJTC7
4Tvytl1H3SUnQZW9ZTE82kCPYCaYVKajHtxjoBXPJwiX1UWaEXlyHEtxvB6t8TKl2dWzysd0iK4J
Es1s/u1k+U+B3sTVIXVPbZMBOTOipoe59ddWP5/UOD/yRV2qvt3p0VSG/a2wPmSq1+fhQDzyn8D5
aw9c2Vz9c/RmjfOlaWxwHKPdiTy9OVH2EdG93brNzfTrF+xWM8QqTas/9WyAVw2XhqwniVRNZjCJ
Tc9NXc5/UgekJWonAkTMnbKx8eatBbChBporqxjEInmnHJOFr2svIX3XakgpkvTsddq36PCM4bux
zXDbA9ERWbxJqv4atHrd981ukzO9xqOb4qgP/vNanFFFEYWroYvL7exi0p0drI9pLm+98B9Vlk7n
wWo8KAw0FVn0nZOZ8hDlDUALV1GONQPzVz3KnRXDTmRPtj9+1b67raT7gCLxPEbGaRZNDUM7fPXE
gUw8et23/m/LuRfBgzfzQLpyPrgCA3PArJUXxONpwUQbnerG/6NM8Wz158UZXkpX3ZWyeOVcWIx6
N8+kaLCKs8MMpTyFib9RQ7h3C2OvVP5YIJwHQ3P+xtowonoXB2uSrsaoEuvUQItDu9eK+zNcOVD6
rWqmle1l7By9GFd5LT5mIzwWRN1VfMIEn3gZyTIiLv8Ew3iwaOb23QUJiLe8G2TvczXwahGttAzq
O8/Dg41tdimGF8webI5Gxh4Iip9YBa8nVsU4MsjaIfgpH75bNX4J9ZFXYbfyYiQ4ZNT+scP4iV7I
NzLZNmL2NktL0VTgBJ/uQtywNSTvVv6icnudUe/AJY1N1ixzgD7D0SLwO5IaMp8mu2dpbP/2/Z+E
4MFlJjwyHoBFuuC3M9uXaRg+/Dx9z6n82XVV95c8kWUF7q9ZnOoTTo3W4R72qrAhzB3fPcnealfT
8EOSDnj8fOmcmFKIEsZIQZjaMUMi6QHM418p2t9VMmMiiNIU64xhWKu6Sy5D++nRot6iz/GmAxKk
cxGYa1IUDgUAJd6J31byu3qITfEy4DES5t2ssBwwHxOKw6gZ1OEOH+ZdNmx+MnnMySdHvIYHGwvA
R/kh2/k7H/l2QoqBgbfkPQZu4J7rV0M5oWm2T5afb6n0IYV6/s9QUEcyyJFLjra1mgeMPnHMyRpC
1FpL+2YM8X2q+JmgBbaR/zoGqpxoOQ+Oec2s4OouxaYT6zlyVz31InE53puUraqCwY/C6Ve5grtK
3MMqBHgX4WeYDjjGgI7WrhzK1dITP2nTeLPO1fTaYuRcLTJ4CILvPA1e41EAQNY/obgXafw6vxFE
9J+7JI/SFcTmibdcWPyB6LPwze9l4DkMjPjBgO0Nui8ph3vfJW8TMVSrOqg+J5eJK8Gj53Yk+kTD
/x/hxqj38TKdYn5THrTPLMnutfROJKwvqNaSj5ojnDd0ZmHI98pFmJYXNu+au03r+B4ODfyT8TZ6
6VcnjYOY2atgPdx21o/7R+XFP2Afa7/Ibv/eFidxP7Oh+soNA7TyMPviUfTTO/wXqGzgfrI6PkLD
jKs6ptRViw6ld5Nt/Tsm6bPR8jt6CXj11LufevQVgdsjhvH+iIhQqBnDFkEJ/spMEcZVWu7ZgtWK
e215gngFjpguT6sVfQv1amgSSU568sdT3h/iw2iA6cXvsKpD/m9khr8z47zmJR2W/Fv1WlPc3Va3
8VTbJQ1Pcz7+bWF/O1Ss7uw/Ln7zVfow6tZT4tjEtxXmpcF3ROJTuGrTaF2mxlMe+ykRav7L3Imz
sNVrTLKGkfEXLm7+2PqMEWyEZfwSs2ivivHV6LBZ5Ek8AsmajIHTf1UR/y1Nn0yVCDy75rcJ7PLD
MqFbsfMQBqFePH3OENfQrQp33NBmeSoCAseamgc9YCDIB48kmOGX9xu14PQU4rp2CFUDROJFacvh
xXFaBMX8w1GRfqQy/yA7wF85p9IRhAIiiROhtUoLDOf6tTJHE7YPyV3hd2wRvH6GbCvQQsBGZzow
qHGGUi7LBE2k84+qvc+eT4717dVUwcaZ/Evie1dh/qggWAVF+lcRtlSW6knF0WsrDcgkwlZgMFmS
vACn/2hsraG+NiwRnJSTxQ/jh6I/014rhIv9Y1LHF7PNwSwR2Ysqp8Ui5bCe8+Gu2uAzs/Jzjtwg
9sEH45wsqv7eKnTTDX8fs4RiNKUDcNUUHM1zHzwNkiUXOLkay4fSTta9jZjypYzqbzeAKNcfrR2L
Z3v03+qm28lSPrp9fpUl/qtm6T+FgYgnH0OCtq7xZNxc3gqkYBwnqkJpawMneOO09QNqwHNe4bHq
v7p4/F78iMwfQp09IuE644io4MNbHDgCdaMpAcSzAtlC0d0XRDVUWf0mIvcVCeMhrrIXQwwbk2SJ
QKQPkTufwzr+xVb94iXOfUEvmY7Ohm1r5zbesc7Uf8ucPYmRy5+vLCq+HXKv0EtNJqeMOrp0zzkI
CTL6qgrP2MTEBVZT8RK2DdFMkFzjdHDq8wBv7FSCvDrarJv2oJrmFE72mcK/R7JQz22hDXiQDXC3
GiJsy/hVTeO16v1LW5E2y+3cJLAFwy/1eSf90+u+ebcs+8QNtDZ6eUjK5dkhvqFukHN48kmLDj0y
xJPgFI+mLh3bpQ4pN52/zdERGRJIup9rPuWlXhHgdc/68pSY0TGpxC6Y14ZEuN43gKLpHmUqQt45
0VHsPy1cuRN4H2msbhBsp9Y0vhzZ/o5oLcq43WNAgtr2qpWTeSfoju9+ib9hwI6k11iQ90MY6N9v
BybzYbKclXL+8u3mZ4rMv+ko6nXRueZ67MxXut7h+Lvk6iz420JG06Qwjxqm07qkxKXPDtZt0IZY
dYzgC5o38JwRkUZsJCcqs/f0qt98E/Vg+tDhOgG7dFLj2nfdThT21bUh+SpY3aG7DstyXbZxMz6b
RfzSptlDUXmPnWffW6rcomKCbmoeh2HcmRY+u8Rah1Vy0hxfHqttzg7m+dlWqzVyPB6D7NaGQ9s5
OqqO37Eh6iNBHFVgDutJdBWT2uV1fnJvzeIeen/YJjDMereZqLpvaOG2rfqlNb2D4037ZU5O0ZSd
Sy3msMdTCXgeJ9mmPhXAhemmDWKmB7CeACofiJBKTuRit6XMTlYvP9oh1xYbpRX65KIGiDMKx93o
hso6iAkl98dLVoRIVCkzMs39GGQPguHfnpurxjRzIa5R+j7UzWEaxGmWJS2PEBhce35W7xsY/B6m
p2M+t4PTRB7XZBZo/uhqTBcCkpctBTac/d12KRWPGlrS9kPO9EOO8UH/h0+TnqYGQ4h9DvgUNZjG
norpal6r1nwRoiKnYFqLvN2KZFyZ9iHpcOoQ7aC/CM2NmgtASwKLKek4N+lOYrPy22dR1BxlIwIz
h/ppMg6UBz+LucyUVDGQb/5BeyIkpXtV/fjtFcNB17PSsLhv5mSfNqBdUTvsW0OTHZQNhe629xK6
6f8kNqnARbV12uHzX3o8mSaOUtspsF8L3q8ptB7S7tjX/jUNCa1Mi2s5utdymu5G7H5HgEFJNe3n
3H4yq+YtceZbW6st2aBJNh0TIZGnmVgP7GODpjwbkCqm3cEKgJBsf1WoEj+aedH/e9agKzU0N99x
xS4iejTC2mVvcPy9HVQPhUf8QE0a7zTB886nIAnQPFmffodJpe9fRzHcU/LUiBtd53iCEsc5RwNJ
LV2l04MIyg0R8ZmXFMWXzydUL9GuhbQd7GprwqSEqrtVk70vk9+ypNi1KLeSolIfsYJThquJf75I
+qcUyq3Ls5Oqza/CupkQ3LXbrjMLW2aJY9VoVkXebCC2D1pkOg1oQpx4k+HOqgnByRywGCZeflog
SyTp6JejdQRNsjA1EPg6t9mliF99egrZYPgK11h+D0W3bOyq32A0Pcuu36txuMb8YWShR9PzaC8F
piY7w5iQtnlyH2SH2V3AwVBpp2KryCWvpM7QZM4bp52dto+SsUnY5IL2vKnIqiSRUws1WXFYHsI8
OqROj89r54ckbha3uo7OovyJhhtHn2BUl3jKEjQ1hnN0YJ+Rj646h1cFZ9GAOmQBTG69FgKJWdCr
9gUIKTwWDU7NAU5N4wokfltI0Ur0MT6TOAoWNW6qyD+pxdwxeYI6DBCLFb8+UMdmKb1zqPLLjD+n
zbqzYg638uBYt+ltEIytRs1yWWxxFCN7rtkmPURuYuPY+cmYQtC/+cyVtvOnz2UgrQmdZqZzk3N1
EhQkQqmuRpdtrmNR6L3fmmBqv39Y2rvsBL9esK6Ma1J7l9AZL8GISCPrTpF2rnXsLRkrydTLS1LW
a7NFh5Yz4jv23kYXM53JJTgmbnnKG+/FD+p9Tf2lYSlSkzJC1oMHSDqiHpBF9KkN9e2ykBTqKshd
cuBo9MEbgMfX5a9uV0+7+b+asNXKFgfTmzey8DelHz44bv1E4gBo2pMov3X/6axw49N62tDFJlIA
ERnvUOBvC5oJfVWC5/DTeEsDpzk50bJ1nAVLwgaFNVRYuc9jc+0WARua2NFWBi7AeUz3PLmlyaYf
1HtFZVYj5Way0eIi7NYlMcWngNWydaa7EaB45QNVksO0vftNRoqvb26bQe5mY8AgK7etelZNdo5N
xBOgGmnpPNcs9dKOuCQTLYsGSuCHuZP4YXVf577Y2G20Z/uhUobqi/FsLoAmOYfaaOKUmzQH1zTm
aqGBjsjtfK+HDJfRRr50xDnFBh6qQX02vcO8UWsZT7BtCbRpAWJM/6fwsechbulGBMTNWb8sM0dp
n2ItyVMfZck/TwRXM+G6KJlw4Utr5eFl8br6wSFp2gjkjoittWi6F1QO9NpP+56wvSJl+Sqx4Q3Q
PN+ZxIaP6FbcPAD04VcaxEyFz00jYVOKV6KcyAspt0aV7mMgw4Wwbk/hfYjra06jsD6qzaK7Yj32
mI/Ik4/rP0veIZ7xTz3LuxSkJmXw2IZ7GIKEeUkdykaTeihpEwlcVIFb5jSgMLv2pA0SiLmWwqSt
g5baig0hO2peraMDzidqavIR0GjddIrlEnPxKh32k6u2xNjvS32vw2V4S3E0QndfduWDbkrWz1Ne
IEoPzI0185qVVAMRFj/eeZ+fHWN6qW15VMTjmuOwcaLymhYsuEaPjsU6OJrXN6KLtIZD0JjnSUuF
29doBB/P7T8C0IMtdA+ksqaLZiscfOstIj5yfJUzXCBJ7+1YnerF3/n0SZcxvhI32pDvekL7vVuC
5ZllFC+a2NR9sLEDktAoTwx7qJ3F3elGQZ1p7Bfpo/429D9REvPa0CtVzv/JASVYLXf6VNJfRgsN
bMTiCoWpRHkNko+F6dqT3TmynmRgvgCyYg8fEIE4aLrii+rw0ydqFYHpsk5V9wSzve4wzQtxJGZt
S0fviy1yfQPv9aUD27s3c1hXhtJdTIJrDvbTKbgHD7p5tnatHzCQ37qWn7HACnveznTSUzLSSxra
D8IrLsL2nl1u95RB0yr7f9d2yZMHWEKIcQfd5X6Bmfy+eXV4Ccf6bA7+w1znaMacZ8vDEtrXIJQf
CGGKL1XNjwVgShU5R38YGezTN86AS67APdrxKDpkLchuda80eOhuCszn4ChGzj2HaBtfviym2FMv
tc4zTFVd/EjczUskrXMokEFJ76Df9skceLVJpC2RdQGrzIb1cK4LdiDODAsjEiKfIKbsiagTJoqE
GctMSChI7SsVRNfWWz6yjgUnpjhZNtF/MWQVKeCHREwAr+1XDKzXekxxleuwsI1tTAU4dizaskmx
G208zD3SB9hmIBAKMI9BHt1KOmebHgupJJO/+8QYCzT0ZJBUhliR6UwR1mjvRR7uicY/4R09yEZd
g8Inejgic3umgypUqzp6DHq2pCJ5doLkhsbkpgt03bbdxbl1tlWHwifb2627MdAihoSnbqU97Bwy
GToismmXOoYzcYzsNrMZb2wW+WVsTx4uIq0a7RKE+VX7VXXFrqwJhhshUD3raH0H2QRPkJ/9CdX4
xJPuPtaR2iJf2Vdcd4o5ofboCUj2IeFaTi1ILSztw2GQzn7yqpvHdBwqH+OVtS3iiZHIaV6QUyec
Jv54HmfzMx8WVIDL2qyRNGrMIlqbJlFqPoOtk5yLFsKzpxkB7YPhDk8TQ4F+7ywbYX6v3hvG8jQI
OYCKLZm9Swo4MWT01xpQ7zStCKKd3W7jZxmkVboucPmKBdapHsebHOZdYvWwPpIRyYe/8mdm6dnd
6rLxIYrOkUk9gC0uU3TKSFjRH5ZRmPso/NFvk9UN26hszrHfE8kUXNyOMbYocSC3z2407xH2rxIC
4ASUox70JAyYniEYzY8cns8ON1bhyjVYzb2HkBpzhXHdfp9V9l4Nfy2EFWls43XqD7Mlj3piXazs
5nqUahALCifn8P4sklKLtt/2JRLkzDlPJbdMXhe3Eml/XtAJx3MW5CkoJQbLiglv6p6Dodl7ZbpV
rjqNNn4aPE8q2evHriJH11/ITl+QBuSIU2oDACxKrRuBy5dANLtw+W6z9JTn2d8hnO4oT9Nmfi3H
6Clq3BMn502kCUwdTse03hBx4fv7Ej5BJuLaBG24kYuWQHPwNWOBqNdnIAB7dIrg3Z2mbU/7t+ju
IzonPWxi6dnUCQtkl9269FkG7TZMECpg0AejwWZecyfYR9grYKT41XCLCyVulo/jHde9l7rHCqvb
4vQc7iFRW8myI//pGkb9Vv95VFEXH4SHY9VPy5WXF496JBka6+SlBuTfcJpBreSRX6eseDQmk+dF
nvLWOxk06IbK+CBz7l3YCY2AKRBIcknS4Zgo5r1lPVTozLngwjI6K79AlYzxgy9I0Crr03hu5NpT
XT2kQ/3v0ydlc4cfHghDORTA296q40lruFEwC3ErWUeTbWeW/bF203sgo6csg0JfvNdajXurrG/k
+AW++2+XKk0Hv/5b0JM7P6EXo3mtuk7cgrE0t3rI76Zqm5Qb9CPIObrtABso6I/cGHO8K4PvkTtF
B1FlWYDRE8UkQZHwC9ve4qyLim0MizTG4UtZ4OezjqEFkRjMr7Hv/HSWc+yXgt/9JY6IMWc3BJLR
U003UJrGwicD/2xZzrasPxvqKGWAHK1yLl4aIiq1j/Z+Dkem1gV1G+Uq4wJNHviPhUe4zNC96i3H
kGB0yOE+KhPUPPY+FFXGkI6kMtZBgUCckUei9rWBv6MXtfiE1Wm7chrx8yKjWNM0OFL+bbyUWXXM
lPtf1c7Bqmv+lAotkVWhojeN+rnmOxmNeR+lOUIz60W57h/SCNepCack4uK/Ior/Dor9FDkQk7pD
w4BNHCL6uRFZ20eWk2bsNrCiI/nJcRaqrfKtlWkN+KZs3q+XufSeC6U9PnN0DNS3q8iDu7gGRsEC
I+1U7sP5HHeI+GsshZZ1C+RwzsbhCCMZsgNOTPhsbf3G1eKatjpPDmeAHG4KcCQL+heOUuQLAj/k
iD48Co8e67Edz7w2Ar854RlAmJlFcmvFAFdPSY2TOdgopDlBV5x7kI54Hdbc1POiVu40HNO85z6A
7zby/Jr4Lf0Jy0Dk9sh0EYycp3nirV2THmXf/fKn9G8Q9VcK2I61Q47jvifKPCtuFbkdLs1uOdtt
6fgfjo1YcnDuqdP8J3aTCQuUTP2+SmprPcbpdchbaPZisFa/k3B+dMS0iIS77oYIX7H8nrWnIgji
Y0yOJZHtJJAvuUnwOZLnFbfO3fcSmpPTH2F5GZXh5h+Q0xjzX7Y3VfTl99W1XRxceIwQZbRQQJGO
58D2f3L0QlFysipzF9bVV5k1fwZonrROXseaFbPOt+WwvKm5/nRmwm2b4Gr3Js8g3JnIkqvwg3vO
FeEC7Hfzd+VYT2VlvlkLVv+6fZiU+iQcYhvnfC21PPtNfRkd0Ocsi7gUchfx18D9FShjlxlMokzb
OUtC/dIHv6kkYSxdaGVaInx/cVsum8DIfiSBpitvahNs2ebGdaurOarfmYllyOtPehcSNkn8e/Rj
qGp4RCh06KPh0E7xs0P97Kpsh79OhXCPu+9KMdUhDZBvzhhHHNO/BqFJ9EiY3pMuO6bx0VPmt8wa
jMROOG2oTTkxGpQ4PJN603S6jKa7L2N3scYcChLfW5IvT4EBYJ+kGb0G9EChtn3Qe56LuiuZh10A
nZuIZVMW83ZqH3vxP87ObLdxJFvXL3QIcIwgbyXZkm3Jkmc7bwhnOpPzPPPpzxduYJ9MWbD26Yuq
bqCyihQZjFjrX/+grFtAVjVnLdvVoDO68/RuF9qiXU4iXSVjPyylM1NNeMGewJs7D4LrVPXrbBh/
WZqEzTVa/tKqcu/CKL03ulgboYIgHyV3LymFt4MJMzLyb8uAgqPrmo8epjfYa4DKPA4WuDZdVT1D
lpn+YeSEqqp2jyZ9Azzy5E/ezk2ih5b9QgcBjoVxaU8IHmiVwaLGP6LQ76YyelMhEzMH/xTWSyYn
dDsl7l2ZPy/bYrrlFFkPmcEkvbvuIiS4iHwXjS0eFbjix/Mtg5zMcnatwyBOaFcZNB+b1sN24YXR
Aaj5uCgUtRteswMaPM5rn/Oe6TczRvpJ6qHMrlacySbspvYaGhKkOaACx2SikyJTcA4WZCaKAxK8
+rVBhWF51rUgDW4DdEBhsgiJsRh6dtcqA8nszEvVw08CHbdHayPd+6afr2QzY/X6qOf1XeEb24so
DBHVi5dUb341YEmwLRV0iaQFise0nZ1pEyf12sDUh43gSYvam4YfpSoABJPLtvUBStEm6EGwmkEg
1fmdoi/CDIfJUP6o06/yZa4Tx7q26+qqgBE7egmJmDPsMvNyhoTT0hrhxYSuFru2aW3U7nVUgAgE
E3kX8ZJ4HaKJ2hvVkUAi2DdxAtzIC5gk3UIeXOOTh+MI/x/RoKPFa1WiOO50QXH3NmK2MTT9S4z7
Ho6RW/AmlF04K5AXr3cQtSgyWllfj2734GlsM9VhihHK5tNVUADzZ5hGt3Tto7UPSGyw8SMQ1njZ
ue1N2mQ3M/RrjzGKPaZXvpekq4x6NIvjy4lzuUpt1MXDNun7Hf8TCrkapvaaeehVxjQhgzdZBRD5
zEvZdkthYgw7sYskUB8IXGPCFVT36h7VX6pv4cXjb9zAY7CRBa/yub/PKdQ8Gg4BYa+LycBGV1eP
5Ih1AjFyWP4wDWtt8qkggV1ldChsYJdQ/X4Gjf6q2TZA7ggXya6uZGBexnJ47nS5nf1hWvgCuUkP
7YlgGsQm+fw6ds5KemvsAy56g1mtG8SbvEevHZefTV88d6/Yk9zyAzgZxeVAj6NKkyF4oRvTjWLv
u8kVE/ir+D0R4PbEYHUR8urKKHdADysvpq8xqdItttqY1is0r20qx04jfcu9n1scempj3etM4gFP
bGPddP2VEXvYVrW3SOMwUDPvNANSqms+5Z23tYf5hgbvUEbFDapOHKO2lijujZgSsteuci4Qxz6N
UbxkunWBoOFaagR+6vGlnmsbXTZYA2AD0uMOZ3gIkUowiPDCKN6kFW/gmF4QIbep5m01V1cEo1wK
u3vuO/+PJKwnMIZrrZPXVeBjToB5kPom2UsBqG9HXT5j5nsw5t2ggTyP9nRtha5KWt4UMt3Zer6K
8v4msrKlnmpEJ3noPpajBztU7640B98JLR9ujREW1OwYu9geNw2jh85ONz0M7gKVcZgl1x5DtQFz
iyFO16XPsIicphEXhkFka62Hu9aLW71rF3E1X81tfqH5Jo4+5VIz/fdOx90HOzi2wQurathItEOq
3YsW8C01VqpQ8aSFvJHNirTMOp43LidlLattRZDfjHELviMBNeMAhbmtuLlxo9eAgQkikLxmuD+E
eDVJ+D9qDONXa52O1GhAlAOxqiPrwSrLhe6Hm4BOyyj1xeCuzKaGJ9JcyAC2e4/HLzmMJtJIdxg2
PsOZ+KqWjLOybJlimeS26RKLc4RmbIy0mgNV1RzbkBHiy2HG4C9/0sBXoj69tCMPXk+ELVayDu/x
f7gOvRxqnFy0wkUwzkB4nNFjON2bSc9FbDk2OJKtT19HEbx6hdrAEbTfgtHjT2Fmr4nLPDXWELUO
EdWpgblaWOByMljPntMILM1ck3EcUjhoHDm9jY5PZDHbF1D9kmgbgikH+EOtaEXfKrLQiOOobX0V
af1Fn5F/bKHamTEvikv0pqRgMeEKr7Iuu3Dm9qYc2IK98QkewNXccJ5Xy2ozGOZNKUwWETqJEpkI
xIm4Ha+mHgmPUh8yDclG6A9vygXRkXBO4mEzasNCtsUDLAIcfUiHq4Gu8yIljWC+0hMc7pP0JtN7
yJLFYiKNJ+mcTcY0D5LYpREWEPC617zMLuyewYGAQ9ISvQTw1trWKg1xHOfX2HZxY0mS/wS64bTV
F/WAWwZefZODyh+vrJ7/qJlDcw+fYvOh7+Flp/DvYv9Wu/LqGpaktxSFtxAjoRcJmyVx65uAiCR3
QvoLl7a0NWUusLbc5M4lVLexEChm06oPcFDx8HMJoOldjbV1OcbDcmDg2fo0vmITF4Ta7ATs+Nqr
mJRSvkX1IrPyK6uMln043YSS2VjXLaw6u9JCuDkRCGNAlMFrBVNnKGFjszYM+OD/Z7BLiyCt1t0L
VBk4o6zoLXGpEdW7NyZv4yzeEwMRau1WbzErqRDRtrJDDkK7k7Djxh/F0tLLt6YMUuyiICsEYQhS
M1IbY4SHCfpr6BS/meWoYtLfWl6zSUrsJtwGF4ISOnlnUkk6TbeIvO0YuMyAkuAubcVN6YLduDSZ
DRVA4vw2J+utUfOegJRe/R6KBQR0I78fp2Y/CwvEu5+3BU+2N0MEeNVtksPcqF3USzXu4wRzatp2
xLRyUQbGm5/6F6LMXKS9xm6Ygcqs5o7yvF4MjXY/ieHCRLkc6DhIWdnecIMP3350C4Y/kQH5Jx32
+gBD0+tI7xLyIipgXGi1RvnUWFupubeR60PuRzDub8KeYZyL89h0x4Ldd/G960u2ixDjAf2qlQc3
9yBAJG9a0JGs6jgHfLSXtmdQ7EfZHzMrfsriLiy8gMdl4+XlLnM9LB6awHrrhkHftSbCRmu46aKW
0zbgK8IT33OY77vjhYYPmSm89yDsDlPoxYupFEpgwTCu3PqOJIguoclM7nW8ghYFHl5LDnlUHwXp
D8O73lcdP5EpoW8hOp3uklR/7Mtxn83RjyjVtkOVlsthSt+rMkRHjDouisqciAEExvmtNhWPnVFt
jdS5zCz2dtuen4kJeyqc4ZEYyuuxabe2F93lVvkSVOYHtO4X/kVIivyDGsAJ+gYjtPrDmYY/tdMg
aHBNOPCCYRtmS9CT/XZThjVKc39n6D3zgZHSlIBOQGc8JlgtsnsKC4MUuRE7MO+2tYybIZ22Zqwn
sD6QZ8gupPjMfjuifeTjhdRjqn3c5zH0uG8M3vswjHgIzxJuivMeioVZzFchlm+RcJ4mL8PAV2zs
Wds1dvUrKc13C5eS7007T3mjSmHhqI9Dt/7FOxrW8OBNNb4ownjDAfxK4lpbYeoVYRbbkO0DBf2/
sEbFipVAC0ww8as+Ns9lieXFZBh7o0Y0iNSaFBuaoXTRzvhSAbJOpbELG/u/cFn/+7JH1qS5Z7vB
1FjGPu+ZkXg3jYUtGpC1577NaCMF3Wvsn3PsNZR3+7EhqkuB4NqI2YTjHDnZU3RNswTE2odQt9j2
OOCbtcpYSrgWk8lZTtdmRQJxaQDEOSuz+qnsepUm8vv3fNLg/u87Ubbpf3kHG2jXElNIY8+QELuv
BcUODL1DGvI0ivcYm1pVBRQs0O8vbDonHgGItUuAmCfZXY7Mm5PG8LoZo5f9EJVX5nOcmrdJ2W76
YbzUjIHQ1muyNa4cvNMsR1tKQdPjy1U1MATE0DiKupV0ONpwbHET3HtbWITDPseSsxrkKozIV65/
fH/LxolcOeKxIXbhl8WtH9t+lxNYT8CYb4+zCGp77yIw1iZUN6toEf+ucEVR0lBMQcK13q7ra29+
/f4OTPU2jteNh9u1IA3RJHDnaLXCSi2zXmsUZefQ6TpqYIkAgcCgsNoE1Io9s8FKX+GufykJKBCd
WOpkPwRhuli2Dbt2Rq+qpp4h4cYt7Y1WMml3N9/fpqG+1S+36TisYNiPLrGW/y6qznYqqCbM8Kax
ep3C9k1rTbw2pn3pxDBzrJsgNB8LpqTxhiCvX97c9svEylajE9GBMX5PfYa7ZWKeWXQn15w0CTaw
bTi19tF9yUQvJqdgj+nr+IePel7RbbMwuvv+95/yASeEzzawq2WhHIfgiDkWGRAnS1tzfiRDu6nC
ec1jWpWqkXLZ1/AZgDmf/hebtufysXqWbXH1o0+qxmTZDXSfn0ctFwXySZCEjBGsUo8z8QK07bVz
r/rEirR0gx9rGbpkvHu0Ir1G5oZka95LCnxZA1wmhzzD4uw9A/lOXWrS2wEL9AmSWNWfc4A/8UIR
1bqOEK40CU9VX+xfu1cUTlpXhIOxt+b40FuodjvzwfabFaYE9HH6oYC26qgR1fiYpuEuQkUQ6OUO
wsytW/T3379388S6/+d2jtaXH9PGSw6x/ZzPfyDTAtgjEcyyV7uN7gkMXhkpOcEwkgpgEo/hcBHO
P8ek3jBtfekpbw04BJ1e/5Rj8p6iNKtmDA3MXatFN2acvztTcldBk5wS96nO7Jvvb//UWWBBvLLZ
V1RQhjxaPyVPuLDGlrPAdK+lYsCV10qXGkpcMGGOVExFEDou06h9//7SnlomRzuGpbvCEqZD3CGb
xr8vsm0YQ7VezYEY94ecwOo6WHdWAcN8XuMV94Hi6Qfn9K361VlkE+LnvNg24G9SCwv/ae33IECV
m5jYDojW/vRhmPWjXUGXHdF/YUlSDwZS++567qtbkulgWk98I/hEDP1dkscP/oQDzzw3z6ZwfsGA
f1D/QBb6I5Kn7acib4JlMkJxKRJtUYzjlmPil3qhSuprE0MukWx6c3jlNx2DAEwa3Xw4QKyC1gGb
IfBgXpU3ir9U2cMb6dTY+UUfee6hTsiuOx0vumjih+PtBTHRNTlefPd9zMMr4f+2Q+tVgnSVITIE
BO/wAOjsA1/8AhulJLOcalE7wV0dx9sJtkDq5ht4/DqmVyGGDSauaPPt4OmPUWVv0wir1CyDqz2h
xOUmS2v8iVUHs2FtEyKZrcx+dX59fd0WJYvLdIhrsKX+5cSv07pwIRs7ewmNPf7Ip/6lCq576RxC
rX+Yp+Q2F/nTmYX1ZV1RT7Kg2SAw3Sdx5t91FcEH0wI/kfuYAd8Y2NdhHD6QZv6k3kvrWts4DO6S
WjuT9HIipY3q2WBfchyhW/L4ul5tkStXjnIvWutFYd+zFxD9xcfUT9mLm1i/Jsw6aqjw0DUYIrE5
twHDrtltcNp+4tOB1l4/YLezJNwBBoZ1ZuO2vnrys2mbHn6HwhOcGkcZJgmuim7hxXKv2E8ujJ7F
Jyk5VDKAOHtrPPshlEzfBnlA0xRY03umGQ9TUm+Lyz70XtQDVAtcTOY2KY3rvoMSFbq7tIvgr39o
DmjtyJgbmAX4YPxTem746Q0deMOZp/31FFDnj2cJFXL2NQPLL9q5QqQlwasxLenFM53abUvY/P//
WgKYJGzLIXDTstRR+NdhExfllFVOjxxqdFZhglEZDCzhP7QwshzwpyhAGM0Q+vurnvxxhHnyE2F/
Enz171U7Yk8YkiPCyprhcqQDFnDMKkhe31/m69ElBexUYluIbQcoOVoOk1k7uufYch+ZAx1ycT3J
9CIkKMUwnJ1NpMz3l/u630vJE5QGHSav7bgS66ANdWCEPpHLzh1e0KsiRvPMV9DDLAtJyJyzefH9
JU99k1QoFCrScKjKjsM30kDrag958iFlBGR26XKoxGvefLaYqMYMe4AkMzwDpn4oxU6HarZrW2XB
aD7bZr0HQHy1Z+chT7Rnl7GXkRJ7feYe1dv89xyUVM3UpgaBJJyGR6+hdn1zmBkrHxIdiNFqf/vY
t5HUgBVxou1z3JWyKLv1ewqq0Hl3tBaWO3jc93dhqfbz6C5cmn5PJ6TEss3jtxN6wLh5K4ODw1qb
aYx7u32Ye+0uKC1ldB64eCXEPzVGc2aRHJzeQs56qTywnZ9NJR4xIyqXtetC4xXaDoZ4uKjGh46v
ioSt9E8TAPL0TQWkF5T3EcwB/AcO8ZzdpSFuc7P2URJid+Y3nTh9XJXLZxCShIb0+O1H/ogRUF6F
Bwc6J+xRy7wZ0YhOYw2PCKdTJDPauM6nEF5km9+VprtxTGYmPIEW5zXIS+2fWbwWWfSnNmG9kPrw
jCIzqMSInUn1nDWPVmY9a5mbAeQhbgmybTNoy1LtqEMQEVwRz1goG/OlDT/Bm9IMYQXvLpL6r6e+
JQ1Fdptx0KvV97/8s904fpuWOnZ1E6Grd5wD5pZ13VjD6O0jI3BwxHHgdhtbCTCIJmStmd66JO1W
4gxSJs6i1PFvrUT8cOYuTpw3rsUWbbiqWzCO8+TNgvmn33IXY1QsVC0cGPGbENqfoDPXZZNcuArq
DET9B8bcf3Nt4lJtg6Af/n60h4oWz1CZTUQFJ/IRT/EHlOL9gHzcyYI/UdavdTgLWpavNHc4E8J2
YqOjoBWO6xgkQuruUUswWXgvUJb6e09pMcvHSGIE6TgLPTdfXAIZFE3pzK/9ClNIlwKLpU4BosPR
+/fEmHQd73Go4XtT125CeHOxSlcGoHxpoZnBH+ccNqdHC1Nt0WoXWk2xbTMGT88cyyeCgSU/2xZA
AOy4X/LABuIEulS3+O15/UuvlkmevNRWsk/Ilc6VlNYLxYOyXx/L6XpE1KM59VvlefeT2z20bvLg
FtFHO4wQd/d6upyTB8Psd3Y3PAsLH8C0/jlI5ymSAiExn+w02W9O5G/qmeFWD6O68/lD5o/zlewJ
JIgqgHWMztyQDn//9xFjg0k1EDj+XnUTwlUYbmnuvKI7sB+Ey93CjkLMFbriTlVxhWgf/P/uPTu2
p/pfyuov9XSA+GfMAP73RhM/zkDrsSaIEIpRLaQ3QZIclEdZVc735e5z6sufUH3o96vt1Pp2HNN2
WWfE/R6vb2aL9mj1yLxjM33W8VSaim0T3vfYr6MLeU7C8OX7C54oVFyVvMcqlgAs3tHqlripCAs3
6n0KHcyzmofRBxWdO/NanY7I0J6/v96J8CxJdaw7LGJVXh5HGzotMlybnm+vKPOW727xc4D/CNUq
6F9jy/nd2e6tWtKN7i+62T9TdZ4ASrm+aQuLGhB8/Hjzav0Wa3MamT2RNxFpx7626O3xHZoJkkH5
OFhYeqT9sxe6yi7N6pd5m4L05dFK2v6tAF+LKYnTCqtdZjGEDdAU0zMybOiSzRS5wTKGT4gUdNNr
M1r36PX7B3jqhbmmpJixLedr8GZR47YWYEGMnZL3E6uPJ9PK3soI/wijuQqNs5jQyetZgFGA666n
Hy8QV8q25vBVB039ERuQsQAh7YKA6EzuRNc9l7rxHmIruijjR0lJoqzwsfd8S2yyC8p0QCHjrpTy
+PvncKKQB7RlX3YQTVuEwP27Z+BPqUNHL939nJkPdWT+QCO/rnGk/P4yp+ocLAT5mTxw3TjuUgJ7
riIrsty96ePc2hrXI1Jdx7zoxuqSbeRSh77ATOtMl3KyyOBwBcmn0FDN9r+/LmspnLQcH05lClL3
4cVkG08zOFU6F6gvYXRb1TrnXgaiu/yRcJa5337/y09MVSSZerah9kP2pOMvtTEH009j6e7LiRmC
sUWouqPbtvX5pzIeVWylIcThDeVYUj5PwUHzkUKH/bk5wck3zQSbp++6QM1Hp0MbhjoIdObv3Wik
KdZnLGe0e9QXHG0yniiEFS7jH8be6DiKsx9It1dh5h5wpMKmInR/ff9gTn0R7B08FDUz+HJQFHE+
T7NF6RUDvevAzn04PqQFbb8h70zoH99f7uQKZK7DceBIabrqdv7qk+emLX0bgugey8qO0EnfK16Y
vRJDMnZ7SB0Y7DTWuknOVFonN2ou+j/XPVqC8ygavag7j2jdAWS/W2K7W1J6968kgOM6V103bvJG
y/PcDb81eXb5nai71FTI8ai01YdwdDLhFCcjyJX+vlUkVlv2rx2GFshTl/OmzrqDRVzSxdCaV52f
LIa8A9ZNXjs5v3z/+E99BtwHsBOboO18QXbCoQ+Zmg8cySMaOK277U0Ns58cCsXQNz/b/Ibu6DCW
4rkmanLASsVXNaEnxxcrGM+8FevE4uNuPFuoQsU2jwcEbuNRRRnpf2pvGwDbYwiBp4FZpJgNMnGc
teD31FRYnIsPdX/CJwQw7uu7Zny1c2vjGhEes0hNtL56b0MfzFd3yXOynsykue95vQi51xkVYeIB
/2IKS4mpzBw0zCSEmG9VdMPY6ldCx6+d41CteHUOnHnsJ1+/KfjuPSpDXaqm+q9lbydZFmcVj30M
jRfGmWjcY4LnRXjVJs5tNGm3k58+yGh6JhKWnJ/eRR2rK6LKOaDqRE3mkbfwP3dytBDnwJ1ah1Ch
zxLJzzAvlfxc1cBqOC2ga7j+X5RJJ/o7wETpwD93oVYe57pinGNYlVZ4e5PyL9T2VoNdGe6P+Fzc
tqphlgOWfG69UirP7x+9PLnGXIc1b7PfWObRhpu3U+6NXeCRrZk/KvJPjAxWHfuhnXZooEnTdOcX
K/KtRZZCHxzz+oPkW7zJqhQHajw1baJ6idoqXzMpoStOGC+TnqIg6k8ARs0JXV1eS6yS/MB8HKW9
rSXbeOA025JuvwkbgvNkty/hj1YUNziavK5AWA20XNMPg5Waa3Kb1U+T7uAZqKcvLU2ZwPckTryK
vBCsqtwYpFdG+6Sur5PBWxEWu4ZGukiQb7rio6F/X1Qt3DzGBYNVLsKnqulecGiHZSMnFDFjcoOX
KG1Td2C0/jyr86XIiPECAcfy5srW7/XBeHdmosEMI/9QOlHJLXz/Ok4uPybkvAdTVy/l3w/BGfuu
cUrU3SacIyf3XzpWeAWik3Hm6WX1PFXVz+8veeLIoeYxbYcyHdTqGDZz4q52A8/R9up4lYX208zK
fe6Klepq1YJjaLMcRRieKbZOYYpcmN5AYJ+GYOTozOmLSsaB9LT9yC6W+mguhA7ly6xpuD18MkIi
Bsi5f49hqWMqA2EtiN7zIPiBUHxhVtpdSU0w0EyUuvsTMujlbATeuZs89UKYgpg6XB5LfAGA2C7d
uFXdauhoOOTB3IJL2nnYXcDCXrRN/rscUCF+7q3/uf9Uu2z05IfaMsZ6ekKk+MtlC7FG+24QZ06I
U++OWQk7hkX/6B5XbR0tgZrj+p9T60zz7zVfv8W54rFv/wx5vbWQKWXGObqRc2q7FraDBxOojMnw
8d9VWhntGBjaDDhhCzy5px9a7/5uMJ7Aq46xxdxNrxYvL0rKXY9+Pov894FGr3aQTTYIkVhood/u
AjiOiZc9CCa25gy/0+mH302W4+elpF+Te9XE3Y6opNeEMSYelBACOKMYAT5lrgafdYN/Q06MLE1d
8RuPnw++GMAo4IMMZ0l8f18GYMq2wHa0n5/C4D7FusQW09vopUu/iG480qoNi5gxY4i2lixAFNV8
8PsP7DTiIT5PNtNhwRxtsX5ZmG44ZxqbEwPXzyTGtuquW6zeDQaP8DzxOlNCopHsZYzS4ObfBMVr
mUVnlguqO97MEZ5JgrawHL51xjHHu33R9zoODjNHDGatrREQOWrjYTib0bMq9FTFo1c9GaBmvPVF
v81ybOHijyJEe9R7v7RMeyuG8jGZyIy1HgyVO6toIDYDL+cZp7HrGok/5s/+ZioYq7qzm6KoIpGg
ooXRxrHCcwHpoRwv+qT6bRMaYrdQvtUOPLXmHxycPxrb3CJSWDle9sqfKwbvuSSEbeEg5p4+p2IA
kTWZdAuloQ0McScH+2Bl0YvvzI+prj95DXTAADE3UqvkGuOpu3TWxLKuUUtrDTektpjPmg6uzMZo
/GYZNuGrb48zhv48fyOcfsblZY/OZkKSsUBST2mkodoIXGbIdoKX7Bj9hEiyDZrWQB/oTct6aLdV
hzgYQ59KW4iqqi7MUR+WkQdJvJ9ea2vaVDomL1OCmV1iU+B2wnkDNh/xE8RRvJ95HTHSa8sg9oZm
urUZDJK6gSVpgIplKm7GvISBBPLrkwCDY+6insM/JC7qZH+9NXp3r9zAgrJJV//NGobsxj4tIDYe
F+iz10qMo6hNKiv+jZ7+t9/ij0QkCgbydbvIouZggBcy0kWqHhvPCFm3/wsk/OR2zOloAtMCSB+f
j9jt2bkb8ynFmvJcb8s/TlD8KSfrDyZ1mCEaJGlEH66sfzWZt40ds6bM4LU22FVPMaG9XnkXzQLO
C3Zy4AzJ8sxzOlXKgVPoCnAC5vTUjv1XJeuWXmolOjeImUeOWjeR7b36kIbqNTA8KK9EGqMSlvE5
EEFtIsdf9v+7MOfVvxfWNK9C0hlre9F4v0aru6RGLmLjPqi0x6isCT+oPzDrrlLtgKXFNvFnzHr1
GzQW53iRpypKEm4cixgRy0YV+u+dxP1gtiUhN+DOzY6k8b0a2Rdm9qQKCnJahjP769dDUA3cbEhg
ugluf1xHCKmXeGhIc6+G8I1P3aY4OKJxdikEDsXbclHFg0Svz73rU1c22Uw9z/YUWnF0DgrElSEe
v9beHeurcuhwhAjbRYo63JzSR5GFTx1y13DYOUX7guEnwmhTDouosFC6VBtiJV5NarrPhkf3wl8+
fkYs4Pg9oPTWKxBILBbzaUiIjphuP/krpV881RvdxJGDZ58uuqRduH17Z2ZzuDAn1R3TGRfddF1N
WAbqC6iK//mHo6PhDtk+YT7B/oxo93drTC85yiGzIOcZ0XnY+g+q5tRCTMa6OiIK1/5hdNHCIRQn
icKdG7bZhWWXaK/CaBlGqHdgQO/BJxqSerX3sBp+KKaN1eHoZRb5TWz3f3DjXinmU9PW9M8tVr/9
tZOFj53j5wSFZU+qpG3Ji0mq4ak2UARnvffHjzXMDCo49+hKJ9vHUyXDMTfOi4VDQzQzAiIIMSAG
2nry5g7/rQwRJZGlw0fQV/mFmHAfCuLZXjTy2guITw2reOd1yR535mTliZ6f9RHF9R6ZfH+ZUBmf
WZantirQDHA9sHbDOv4gBb75nDGl9h9GYVsDjVa7HAFj1KW/SpzmdbxPv1+R4tSnB9TumdAQwFGO
C7MJUKAPKt/f16pFtivvLsXhIPO0H7EI74jw6+8mkwF5WFn0UchHFC5Q1sUmjqoDxjO3WvDsjIiN
o6LY1WV3V9pPqYH574iK0SpxSFfnbpigwx9H+5kvErkNCTq2j9yo7lOSzgddxQrAz2tz+isbOlet
c1ZVHu7WsU7IDJJyzLWjhRLaMR+/aDEHAf7HYSNBqqy7+oM+t/cjIciKKjPg0hE205Pq9GsXNVRO
lWt31V3eWeHSqTBTncJdou7RV+dhG/2KBUPqlAip8oCvw0hgQ/KLqGxUwZiEfv/Avz5vKm/bBPng
aDS+zBfQmRoC0bGzz7u+wUOvfC/afF1oWLP0MyEmZ6lHJ3iGkqMFb03YLNRvx0hJoIcYxpm84Rj3
xjbEyoDULVNesiquK9O7XRYupJD6TOH4iXwfny5/X9b8d08vGxEPCAr9PVULFCzteVcamCpIPB4E
O0ZSNbdlgkVhGRJSGuMb3tYLVQ6WcfqbfL0HEA3cfBPlvnWbx3g8Fy6K22DfqdJXE4wwjUerw5RP
AVYz9IzEcK6AJAl6Zb3WkqgsOG7fvzzjK9bMAqWggUnPt/KF1ALmPhGqaVhg3myxTq89RIzAWuxF
F+ryiMOjwLtNwuCh1mxsFLzPcYgi2lHW4Z+t0Ijvb0nNMf59zBxltFUGU2+GdI76539VD4iV2npq
YltJ3omASsNNx27uyJg0NGYC31/sBNWcq8EY5ZimKdGPu8dWsxpLSGze1enCz7wLugrebVmty2h+
TpoJs6T4oHTXagomypa8MvNFAk1jxYYx1rYv653qbc/c16n3YkDV5+ywXfMLIpFb+pix75v7XFOb
CVrOscR/lSfBbOiTGUqFi6fsGqsY9MpZmpLjSHOF9ryOLsr2HA57AhV2ddNjBEDsC+Oh46qzdKTd
10lp7+tB/xzOGKF+7+Np4PmcbxqU9OSx6nGPY1IiKQUsMaItWmGm8Xbm0XxlF7HhWKZlsN84MLGO
Ko7aNCfkRImzT8W8BxhgL42mx2FsPvzVkxPbtzr1lhqoqtri+2t/tqnHixOkARxa6B7GEEcVJpzs
RIhQPQX4s3hKkPw9txflaL0KvPnnrGgWRCnChmm7dFF74qeb+Gj08lejIgh1HPhzwniNSrlWfzHp
AOGFqJDJHv5tWB/0IbyVObPiEP8U10UTqkCwz4sVkzsvPLCplkbfUQa1Y/7ijyH/hWzXCXtUtg+P
wyBJmvSgL/h4K+rNfUdUipnh1/15MTOuXmptPGSpcaOaXXMKHuNufJ0Ebuqlf5gB3uBZdB76Yuc1
gMJGKBwlilO/z8vJj+6kn9y1hvsSRiY2N5r8QMk9k/JJZqNtX3Yxcd4KdIE+AAbCb/9s9vwy38Wl
vXQGzLo+W+Fc4lJqIYfBiNXdwopslv0sSXBIrZ3n02l+1uQBXfqZ3cU9Va/iSaXgLBYxf/93eyli
W+ucImT1sKcpEtNYBoehWDXgzBPVAgivezMj8+SbQ1cI1v+JcjX5vMICaKtc5FSfLVPnqWYQLHJN
WwZZcg+pGyXzULRbRdgPrZV0jRdiYO4sr0DlS3kq5oCYaKqGWP7WQQe8BGU/aY+UGdjpNwvg2V8k
oPUZIo9PBMgrbD59ywNEwjUGLDkvcsyrFNc2RCBfUDwoU4Men9ow2/kkDmHad1uwNxsKI7AYliih
TOiOvwOsWiKSv7CYwV4dAG+8FhVaZg4UDzwam7Cbdmy2oRusXWnvKhLbe1vsapyyTdi84CUZnkQk
ywnz1ovWjY/ooIANpjoL9QbNNH5r6suqJH0qMDdBbFeLyWqac2/v69lAFekaYDfsRF9eHt9Mljh+
KPbDVLyFYn4s8cxklrFqeJ619lEHzrme8sRGzFpxLRpt03O+lLBGFY7eEAXOHkt9nJdQAERNhHvp
cMiWtal/CI7/uiS9sSoujD5igZA9RuNfqPd1tvb5WlCz+cDKMjiq4K84anX/dThangOgwDa9H2X1
MzaoPsBfpH6H89oT/+ZTkmeH77e8U+XdX1c83vF6RjIRRHR7r2EY6UYFU0fzmh+79FwivkfvjIjk
hJJD/UIOGlW8K2bQv7+QIRhSh5kdNlP+N2Q6kltLFoASSkiTiVxVCeUUemtN9W8CdKOVqZWXWeCB
m0HCVMolSqkfnj7hVIV5GZxAJYxR/A3Vj05urS8ESEDZv+C2fo9F252lJ2+BRWQ7/lkDQbtynh4T
MaGKyOaHoA4eRXClNguMO54HrcAPQfyq7JEpEY2bUqR9bmsqUer/UnceyZEsaX6/ytjbR09oMTbd
i9Q6E0ioqk0YCoUKrXWsuecFuKAZr8EbcQ7Bn6Nes6sSaUDP7Nj2XturSiA9wsPD/RN/gTXtOhcc
U73QX0dZw6JEDchN+2Ivy7Cth0ImIBYdJN+2FVy7HvCMREgd2oaBHhdJX4eMef404gQ9GMosbtHK
kZyHpJEeRfNvHAUsLZN++BSK3+KvpJVfhC+2jE8KOAERl2WwE0RXOKygugAp1ysdZSG2Y7mmSI9i
Psqx6m2QJHNfpQQJky1VfmCqLnzb0mZaFekGk/BgElXlqtL8Dfl8OG0oZyVl/MlRfnVtmZziliMw
45e9XdcMFZRsS/0Yop5kWuNTCpcuAZdV+M1GN+Pnj5fytchStwERAaUE5nGZjcrOiK57MuhHh+K7
KBEIVoztJNtyTD8B61w9ZRwiBbipQBcvGYyuoYEUTysVBSjvUXT8Sp4K2phECxqKlsMm1BCGoTT1
8R1eIXjaMiB/G6i/qVqoVv3+9ji0lVFmadWjMDHtDXVC/vA9l9ZtJi+6cLgJx+xJtBYDsEwe+5hA
cphe+8MQjEn6vjdl2+GEQ9m6ytqTjKtkAysuLKNF6nufbObXnr4BhdmydBq/FI9+v9Y6VbF4GXv1
DQRJwnEr6igadPcoduaCVvTx3DjX4kaAeLT5BHzbvATCGV4/ynoQMV5p3KFnNqNz9FW8v4ocnHDq
WRGdrIqoP0XJubGHOxQc3gAGuT/gy+ud8sLaZeRyeYvhmyiyQEC+zdH8bs1iVydIK+XoDxWE3qbR
zfqhnAd07jrUeBRH7YjSynvZpHbji4qMsUW4906khkqoIc6FAKCar6HPfdMS/ZBlwVIW8ceIlFyv
Rd+gNCwsav0EiZjQERJ2SnxECXGv2cD5KDcZ2Us41t8MLC0R1aqt5od3zkS4IM4ivatJ615UbTgl
dsU+tFOQ6ELje1I0ETJwt0k1U9H+rtE6eQsdOvjykVeQ4BKLlJWydQRGVfPavaM/wv2j153K+wqD
8EYJ7uNYW/+MVbEDm9Kz+J563yXN+oxXcO3wEyhAy7RY4++KnLROGrvUVOVIdeCpwwlHSoaTaflr
i6hRlbCowDb8k0WjsggvA36aRSrBBgkykKTfF2mYmGMcEgcfwY1uiiLc6XX3w8MCA+WKbdXVX4oO
7fSi724kwiPTrE4i/Laf49y5N0BHW408jxIZERv79S2f5/gaRmQsCZpEmRBJWx8uXnJn1t1Z18Gz
tG7TT6WE9nxHeT/u+dzSwdcI1lkfjV9aoR5qIeqNlnCI6uUofTHASE5yBdgmx56nqSvx/BQXZ4jg
rEjC9A8XQyVEBiG5sUEz+KSOZUc3u6564YWRTMRmm0Tjoyi2NnmHVQ94hLDPtnA2lziyT1K8ZBDx
nCp9NG8LdHwri5MtwWZ20pkoRqceNYxhamAprx8jOXiyKSVkhfw4UrsIUhVXIySRB2CcSRK9ksOd
1KS4Saxk2VQp7jAY5LLebKJqW8KZEPSxIBV+/DCvbTiW9jPVh0twCW2MferhTdBqR0EV8SV9X/b5
3ozlH6MCqUeuvn883JU6FUtG4LzB8Ilu48UGlymNH3mSrh2zWp+h5XUWQB6DUnmLWwLZVvM9CtHX
DpYigv547CuoX1vgGER9jCxHuWxA6LRw/ViOtKORRk+R1TxqcNucLtqV+ZoK+7cu0s+ozt4gXvYa
Khp9Z1aApaUrSxo2Bl6uo1R/d1lONjRnm42uC7IfUQ8ruo1uy5C2rVxUT1QoFx9f+LVnRDvdNEnw
4XpePiOn7UhHwZfSnUrGqUpAbeJ+ItaFhDCZVZWfFcDEiXj5gtsWtDWw55TBLtkOhdHlTuBrPCRU
aRB7mvmGi+LiBirvOgXk0+Sr0XYWUnz78Y2+IVrfDQyrwaaAKTtAe3/fWchkKpC2qnZM6pbmHMTN
rlUT/ICoP6lyT4uWrqqi8nKarkRZwZOmRiXfRoX/lRPpqyFVX5Na7Sc6MvkqRtxDV77yPs1ACWYT
UoIORU5Dw/7XR5VUC59zoWNcq8R5kZY906Kf5oGQEcYWJZuNPsfXUJoHI8N+Tc8lsGXNnWVRW5Hr
H4nePe4aNF1m4m0Wq7VO+1NjfGdWYWh23tEhvxWHGWLIL22HeSDwZxFvO7FxlLxHJUZLrBmoQRMy
dyESoyOlEM6RO9ijKK6F0TqX2ps8zSRqb+rT22ny8XxfW1hAbcCxaA6ducuqUdQlTSObo3G0434u
z0vdoNif0TL2JqjPfUJduRZpOpoFeon/Q1FBfP5LmjaMnpB2ZLDBM7YCAtJ44cYA4iGizY/v62ph
DuQ0EY0meNGXaOE8H3M1wvn9KPIAQbdV7O+tob0GsO5pRnG6UK4uTfNrT6VS1GbU9GZ0rIUM3eXj
S7l612B+eY0EdNQUwItf7trBWzWS5NA8JhYeQkp5UAJ1pebS3Na8h4+Huvo0fxnqIkvE6EBt0dUx
j3FWLVP1R5E3EwWFSK9LVh4J4cejXYGMEMkToYqGNvWVy8whc9FY1BvFfCM7o3Y0CQOXViNx2Nh2
iGGlr9kgb8M6Q3SrOb0pTVbj1EOW5JMLubJbiRaLoA1BtQUd/fsUh4hexXkX0LzHKiCXEc91kZPr
i52BmGKvu7d1ylNPrHnqZrNPxhaP72LDYmxUhTQLuhAgnt/HNmsAO03kmUddlk+pm+7k4rs2Noeg
TL8EbXkooOCKvh78llc/qW8pzMoikfz4MoxrBRnONdrNEAVgtFy8W2Hvalnr8+hFKU6AI9Ehmyv+
skJbNxdpubgetYvXZlntarlcRUGONUAtr7Ap/1LFL8wuYDoVP6ua25nW+FKjaFnMUst6DOt4kjTy
xkJMUcZKpIrSLxaF/spVX31NmNKoGhqjXT1X6TXTijNriDv03BuKDKnsHuLOPqkhxVS80AMrOwuY
ZKtjd4+6Wj9KuBsF8pdO9t4YJc1Y3AVlT+SkNXdqUp8ND/BTUc4B2X/7eNqubRMQOOlyGCCpiaIv
3pjeRsyw0krziHfkQdN2QeecBMFB1M4JAXO2Ce/eQdNG1ABFzc/k4E/kYdLm+ifJ8bUsVRElfAGO
QIjiMku1GwXkXMsqFpi5TNdaQK6IZIj/CLpko5TxPM/qfSI/JdIpy50bv882qj0s2jT9iiqhajbh
VELSwzLzqW4Wa1H+sxvs6spK+2S96VfSRqRpqFAYXKngnv6+7DHNUQwsto2jUAVJy/gcqxRRrQSa
bhZy2PkyDj/oK1fxeIf+bzjpjRc71Up69OmDSbSNAm6Gsq17GFHd1xrawqJQ74sSaeQrGLgqqyHu
rIlTBwGKnqi/246EhvmwUvpx53TzSp5hyhkP1VbsLDK2WK4cvdh+sxSYCxLzfQtQAavbtaibfLJu
3koVl689Cu9UMQSx/B3AY7SVPJTkngIo75vIUuDLYXWjLe0Q+y9TuhflcLXKnvsSJz23IZAJ8kcZ
+go6zc8Nhdo30IbAuslFOmnV8Ii74NTHAS5CdLtO0EqGQ2PY6VSzOrgE5ECi1BycZQmMmk/rgUDh
JAl+WoTtMxxv0FXpSndJYJCOvx3rhBI88sRvuw8xNjw2WhtyLwwNTP8pwRitNuP70kATtJ0NcbB9
m/xBJONY3teTPB9Q2YeBaXdAqEwv/UZP/a0Hqke4KYirAR9+HPTkJZGrpa5PxTn+swufP6WFOUGx
E/NvaNxaYuAFhsmoR8jc4n0j8f1FBUrljeZpk6kKNYvEoMMApmb2hohpq4eegG/IaPzGWXkWA0a+
I2p/NxVJfkPHh9P70WoHYAjIm445UGCDghl/8QUtU/rFer4bi9YA/yIt3ALjPcABn7wK13Zezh4i
ZYxg3vOAiiKXBgtpxGMLF2xwpLOAtDS1+0nOfSWMACsi0Bs2h5x5GZHH3ei7dqoYR4GPFQV3UYcV
alc6Ie/Hq1scWe/WtkY/U4i7CC29399twDuVb0emccSId5fv6KRivDWh7DpzE3/lxN5/5QxVfhnw
YjNRi7qrzdI2jm5Rs9fhiYK1tOiojmD1Ld2i4jqe3qhVdKZE110PkJZI8/uP7xvwzbU7N0VySH4q
sO+/37kfaJJR08s8NobpTlCh9KYO0hmoyjxLZnqHcSeROWqzOcqVDgqzFkw0LU76WS3p6wG7VJRd
nIneSF+tKnkN7OLYWfa59OeN3PLX/dF1I16EZBaZ4RffRg6w0cqvUYQWd87s5tXBAhIq9885ctu+
mixVL4OskBEpK6suajdD5RpTB8iEkTooqVIFKdXaRL1c+ZoW8dSEijj20mIU7F23KNZh1N8MXibw
jluK/YFfkRqNrTZRe3snt9aNkpScr9QZShktSGprAN3XroHDRNOiwBsIiNAaEgAltp2khcdCKpDf
7+Y2vf6SnofUpDuIAvNBtjcyHlVSBCNHD/Ba678LVJ/r+dvGG+a68yygXaCgv/DHhcCQSXYPmQGF
aYIE8T6LttsbXEfKYGgY8xI8qUcWJSKQ2h6oLsrlt4SugD5256Jrj34aYurSU14s4+rFcsEYS69G
oCIu0gN++3hxXH0pUAsW74TQO7kMsFK/MNVk+BlgRWqDVbm5rgLri5DioaGySsfgk7j2SjivAFtE
k1AUrd8pz7Uq6qYp3sJHtBOXutNsM8LX0ZaWuXUWpNOPb/D6aIJ2rxpURi6x6EnkxinNSesYa/Ei
9/Hb8j0UipRD5ZBng5D9eLhr+5nKPuYYpIQEXxc1eYwT8gpKn3k08n6VZOYspGHb+S3WDOonW+fV
OxO8ZU3wmOzLIA8dkgaiAfuZIC+FpvvFF02xQcASRGT+TxTVr2wjMDQNhZxaBXkqjoxfUj4/Lw0t
GYjk/LxfFr278D333EQg61QFMHS1F+qIn6sGXL/Pfwx7sUStUG56rZSMN7irT2lVLE+hKCWGbImu
P36C14YDMyCDZLRU413mE7RKDWfNBPVB3RIL2L3gc4lToqUILWqVHw93Ld0E3QYniBYvAkeX8XGG
n1Icw7g5vlV/qR8cunsEOc5C0I3k5YfZdEdzIJLIzzaicXal7C0CzU+u4koPC/ICTGhE/YTW7MW6
1WszipuIwE+P61Xi9g9SUM3tuWhoiJO5E6zQQO12hqJ8b2vpRoJ3GeePToN/ZSlwkJTmf6SFVFML
8HciKPr4Aq+9VwijUN4kCeTtulwErcVBOsInEmVV0T/CvGcnNOrE9Hw81LVSLng0Yh7ku4D+X3bB
U0whoiygyFI42T0q8wJIrKfyuiWih6+ISsudyEFE9PfxyNc2Y45pGlZAaN/rY9ZlOqC/zgumytUc
h6elQ+Sp1qQ/OGSKokMsJ58MqYuz/zIq4l5he1NnIOAT1/TLSz02mjtqPiiLJIxPUjdMrRZVTNAk
dQvIKY5HeMBE5uQDt31Jp6temSo6lMBaIlJvRS3vSJKRRko8TGudH9b4Ivq7qaqdQkgZqJMj0WXT
rMBQs/M0Umj3/k2F0DP4JHNdYuYS54z4aGjhRgv7m2Bofgj9yjTcZ5109prKn0iSjEWqHi6g6f1X
Vr5o3TLn6I+8A0W6XtJaeDD/1Hmty/4QauOUJktMySfYCUFH0brBGvWQw1DF5l4Xn4m2pUhGKdcu
usrGJQlbA6C8VYyQ+Mer4srSB4FGC4MmryKkS39/QpqcxKna2fKR1pQ7iQNECmL9yXObUxlRQv14
sCskRYFAJD4WkAwUKC7WgxRn0lBB3D36baASbL10gKozoajvdY9R8lDK2Me7ETUEzQbfhN3x1zg6
y0b41R5K8McqkkX4tybFmUr611LTPtkvr8wGMFEOVpoGDvWNi9lIq64Av24g0lg2GzcNX9isHvO0
exLp8idzIb7r4t2A00H+I2IH2hQXc4HbmhfGqWMdaVwvgWVoqXDeyPfjaEx6JZrqPc7E2p0hlQtQ
rAetax5wV8I7MPmkw/MmAfnuSmhj8w9KaxSAf18DbVWaYVZb1rFQl22TLitK8lLtH+tceh69N5RZ
69ObzGpXpiZGlUnwogS/t8qtNU/PGLxPwri30PDdNf2skDqoZr6rzTV+mmtxwew05UOq14e4iACE
YfULtr3QlC8CbyiwNAKTg0fqTVE785RdTLBz+kT4ai1SnB6LLNgIcEYVBl+7XlnAxoarEMkF7hH5
to+MRYehIApWJyWJ4jfEYeg42OaFxctQn4usjbGVD3XhAvfJYrtyKnIq04HWQHUQY10sgMga8DBv
U+so2htqDoWhN6ZVFT62Kd6C5c92ucD1f7zwrg5LrEpUTgnP0C8OYz/po6QMap52FW5GQ78vwp7G
fxpN8FvvQxhP2pQu9GfLXdzN5QO1IOQTmWNC+g5rGztUUxSNYTkujgBft+A+93pgIIvRLXAq+qqn
7Rm9z2eqXxwI/pZg4IfRlZBi5BQvsWyatMpMztyN11o/myz/+tL/m/eanX5eRvW3f+fPLxkVGHK8
+uKPf9sHL2VWZT/qfxe/9v9+7Pdf+ttdlvDPhz+yfM0Oz8lrdflDv30to/95dbPn+vm3P8zTOqiH
m+a1HG5fqyau3y6B+xA/+c9++C+vb99yN+Svf/3j+XsS4FRU1WXwUv/x50fr73/9Q6KFRTfi5/9+
WUVipD9/TNzKX//4j//5P/7jf/3v//Pf/9sHv/36XNV//YND/i9E8JQ3RZ5CQYAIGJrxn5+Ilplq
025AGkGmRJKiueT/9Q9N/wutCLppFphlCjY2NYYqa94+0v7C3wgtVU10NlFx/+Pv8/Hbc/3Hc/6X
tElOWZDW1V//eL+/C7SWMDsQmMd3DBNBvMXMyB+PkUXV0VHxuqVQNtCgjSTtk+Dn6lhMA1IjAIXe
5YaKE9SNKmfjkYbBpoz8eWLiRo79FDqMn+yWV4JK7ktDJ5u7I9K+PMUBCFYRBwr3lYP2VtB6dPMv
DoZcExTKnsNKuakToNAG1othWr38shT+nORfJ/X9hsLgxPZQaTAre9dob6TKGjwcJo9djVdhoc69
XpkHRb9RY3UhVSC3ufnKTuYfD/t+QxHDgm5kmbE+LpNhJ4vh8qbNeDSKet3V3sKwpYM4LaMonsfK
MFe8Hx+PeIXiwZAgeFBQpN3+Lpy18kgtRkkdj3apn3NMvLxBTie5H631tJngo72SQ+/kjf1W8bwd
tIpzLNn7xCxwfJlLUrKCULYsrHz28XVdfQAw4kEAvEVWF+d3k41qNsQjK80o56ruH/Pa33gNTmvo
eVSkVEO+ShJr/fGoVwp/zIbIYsljNFEn+D1saMwQRQbH4AGgSoAl0jwu5mYwbECw7FwgvnnOUlRp
ixUAlOgYfzy8dfWuaVWLxrhYARd37VQgfn0lGo+Nrd+QqW/RRsWz1V9VurYS62GQ8p2C+HnXFJuw
gSQQ5DRSh22hJRtQTnGiLjXiLXoNd6i+HmXZx7JavYFKgBkVZTc3mnVReE+XCGzFfvD6lRaot2bV
zASiA9zjXFGGtZTGszYr58CbJwP2XkaWL7MSKReqPzidOR1uHObMz0xUI8tjbLnfBjyve860Pnly
okcNB9Y2c/ZD271puVcF7lxOP9MoMiqRijipvHPjfJ779smS0CIKg7timKspwvjUE2HzbfxM3wTq
c1dGGw9HLVEMKhNtifrstnTLAwiwTZSHi0R5SfCU/eQxvDvWWQQEsWK7p8x3mdqzANoKa8Cfr4QZ
G1up1Q+UjpaNTAV3lD7Z6a49dJ3D5Q0M+15zsZUwWopUNjpiuaVa5acqTxaGHy31Sps52iGozLk9
dquPb/LqUoeUzAHF4fQe74WxQxyOSjAelRZPTOp82MF7SbgUTcK+Y5dFgTwGwX1uaLl+MraIx34N
nHQICjhv63QwFMpxl8WJTJY7PIOxLFEqhTypmUVtso5abWW7Dk6CIx5f+azsO963T06wd8cKQ3Me
s6fQZ0Co4B3DZVC10o6oGkdNuAlLVeTLN5gwHwcZDXtzmFfWspekpZq0n5VJxNt7cdcmT1lIB6JP
gBfE75tLopRlogYdMkZacTMU7ay6kQpSdGy3oYnvhdK5WymzxN06d/jHJ2m1wNvzk8V9ecSI+//1
IsQR/0v5ohvkUomHoTnW1kszmhBxkrWBU31Ka+fGapJPFjcKce/vmnK5SrAjTrZ3zxpjvTyLUqU5
ylJ9NEZ5qxjPeYTrV10ehwxaUSWfA7q3kW5vokw+jz5CwdG6NLG3S+M9hJwbZN92QpC0wpU6gIre
lfXOKJ37plwoXvWMoc0x9etjnA8rJ4lXPWLAgx/DjZ/FPbx0z9ziEX1jaO7JYc+WezQ6W3MnV80i
caO9Zzt74rhZWkTbkbMu1KOjiiYDarhyYN3TmrjV/eyLp6O5H6priK7Q+aTJAHG50OQDsf29pDZn
2cm/eZm+870Uf+ryW1yjMVVad8Aqn+TcvN2qYluMTPUohdBY8ZdPs2iV2/1WS8ddHQaLpCrPVTeT
qZYEpn/n1BLU8+JA9+0MOXvh9uEG5+OxjPZgtY/issUkRCAAetvcQCDYylMJK25xIMhGc5uxM9Lj
OSJyusc4Bd9PZRqnwQ4g0qqI3X2StndeVy7NJMQZqtqpBWbOJnyRolkQyS7K7mGozUOcZ2s/wj07
usVgbBtJ9ThBxHMn4k0tVB59X/tuDcPb00ljEqA42rUdvoxVuSt6b92PyBGQE2n2qariOxwHdyE6
3Fq8K/x6g92bUEm8bfL44JQrpy0xfpLulWA4gJ5eiDtDFWjeVwNC4s5BS9Nt6eylstgmWMGIS7WQ
u/b7YklcsgY6sS/h83vFY+qE87f6Q9CuUzm9L7z+a22Pt6pwA++Se2mIv5S1AvE7f+yhhJsvmdY+
mY21i730JgnqPQnnQsW/mTwPFfLG3viNsQwUaTlKyTMEFL0xvypHtRsWetR8HwL9sTCatRVWr46d
L0clWhaGsQnqk90Wj+B19q077HSjfDLVfOEhtZfzZAPNWTuutJeLbmWx+/Vjd59BnO4VVF6YZfEO
KBoVPc9fWXq/r8b8keR/L1aGUmJGzIPSKbOICM3EClob07cZR5F0xYMIVQIVc1zE46GxwKxG8aIO
1LmYVqkxH12Cvr6ulrEdHdPUnqDFu0yVEatYfYZF3GP1LDnVIlHdWabiKD+ktwOtZ3Av4hVULH1h
RjjYMm+pQhXCyB5GZ8/vPssFtoHNYGHQWSPln87LYt6O+lp8t136p7xU1zLMod4ttoCnD3LH67pp
4/HU7jzL25QW+nBOtxJ3KmItzuvlkDhQiquFFnfLOvSexIvgj/VTJoPlDqS9qVa3FYqvRhq/1piO
CL9LqWIzsXdiiDLqbsVtjlF8zi1vayXFHIR4pFtU30vmzd75krNs+OYqfpCqYtNOsltX/zKwXVDN
XADZn1WBOcvbeKMHWLBrpT4jyZu3PVK/BGRe6c9cXtpU0c84LZwbL1nkSjK32nGfWt7ObowFzq9r
sZ3JerWX6nCpF9ka285pZxxSIt0akKl47zOzn4oXvGB78Jtg67Xx2qvjmcYrmuDWmnntOUjtGXpm
SxG9Jax9PQk3YGIWeXFs1X4hFlzMK5jEJS5u1Ron3ZWqWfOmEXY95Qag10atlA1eC1KDBIsDSqfp
ir36EozZ0WqGL5KcnCDO9hWImgYjPaRzohSZ2+IkFhdc12XVWtxd8iAuT1yG4punIMgOZq1v8+5h
ZE2Hur9PsLrPK3kfs6uJU25ocW9WLP4dFlYRH+QR02buVBmVdUWU1xHc29jP4vWu8eBF+7kmhMz7
fo6G5lQ1pVXbUqWrhpkY1ePlx/loKoKHWgU10pIIcw54Wrvost0grVB5mJVFM5PcbzJGvpirD+yg
ct8/kumugkhadRAVRaJljN4MOYIT5cmzCIHRVbyVivhBjBdk7TLNEF2M9ZUT1Ysei9WhrmCLcSt2
uRZ2yGI9uCP8Ysue6306JVhfdE6wseJkPTbKUwIIoNe/dmG4jNjTk3ZiaP5BLe2luPEhMu6GELdX
uV3lKpgVSzt4BOCaWtIXrQ5EpejlZNvBTR6x2FBT0i9fnUQ1rQGRipd2M+/r9ltvpZOum2gbKc7X
8J1XquwsKlJWtGqXZS9NfLedWp6+izz2Bc9ZiSnVinHWQ9ZxAXYojb4S0+5jTSv2eaWaojo7b1ie
kR2udA7navBnYenCw86XuaIt2hKIAj3cmlQl1cJlkY0LcddibYS1z/L8Fpf5z1g6wDydCRepSY5F
U+WUgMOEqWC3EuvD7/SDOiavsZpvKj9+m9ixLY6+ZeGLfc7H/jQUGKizNtBuWqgx5VEh3TRosy6X
p1mWbZtZY5SrgnX+NvPJ+DZvllMgsJVB2Q4CWLJY607tNlnVbUFbpW7CWVMbGC8737Hu2yUhu3XY
HFyzexDzk5Yufq+zujE5T2AZR1L7YCrDDghcNklleyGxaRZBtM/4RWGkmg2INSvDRiSQslyf86TH
6D2eDchciMkVyNQ4iR6S0TuLp90m3/loObrxQWS5MQJAYkuh0L7WyYAdYphCbejDT6z9WKr34p7D
1th6nnZOyYUziNBIthxirQe6MZzC2AQj0S/y0dzhnnFnGc2zVCbz0A5WbV8uxdodiXAMPXpw8BPM
De1RDr8avXaoxn6TsUmS5+3EE4kpJSle8jWsbkt4pTGbpvhWNVHPwja8cXFK9Kx1XRgbFe1dsR7E
HfdGu/fuMlvfiZVRBPi3896kprHBCG3u8zfRPs9mdaAAF1z05oI621IssKHst+IRh7CXAye4y9x2
PphQZDqcjV1ra8YWB2sGNIdT0XoK3PAoigNerTzCxJ2O1S2H0TTq0VZLS4wbuxl+5YDWjA0Iwo3M
t2tqcMyRu5KTbAHmaD/o7X3AaRIpi9pJ5iUG71Vq3biVd3LccCMmxGZjlkrr3iQdLlJ7PUT3tVXN
ExirRdG/imvLUo5usXC8GA/JMnmt3Uffg0QX6G8TNfXz+KZO7a2iAm9LpWKuWS5TpQvq0H1VSyu1
QpuQ3FhKgpnYkBJcHHSSQfEzmtBDre6tJp1FCcGM8RTHa19FJwr/MRF6BVq0GVIDXWalOpZONUMV
biree80aTw20Gqt2ERbQHl2cqyMzubXT5KDXEaKnwTRI0rWSZzdakpxxBt2kbjxXAfDaJeS/pj/E
o/rId3/th3iH/XbelQfnTqHCIIIxnTRCxJwips10dy0uWXKMWRlGCzGQ8MSMeBTiMz9w1jQksHEo
TmLwMUzoHMfLSgPXaC8cLb0BdbbxYmPl0OYXIb1jLAJOU8tG2JG3xiWWpEFyNhP8pDtvY3rJWoMo
WC4xv12WlBU+TlgvIQ4kTSBvaGcgnERb8bKvhf5fRdEIAdo0MHZNUa0TrOpcB4/kyNqN4WdyItdS
JlY66DPyVHDJIof7JUcr8z7rM8dvfpIWbGU2mvJjZ0pzXTK3RS/NSsNcOkb8SYJ6ZViUbpBNMQCr
UOS9GNbWyAdpP3dHxUkO7KuB5OCG58/jZFwEeUAcHm6G3PukEPF+bplYExwvKTE+XJdzG6KmMCRa
OB5FmTWItbk40kUNwLL7VZOuP36ShvYuHYVTq4JRMBjKeTec7BeKFo+5fIyjce257b4LlelA3o8t
Ezpn6qSOfJB3KExSS8tEBgL0ekBZPFkkzjY1+xkwz2Phe3M969Z9n+w8Y7jx0nHrYrWr++0+DQ0O
65ldUJ0uVWNRytJSxK15kM+KWJ97qoHHfXOM/Oqu0vt5ZCGnYaFkC3BMqqtNSTjTtvVd5uRLuxnW
ka2tNF3BqtmdOo21jcN24eDQW5Yy4pP9rDU+08u7LPOja26AyRLcPNBL8mWj0gr9XPJ0cCK9UYIq
7teRAw/KshZe/pk+7ZWnLxa6jBagSbX/suLZx4rVq4rcHZvE3OO9O+tzf21k2jz0zGnLkv/48V8b
TsO5h+oexjnOZTO8MW2kwVu3Q39KPBBnIao+Q6dMEW+GHfRZsUlUdC4qPpYlhKM0XmLYIRfFFlRB
XW+wyuYYDvnSJSjSkvDUzJswXSRjuzQz0HVpcIfs+lKspDgqn9yx3oh/4yhcvt37f6oj+E/0+v65
puH/Rx1BNm5dNzTBpQCsQmPQZOP717933N71Be/j8rWBSjfLfm0MXv2SP9uDmvwXKGYon1JUdGCP
sAr+bA/yCdQInPiQnrRZdOyof28PWn8R7kKCW0mxWee3/tEetP7C5ZKwGAhcCb9A6z/THnyPhBA3
D3wU3CiiPsQVvx8mSeUnrjumEfqIi0FdF3a7LK29nH6vhmRKhL0IzHEmdbfBgC94sy5SctZzKcez
Gi78LxN5pauGBNTFC3HlSfx6stFRs2LFrMIbO8+mcd8sNQnjHM/+4snFQTV3Vlee8t4FrjFOM097
MPxD7HVzbcjnA7AmHaq2SvoSBMXRrhfVeCqkc6eMZ98/B8la8vMpFskTzRymXvbIfSTWInMgYVff
gw57n4ZMRJs65azF8Sqj6qkoszYKJ5YdTesMW4lBnYr/5ut0D31pbZwkXTAvPRCFST/B/qqXF4R+
U7V58k1t4engLgKMdJO1aaIzT/LJGGZnruREh3x+GrqTiVXHqN80zKYOAG403XWQn93o4BU3lbav
ohs1HDexMs5GOFr8OjyH+y5y1kqVzdxG26VuMmEAzw8OafDYys5UQ62UR+nXyCe+lBT3lAczPScZ
IId0kSGVEgMtcFV9FvWIGtf7uv2exdnUC14zSGENdrgaybE219OT7qazdOg3JXJ8VK/m1ITsuoW6
PgvCR998rdNdni6sjPIjE9i2/orTeiJ33cziCTrduDEoFKJWHIxn1dWpuJWrRs1nLk0rLbobeWit
vODJhs4jP6nb7spMkIcrpVk0MuHFnR2cWBWTTj2UisDOPQ59Osc3cp6rGBrCccilJ10TBrzpi1Uv
auYrR3TfMBbQjSZMH/cck5W7tT2F8ALyvJ5xwzUYns6hgefhY1wRsgYlCn3mrdZnezOQSa+jR53F
VzlIpHrPbQ8Qs9+L+cluvbRATK7lxNXg9OQYucGtQsSt1KctGoZ6cspba+FXyzBcjAnG00E9S+Nz
YSozI0Q3gubGMeuMmXgiUWadbRlHYd2bNWazE8um4dpkCrFWg2RAPUxN9/tYLIownVmUNOpwr+vF
1oJezEJhEdXmI8+/DfcsjkZeiFWc+v+XufN7ShwG4vi/cv8AHRT59eKD6ACeOs5wzvnW4bBTqLUo
WBH/+vts0nApQU5pH5qn81o22c0mu5t+N9tjqIhjtkoG0cdysFzi7M+js4b/+LPp30RPw1XCIvt9
gqL6A3575GPkkq4scf8puuDChivw89dROuE6xkEzWpyH5FWBZj6DsB/F5EkO39IpBS0e++/hywVS
pqBxL6Ks1Us7uVh32wNYuO2gATwitXpE3tp9K/q48xt8Jazd+/VJl1Q1/sW8rx655XY6Wte7/VeU
rzl7H6xXaU/+rrVeej51mXlc64TXyZra1LX75I0PA3JM/xvhN46uFt3j0cp/JuY9Pj/xn4edJzK1
a3/q/u0S/V5kV7OWYCsLQF4sdIyDedHQnQwRo6Aev+aHvWQbNpdQDkQzmafJq0Bywtk8sa0dnpi1
s4uJVJQUgGcfhXgMzid9AF3TaHlA3I4ByXKTkDT88HiehNljkMIeeBkqrsmVyBhjSzbuoF3M0GHv
5Ia+F0EE7mMngugTMWzRssTQ9tp8W+Xq6ZMNwZwYOh4iIhZpAlOUVkVhiM+k2td0Yp8wqJtDpjgp
cqrhneeEAcyqC3arLSVzq6cTnMjoVlQMLY97mpp8EN3mv4OygHQCelJF/jMNzXRU4xD3bA2fq0HT
Y0FwX6DeGNytoePJNTRUEJBb7jgAqaAwKNddkjI0PeCFDZVCbLRra00AaCVQbeFKV25NmE2tuE6w
JoCC1PlkqLWCSc+Joe0B7OX6fsncr5wYQDeUpg2SOUyhAAxBjv+OByqMYBFdUK2KUqCGqjW4QhsE
MsAkAr1Sjdg4J4yuV5dDFYCZFRQDp4oliYEjAmDFgJW2lUHspKR0SW5S5RaDOmJRElCDK6QGrAMa
KGrV8BS31ACMHnsG5V5Vq6AwjFtXfIPkUAgcMpf0U7hF2vaaaHlS1AGzqds3jOYXXO9NdELJjvhB
xSWzYGnh+f/7golKXAKZUy7YfQk7ci8K1l+TDhLJIJC/T3OOhQocrIcmkFD9ZD/PGHS7zvVluDL/
OZgFi/FiMl2rB+tsmDp3YMRBSWwHTGQd2Ov+34CcTAXWq14S++ifpctxLiCDPunmWTMd78yE+BL9
83EQpoZMljVhG7Gi4x8mk2mQDymFA8uDLNpDf0Uhv8jhwXLLivaAjCKXB9vjKdrDXezOsr17FqXf
XzN+Sh5uTTRFiktTpD6zsHImWtImdDNdH66qN5JO86M3TZNQ6VRoSJpkHwLKsvoaSX7Ovr4y50t2
86KTo/m6DOaxXNSsqRmWNkpmHhwuPs3S7m5K3FA0N1rhUGpnkiwHuajgNEefd1XiJnMZODuMnVtW
lJPvfGnamL9dBmWXgdscqblmzxyn7fpZ3qbLG5M4GC9O/wIAAP//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CFC4E-2A73-AC6C-61FB-B36C818A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91E245-B899-15C1-4287-1078323AF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50E1A-27E0-1579-7B09-C07695DF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1F1F9-6FB8-283A-0C0D-B9EC4AB2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76F41-80AD-3C47-10A1-6684B5B9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30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A1063-26E4-A5AC-9CC8-A8A96295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0360F-1DF8-14A9-29C6-37BA634D0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9D410-FCAD-EFCC-142F-37B1ABD1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44063-DCAB-B777-9FC2-D5BBA13F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E46E6-5A8B-83DF-B3D3-9949B6B6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35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C68C72-CB8E-7660-1AC9-4BA217011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6B62F-99DC-461D-ED3A-C90EF51D3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0AFFF-9F20-1ACD-6D50-17812B07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C26EC-6BD0-BB29-9D84-E5F06307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BD8C3-CE75-9EFE-CBA7-DB8CCE07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97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E0D55-39EF-4B1A-21ED-F88FD792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D4F79-DAC7-BC15-B16D-95489202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4B23C-5F8F-0E44-F7D7-0515A169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2B8B6-FC97-3C34-AD1A-D5B205FE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629B2-0A1E-FB87-3AAC-33448F12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1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5009D-E488-3C6F-F3BF-2CE223A4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DF29D-5398-1B8B-C28E-7C9287FA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B59AD-5092-0FC7-B92D-D419766C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9B324-945F-7975-0BFA-3DB8DDD9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6A95A-F1CA-6810-0D42-B66B084E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06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F051F-23F4-7FA5-1765-A8C8EE15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7B3BE-0A3D-0662-F2C1-1B3A23CDE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AFDC5A-5978-FE80-8580-6A166496E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5C213-A603-AA98-E306-4D992927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BA7B3-E4AF-2347-727E-FF7E0F4A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BCC9E-05BE-4CF9-B2A3-172BA06E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6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C9866-8C01-8F83-5577-E868F5C8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18D9B-23C0-768C-52BA-19FB153A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538E2-524D-BBE4-DDF6-7BCB289D8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45391F-78E7-59AC-C17C-283CE0522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48553-444F-A26C-E579-C3DC43A95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77D78-ECE7-DF06-903E-65DDF21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55EBB7-6851-F0A6-1F21-941644C3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717431-06E4-71AB-89D6-E16F735F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48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64F54-2263-DA8C-6AE5-AF9F7D0A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1D563C-6DA3-A5F1-69F0-5056A658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41545-886C-302B-22D9-492A21EE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D94BD9-59D7-A93C-BDAD-05D66C4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0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61CE21-BE49-06D5-AF6C-528190C5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6BDFB9-4056-9C5B-E251-15F60847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86D20-12D4-677E-9F79-21740F6A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53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0D326-2D2B-D2A2-6821-581E8D33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53BB7-EC3F-9AF9-6CFF-E2AAE9D8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4E3B0-51A2-1F2B-ECB9-8AAA39CFE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FA366-3527-A6D7-DE98-35045611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AD69E-88B5-88CB-7A5D-BF74A67C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541748-5B11-97DC-42A7-9C47A7B8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79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6CA1-DA03-CC2C-3D1E-9A87BC5B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CA3D45-2514-8794-27AF-593D7760C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C9021-79BF-0A69-7DFA-A7053B66C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105BB-9EB7-6C69-54D2-E588E410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0092-E9A7-4837-BED5-C3DA153F0806}" type="datetimeFigureOut">
              <a:rPr lang="ko-KR" altLang="en-US" smtClean="0"/>
              <a:t>2023-12-10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9B1C4-B8EA-7DB1-EB79-AA9C1BD5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AAD15-C566-CD3A-C211-E38CAA69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59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415B4F-2AA6-369D-0862-13AF9C22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41F8A-A119-64B2-5F0B-D43E969DB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FB180-4B30-7965-0E40-479A70837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0092-E9A7-4837-BED5-C3DA153F0806}" type="datetimeFigureOut">
              <a:rPr lang="ko-KR" altLang="en-US" smtClean="0"/>
              <a:t>2023-12-10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19B8F-59E2-3405-9ABA-D6D24F01C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B3434-3D88-FF96-87CB-C154970D0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142A-763B-469A-A04C-44515557B2E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6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4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E582E56F-936A-1D57-040E-3D63EC2CB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9124" y="0"/>
            <a:ext cx="9373749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162F91D-A0AC-3B03-B7AC-3E5A127F7333}"/>
              </a:ext>
            </a:extLst>
          </p:cNvPr>
          <p:cNvGrpSpPr/>
          <p:nvPr/>
        </p:nvGrpSpPr>
        <p:grpSpPr>
          <a:xfrm>
            <a:off x="4121433" y="1454998"/>
            <a:ext cx="3949132" cy="2372327"/>
            <a:chOff x="1428376" y="880339"/>
            <a:chExt cx="3949132" cy="23723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5318D4-094D-0539-9AFD-50788DF57538}"/>
                </a:ext>
              </a:extLst>
            </p:cNvPr>
            <p:cNvSpPr txBox="1"/>
            <p:nvPr/>
          </p:nvSpPr>
          <p:spPr>
            <a:xfrm>
              <a:off x="1428376" y="880339"/>
              <a:ext cx="31646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dirty="0">
                  <a:solidFill>
                    <a:srgbClr val="48778E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수어랑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4E654D-46C8-6354-4E57-E90E422F8824}"/>
                </a:ext>
              </a:extLst>
            </p:cNvPr>
            <p:cNvSpPr txBox="1"/>
            <p:nvPr/>
          </p:nvSpPr>
          <p:spPr>
            <a:xfrm>
              <a:off x="2079810" y="1929227"/>
              <a:ext cx="329769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dirty="0">
                  <a:solidFill>
                    <a:srgbClr val="48778E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말해랑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B653F4-AE28-851E-C020-882FE4E71CBD}"/>
              </a:ext>
            </a:extLst>
          </p:cNvPr>
          <p:cNvSpPr txBox="1"/>
          <p:nvPr/>
        </p:nvSpPr>
        <p:spPr>
          <a:xfrm>
            <a:off x="4657143" y="114989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딥러닝 기반 수어 번역 서비스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DC03F5-C6D3-0653-0A89-EC4BDE0EA3BD}"/>
              </a:ext>
            </a:extLst>
          </p:cNvPr>
          <p:cNvSpPr txBox="1"/>
          <p:nvPr/>
        </p:nvSpPr>
        <p:spPr>
          <a:xfrm>
            <a:off x="5388113" y="4007834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TEAM_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SLT</a:t>
            </a:r>
            <a:endParaRPr lang="ko-KR" altLang="en-US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F2586A-05D8-67F7-DE98-31456A3A274F}"/>
              </a:ext>
            </a:extLst>
          </p:cNvPr>
          <p:cNvGrpSpPr/>
          <p:nvPr/>
        </p:nvGrpSpPr>
        <p:grpSpPr>
          <a:xfrm>
            <a:off x="4514664" y="6026619"/>
            <a:ext cx="3814103" cy="646331"/>
            <a:chOff x="4615522" y="5892464"/>
            <a:chExt cx="3814103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E7EDF0-FCBA-D8FA-0768-08655C0D808A}"/>
                </a:ext>
              </a:extLst>
            </p:cNvPr>
            <p:cNvSpPr txBox="1"/>
            <p:nvPr/>
          </p:nvSpPr>
          <p:spPr>
            <a:xfrm>
              <a:off x="5267327" y="5892464"/>
              <a:ext cx="3162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김군순</a:t>
              </a:r>
              <a:endParaRPr lang="en-US" altLang="ko-KR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김다희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김훈종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이대섭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백지수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33A229-7104-D0FF-019F-CD3B0448E3C5}"/>
                </a:ext>
              </a:extLst>
            </p:cNvPr>
            <p:cNvSpPr txBox="1"/>
            <p:nvPr/>
          </p:nvSpPr>
          <p:spPr>
            <a:xfrm>
              <a:off x="4615522" y="5892464"/>
              <a:ext cx="823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팀장 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</a:t>
              </a:r>
            </a:p>
            <a:p>
              <a:r>
                <a:rPr lang="ko-KR" altLang="en-US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팀원 </a:t>
              </a:r>
              <a:r>
                <a:rPr lang="en-US" altLang="ko-KR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:</a:t>
              </a:r>
              <a:endParaRPr lang="ko-KR" altLang="en-US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BB89E6-7635-5A20-74E6-6CE54F51BA24}"/>
              </a:ext>
            </a:extLst>
          </p:cNvPr>
          <p:cNvGrpSpPr/>
          <p:nvPr/>
        </p:nvGrpSpPr>
        <p:grpSpPr>
          <a:xfrm>
            <a:off x="5505449" y="3969746"/>
            <a:ext cx="1181100" cy="456885"/>
            <a:chOff x="5505449" y="3933226"/>
            <a:chExt cx="1181100" cy="456885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F17EA38-E939-F899-24D3-7A6CFF615177}"/>
                </a:ext>
              </a:extLst>
            </p:cNvPr>
            <p:cNvCxnSpPr/>
            <p:nvPr/>
          </p:nvCxnSpPr>
          <p:spPr>
            <a:xfrm>
              <a:off x="5505449" y="4390111"/>
              <a:ext cx="118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279723E-7D64-1DD7-1345-90EFB7570D08}"/>
                </a:ext>
              </a:extLst>
            </p:cNvPr>
            <p:cNvCxnSpPr/>
            <p:nvPr/>
          </p:nvCxnSpPr>
          <p:spPr>
            <a:xfrm>
              <a:off x="5505449" y="3933226"/>
              <a:ext cx="118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22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36658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636658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175611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498542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26992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20816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36932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388139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388139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388139"/>
            <a:ext cx="496827" cy="428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41BD98F-0998-87E7-D26F-15CBF8EC8CFF}"/>
              </a:ext>
            </a:extLst>
          </p:cNvPr>
          <p:cNvSpPr/>
          <p:nvPr/>
        </p:nvSpPr>
        <p:spPr>
          <a:xfrm>
            <a:off x="1724025" y="4430560"/>
            <a:ext cx="800100" cy="247245"/>
          </a:xfrm>
          <a:prstGeom prst="rect">
            <a:avLst/>
          </a:prstGeom>
          <a:solidFill>
            <a:srgbClr val="48778E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전체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77350-91CE-83F4-42A5-A3340F46FA01}"/>
              </a:ext>
            </a:extLst>
          </p:cNvPr>
          <p:cNvSpPr/>
          <p:nvPr/>
        </p:nvSpPr>
        <p:spPr>
          <a:xfrm>
            <a:off x="2638425" y="4430560"/>
            <a:ext cx="800100" cy="247245"/>
          </a:xfrm>
          <a:prstGeom prst="rect">
            <a:avLst/>
          </a:prstGeom>
          <a:solidFill>
            <a:schemeClr val="bg1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자유게시판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18CFC9-EAA0-C335-9266-909ECC81DC24}"/>
              </a:ext>
            </a:extLst>
          </p:cNvPr>
          <p:cNvSpPr/>
          <p:nvPr/>
        </p:nvSpPr>
        <p:spPr>
          <a:xfrm>
            <a:off x="3552825" y="4430560"/>
            <a:ext cx="800100" cy="247245"/>
          </a:xfrm>
          <a:prstGeom prst="rect">
            <a:avLst/>
          </a:prstGeom>
          <a:solidFill>
            <a:schemeClr val="bg1"/>
          </a:solidFill>
          <a:ln>
            <a:solidFill>
              <a:srgbClr val="487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건의사항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66D4AC-496F-C6A1-D533-BE979EEC1548}"/>
              </a:ext>
            </a:extLst>
          </p:cNvPr>
          <p:cNvCxnSpPr>
            <a:cxnSpLocks/>
          </p:cNvCxnSpPr>
          <p:nvPr/>
        </p:nvCxnSpPr>
        <p:spPr>
          <a:xfrm>
            <a:off x="1724025" y="4810875"/>
            <a:ext cx="8820150" cy="0"/>
          </a:xfrm>
          <a:prstGeom prst="line">
            <a:avLst/>
          </a:prstGeom>
          <a:ln w="15875">
            <a:solidFill>
              <a:srgbClr val="4877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D00628-8BE5-4175-9F89-7AA921E5C408}"/>
              </a:ext>
            </a:extLst>
          </p:cNvPr>
          <p:cNvCxnSpPr>
            <a:cxnSpLocks/>
          </p:cNvCxnSpPr>
          <p:nvPr/>
        </p:nvCxnSpPr>
        <p:spPr>
          <a:xfrm>
            <a:off x="1724025" y="5144250"/>
            <a:ext cx="8820150" cy="0"/>
          </a:xfrm>
          <a:prstGeom prst="line">
            <a:avLst/>
          </a:prstGeom>
          <a:ln w="15875">
            <a:solidFill>
              <a:srgbClr val="4877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A02A22-706A-974B-9124-91E315E79370}"/>
              </a:ext>
            </a:extLst>
          </p:cNvPr>
          <p:cNvSpPr/>
          <p:nvPr/>
        </p:nvSpPr>
        <p:spPr>
          <a:xfrm>
            <a:off x="1724025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C2B488-0AA8-26F4-4BA6-4093985E8988}"/>
              </a:ext>
            </a:extLst>
          </p:cNvPr>
          <p:cNvSpPr/>
          <p:nvPr/>
        </p:nvSpPr>
        <p:spPr>
          <a:xfrm>
            <a:off x="2627445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분류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AC3C92-F602-F2ED-D735-99D90E084AB6}"/>
              </a:ext>
            </a:extLst>
          </p:cNvPr>
          <p:cNvSpPr/>
          <p:nvPr/>
        </p:nvSpPr>
        <p:spPr>
          <a:xfrm>
            <a:off x="3552824" y="4845890"/>
            <a:ext cx="3672783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D2B9A8-FEA5-14B6-635E-D97BEB368E26}"/>
              </a:ext>
            </a:extLst>
          </p:cNvPr>
          <p:cNvSpPr/>
          <p:nvPr/>
        </p:nvSpPr>
        <p:spPr>
          <a:xfrm>
            <a:off x="9671560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추천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34A38E-853E-F6F8-6765-2F56EDFEFFAF}"/>
              </a:ext>
            </a:extLst>
          </p:cNvPr>
          <p:cNvSpPr/>
          <p:nvPr/>
        </p:nvSpPr>
        <p:spPr>
          <a:xfrm>
            <a:off x="8731537" y="4845890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게시날짜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9ED276-F036-3125-2A18-A665706B3172}"/>
              </a:ext>
            </a:extLst>
          </p:cNvPr>
          <p:cNvSpPr/>
          <p:nvPr/>
        </p:nvSpPr>
        <p:spPr>
          <a:xfrm>
            <a:off x="8025708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작성자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EFB4AE-AB75-AC8C-8E39-C9EE09DAC920}"/>
              </a:ext>
            </a:extLst>
          </p:cNvPr>
          <p:cNvSpPr/>
          <p:nvPr/>
        </p:nvSpPr>
        <p:spPr>
          <a:xfrm>
            <a:off x="7179956" y="484589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조회수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0B6EF8-803C-42FC-43B0-9CC1374F0488}"/>
              </a:ext>
            </a:extLst>
          </p:cNvPr>
          <p:cNvSpPr/>
          <p:nvPr/>
        </p:nvSpPr>
        <p:spPr>
          <a:xfrm>
            <a:off x="1724025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930210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F8024D8-3372-5562-9564-B3092A21E2EF}"/>
              </a:ext>
            </a:extLst>
          </p:cNvPr>
          <p:cNvSpPr/>
          <p:nvPr/>
        </p:nvSpPr>
        <p:spPr>
          <a:xfrm>
            <a:off x="2627445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자유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5BEE29E-724E-E3A7-3223-7FC5DE2978D7}"/>
              </a:ext>
            </a:extLst>
          </p:cNvPr>
          <p:cNvSpPr/>
          <p:nvPr/>
        </p:nvSpPr>
        <p:spPr>
          <a:xfrm>
            <a:off x="3638550" y="5238906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수어랑 말해랑 ㄹㅇ 유용한듯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BC134A-0B52-CB1A-3987-ECCF7784ED0F}"/>
              </a:ext>
            </a:extLst>
          </p:cNvPr>
          <p:cNvSpPr/>
          <p:nvPr/>
        </p:nvSpPr>
        <p:spPr>
          <a:xfrm>
            <a:off x="9671560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5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89DFEA-620F-EF4F-F8BB-089E32ADF96D}"/>
              </a:ext>
            </a:extLst>
          </p:cNvPr>
          <p:cNvSpPr/>
          <p:nvPr/>
        </p:nvSpPr>
        <p:spPr>
          <a:xfrm>
            <a:off x="8731537" y="5238906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D0B3E97-1F36-F56A-C9EA-1C44F037735D}"/>
              </a:ext>
            </a:extLst>
          </p:cNvPr>
          <p:cNvSpPr/>
          <p:nvPr/>
        </p:nvSpPr>
        <p:spPr>
          <a:xfrm>
            <a:off x="8025708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김군순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39C00C-BB77-17A1-3436-F0E33A2B29C7}"/>
              </a:ext>
            </a:extLst>
          </p:cNvPr>
          <p:cNvSpPr/>
          <p:nvPr/>
        </p:nvSpPr>
        <p:spPr>
          <a:xfrm>
            <a:off x="7179956" y="5238906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EC2727B-7D39-BF93-D020-5531508141BE}"/>
              </a:ext>
            </a:extLst>
          </p:cNvPr>
          <p:cNvSpPr/>
          <p:nvPr/>
        </p:nvSpPr>
        <p:spPr>
          <a:xfrm>
            <a:off x="1724025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930209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6F7D2F0-C021-E1BE-99EB-526E2DEB9CB3}"/>
              </a:ext>
            </a:extLst>
          </p:cNvPr>
          <p:cNvSpPr/>
          <p:nvPr/>
        </p:nvSpPr>
        <p:spPr>
          <a:xfrm>
            <a:off x="2627445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1A1EA44-2502-16B1-598F-37D10C568C84}"/>
              </a:ext>
            </a:extLst>
          </p:cNvPr>
          <p:cNvSpPr/>
          <p:nvPr/>
        </p:nvSpPr>
        <p:spPr>
          <a:xfrm>
            <a:off x="3638550" y="5552525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지하철역인데 이 기능 없는거 좀 아쉽지 않나요</a:t>
            </a:r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7EF0271-CC67-432F-CF4D-7F26E9F81E37}"/>
              </a:ext>
            </a:extLst>
          </p:cNvPr>
          <p:cNvSpPr/>
          <p:nvPr/>
        </p:nvSpPr>
        <p:spPr>
          <a:xfrm>
            <a:off x="9671560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40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160D378-DE56-9060-946D-0A43BBB7B0CB}"/>
              </a:ext>
            </a:extLst>
          </p:cNvPr>
          <p:cNvSpPr/>
          <p:nvPr/>
        </p:nvSpPr>
        <p:spPr>
          <a:xfrm>
            <a:off x="8731537" y="5552525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D50478-E217-65A1-85E4-2FABF204FABC}"/>
              </a:ext>
            </a:extLst>
          </p:cNvPr>
          <p:cNvSpPr/>
          <p:nvPr/>
        </p:nvSpPr>
        <p:spPr>
          <a:xfrm>
            <a:off x="8025708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김훈종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866829C-55C5-7773-EBB7-B7FD73B6070F}"/>
              </a:ext>
            </a:extLst>
          </p:cNvPr>
          <p:cNvSpPr/>
          <p:nvPr/>
        </p:nvSpPr>
        <p:spPr>
          <a:xfrm>
            <a:off x="7179956" y="5552525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154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EB3FCF-77AF-5773-0114-5889447F86CB}"/>
              </a:ext>
            </a:extLst>
          </p:cNvPr>
          <p:cNvSpPr/>
          <p:nvPr/>
        </p:nvSpPr>
        <p:spPr>
          <a:xfrm>
            <a:off x="1724025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BC0109A-33C3-C025-D565-4444C16CE896}"/>
              </a:ext>
            </a:extLst>
          </p:cNvPr>
          <p:cNvSpPr/>
          <p:nvPr/>
        </p:nvSpPr>
        <p:spPr>
          <a:xfrm>
            <a:off x="2627445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83D6B89-CDE7-49DF-5980-673EA5DD0B03}"/>
              </a:ext>
            </a:extLst>
          </p:cNvPr>
          <p:cNvSpPr/>
          <p:nvPr/>
        </p:nvSpPr>
        <p:spPr>
          <a:xfrm>
            <a:off x="3638550" y="5854851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필요한데 없는 수어 영상들 몇 개 올려봤어요</a:t>
            </a:r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^^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8EEF9B0-C274-6073-DA5C-851C4EFCC01A}"/>
              </a:ext>
            </a:extLst>
          </p:cNvPr>
          <p:cNvSpPr/>
          <p:nvPr/>
        </p:nvSpPr>
        <p:spPr>
          <a:xfrm>
            <a:off x="9671560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487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F14D3E-0C66-CCA6-2349-248841A91A59}"/>
              </a:ext>
            </a:extLst>
          </p:cNvPr>
          <p:cNvSpPr/>
          <p:nvPr/>
        </p:nvSpPr>
        <p:spPr>
          <a:xfrm>
            <a:off x="8731537" y="5854851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2B5B98B-F877-3859-CB81-100ABE678024}"/>
              </a:ext>
            </a:extLst>
          </p:cNvPr>
          <p:cNvSpPr/>
          <p:nvPr/>
        </p:nvSpPr>
        <p:spPr>
          <a:xfrm>
            <a:off x="8025708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다희쨩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FAEB4B-A72A-B9C4-5DB7-C2A1440BE702}"/>
              </a:ext>
            </a:extLst>
          </p:cNvPr>
          <p:cNvSpPr/>
          <p:nvPr/>
        </p:nvSpPr>
        <p:spPr>
          <a:xfrm>
            <a:off x="7179956" y="5854851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561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6ACD5AA-41D9-BD58-9BB1-6568841719DE}"/>
              </a:ext>
            </a:extLst>
          </p:cNvPr>
          <p:cNvSpPr/>
          <p:nvPr/>
        </p:nvSpPr>
        <p:spPr>
          <a:xfrm>
            <a:off x="1724025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32802F3-2660-17D9-9267-EF6896C24C5C}"/>
              </a:ext>
            </a:extLst>
          </p:cNvPr>
          <p:cNvSpPr/>
          <p:nvPr/>
        </p:nvSpPr>
        <p:spPr>
          <a:xfrm>
            <a:off x="2627445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건의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92A5D41-5847-662D-DE72-CB63A87A3855}"/>
              </a:ext>
            </a:extLst>
          </p:cNvPr>
          <p:cNvSpPr/>
          <p:nvPr/>
        </p:nvSpPr>
        <p:spPr>
          <a:xfrm>
            <a:off x="3638550" y="6168470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이거 있으면 더 좋을듯 ㅇㅇ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F07747B-D321-E09E-8DA0-3527AC7BAD0A}"/>
              </a:ext>
            </a:extLst>
          </p:cNvPr>
          <p:cNvSpPr/>
          <p:nvPr/>
        </p:nvSpPr>
        <p:spPr>
          <a:xfrm>
            <a:off x="9671560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32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919AA7-D329-0540-7921-F132AA0C8FFF}"/>
              </a:ext>
            </a:extLst>
          </p:cNvPr>
          <p:cNvSpPr/>
          <p:nvPr/>
        </p:nvSpPr>
        <p:spPr>
          <a:xfrm>
            <a:off x="8731537" y="6168470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DE15E2-8184-5D61-FCE4-7579EB024306}"/>
              </a:ext>
            </a:extLst>
          </p:cNvPr>
          <p:cNvSpPr/>
          <p:nvPr/>
        </p:nvSpPr>
        <p:spPr>
          <a:xfrm>
            <a:off x="8025708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이대섭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4FA15A-EDE7-68A0-05BB-0DF43D8764D2}"/>
              </a:ext>
            </a:extLst>
          </p:cNvPr>
          <p:cNvSpPr/>
          <p:nvPr/>
        </p:nvSpPr>
        <p:spPr>
          <a:xfrm>
            <a:off x="7179956" y="6168470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78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0F56885-04D7-58CD-9388-3806EC232C69}"/>
              </a:ext>
            </a:extLst>
          </p:cNvPr>
          <p:cNvSpPr/>
          <p:nvPr/>
        </p:nvSpPr>
        <p:spPr>
          <a:xfrm>
            <a:off x="1724025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930206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83D6B5-4D08-CFD9-5222-0DEFAEDEEFE7}"/>
              </a:ext>
            </a:extLst>
          </p:cNvPr>
          <p:cNvSpPr/>
          <p:nvPr/>
        </p:nvSpPr>
        <p:spPr>
          <a:xfrm>
            <a:off x="2627445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자유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EC91A7A-5417-7F91-2A56-7EBA35A5EBB3}"/>
              </a:ext>
            </a:extLst>
          </p:cNvPr>
          <p:cNvSpPr/>
          <p:nvPr/>
        </p:nvSpPr>
        <p:spPr>
          <a:xfrm>
            <a:off x="3638550" y="6482089"/>
            <a:ext cx="358705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근데 데이터 조금 부족한느낌은 있긴 하네요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50FBB0A-F135-C87A-178C-C990BDE0DB1C}"/>
              </a:ext>
            </a:extLst>
          </p:cNvPr>
          <p:cNvSpPr/>
          <p:nvPr/>
        </p:nvSpPr>
        <p:spPr>
          <a:xfrm>
            <a:off x="9671560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111B46-D7E5-CA2D-063F-CECC21F49D8D}"/>
              </a:ext>
            </a:extLst>
          </p:cNvPr>
          <p:cNvSpPr/>
          <p:nvPr/>
        </p:nvSpPr>
        <p:spPr>
          <a:xfrm>
            <a:off x="8731537" y="6482089"/>
            <a:ext cx="1100617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2023.11.07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D3BB65F-C026-52ED-A69B-1280BC2FB38E}"/>
              </a:ext>
            </a:extLst>
          </p:cNvPr>
          <p:cNvSpPr/>
          <p:nvPr/>
        </p:nvSpPr>
        <p:spPr>
          <a:xfrm>
            <a:off x="8025708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백지수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97DEC7-B90C-78E6-861F-5A5AF0DBB8DC}"/>
              </a:ext>
            </a:extLst>
          </p:cNvPr>
          <p:cNvSpPr/>
          <p:nvPr/>
        </p:nvSpPr>
        <p:spPr>
          <a:xfrm>
            <a:off x="7179956" y="6482089"/>
            <a:ext cx="800100" cy="247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47</a:t>
            </a:r>
            <a:endParaRPr lang="ko-KR" altLang="en-US" sz="1100" dirty="0">
              <a:solidFill>
                <a:schemeClr val="tx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71DCB1-38CF-AD0A-F807-7C5D3E2E71E9}"/>
              </a:ext>
            </a:extLst>
          </p:cNvPr>
          <p:cNvSpPr txBox="1"/>
          <p:nvPr/>
        </p:nvSpPr>
        <p:spPr>
          <a:xfrm>
            <a:off x="4524065" y="3826992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6D1F92-5A14-3E33-56EC-3628BAB5EE30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DDE8C-F20D-B99D-D754-543AD63F4C8B}"/>
                </a:ext>
              </a:extLst>
            </p:cNvPr>
            <p:cNvSpPr txBox="1"/>
            <p:nvPr/>
          </p:nvSpPr>
          <p:spPr>
            <a:xfrm>
              <a:off x="1028490" y="159821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커뮤니티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C56646D-2E61-02EA-2A83-D1AFE4CFE01A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04B652B-0083-C79F-08D3-E2207F38015C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C6A173-22DF-1838-680E-A7D10EEB2D28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0261CE-F8B8-D793-5C7C-9FD6F5EA9653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실제 사용하는 시설 및 사람이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피드백을 주고 다른 이들과 소통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할 수 있도록 커뮤니티 기능 제공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확보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,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 서비스 개선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을 계속적으로 하기 위해 필요한 기능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1B85424-C6A8-EC8C-C95D-73C2A2B98997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15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82658" y="150640"/>
            <a:ext cx="979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04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수행방법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53A5D-F743-5652-6A43-E45C3DB321CA}"/>
              </a:ext>
            </a:extLst>
          </p:cNvPr>
          <p:cNvSpPr txBox="1"/>
          <p:nvPr/>
        </p:nvSpPr>
        <p:spPr>
          <a:xfrm>
            <a:off x="1028490" y="3595055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사용 기술 및 도구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DFB77E-F35A-70F0-70F8-49D742CF4928}"/>
              </a:ext>
            </a:extLst>
          </p:cNvPr>
          <p:cNvGrpSpPr/>
          <p:nvPr/>
        </p:nvGrpSpPr>
        <p:grpSpPr>
          <a:xfrm>
            <a:off x="733425" y="3601424"/>
            <a:ext cx="305958" cy="305958"/>
            <a:chOff x="2282391" y="1097009"/>
            <a:chExt cx="305958" cy="30595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96E696E-D2BE-2633-62AC-77D88EF9A3D9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6E2A38-680A-FE8F-C5FF-43647755CF47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E30BCB7-4963-DC44-CDDE-EB455C37056E}"/>
              </a:ext>
            </a:extLst>
          </p:cNvPr>
          <p:cNvSpPr txBox="1"/>
          <p:nvPr/>
        </p:nvSpPr>
        <p:spPr>
          <a:xfrm>
            <a:off x="1028490" y="3966705"/>
            <a:ext cx="10072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CNN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 영상을 입력 받아 학습에 유용한 정보를 포함하고 있는 </a:t>
            </a:r>
            <a:r>
              <a:rPr lang="ko-KR" altLang="en-US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피쳐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(Feature)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형태로 인코딩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LSTM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피쳐에서의 각 프레임에 대한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시간적 정보를 압축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하여 입력 받은 수어 영상에 대응되는 글로스 집합을 추정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MediaPipe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손가락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포즈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얼굴을 인식하여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하고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입력된 영상 분류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Openai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 인식결과를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자연스러운 문장으로 변환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Text-to-</a:t>
            </a:r>
            <a:r>
              <a:rPr lang="en-US" altLang="ko-KR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SpeachAPI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변환한 문장을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음성으로 출력</a:t>
            </a:r>
            <a:endParaRPr lang="en-US" altLang="ko-KR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BF6C7-F021-3BF6-49BF-7BAA2B35B681}"/>
              </a:ext>
            </a:extLst>
          </p:cNvPr>
          <p:cNvSpPr txBox="1"/>
          <p:nvPr/>
        </p:nvSpPr>
        <p:spPr>
          <a:xfrm>
            <a:off x="1028490" y="2911137"/>
            <a:ext cx="10072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한국 수어사전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일상생활 수어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(3,669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 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전문용어 수어 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(10,281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건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DAA87-EA4F-B2E5-507C-8B87BD1FFF70}"/>
              </a:ext>
            </a:extLst>
          </p:cNvPr>
          <p:cNvSpPr txBox="1"/>
          <p:nvPr/>
        </p:nvSpPr>
        <p:spPr>
          <a:xfrm>
            <a:off x="1317812" y="2299903"/>
            <a:ext cx="9783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48778E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종류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영상데이터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(mp4)</a:t>
            </a:r>
          </a:p>
          <a:p>
            <a:pPr marL="180975" indent="-180975">
              <a:buClr>
                <a:srgbClr val="48778E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536,000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건 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문장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수어 단어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3000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지숫자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지문자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1000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개에 대한 영상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336CD1-D0BE-04C9-D581-A4F78086D91F}"/>
              </a:ext>
            </a:extLst>
          </p:cNvPr>
          <p:cNvGrpSpPr/>
          <p:nvPr/>
        </p:nvGrpSpPr>
        <p:grpSpPr>
          <a:xfrm>
            <a:off x="609600" y="1075166"/>
            <a:ext cx="10491747" cy="1233257"/>
            <a:chOff x="609600" y="1075166"/>
            <a:chExt cx="10491747" cy="12332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04D6C6-8665-77B3-209D-0168E65B1806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데이터 확보방안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75F65E4-8C25-3D2B-60FB-C00E81293053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28F047A-E946-749A-21B3-EE7DC1E0C919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51F45C-D18F-FC8E-7238-F9EF952C8A4B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306E26-AEF4-ECA9-F36A-DD0039A73007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AI Hub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: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 인식 인공지능 기술 및 서비스 개발에 활용 가능한 대규모 한국 수어 영상 데이터셋 확보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10780B7-F22A-C192-100D-6201060B72D8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수행방법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94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530514-F490-08D5-7EBD-898E0C5F1E4B}"/>
              </a:ext>
            </a:extLst>
          </p:cNvPr>
          <p:cNvSpPr/>
          <p:nvPr/>
        </p:nvSpPr>
        <p:spPr>
          <a:xfrm>
            <a:off x="1229385" y="5076427"/>
            <a:ext cx="9743712" cy="346597"/>
          </a:xfrm>
          <a:prstGeom prst="rect">
            <a:avLst/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A08FBF-B962-25DC-C7B7-6CE9D6BD5932}"/>
              </a:ext>
            </a:extLst>
          </p:cNvPr>
          <p:cNvSpPr/>
          <p:nvPr/>
        </p:nvSpPr>
        <p:spPr>
          <a:xfrm>
            <a:off x="1229385" y="2677098"/>
            <a:ext cx="9743712" cy="346597"/>
          </a:xfrm>
          <a:prstGeom prst="rect">
            <a:avLst/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05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332097-2993-99D1-35ED-1C8897586FBC}"/>
              </a:ext>
            </a:extLst>
          </p:cNvPr>
          <p:cNvSpPr/>
          <p:nvPr/>
        </p:nvSpPr>
        <p:spPr>
          <a:xfrm>
            <a:off x="1090652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302019-4DC2-D05C-906E-20D4AE03583A}"/>
              </a:ext>
            </a:extLst>
          </p:cNvPr>
          <p:cNvSpPr/>
          <p:nvPr/>
        </p:nvSpPr>
        <p:spPr>
          <a:xfrm>
            <a:off x="7987550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0AF1343-4188-4390-3BA4-8E52A99251BE}"/>
              </a:ext>
            </a:extLst>
          </p:cNvPr>
          <p:cNvSpPr/>
          <p:nvPr/>
        </p:nvSpPr>
        <p:spPr>
          <a:xfrm>
            <a:off x="4539101" y="217974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CE3E58-D99F-CE20-B7AF-057B6C4EACBE}"/>
              </a:ext>
            </a:extLst>
          </p:cNvPr>
          <p:cNvSpPr txBox="1"/>
          <p:nvPr/>
        </p:nvSpPr>
        <p:spPr>
          <a:xfrm>
            <a:off x="1028490" y="1598219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실용적 효과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CB4CFC6-FDC1-601F-44AD-0258E5931CD4}"/>
              </a:ext>
            </a:extLst>
          </p:cNvPr>
          <p:cNvGrpSpPr/>
          <p:nvPr/>
        </p:nvGrpSpPr>
        <p:grpSpPr>
          <a:xfrm>
            <a:off x="733425" y="1604588"/>
            <a:ext cx="305958" cy="305958"/>
            <a:chOff x="2282391" y="1097009"/>
            <a:chExt cx="305958" cy="30595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5AB3FA1-227A-FB34-2C3F-FEDF2FCAF33D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4E75EB-1E58-6A39-CA38-39986EA8700C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9A01049-9ABF-A1AC-5F32-923B6C2671FD}"/>
              </a:ext>
            </a:extLst>
          </p:cNvPr>
          <p:cNvSpPr/>
          <p:nvPr/>
        </p:nvSpPr>
        <p:spPr>
          <a:xfrm>
            <a:off x="609600" y="1075166"/>
            <a:ext cx="1541929" cy="392631"/>
          </a:xfrm>
          <a:prstGeom prst="roundRect">
            <a:avLst>
              <a:gd name="adj" fmla="val 50000"/>
            </a:avLst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C89E305-1228-535C-C9A8-4DBB663BC134}"/>
              </a:ext>
            </a:extLst>
          </p:cNvPr>
          <p:cNvSpPr/>
          <p:nvPr/>
        </p:nvSpPr>
        <p:spPr>
          <a:xfrm>
            <a:off x="1485499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접근성 향상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0E1263D-B4C6-E130-DF9B-A8B2E229FF30}"/>
              </a:ext>
            </a:extLst>
          </p:cNvPr>
          <p:cNvSpPr/>
          <p:nvPr/>
        </p:nvSpPr>
        <p:spPr>
          <a:xfrm>
            <a:off x="4902868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사회적 활동 촉진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554DF71-5988-80AA-E562-F7857F522A1A}"/>
              </a:ext>
            </a:extLst>
          </p:cNvPr>
          <p:cNvSpPr/>
          <p:nvPr/>
        </p:nvSpPr>
        <p:spPr>
          <a:xfrm>
            <a:off x="8382401" y="198899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응급 상황 대응 개선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16CF48-538C-B878-1385-730058CB9295}"/>
              </a:ext>
            </a:extLst>
          </p:cNvPr>
          <p:cNvSpPr txBox="1"/>
          <p:nvPr/>
        </p:nvSpPr>
        <p:spPr>
          <a:xfrm>
            <a:off x="1190405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공공 서비스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의료 서비스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교육 등 다양한 분야에서 농인의 접근성 및 서비스 이용 편의성 증대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995EA0-1A99-FCF3-AA33-DD1A817CDB76}"/>
              </a:ext>
            </a:extLst>
          </p:cNvPr>
          <p:cNvSpPr txBox="1"/>
          <p:nvPr/>
        </p:nvSpPr>
        <p:spPr>
          <a:xfrm>
            <a:off x="4638854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더 나은 의사소통 도구를 통해 농인이 다양한 사회적 활동에 참여할 수 있도록 촉진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F17948-994F-B45D-E7B2-F3BFFAC370CD}"/>
              </a:ext>
            </a:extLst>
          </p:cNvPr>
          <p:cNvSpPr txBox="1"/>
          <p:nvPr/>
        </p:nvSpPr>
        <p:spPr>
          <a:xfrm>
            <a:off x="8087308" y="252526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응급 상황에서의 신속하고 정확한 의사소통으로 농인의 안전 보장 및 대응 능력 향상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D83B7DC-7A80-C9F5-B71E-63099DF79E6C}"/>
              </a:ext>
            </a:extLst>
          </p:cNvPr>
          <p:cNvSpPr/>
          <p:nvPr/>
        </p:nvSpPr>
        <p:spPr>
          <a:xfrm>
            <a:off x="1090652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44B4F41-3339-16DE-60E2-F939101D9039}"/>
              </a:ext>
            </a:extLst>
          </p:cNvPr>
          <p:cNvSpPr/>
          <p:nvPr/>
        </p:nvSpPr>
        <p:spPr>
          <a:xfrm>
            <a:off x="7987550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785C3DC-C284-E066-671C-6A8C20167A77}"/>
              </a:ext>
            </a:extLst>
          </p:cNvPr>
          <p:cNvSpPr/>
          <p:nvPr/>
        </p:nvSpPr>
        <p:spPr>
          <a:xfrm>
            <a:off x="4539101" y="4611810"/>
            <a:ext cx="3113795" cy="1341315"/>
          </a:xfrm>
          <a:prstGeom prst="roundRect">
            <a:avLst>
              <a:gd name="adj" fmla="val 1316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C617B9-DA41-4986-C82A-2F4DE2FDABC3}"/>
              </a:ext>
            </a:extLst>
          </p:cNvPr>
          <p:cNvSpPr txBox="1"/>
          <p:nvPr/>
        </p:nvSpPr>
        <p:spPr>
          <a:xfrm>
            <a:off x="1028490" y="4030289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사회적 효과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06246BC-6DCB-6726-12E7-F03108DC4861}"/>
              </a:ext>
            </a:extLst>
          </p:cNvPr>
          <p:cNvGrpSpPr/>
          <p:nvPr/>
        </p:nvGrpSpPr>
        <p:grpSpPr>
          <a:xfrm>
            <a:off x="733425" y="4036658"/>
            <a:ext cx="305958" cy="305958"/>
            <a:chOff x="2282391" y="1097009"/>
            <a:chExt cx="305958" cy="305958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A08050B-7D33-9166-A26D-BAC984839BE8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E270ECA-7D00-D969-E6FC-A1F08BE790F8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8522960-2EC0-23DA-0E51-D0483EDD56BC}"/>
              </a:ext>
            </a:extLst>
          </p:cNvPr>
          <p:cNvSpPr/>
          <p:nvPr/>
        </p:nvSpPr>
        <p:spPr>
          <a:xfrm>
            <a:off x="1485499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다양성 증진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EA66543-33D7-858F-E823-59C0E47B6E16}"/>
              </a:ext>
            </a:extLst>
          </p:cNvPr>
          <p:cNvSpPr/>
          <p:nvPr/>
        </p:nvSpPr>
        <p:spPr>
          <a:xfrm>
            <a:off x="4902868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상호 이해 증진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1F466B1-D701-4265-DDEB-DFC65C62320C}"/>
              </a:ext>
            </a:extLst>
          </p:cNvPr>
          <p:cNvSpPr/>
          <p:nvPr/>
        </p:nvSpPr>
        <p:spPr>
          <a:xfrm>
            <a:off x="8382401" y="4421067"/>
            <a:ext cx="2324100" cy="392631"/>
          </a:xfrm>
          <a:prstGeom prst="roundRect">
            <a:avLst>
              <a:gd name="adj" fmla="val 50000"/>
            </a:avLst>
          </a:prstGeom>
          <a:solidFill>
            <a:srgbClr val="F1897C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장애인 권리의 강화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813CE7-E116-A358-7D5A-3BEFB8FB8E0C}"/>
              </a:ext>
            </a:extLst>
          </p:cNvPr>
          <p:cNvSpPr txBox="1"/>
          <p:nvPr/>
        </p:nvSpPr>
        <p:spPr>
          <a:xfrm>
            <a:off x="1190405" y="4957339"/>
            <a:ext cx="291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 고유의 문화와 수어의 가치를 사회적으로 인식시켜 다양성 존중의 향상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B62CD-C85E-5453-9AAA-AEBE3F2F128C}"/>
              </a:ext>
            </a:extLst>
          </p:cNvPr>
          <p:cNvSpPr txBox="1"/>
          <p:nvPr/>
        </p:nvSpPr>
        <p:spPr>
          <a:xfrm>
            <a:off x="4638854" y="4957339"/>
            <a:ext cx="291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농인과 청인 간의 더 나은 상호작용을 통해 상호 이해 증진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E659B6-6A82-6DFF-8787-9B50D8DA6BE3}"/>
              </a:ext>
            </a:extLst>
          </p:cNvPr>
          <p:cNvSpPr txBox="1"/>
          <p:nvPr/>
        </p:nvSpPr>
        <p:spPr>
          <a:xfrm>
            <a:off x="8087308" y="4957339"/>
            <a:ext cx="291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장애인 권리에 대한 인식 증가 및 이를 통한 법적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정책적 개선 도모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58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39481DF7-7153-2953-3E1D-6E970120A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7437" y="738187"/>
            <a:ext cx="6867525" cy="5381625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F9EA4FDB-071E-6BF4-FA9D-50DFA91E3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7038" y="2057400"/>
            <a:ext cx="3549492" cy="480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98247E-F903-FB1B-77D5-AF14AC3B2C1B}"/>
              </a:ext>
            </a:extLst>
          </p:cNvPr>
          <p:cNvSpPr txBox="1"/>
          <p:nvPr/>
        </p:nvSpPr>
        <p:spPr>
          <a:xfrm>
            <a:off x="4995130" y="2241709"/>
            <a:ext cx="459773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Q&amp;A</a:t>
            </a:r>
            <a:endParaRPr lang="ko-KR" altLang="en-US" sz="138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07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7009920C-F16E-8B34-8849-DE284D8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162F91D-A0AC-3B03-B7AC-3E5A127F7333}"/>
              </a:ext>
            </a:extLst>
          </p:cNvPr>
          <p:cNvGrpSpPr/>
          <p:nvPr/>
        </p:nvGrpSpPr>
        <p:grpSpPr>
          <a:xfrm>
            <a:off x="1153345" y="2245930"/>
            <a:ext cx="3270447" cy="2046501"/>
            <a:chOff x="1573380" y="880339"/>
            <a:chExt cx="3270447" cy="20465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5318D4-094D-0539-9AFD-50788DF57538}"/>
                </a:ext>
              </a:extLst>
            </p:cNvPr>
            <p:cNvSpPr txBox="1"/>
            <p:nvPr/>
          </p:nvSpPr>
          <p:spPr>
            <a:xfrm>
              <a:off x="2100768" y="880339"/>
              <a:ext cx="22156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목차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4E654D-46C8-6354-4E57-E90E422F8824}"/>
                </a:ext>
              </a:extLst>
            </p:cNvPr>
            <p:cNvSpPr txBox="1"/>
            <p:nvPr/>
          </p:nvSpPr>
          <p:spPr>
            <a:xfrm>
              <a:off x="1573380" y="2095843"/>
              <a:ext cx="32704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  <a:latin typeface="가나초콜릿" panose="020B0600000101010101" pitchFamily="34" charset="-127"/>
                  <a:ea typeface="가나초콜릿" panose="020B0600000101010101" pitchFamily="34" charset="-127"/>
                </a:rPr>
                <a:t>Contents</a:t>
              </a:r>
              <a:endParaRPr lang="ko-KR" altLang="en-US" sz="48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B653F4-AE28-851E-C020-882FE4E71CBD}"/>
              </a:ext>
            </a:extLst>
          </p:cNvPr>
          <p:cNvSpPr txBox="1"/>
          <p:nvPr/>
        </p:nvSpPr>
        <p:spPr>
          <a:xfrm>
            <a:off x="6856800" y="18765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제안배경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3B0EF6-4BC9-CE33-A955-B1470FBE724F}"/>
              </a:ext>
            </a:extLst>
          </p:cNvPr>
          <p:cNvCxnSpPr/>
          <p:nvPr/>
        </p:nvCxnSpPr>
        <p:spPr>
          <a:xfrm>
            <a:off x="4927600" y="2372762"/>
            <a:ext cx="0" cy="1792838"/>
          </a:xfrm>
          <a:prstGeom prst="line">
            <a:avLst/>
          </a:prstGeom>
          <a:ln w="19050">
            <a:solidFill>
              <a:schemeClr val="bg1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3321D3-8956-A6B7-625E-E6DC82CFC291}"/>
              </a:ext>
            </a:extLst>
          </p:cNvPr>
          <p:cNvSpPr txBox="1"/>
          <p:nvPr/>
        </p:nvSpPr>
        <p:spPr>
          <a:xfrm>
            <a:off x="5862647" y="1664876"/>
            <a:ext cx="5597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2E48E-5CB1-6C28-8CCF-678230C6C74F}"/>
              </a:ext>
            </a:extLst>
          </p:cNvPr>
          <p:cNvSpPr txBox="1"/>
          <p:nvPr/>
        </p:nvSpPr>
        <p:spPr>
          <a:xfrm>
            <a:off x="6856800" y="258448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00D4B-78F0-BB62-F4F2-D1A7CCD0F1DD}"/>
              </a:ext>
            </a:extLst>
          </p:cNvPr>
          <p:cNvSpPr txBox="1"/>
          <p:nvPr/>
        </p:nvSpPr>
        <p:spPr>
          <a:xfrm>
            <a:off x="5862647" y="2372762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163AD-0DC0-6E63-78F6-DD669EA729CA}"/>
              </a:ext>
            </a:extLst>
          </p:cNvPr>
          <p:cNvSpPr txBox="1"/>
          <p:nvPr/>
        </p:nvSpPr>
        <p:spPr>
          <a:xfrm>
            <a:off x="6856800" y="334791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63D4F2-070B-38BC-C609-02B9F5D80534}"/>
              </a:ext>
            </a:extLst>
          </p:cNvPr>
          <p:cNvSpPr txBox="1"/>
          <p:nvPr/>
        </p:nvSpPr>
        <p:spPr>
          <a:xfrm>
            <a:off x="5862647" y="3136193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A46F2F-61C7-F4CC-DA33-3F896B97E2E3}"/>
              </a:ext>
            </a:extLst>
          </p:cNvPr>
          <p:cNvSpPr txBox="1"/>
          <p:nvPr/>
        </p:nvSpPr>
        <p:spPr>
          <a:xfrm>
            <a:off x="6856800" y="410776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수행방법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495CD1-5324-8C97-9FF0-1989CD66BFDF}"/>
              </a:ext>
            </a:extLst>
          </p:cNvPr>
          <p:cNvSpPr txBox="1"/>
          <p:nvPr/>
        </p:nvSpPr>
        <p:spPr>
          <a:xfrm>
            <a:off x="5851426" y="3896043"/>
            <a:ext cx="909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04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E215D8-F312-58C9-1B29-DE79350B621B}"/>
              </a:ext>
            </a:extLst>
          </p:cNvPr>
          <p:cNvSpPr txBox="1"/>
          <p:nvPr/>
        </p:nvSpPr>
        <p:spPr>
          <a:xfrm>
            <a:off x="6856800" y="48237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기대효과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70E5F-B947-7428-1790-68BBA2D659BB}"/>
              </a:ext>
            </a:extLst>
          </p:cNvPr>
          <p:cNvSpPr txBox="1"/>
          <p:nvPr/>
        </p:nvSpPr>
        <p:spPr>
          <a:xfrm>
            <a:off x="5862647" y="4612070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05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D33D2-9F33-45FE-15B2-127948A127D7}"/>
              </a:ext>
            </a:extLst>
          </p:cNvPr>
          <p:cNvSpPr txBox="1"/>
          <p:nvPr/>
        </p:nvSpPr>
        <p:spPr>
          <a:xfrm>
            <a:off x="6360526" y="1664876"/>
            <a:ext cx="38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34" charset="-127"/>
                <a:ea typeface="가나초콜릿" panose="020B0600000101010101" pitchFamily="34" charset="-127"/>
                <a:cs typeface="KoPubWorld돋움체_Pro Medium" panose="00000600000000000000" pitchFamily="50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가나초콜릿" panose="020B0600000101010101" pitchFamily="34" charset="-127"/>
              <a:ea typeface="가나초콜릿" panose="020B0600000101010101" pitchFamily="34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41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C6B303-FB88-6EEF-DB69-BF3F4EF3BC77}"/>
              </a:ext>
            </a:extLst>
          </p:cNvPr>
          <p:cNvSpPr/>
          <p:nvPr/>
        </p:nvSpPr>
        <p:spPr>
          <a:xfrm>
            <a:off x="1090649" y="2433179"/>
            <a:ext cx="10010697" cy="2224206"/>
          </a:xfrm>
          <a:prstGeom prst="roundRect">
            <a:avLst>
              <a:gd name="adj" fmla="val 10231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771C0E4-19C8-71C3-277C-1C08491E1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24861"/>
              </p:ext>
            </p:extLst>
          </p:nvPr>
        </p:nvGraphicFramePr>
        <p:xfrm>
          <a:off x="792237" y="2594037"/>
          <a:ext cx="10607519" cy="195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DC5D54-2EB6-E1D9-2983-DB673C588E8A}"/>
              </a:ext>
            </a:extLst>
          </p:cNvPr>
          <p:cNvSpPr txBox="1"/>
          <p:nvPr/>
        </p:nvSpPr>
        <p:spPr>
          <a:xfrm>
            <a:off x="4431921" y="2511595"/>
            <a:ext cx="3328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2022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국내 등록장애인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장애 유형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E2A5F-82AD-A007-D338-6DE002CA8848}"/>
              </a:ext>
            </a:extLst>
          </p:cNvPr>
          <p:cNvSpPr txBox="1"/>
          <p:nvPr/>
        </p:nvSpPr>
        <p:spPr>
          <a:xfrm>
            <a:off x="1028490" y="1598219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청각장애인의 수 증가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ACE0790-9873-4EAD-9DC7-6463DC298AEC}"/>
              </a:ext>
            </a:extLst>
          </p:cNvPr>
          <p:cNvGrpSpPr/>
          <p:nvPr/>
        </p:nvGrpSpPr>
        <p:grpSpPr>
          <a:xfrm>
            <a:off x="733425" y="1604588"/>
            <a:ext cx="305958" cy="305958"/>
            <a:chOff x="2282391" y="1097009"/>
            <a:chExt cx="305958" cy="30595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B9B87E9-A814-8007-B366-E2EA3CD144A7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98705D-9716-55CA-FBE5-1F77429C08C5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E4A30AB-67E2-DA27-122F-585C6285EE7E}"/>
              </a:ext>
            </a:extLst>
          </p:cNvPr>
          <p:cNvSpPr txBox="1"/>
          <p:nvPr/>
        </p:nvSpPr>
        <p:spPr>
          <a:xfrm>
            <a:off x="1028490" y="1969869"/>
            <a:ext cx="867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2022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년 기준 국내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청각장애인의 수는 약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42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만명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으로 전체 등록 장애인 중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두 번째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많은 수로 집계됨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4D19A7-8968-430B-5714-10B6A0F1365C}"/>
              </a:ext>
            </a:extLst>
          </p:cNvPr>
          <p:cNvSpPr txBox="1"/>
          <p:nvPr/>
        </p:nvSpPr>
        <p:spPr>
          <a:xfrm>
            <a:off x="5478683" y="2782168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통계청 통계자료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A84818-C68D-F1EA-79BF-5DEC9E142FB7}"/>
              </a:ext>
            </a:extLst>
          </p:cNvPr>
          <p:cNvSpPr txBox="1"/>
          <p:nvPr/>
        </p:nvSpPr>
        <p:spPr>
          <a:xfrm>
            <a:off x="1028491" y="4782141"/>
            <a:ext cx="10286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청각장애인 중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수화언어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이하 </a:t>
            </a:r>
            <a:r>
              <a:rPr lang="ko-KR" altLang="en-US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를 사용하는 이들을 농인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이라고 칭함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여기서 </a:t>
            </a:r>
            <a:r>
              <a:rPr lang="ko-KR" altLang="en-US" sz="16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수어는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특정 언어에 기반을 두는 것이 아닌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고유한 언어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한국농아인협회에서는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국내 농인 중 문맹률을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10~20%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추정하고 있고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통계청 조사 결과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약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40%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의 </a:t>
            </a:r>
            <a:r>
              <a:rPr lang="ko-KR" altLang="en-US" sz="16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농인은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자막서비스를 이용하지 않고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자막 서비스를 이용할 경우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내용을 모두 이해하는 경우는 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12.3%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624130B-41C6-06E1-ADA5-BDA817CC033B}"/>
              </a:ext>
            </a:extLst>
          </p:cNvPr>
          <p:cNvSpPr/>
          <p:nvPr/>
        </p:nvSpPr>
        <p:spPr>
          <a:xfrm>
            <a:off x="609600" y="1075166"/>
            <a:ext cx="1541929" cy="392631"/>
          </a:xfrm>
          <a:prstGeom prst="roundRect">
            <a:avLst>
              <a:gd name="adj" fmla="val 50000"/>
            </a:avLst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제안의 배경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2001C7-205B-9813-C148-4982D896DE2E}"/>
              </a:ext>
            </a:extLst>
          </p:cNvPr>
          <p:cNvSpPr txBox="1"/>
          <p:nvPr/>
        </p:nvSpPr>
        <p:spPr>
          <a:xfrm>
            <a:off x="339752" y="150640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01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1431C4-13FC-EB71-7E05-DF07387434A8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제안배경</a:t>
            </a:r>
          </a:p>
        </p:txBody>
      </p:sp>
    </p:spTree>
    <p:extLst>
      <p:ext uri="{BB962C8B-B14F-4D97-AF65-F5344CB8AC3E}">
        <p14:creationId xmlns:p14="http://schemas.microsoft.com/office/powerpoint/2010/main" val="332661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C6B303-FB88-6EEF-DB69-BF3F4EF3BC77}"/>
              </a:ext>
            </a:extLst>
          </p:cNvPr>
          <p:cNvSpPr/>
          <p:nvPr/>
        </p:nvSpPr>
        <p:spPr>
          <a:xfrm>
            <a:off x="1090650" y="3126117"/>
            <a:ext cx="10010697" cy="3311983"/>
          </a:xfrm>
          <a:prstGeom prst="roundRect">
            <a:avLst>
              <a:gd name="adj" fmla="val 10231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26A6530-9703-C82B-1AC8-0BCD94AB1C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257376"/>
              </p:ext>
            </p:extLst>
          </p:nvPr>
        </p:nvGraphicFramePr>
        <p:xfrm>
          <a:off x="792238" y="3286975"/>
          <a:ext cx="10607519" cy="3028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C5D54-2EB6-E1D9-2983-DB673C588E8A}"/>
              </a:ext>
            </a:extLst>
          </p:cNvPr>
          <p:cNvSpPr txBox="1"/>
          <p:nvPr/>
        </p:nvSpPr>
        <p:spPr>
          <a:xfrm>
            <a:off x="5058700" y="3204534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원하는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의사소통 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4D19A7-8968-430B-5714-10B6A0F1365C}"/>
              </a:ext>
            </a:extLst>
          </p:cNvPr>
          <p:cNvSpPr txBox="1"/>
          <p:nvPr/>
        </p:nvSpPr>
        <p:spPr>
          <a:xfrm>
            <a:off x="5478684" y="3475107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통계청 통계자료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바탕체_Pro Medium" panose="00000600000000000000" pitchFamily="50" charset="-127"/>
                <a:ea typeface="KoPubWorld바탕체_Pro Medium" panose="00000600000000000000" pitchFamily="50" charset="-127"/>
                <a:cs typeface="KoPubWorld바탕체_Pro Medium" panose="00000600000000000000" pitchFamily="50" charset="-127"/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KoPubWorld바탕체_Pro Medium" panose="00000600000000000000" pitchFamily="50" charset="-127"/>
              <a:ea typeface="KoPubWorld바탕체_Pro Medium" panose="00000600000000000000" pitchFamily="50" charset="-127"/>
              <a:cs typeface="KoPubWorld바탕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E0810-F932-E60A-FF9D-8FBCEC4BD075}"/>
              </a:ext>
            </a:extLst>
          </p:cNvPr>
          <p:cNvSpPr txBox="1"/>
          <p:nvPr/>
        </p:nvSpPr>
        <p:spPr>
          <a:xfrm>
            <a:off x="339752" y="150640"/>
            <a:ext cx="822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01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4DB87-5DE9-28E7-524C-6526CABBBA6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제안배경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1D11EF-68A1-AAF6-0D58-4BFA1113AB4E}"/>
              </a:ext>
            </a:extLst>
          </p:cNvPr>
          <p:cNvGrpSpPr/>
          <p:nvPr/>
        </p:nvGrpSpPr>
        <p:grpSpPr>
          <a:xfrm>
            <a:off x="609600" y="1075166"/>
            <a:ext cx="10491747" cy="1971921"/>
            <a:chOff x="609600" y="1075166"/>
            <a:chExt cx="10491747" cy="19719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1F61EF-D75F-97D2-F5FB-B8509B0A6884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수어의 사용정도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B403E60-3DC5-182C-9597-7ABFDB914085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A9D1CCC-ED8C-87BA-7EF0-050FFAEB2B2B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607029-B1A0-482C-38A6-8C2BB53624E1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76282E-56D9-4D6D-24D6-FA0772CB25B9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수어는 다른 언어에 기반을 두지 않는 고유 언어이기 때문에 농인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-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 간 의사소통 및 정보전달에 있어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한국어 기반인 필담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자막은 의사소통의 대안이 되기에 어려움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이 있음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통계청 조사결과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원하는 의사소통 방법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문항에서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상대가 농인인 경우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’, ‘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상대가 청인인 경우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’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모두 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‘</a:t>
              </a:r>
              <a:r>
                <a:rPr lang="ko-KR" altLang="en-US" sz="1600" dirty="0" err="1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’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를 사용한 의사소통을 가장 선호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함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CA164BD-6A03-1634-FA9F-F115E3B39D65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제안의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72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78AD61-2DB4-FB6C-B5DF-DB594CC391D2}"/>
              </a:ext>
            </a:extLst>
          </p:cNvPr>
          <p:cNvSpPr/>
          <p:nvPr/>
        </p:nvSpPr>
        <p:spPr>
          <a:xfrm>
            <a:off x="6372520" y="1712090"/>
            <a:ext cx="4728826" cy="4532727"/>
          </a:xfrm>
          <a:prstGeom prst="roundRect">
            <a:avLst>
              <a:gd name="adj" fmla="val 5045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02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필요성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3" name="차트 2">
                <a:extLst>
                  <a:ext uri="{FF2B5EF4-FFF2-40B4-BE49-F238E27FC236}">
                    <a16:creationId xmlns:a16="http://schemas.microsoft.com/office/drawing/2014/main" id="{FB9932F4-5E8D-12FE-1707-7B81C10C0A4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65840686"/>
                  </p:ext>
                </p:extLst>
              </p:nvPr>
            </p:nvGraphicFramePr>
            <p:xfrm>
              <a:off x="6372520" y="1712091"/>
              <a:ext cx="4728826" cy="453272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차트 2">
                <a:extLst>
                  <a:ext uri="{FF2B5EF4-FFF2-40B4-BE49-F238E27FC236}">
                    <a16:creationId xmlns:a16="http://schemas.microsoft.com/office/drawing/2014/main" id="{FB9932F4-5E8D-12FE-1707-7B81C10C0A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2520" y="1712091"/>
                <a:ext cx="4728826" cy="4532726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BD7AA6B-3567-5969-F3CC-3F61F06DA4BF}"/>
              </a:ext>
            </a:extLst>
          </p:cNvPr>
          <p:cNvSpPr txBox="1"/>
          <p:nvPr/>
        </p:nvSpPr>
        <p:spPr>
          <a:xfrm>
            <a:off x="1028490" y="3509682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필요성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B6E5830-8F4D-DE3E-9D74-C3AFEA2BF29D}"/>
              </a:ext>
            </a:extLst>
          </p:cNvPr>
          <p:cNvGrpSpPr/>
          <p:nvPr/>
        </p:nvGrpSpPr>
        <p:grpSpPr>
          <a:xfrm>
            <a:off x="733425" y="3516051"/>
            <a:ext cx="305958" cy="305958"/>
            <a:chOff x="2282391" y="1097009"/>
            <a:chExt cx="305958" cy="30595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F33EF50-600A-B48D-D7E1-D1E416B5A191}"/>
                </a:ext>
              </a:extLst>
            </p:cNvPr>
            <p:cNvSpPr/>
            <p:nvPr/>
          </p:nvSpPr>
          <p:spPr>
            <a:xfrm>
              <a:off x="2282391" y="1097009"/>
              <a:ext cx="305958" cy="30595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108000"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1E8F65-8AAE-AFEC-D5CE-E33360400D03}"/>
                </a:ext>
              </a:extLst>
            </p:cNvPr>
            <p:cNvSpPr txBox="1"/>
            <p:nvPr/>
          </p:nvSpPr>
          <p:spPr>
            <a:xfrm>
              <a:off x="2379141" y="1110543"/>
              <a:ext cx="1378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&gt;</a:t>
              </a:r>
              <a:endParaRPr lang="ko-KR" altLang="en-US" sz="16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CE5552-7524-048A-F37C-D9E4931A59B8}"/>
              </a:ext>
            </a:extLst>
          </p:cNvPr>
          <p:cNvSpPr txBox="1"/>
          <p:nvPr/>
        </p:nvSpPr>
        <p:spPr>
          <a:xfrm>
            <a:off x="1028490" y="3881332"/>
            <a:ext cx="47909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사회 전반에 걸친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청인 중심의 정보전달 체계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 인하여 일상생활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경제활동</a:t>
            </a:r>
            <a:r>
              <a: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긴급상황 등의 분야에서 많은 농인들이 고충을 겪고 있음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농인들 또한 사회의 구성원으로서 청인들과 같은 분야에서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동등한 서비스를 제공받는 것은 기본권</a:t>
            </a: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임</a:t>
            </a:r>
            <a:endParaRPr lang="en-US" altLang="ko-KR" sz="16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marL="263525" indent="-263525">
              <a:buClr>
                <a:srgbClr val="48778E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차별금지법을 통해 이러한 기본권을 보장하려 하지만 실질적으로 부족한 상황이기 때문에 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 서비스를 제공하여 기본권을 보장받을 수 있도록 도우려고 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0357C5-8B25-0B65-E57D-EF6FABE4848D}"/>
              </a:ext>
            </a:extLst>
          </p:cNvPr>
          <p:cNvGrpSpPr/>
          <p:nvPr/>
        </p:nvGrpSpPr>
        <p:grpSpPr>
          <a:xfrm>
            <a:off x="609600" y="1075166"/>
            <a:ext cx="5209881" cy="2218142"/>
            <a:chOff x="609600" y="1075166"/>
            <a:chExt cx="5209881" cy="22181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7042AD-C96E-F4A6-300D-62F0EBF5DA61}"/>
                </a:ext>
              </a:extLst>
            </p:cNvPr>
            <p:cNvSpPr txBox="1"/>
            <p:nvPr/>
          </p:nvSpPr>
          <p:spPr>
            <a:xfrm>
              <a:off x="1028490" y="1598219"/>
              <a:ext cx="1500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수어통역사 현황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C5411E0-DD9D-446B-4F3A-BC04FCB135D0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A17AFBD-E8A1-CAD9-9096-F7A712494712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81E7A6-6E14-AF52-BCF2-06EB0CF0E3E0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AC5A3B-EFD7-A233-7EFA-2B3E2156159D}"/>
                </a:ext>
              </a:extLst>
            </p:cNvPr>
            <p:cNvSpPr txBox="1"/>
            <p:nvPr/>
          </p:nvSpPr>
          <p:spPr>
            <a:xfrm>
              <a:off x="1028491" y="1969869"/>
              <a:ext cx="47909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한국수어통역사협회에 따르면 수어통역사로 등록되어 있는 인원은 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2022.12.31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기준으로 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1,973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명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으로 청각장애인 수에 비해 인력이 많이 부족함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특히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지방은 인력이 현저히 떨어져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지방의 농인들은 통역서비스를 누리기 어려움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23FBEE7-498D-F9B2-945D-D6B9A85E4213}"/>
                </a:ext>
              </a:extLst>
            </p:cNvPr>
            <p:cNvSpPr/>
            <p:nvPr/>
          </p:nvSpPr>
          <p:spPr>
            <a:xfrm>
              <a:off x="609600" y="1075166"/>
              <a:ext cx="2618792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제안의 배경 및 필요성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19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97825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래픽 30">
            <a:extLst>
              <a:ext uri="{FF2B5EF4-FFF2-40B4-BE49-F238E27FC236}">
                <a16:creationId xmlns:a16="http://schemas.microsoft.com/office/drawing/2014/main" id="{84B816C7-AA23-5E66-3C01-3072E99C3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46"/>
          <a:stretch/>
        </p:blipFill>
        <p:spPr>
          <a:xfrm>
            <a:off x="2330359" y="3775731"/>
            <a:ext cx="2355941" cy="4577578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6999892A-83D5-5C89-CD82-8873A82DD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523"/>
          <a:stretch/>
        </p:blipFill>
        <p:spPr>
          <a:xfrm>
            <a:off x="7892168" y="3775731"/>
            <a:ext cx="1969473" cy="4577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8" t="1931" r="349" b="39325"/>
          <a:stretch/>
        </p:blipFill>
        <p:spPr>
          <a:xfrm>
            <a:off x="1090651" y="2697825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236778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9916" y="3559709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88159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81983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98099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88159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6284" y="3449306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4372" y="3449306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0891" y="3449306"/>
            <a:ext cx="496827" cy="4280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0FE5863-6D59-A71F-A9F2-54E3EA16A68A}"/>
              </a:ext>
            </a:extLst>
          </p:cNvPr>
          <p:cNvSpPr txBox="1"/>
          <p:nvPr/>
        </p:nvSpPr>
        <p:spPr>
          <a:xfrm>
            <a:off x="4083751" y="4791170"/>
            <a:ext cx="1969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한국수어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手語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  <a:endParaRPr lang="ko-KR" altLang="en-US" sz="1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ED45BD-B4D9-DCC1-9E89-75EA10AF368A}"/>
              </a:ext>
            </a:extLst>
          </p:cNvPr>
          <p:cNvSpPr txBox="1"/>
          <p:nvPr/>
        </p:nvSpPr>
        <p:spPr>
          <a:xfrm>
            <a:off x="4299834" y="5172976"/>
            <a:ext cx="3805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8778E"/>
              </a:buClr>
            </a:pP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한국수화언어의 줄임말 로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한국수어는 한국어와는 문법 체계가 다른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대한민국 농인의 </a:t>
            </a:r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고유한 언어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입니다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</a:p>
          <a:p>
            <a:pPr>
              <a:buClr>
                <a:srgbClr val="48778E"/>
              </a:buClr>
            </a:pPr>
            <a:endParaRPr lang="en-US" altLang="ko-KR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>
              <a:buClr>
                <a:srgbClr val="48778E"/>
              </a:buClr>
            </a:pPr>
            <a:r>
              <a:rPr lang="ko-KR" altLang="en-US" sz="1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수어랑말해랑</a:t>
            </a:r>
            <a:r>
              <a:rPr lang="ko-KR" altLang="en-US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은 농인들 또한 사회서비스를 누릴 수 있도록 수어를 번역하는 서비스를 제공하려 합니다</a:t>
            </a:r>
            <a:r>
              <a:rPr lang="en-US" altLang="ko-KR" sz="14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.</a:t>
            </a:r>
            <a:endParaRPr lang="ko-KR" altLang="en-US" sz="1400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0F15F5-9D31-EFDD-F348-8F7F8A71C61A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C28AB-24BA-FD4B-B14E-2B2A39AB7827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개발 목표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2A60171-F670-06CB-3099-F80E4950EABD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B243E0B-9E9D-B46E-8123-322AFC206A50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A2103A-9C0D-1D87-F397-575D18AE0426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B7305-D8B8-424C-F2F5-1CEC9D5D1EAB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사회서비스를 누리는데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필수적인 교통서비스분야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에 접근성을 높이기 위한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번역 서비스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제공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청인들이 농인들에게 잘 대처할 수 있도록 필수적인 수어 내용 제공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405872F-571D-A8C9-37EF-4595112523A9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808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91420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691420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230373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553304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81754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75578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91694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81754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442901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442901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442901"/>
            <a:ext cx="496827" cy="428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7FAB4-8981-E94F-44A1-9378486D1D9B}"/>
              </a:ext>
            </a:extLst>
          </p:cNvPr>
          <p:cNvSpPr txBox="1"/>
          <p:nvPr/>
        </p:nvSpPr>
        <p:spPr>
          <a:xfrm>
            <a:off x="4341525" y="5365534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지하철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10132-2DE6-3326-F90D-56100C3C3324}"/>
              </a:ext>
            </a:extLst>
          </p:cNvPr>
          <p:cNvSpPr txBox="1"/>
          <p:nvPr/>
        </p:nvSpPr>
        <p:spPr>
          <a:xfrm>
            <a:off x="4492832" y="4682371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가나초콜릿" panose="020B0600000101010101" pitchFamily="34" charset="-127"/>
                <a:ea typeface="가나초콜릿" panose="020B0600000101010101" pitchFamily="34" charset="-127"/>
              </a:rPr>
              <a:t>이용하시는 기관을 선택하세요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629357-AFB9-168D-0863-B0B521C198EC}"/>
              </a:ext>
            </a:extLst>
          </p:cNvPr>
          <p:cNvSpPr/>
          <p:nvPr/>
        </p:nvSpPr>
        <p:spPr>
          <a:xfrm>
            <a:off x="4218524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8F134-AD32-EB01-1E0D-1DA2E9CF5C75}"/>
              </a:ext>
            </a:extLst>
          </p:cNvPr>
          <p:cNvSpPr txBox="1"/>
          <p:nvPr/>
        </p:nvSpPr>
        <p:spPr>
          <a:xfrm>
            <a:off x="7377904" y="5365534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42C88A-87A0-CAA4-1E93-0205D56289CB}"/>
              </a:ext>
            </a:extLst>
          </p:cNvPr>
          <p:cNvSpPr/>
          <p:nvPr/>
        </p:nvSpPr>
        <p:spPr>
          <a:xfrm>
            <a:off x="7281846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9C2DA2-BD24-901D-BF74-C5DE7A2F64D6}"/>
              </a:ext>
            </a:extLst>
          </p:cNvPr>
          <p:cNvSpPr txBox="1"/>
          <p:nvPr/>
        </p:nvSpPr>
        <p:spPr>
          <a:xfrm>
            <a:off x="5907743" y="5365534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택시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F8C086D-F1F3-C1EE-3428-6769F4A4E965}"/>
              </a:ext>
            </a:extLst>
          </p:cNvPr>
          <p:cNvSpPr/>
          <p:nvPr/>
        </p:nvSpPr>
        <p:spPr>
          <a:xfrm>
            <a:off x="5811685" y="5430915"/>
            <a:ext cx="119314" cy="1193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F18E15F-75F5-CC78-FE05-0C721C194CC4}"/>
              </a:ext>
            </a:extLst>
          </p:cNvPr>
          <p:cNvGrpSpPr/>
          <p:nvPr/>
        </p:nvGrpSpPr>
        <p:grpSpPr>
          <a:xfrm>
            <a:off x="5802004" y="5371884"/>
            <a:ext cx="148046" cy="150225"/>
            <a:chOff x="5514975" y="6315075"/>
            <a:chExt cx="69056" cy="8810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EF31824-23B0-B3D5-91D8-6C0BB4DD2DA0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75" y="6339942"/>
              <a:ext cx="30956" cy="63239"/>
            </a:xfrm>
            <a:prstGeom prst="line">
              <a:avLst/>
            </a:prstGeom>
            <a:ln w="31750">
              <a:solidFill>
                <a:srgbClr val="C00000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775C971-EDB9-4E5B-DB3A-54C746882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5931" y="6315075"/>
              <a:ext cx="38100" cy="88106"/>
            </a:xfrm>
            <a:prstGeom prst="line">
              <a:avLst/>
            </a:prstGeom>
            <a:ln w="31750">
              <a:solidFill>
                <a:srgbClr val="C00000">
                  <a:alpha val="9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3F272F8-4E46-7893-A125-2799FCECA531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74E51D-CD50-EE9D-96D3-7543675F66AC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번역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125EEB5-E880-48EE-2268-DD048826B407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77DD1AB9-C250-BC61-E6F8-F792BFF098DD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E33BA21-2341-4BA7-D53F-92CB032EEF6E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2CE857-E96C-0111-1A68-BC69125865FF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가장 대중적인 교통수단이면서 서비스 필요성이 큰 지하철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택시에서 운용할 수 있는 기능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농인이 카메라 앞에서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수어를 하면 동작을 인식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하여 알맞게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번역한 후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청인에게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텍스트</a:t>
              </a:r>
              <a:r>
                <a:rPr lang="en-US" altLang="ko-KR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,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음성으로 출력</a:t>
              </a:r>
              <a:endPara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CE8E1FE-A46A-6E16-22E3-F8DF8759850A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81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408639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" t="1931" r="349" b="39325"/>
          <a:stretch/>
        </p:blipFill>
        <p:spPr>
          <a:xfrm>
            <a:off x="1090651" y="2408639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2947592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916" y="3270523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598973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592797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008913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598973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6284" y="3160120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372" y="3160120"/>
            <a:ext cx="496827" cy="43886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ADC25F63-4C09-A1A6-05C2-BBEE5A0D6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891" y="3160120"/>
            <a:ext cx="496827" cy="428075"/>
          </a:xfrm>
          <a:prstGeom prst="rect">
            <a:avLst/>
          </a:prstGeom>
        </p:spPr>
      </p:pic>
      <p:pic>
        <p:nvPicPr>
          <p:cNvPr id="5" name="그림 4" descr="인간의 얼굴, 사람, 의류, 벽이(가) 표시된 사진&#10;&#10;자동 생성된 설명">
            <a:extLst>
              <a:ext uri="{FF2B5EF4-FFF2-40B4-BE49-F238E27FC236}">
                <a16:creationId xmlns:a16="http://schemas.microsoft.com/office/drawing/2014/main" id="{3AEF53B6-1DDD-200D-2ABE-FC54F72B2C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46" y="4584256"/>
            <a:ext cx="6667500" cy="4438650"/>
          </a:xfrm>
          <a:prstGeom prst="roundRect">
            <a:avLst>
              <a:gd name="adj" fmla="val 3287"/>
            </a:avLst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12619-2B46-3E89-45EA-47BAA56DBA2C}"/>
              </a:ext>
            </a:extLst>
          </p:cNvPr>
          <p:cNvSpPr txBox="1"/>
          <p:nvPr/>
        </p:nvSpPr>
        <p:spPr>
          <a:xfrm>
            <a:off x="4701223" y="4182141"/>
            <a:ext cx="2789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통역을 진행중입니다</a:t>
            </a:r>
            <a:r>
              <a:rPr lang="en-US" altLang="ko-KR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잠시만 기다려주세요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4CDFE8-45BF-AF3F-F800-57A34DB7F3A7}"/>
              </a:ext>
            </a:extLst>
          </p:cNvPr>
          <p:cNvGrpSpPr/>
          <p:nvPr/>
        </p:nvGrpSpPr>
        <p:grpSpPr>
          <a:xfrm>
            <a:off x="609600" y="1075166"/>
            <a:ext cx="10491747" cy="1233257"/>
            <a:chOff x="609600" y="1075166"/>
            <a:chExt cx="10491747" cy="12332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651950-9C0A-B27E-D334-861428E24AEC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번역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AA7CC16-AAF9-BE38-49D7-2229C0C4AF42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ED52315-3DA7-1E7D-0C23-D8368B286F16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8E07AE-1FBD-B30D-0DEB-3D0636815B47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65A584-8D88-D05F-A353-8F2C7A72570F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조치를 취하는 중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농인이 불안하지 않도록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대기시간동안 안내영상을 출력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4F08E4B-B5B9-E051-F508-24269A4B6980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43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D39253-C91B-CA7C-A9AA-A4459D936B3E}"/>
              </a:ext>
            </a:extLst>
          </p:cNvPr>
          <p:cNvSpPr/>
          <p:nvPr/>
        </p:nvSpPr>
        <p:spPr>
          <a:xfrm>
            <a:off x="1090652" y="2633598"/>
            <a:ext cx="10010694" cy="4750725"/>
          </a:xfrm>
          <a:prstGeom prst="roundRect">
            <a:avLst>
              <a:gd name="adj" fmla="val 4448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DF1A97-3DB3-F6E8-7026-4E023C44C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3" t="11572" r="11561"/>
          <a:stretch/>
        </p:blipFill>
        <p:spPr>
          <a:xfrm>
            <a:off x="1675620" y="4146863"/>
            <a:ext cx="8840751" cy="4903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318D4-094D-0539-9AFD-50788DF57538}"/>
              </a:ext>
            </a:extLst>
          </p:cNvPr>
          <p:cNvSpPr txBox="1"/>
          <p:nvPr/>
        </p:nvSpPr>
        <p:spPr>
          <a:xfrm>
            <a:off x="193878" y="150640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rgbClr val="48778E"/>
                </a:solidFill>
                <a:latin typeface="가나초콜릿" panose="020B0600000101010101" pitchFamily="34" charset="-127"/>
                <a:ea typeface="가나초콜릿" panose="020B0600000101010101" pitchFamily="34" charset="-127"/>
              </a:rPr>
              <a:t>03</a:t>
            </a:r>
            <a:endParaRPr lang="ko-KR" altLang="en-US" sz="4400" dirty="0">
              <a:solidFill>
                <a:srgbClr val="48778E"/>
              </a:solidFill>
              <a:latin typeface="가나초콜릿" panose="020B0600000101010101" pitchFamily="34" charset="-127"/>
              <a:ea typeface="가나초콜릿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1A642-74DF-6DCF-9744-DDD82E1B6BEE}"/>
              </a:ext>
            </a:extLst>
          </p:cNvPr>
          <p:cNvSpPr/>
          <p:nvPr/>
        </p:nvSpPr>
        <p:spPr>
          <a:xfrm>
            <a:off x="426471" y="764814"/>
            <a:ext cx="11765529" cy="45719"/>
          </a:xfrm>
          <a:prstGeom prst="rect">
            <a:avLst/>
          </a:prstGeom>
          <a:solidFill>
            <a:srgbClr val="48778E"/>
          </a:solidFill>
          <a:ln w="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D28A39-1CA7-25B4-8C2F-5066788DDCBF}"/>
              </a:ext>
            </a:extLst>
          </p:cNvPr>
          <p:cNvSpPr txBox="1"/>
          <p:nvPr/>
        </p:nvSpPr>
        <p:spPr>
          <a:xfrm>
            <a:off x="1039383" y="4199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제안내용</a:t>
            </a: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4526AFA3-2A5D-1AF3-252C-5E5060F21E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" t="1931" r="349" b="39325"/>
          <a:stretch/>
        </p:blipFill>
        <p:spPr>
          <a:xfrm>
            <a:off x="1090651" y="2633598"/>
            <a:ext cx="10010693" cy="538953"/>
          </a:xfrm>
          <a:prstGeom prst="round2SameRect">
            <a:avLst>
              <a:gd name="adj1" fmla="val 27006"/>
              <a:gd name="adj2" fmla="val 0"/>
            </a:avLst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493215-3CCB-BFC2-B56C-54F6C6C2159D}"/>
              </a:ext>
            </a:extLst>
          </p:cNvPr>
          <p:cNvSpPr/>
          <p:nvPr/>
        </p:nvSpPr>
        <p:spPr>
          <a:xfrm>
            <a:off x="1090649" y="3172551"/>
            <a:ext cx="10010694" cy="10977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0124DAA-7BC0-9427-944E-37826AA403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9916" y="3495482"/>
            <a:ext cx="718017" cy="439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591310-010C-0CE2-82F6-ACBF846BE53E}"/>
              </a:ext>
            </a:extLst>
          </p:cNvPr>
          <p:cNvSpPr txBox="1"/>
          <p:nvPr/>
        </p:nvSpPr>
        <p:spPr>
          <a:xfrm>
            <a:off x="2330359" y="3823932"/>
            <a:ext cx="648365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 번역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F8E09-7A76-C39B-7010-9F5317FEC3E1}"/>
              </a:ext>
            </a:extLst>
          </p:cNvPr>
          <p:cNvSpPr txBox="1"/>
          <p:nvPr/>
        </p:nvSpPr>
        <p:spPr>
          <a:xfrm>
            <a:off x="3427545" y="3817756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수어사전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BF3135-9E0F-6A83-6E00-C5EDB4804957}"/>
              </a:ext>
            </a:extLst>
          </p:cNvPr>
          <p:cNvSpPr txBox="1"/>
          <p:nvPr/>
        </p:nvSpPr>
        <p:spPr>
          <a:xfrm>
            <a:off x="9822607" y="3233872"/>
            <a:ext cx="11865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|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350C09-392B-7095-F9A1-82C8AD6F2A4C}"/>
              </a:ext>
            </a:extLst>
          </p:cNvPr>
          <p:cNvSpPr txBox="1"/>
          <p:nvPr/>
        </p:nvSpPr>
        <p:spPr>
          <a:xfrm>
            <a:off x="4524065" y="3823932"/>
            <a:ext cx="610480" cy="233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커뮤니티</a:t>
            </a:r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09A7C2C7-334D-AA6D-D618-8378143231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76284" y="3385079"/>
            <a:ext cx="565222" cy="439175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6E039BC-CD0B-E21B-14D2-9B9B626B0B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84372" y="3385079"/>
            <a:ext cx="496827" cy="43886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3A64BEF-D1B4-3D00-724F-FB0C6B2727E2}"/>
              </a:ext>
            </a:extLst>
          </p:cNvPr>
          <p:cNvGrpSpPr/>
          <p:nvPr/>
        </p:nvGrpSpPr>
        <p:grpSpPr>
          <a:xfrm>
            <a:off x="609600" y="1075166"/>
            <a:ext cx="10491747" cy="1479478"/>
            <a:chOff x="609600" y="1075166"/>
            <a:chExt cx="10491747" cy="147947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D3D96-9494-FBEE-2D0B-6563DE042152}"/>
                </a:ext>
              </a:extLst>
            </p:cNvPr>
            <p:cNvSpPr txBox="1"/>
            <p:nvPr/>
          </p:nvSpPr>
          <p:spPr>
            <a:xfrm>
              <a:off x="1028490" y="1598219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 사전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5E4B1CE-6228-CAEF-458F-5DA3580A7D03}"/>
                </a:ext>
              </a:extLst>
            </p:cNvPr>
            <p:cNvGrpSpPr/>
            <p:nvPr/>
          </p:nvGrpSpPr>
          <p:grpSpPr>
            <a:xfrm>
              <a:off x="733425" y="1604588"/>
              <a:ext cx="305958" cy="305958"/>
              <a:chOff x="2282391" y="1097009"/>
              <a:chExt cx="305958" cy="305958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8D3E156-4215-770B-A13B-0A6C37DF6B98}"/>
                  </a:ext>
                </a:extLst>
              </p:cNvPr>
              <p:cNvSpPr/>
              <p:nvPr/>
            </p:nvSpPr>
            <p:spPr>
              <a:xfrm>
                <a:off x="2282391" y="1097009"/>
                <a:ext cx="305958" cy="30595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0" cap="flat">
                <a:noFill/>
                <a:prstDash val="solid"/>
                <a:miter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108000" rtlCol="0" anchor="ctr"/>
              <a:lstStyle/>
              <a:p>
                <a:pPr algn="ctr"/>
                <a:endParaRPr lang="ko-KR" altLang="en-US" sz="16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82F6901-8F67-DEA2-C3D4-B11548FDB836}"/>
                  </a:ext>
                </a:extLst>
              </p:cNvPr>
              <p:cNvSpPr txBox="1"/>
              <p:nvPr/>
            </p:nvSpPr>
            <p:spPr>
              <a:xfrm>
                <a:off x="2379141" y="1110543"/>
                <a:ext cx="1378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sz="1600" dirty="0">
                    <a:solidFill>
                      <a:schemeClr val="bg1"/>
                    </a:solidFill>
                    <a:latin typeface="Pretendard Black" panose="02000A03000000020004" pitchFamily="50" charset="-127"/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&gt;</a:t>
                </a:r>
                <a:endParaRPr lang="ko-KR" altLang="en-US" sz="1600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A47CE-A0BF-79D3-FD76-657E0EB3FC93}"/>
                </a:ext>
              </a:extLst>
            </p:cNvPr>
            <p:cNvSpPr txBox="1"/>
            <p:nvPr/>
          </p:nvSpPr>
          <p:spPr>
            <a:xfrm>
              <a:off x="1028491" y="1969869"/>
              <a:ext cx="10072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농인과의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의사소통이 급하게 필요한 경우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 활용</a:t>
              </a:r>
              <a:endParaRPr lang="en-US" altLang="ko-KR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marL="263525" indent="-263525">
                <a:buClr>
                  <a:srgbClr val="48778E"/>
                </a:buClr>
                <a:buFont typeface="Wingdings" panose="05000000000000000000" pitchFamily="2" charset="2"/>
                <a:buChar char="l"/>
              </a:pP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청인들이 </a:t>
              </a:r>
              <a:r>
                <a:rPr lang="ko-KR" altLang="en-US" sz="1600" dirty="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수어에 대해 정보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를 얻을 수 있도록 하는 기능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(</a:t>
              </a:r>
              <a:r>
                <a:rPr lang="ko-KR" altLang="en-US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한국수어사전과 유사한 기능</a:t>
              </a:r>
              <a:r>
                <a:rPr lang="en-US" altLang="ko-KR" sz="1600" dirty="0"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)</a:t>
              </a:r>
              <a:endParaRPr lang="ko-KR" altLang="en-US" sz="1600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0CE15E2-FB5C-B5B3-EE6F-027F8386AB2A}"/>
                </a:ext>
              </a:extLst>
            </p:cNvPr>
            <p:cNvSpPr/>
            <p:nvPr/>
          </p:nvSpPr>
          <p:spPr>
            <a:xfrm>
              <a:off x="609600" y="1075166"/>
              <a:ext cx="1541929" cy="392631"/>
            </a:xfrm>
            <a:prstGeom prst="roundRect">
              <a:avLst>
                <a:gd name="adj" fmla="val 50000"/>
              </a:avLst>
            </a:prstGeom>
            <a:solidFill>
              <a:srgbClr val="48778E"/>
            </a:solidFill>
            <a:ln w="0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rtlCol="0" anchor="ctr"/>
            <a:lstStyle/>
            <a:p>
              <a:pPr algn="ctr"/>
              <a:r>
                <a:rPr lang="ko-KR" altLang="en-US" sz="1800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개발 </a:t>
              </a:r>
              <a:r>
                <a:rPr lang="ko-KR" altLang="en-US" dirty="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내용</a:t>
              </a:r>
              <a:endParaRPr lang="ko-KR" altLang="en-US" sz="1800" dirty="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pic>
        <p:nvPicPr>
          <p:cNvPr id="3" name="그래픽 2">
            <a:extLst>
              <a:ext uri="{FF2B5EF4-FFF2-40B4-BE49-F238E27FC236}">
                <a16:creationId xmlns:a16="http://schemas.microsoft.com/office/drawing/2014/main" id="{ADAEBDFC-E100-1F1D-E79D-128306A4D6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80891" y="3388139"/>
            <a:ext cx="496827" cy="4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2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8A48F420ACAC4EA802A1F80B3CE4B4" ma:contentTypeVersion="4" ma:contentTypeDescription="새 문서를 만듭니다." ma:contentTypeScope="" ma:versionID="910260a3f45322448586415a471f327a">
  <xsd:schema xmlns:xsd="http://www.w3.org/2001/XMLSchema" xmlns:xs="http://www.w3.org/2001/XMLSchema" xmlns:p="http://schemas.microsoft.com/office/2006/metadata/properties" xmlns:ns3="9d627310-3f1d-4820-b1db-302420b5a55d" targetNamespace="http://schemas.microsoft.com/office/2006/metadata/properties" ma:root="true" ma:fieldsID="8d96658863e80cc5b089b56f9a54dd83" ns3:_="">
    <xsd:import namespace="9d627310-3f1d-4820-b1db-302420b5a5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27310-3f1d-4820-b1db-302420b5a5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627310-3f1d-4820-b1db-302420b5a55d" xsi:nil="true"/>
  </documentManagement>
</p:properties>
</file>

<file path=customXml/itemProps1.xml><?xml version="1.0" encoding="utf-8"?>
<ds:datastoreItem xmlns:ds="http://schemas.openxmlformats.org/officeDocument/2006/customXml" ds:itemID="{C0F82728-5ECE-45F3-864C-53F563D1D9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627310-3f1d-4820-b1db-302420b5a5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2B7CB1-3651-424B-A21B-CF63B6818B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ED96C7-7C6C-41B4-B5AF-3C5B2B3EF2FB}">
  <ds:schemaRefs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9d627310-3f1d-4820-b1db-302420b5a55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816</Words>
  <Application>Microsoft Office PowerPoint</Application>
  <PresentationFormat>와이드스크린</PresentationFormat>
  <Paragraphs>199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G마켓 산스 Medium</vt:lpstr>
      <vt:lpstr>KoPubWorld돋움체_Pro Bold</vt:lpstr>
      <vt:lpstr>KoPubWorld돋움체_Pro Light</vt:lpstr>
      <vt:lpstr>KoPubWorld돋움체_Pro Medium</vt:lpstr>
      <vt:lpstr>KoPubWorld바탕체_Pro Medium</vt:lpstr>
      <vt:lpstr>Pretendard Black</vt:lpstr>
      <vt:lpstr>가나초콜릿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김군순</dc:creator>
  <cp:lastModifiedBy>김군순</cp:lastModifiedBy>
  <cp:revision>10</cp:revision>
  <dcterms:created xsi:type="dcterms:W3CDTF">2023-11-08T02:58:43Z</dcterms:created>
  <dcterms:modified xsi:type="dcterms:W3CDTF">2023-12-09T16:46:02Z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0x0101005C8A48F420ACAC4EA802A1F80B3CE4B4</vt:lpwstr>
  </property>
</Properties>
</file>