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Montserrat Black"/>
      <p:bold r:id="rId32"/>
      <p:boldItalic r:id="rId33"/>
    </p:embeddedFont>
    <p:embeddedFont>
      <p:font typeface="Montserrat ExtraLight"/>
      <p:regular r:id="rId34"/>
      <p:bold r:id="rId35"/>
      <p:italic r:id="rId36"/>
      <p:boldItalic r:id="rId37"/>
    </p:embeddedFont>
    <p:embeddedFont>
      <p:font typeface="Barlow Semi Condense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11F433-9368-48EC-AEC2-B96417B7C299}">
  <a:tblStyle styleId="{7611F433-9368-48EC-AEC2-B96417B7C2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italic.fntdata"/><Relationship Id="rId20" Type="http://schemas.openxmlformats.org/officeDocument/2006/relationships/slide" Target="slides/slide14.xml"/><Relationship Id="rId41" Type="http://schemas.openxmlformats.org/officeDocument/2006/relationships/font" Target="fonts/BarlowSemiCondensed-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Black-boldItalic.fntdata"/><Relationship Id="rId10" Type="http://schemas.openxmlformats.org/officeDocument/2006/relationships/slide" Target="slides/slide4.xml"/><Relationship Id="rId32" Type="http://schemas.openxmlformats.org/officeDocument/2006/relationships/font" Target="fonts/MontserratBlack-bold.fntdata"/><Relationship Id="rId13" Type="http://schemas.openxmlformats.org/officeDocument/2006/relationships/slide" Target="slides/slide7.xml"/><Relationship Id="rId35" Type="http://schemas.openxmlformats.org/officeDocument/2006/relationships/font" Target="fonts/MontserratExtraLight-bold.fntdata"/><Relationship Id="rId12" Type="http://schemas.openxmlformats.org/officeDocument/2006/relationships/slide" Target="slides/slide6.xml"/><Relationship Id="rId34" Type="http://schemas.openxmlformats.org/officeDocument/2006/relationships/font" Target="fonts/MontserratExtraLight-regular.fntdata"/><Relationship Id="rId15" Type="http://schemas.openxmlformats.org/officeDocument/2006/relationships/slide" Target="slides/slide9.xml"/><Relationship Id="rId37" Type="http://schemas.openxmlformats.org/officeDocument/2006/relationships/font" Target="fonts/MontserratExtraLight-boldItalic.fntdata"/><Relationship Id="rId14" Type="http://schemas.openxmlformats.org/officeDocument/2006/relationships/slide" Target="slides/slide8.xml"/><Relationship Id="rId36" Type="http://schemas.openxmlformats.org/officeDocument/2006/relationships/font" Target="fonts/MontserratExtraLight-italic.fntdata"/><Relationship Id="rId17" Type="http://schemas.openxmlformats.org/officeDocument/2006/relationships/slide" Target="slides/slide11.xml"/><Relationship Id="rId39" Type="http://schemas.openxmlformats.org/officeDocument/2006/relationships/font" Target="fonts/BarlowSemiCondensed-bold.fntdata"/><Relationship Id="rId16" Type="http://schemas.openxmlformats.org/officeDocument/2006/relationships/slide" Target="slides/slide10.xml"/><Relationship Id="rId38" Type="http://schemas.openxmlformats.org/officeDocument/2006/relationships/font" Target="fonts/BarlowSemiCondense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6af9143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6af9143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6b0230f6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6b0230f6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6af91436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6af91436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6af91436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6af91436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6b0230f6d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6b0230f6d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6b0230f6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6b0230f6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6b0230f6d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6b0230f6d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6b0230f6d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6b0230f6d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6b0230f6d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6b0230f6d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6b0230f6d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6b0230f6d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6af9143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6af9143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6af91436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6af91436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6af91436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6af91436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6af91436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6af91436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6af91436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6af91436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af91436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6af91436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6af91436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6af91436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6af9143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6af9143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6af91436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6af91436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6af91436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6af91436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6af91436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6af91436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6af91436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6af91436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6b0230f6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6b0230f6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6af91436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6af91436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226120" y="3584125"/>
            <a:ext cx="691660" cy="569399"/>
          </a:xfrm>
          <a:prstGeom prst="rect">
            <a:avLst/>
          </a:prstGeom>
          <a:noFill/>
          <a:ln>
            <a:noFill/>
          </a:ln>
        </p:spPr>
      </p:pic>
      <p:sp>
        <p:nvSpPr>
          <p:cNvPr id="55" name="Google Shape;55;p13"/>
          <p:cNvSpPr txBox="1"/>
          <p:nvPr/>
        </p:nvSpPr>
        <p:spPr>
          <a:xfrm>
            <a:off x="3172450" y="2119675"/>
            <a:ext cx="2799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434343"/>
                </a:solidFill>
                <a:latin typeface="Montserrat ExtraLight"/>
                <a:ea typeface="Montserrat ExtraLight"/>
                <a:cs typeface="Montserrat ExtraLight"/>
                <a:sym typeface="Montserrat ExtraLight"/>
              </a:rPr>
              <a:t>W A R M U P</a:t>
            </a:r>
            <a:endParaRPr sz="3100">
              <a:solidFill>
                <a:srgbClr val="434343"/>
              </a:solidFill>
              <a:latin typeface="Montserrat ExtraLight"/>
              <a:ea typeface="Montserrat ExtraLight"/>
              <a:cs typeface="Montserrat ExtraLight"/>
              <a:sym typeface="Montserrat ExtraLight"/>
            </a:endParaRPr>
          </a:p>
        </p:txBody>
      </p:sp>
      <p:sp>
        <p:nvSpPr>
          <p:cNvPr id="56" name="Google Shape;56;p13"/>
          <p:cNvSpPr txBox="1"/>
          <p:nvPr/>
        </p:nvSpPr>
        <p:spPr>
          <a:xfrm>
            <a:off x="3172550" y="1547575"/>
            <a:ext cx="2799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solidFill>
                  <a:srgbClr val="434343"/>
                </a:solidFill>
                <a:latin typeface="Montserrat Black"/>
                <a:ea typeface="Montserrat Black"/>
                <a:cs typeface="Montserrat Black"/>
                <a:sym typeface="Montserrat Black"/>
              </a:rPr>
              <a:t>CAPSTONE</a:t>
            </a:r>
            <a:endParaRPr sz="3300">
              <a:solidFill>
                <a:srgbClr val="434343"/>
              </a:solidFill>
              <a:latin typeface="Montserrat Black"/>
              <a:ea typeface="Montserrat Black"/>
              <a:cs typeface="Montserrat Black"/>
              <a:sym typeface="Montserrat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aphicFrame>
        <p:nvGraphicFramePr>
          <p:cNvPr id="110" name="Google Shape;110;p22"/>
          <p:cNvGraphicFramePr/>
          <p:nvPr/>
        </p:nvGraphicFramePr>
        <p:xfrm>
          <a:off x="671750" y="270795"/>
          <a:ext cx="3000000" cy="3000000"/>
        </p:xfrm>
        <a:graphic>
          <a:graphicData uri="http://schemas.openxmlformats.org/drawingml/2006/table">
            <a:tbl>
              <a:tblPr>
                <a:noFill/>
                <a:tableStyleId>{7611F433-9368-48EC-AEC2-B96417B7C299}</a:tableStyleId>
              </a:tblPr>
              <a:tblGrid>
                <a:gridCol w="2538650"/>
                <a:gridCol w="2538650"/>
              </a:tblGrid>
              <a:tr h="601650">
                <a:tc>
                  <a:txBody>
                    <a:bodyPr/>
                    <a:lstStyle/>
                    <a:p>
                      <a:pPr indent="0" lvl="0" marL="0" rtl="0" algn="l">
                        <a:spcBef>
                          <a:spcPts val="0"/>
                        </a:spcBef>
                        <a:spcAft>
                          <a:spcPts val="0"/>
                        </a:spcAft>
                        <a:buNone/>
                      </a:pPr>
                      <a:r>
                        <a:rPr b="1" lang="en">
                          <a:latin typeface="Calibri"/>
                          <a:ea typeface="Calibri"/>
                          <a:cs typeface="Calibri"/>
                          <a:sym typeface="Calibri"/>
                        </a:rPr>
                        <a:t>Use Case 3B</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Edit Attendance</a:t>
                      </a:r>
                      <a:endParaRPr>
                        <a:latin typeface="Calibri"/>
                        <a:ea typeface="Calibri"/>
                        <a:cs typeface="Calibri"/>
                        <a:sym typeface="Calibri"/>
                      </a:endParaRPr>
                    </a:p>
                  </a:txBody>
                  <a:tcPr marT="91425" marB="91425" marR="91425" marL="91425"/>
                </a:tc>
              </a:tr>
              <a:tr h="383525">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User (Teacher)</a:t>
                      </a:r>
                      <a:endParaRPr>
                        <a:latin typeface="Calibri"/>
                        <a:ea typeface="Calibri"/>
                        <a:cs typeface="Calibri"/>
                        <a:sym typeface="Calibri"/>
                      </a:endParaRPr>
                    </a:p>
                  </a:txBody>
                  <a:tcPr marT="91425" marB="91425" marR="91425" marL="91425"/>
                </a:tc>
              </a:tr>
              <a:tr h="1003125">
                <a:tc gridSpan="2">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The teacher sees the list of all the present students, and are able to modify the attendance manually.</a:t>
                      </a:r>
                      <a:endParaRPr>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hMerge="1"/>
              </a:tr>
            </a:tbl>
          </a:graphicData>
        </a:graphic>
      </p:graphicFrame>
      <p:pic>
        <p:nvPicPr>
          <p:cNvPr id="111" name="Google Shape;111;p22"/>
          <p:cNvPicPr preferRelativeResize="0"/>
          <p:nvPr/>
        </p:nvPicPr>
        <p:blipFill>
          <a:blip r:embed="rId3">
            <a:alphaModFix/>
          </a:blip>
          <a:stretch>
            <a:fillRect/>
          </a:stretch>
        </p:blipFill>
        <p:spPr>
          <a:xfrm>
            <a:off x="6359626" y="341080"/>
            <a:ext cx="2116900" cy="44712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23"/>
          <p:cNvGraphicFramePr/>
          <p:nvPr/>
        </p:nvGraphicFramePr>
        <p:xfrm>
          <a:off x="1780700" y="711550"/>
          <a:ext cx="3000000" cy="3000000"/>
        </p:xfrm>
        <a:graphic>
          <a:graphicData uri="http://schemas.openxmlformats.org/drawingml/2006/table">
            <a:tbl>
              <a:tblPr>
                <a:noFill/>
                <a:tableStyleId>{7611F433-9368-48EC-AEC2-B96417B7C299}</a:tableStyleId>
              </a:tblPr>
              <a:tblGrid>
                <a:gridCol w="2791300"/>
                <a:gridCol w="2791300"/>
              </a:tblGrid>
              <a:tr h="809650">
                <a:tc>
                  <a:txBody>
                    <a:bodyPr/>
                    <a:lstStyle/>
                    <a:p>
                      <a:pPr indent="0" lvl="0" marL="0" rtl="0" algn="l">
                        <a:spcBef>
                          <a:spcPts val="0"/>
                        </a:spcBef>
                        <a:spcAft>
                          <a:spcPts val="0"/>
                        </a:spcAft>
                        <a:buNone/>
                      </a:pPr>
                      <a:r>
                        <a:rPr b="1" lang="en">
                          <a:latin typeface="Calibri"/>
                          <a:ea typeface="Calibri"/>
                          <a:cs typeface="Calibri"/>
                          <a:sym typeface="Calibri"/>
                        </a:rPr>
                        <a:t>Use Case 3C</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View </a:t>
                      </a:r>
                      <a:r>
                        <a:rPr lang="en">
                          <a:solidFill>
                            <a:schemeClr val="dk1"/>
                          </a:solidFill>
                          <a:latin typeface="Calibri"/>
                          <a:ea typeface="Calibri"/>
                          <a:cs typeface="Calibri"/>
                          <a:sym typeface="Calibri"/>
                        </a:rPr>
                        <a:t>Timetable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526250">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User (teacher)</a:t>
                      </a:r>
                      <a:endParaRPr>
                        <a:latin typeface="Calibri"/>
                        <a:ea typeface="Calibri"/>
                        <a:cs typeface="Calibri"/>
                        <a:sym typeface="Calibri"/>
                      </a:endParaRPr>
                    </a:p>
                  </a:txBody>
                  <a:tcPr marT="91425" marB="91425" marR="91425" marL="91425"/>
                </a:tc>
              </a:tr>
              <a:tr h="1168900">
                <a:tc gridSpan="2">
                  <a:txBody>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teacher is able to view their already created timetable.</a:t>
                      </a:r>
                      <a:endParaRPr>
                        <a:latin typeface="Calibri"/>
                        <a:ea typeface="Calibri"/>
                        <a:cs typeface="Calibri"/>
                        <a:sym typeface="Calibri"/>
                      </a:endParaRPr>
                    </a:p>
                  </a:txBody>
                  <a:tcPr marT="91425" marB="91425" marR="91425" marL="91425"/>
                </a:tc>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4294967295" type="title"/>
          </p:nvPr>
        </p:nvSpPr>
        <p:spPr>
          <a:xfrm>
            <a:off x="3490650" y="1803175"/>
            <a:ext cx="216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a:solidFill>
                  <a:schemeClr val="accent1"/>
                </a:solidFill>
                <a:latin typeface="Barlow Semi Condensed"/>
                <a:ea typeface="Barlow Semi Condensed"/>
                <a:cs typeface="Barlow Semi Condensed"/>
                <a:sym typeface="Barlow Semi Condensed"/>
              </a:rPr>
              <a:t>USE CASES</a:t>
            </a:r>
            <a:endParaRPr b="1" sz="3420">
              <a:solidFill>
                <a:schemeClr val="accent1"/>
              </a:solidFill>
              <a:latin typeface="Barlow Semi Condensed"/>
              <a:ea typeface="Barlow Semi Condensed"/>
              <a:cs typeface="Barlow Semi Condensed"/>
              <a:sym typeface="Barlow Semi Condensed"/>
            </a:endParaRPr>
          </a:p>
        </p:txBody>
      </p:sp>
      <p:sp>
        <p:nvSpPr>
          <p:cNvPr id="122" name="Google Shape;122;p24"/>
          <p:cNvSpPr txBox="1"/>
          <p:nvPr/>
        </p:nvSpPr>
        <p:spPr>
          <a:xfrm>
            <a:off x="3490650" y="2461225"/>
            <a:ext cx="2162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Barlow Semi Condensed"/>
                <a:ea typeface="Barlow Semi Condensed"/>
                <a:cs typeface="Barlow Semi Condensed"/>
                <a:sym typeface="Barlow Semi Condensed"/>
              </a:rPr>
              <a:t>Student </a:t>
            </a:r>
            <a:r>
              <a:rPr b="1" lang="en" sz="1900">
                <a:latin typeface="Barlow Semi Condensed"/>
                <a:ea typeface="Barlow Semi Condensed"/>
                <a:cs typeface="Barlow Semi Condensed"/>
                <a:sym typeface="Barlow Semi Condensed"/>
              </a:rPr>
              <a:t>Application </a:t>
            </a:r>
            <a:endParaRPr b="1" sz="1900">
              <a:latin typeface="Barlow Semi Condensed"/>
              <a:ea typeface="Barlow Semi Condensed"/>
              <a:cs typeface="Barlow Semi Condensed"/>
              <a:sym typeface="Barlow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2024750" y="152400"/>
            <a:ext cx="4865607"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26"/>
          <p:cNvGraphicFramePr/>
          <p:nvPr/>
        </p:nvGraphicFramePr>
        <p:xfrm>
          <a:off x="3216750" y="570150"/>
          <a:ext cx="3000000" cy="3000000"/>
        </p:xfrm>
        <a:graphic>
          <a:graphicData uri="http://schemas.openxmlformats.org/drawingml/2006/table">
            <a:tbl>
              <a:tblPr>
                <a:noFill/>
                <a:tableStyleId>{7611F433-9368-48EC-AEC2-B96417B7C299}</a:tableStyleId>
              </a:tblPr>
              <a:tblGrid>
                <a:gridCol w="1835950"/>
                <a:gridCol w="3095100"/>
              </a:tblGrid>
              <a:tr h="708750">
                <a:tc>
                  <a:txBody>
                    <a:bodyPr/>
                    <a:lstStyle/>
                    <a:p>
                      <a:pPr indent="0" lvl="0" marL="0" rtl="0" algn="l">
                        <a:spcBef>
                          <a:spcPts val="0"/>
                        </a:spcBef>
                        <a:spcAft>
                          <a:spcPts val="0"/>
                        </a:spcAft>
                        <a:buNone/>
                      </a:pPr>
                      <a:r>
                        <a:rPr b="1" lang="en">
                          <a:latin typeface="Calibri"/>
                          <a:ea typeface="Calibri"/>
                          <a:cs typeface="Calibri"/>
                          <a:sym typeface="Calibri"/>
                        </a:rPr>
                        <a:t>Use Case 1</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Login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460675">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User (Student)</a:t>
                      </a:r>
                      <a:endParaRPr>
                        <a:latin typeface="Calibri"/>
                        <a:ea typeface="Calibri"/>
                        <a:cs typeface="Calibri"/>
                        <a:sym typeface="Calibri"/>
                      </a:endParaRPr>
                    </a:p>
                  </a:txBody>
                  <a:tcPr marT="91425" marB="91425" marR="91425" marL="91425"/>
                </a:tc>
              </a:tr>
              <a:tr h="1023250">
                <a:tc gridSpan="2">
                  <a:txBody>
                    <a:bodyPr/>
                    <a:lstStyle/>
                    <a:p>
                      <a:pPr indent="0" lvl="0" marL="0" rtl="0" algn="l">
                        <a:spcBef>
                          <a:spcPts val="0"/>
                        </a:spcBef>
                        <a:spcAft>
                          <a:spcPts val="0"/>
                        </a:spcAft>
                        <a:buNone/>
                      </a:pPr>
                      <a:r>
                        <a:rPr lang="en">
                          <a:latin typeface="Calibri"/>
                          <a:ea typeface="Calibri"/>
                          <a:cs typeface="Calibri"/>
                          <a:sym typeface="Calibri"/>
                        </a:rPr>
                        <a:t>The user launches the app and is greeted by the login page. The user enters the login credentials, and if the credentials are correct, the user is granted access to the application.</a:t>
                      </a:r>
                      <a:endParaRPr>
                        <a:latin typeface="Calibri"/>
                        <a:ea typeface="Calibri"/>
                        <a:cs typeface="Calibri"/>
                        <a:sym typeface="Calibri"/>
                      </a:endParaRPr>
                    </a:p>
                  </a:txBody>
                  <a:tcPr marT="91425" marB="91425" marR="91425" marL="91425"/>
                </a:tc>
                <a:tc hMerge="1"/>
              </a:tr>
              <a:tr h="132337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Alternate Flow 1A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If the user does not have a registered account, they click on the sign-up button.</a:t>
                      </a:r>
                      <a:endParaRPr/>
                    </a:p>
                  </a:txBody>
                  <a:tcPr marT="91425" marB="91425" marR="91425" marL="91425"/>
                </a:tc>
              </a:tr>
              <a:tr h="70875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Alternate Flow 1B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If he is unable to recall the credentials, he presses the </a:t>
                      </a:r>
                      <a:r>
                        <a:rPr i="1" lang="en">
                          <a:solidFill>
                            <a:schemeClr val="dk1"/>
                          </a:solidFill>
                          <a:latin typeface="Calibri"/>
                          <a:ea typeface="Calibri"/>
                          <a:cs typeface="Calibri"/>
                          <a:sym typeface="Calibri"/>
                        </a:rPr>
                        <a:t>forgot password</a:t>
                      </a:r>
                      <a:r>
                        <a:rPr lang="en">
                          <a:solidFill>
                            <a:schemeClr val="dk1"/>
                          </a:solidFill>
                          <a:latin typeface="Calibri"/>
                          <a:ea typeface="Calibri"/>
                          <a:cs typeface="Calibri"/>
                          <a:sym typeface="Calibri"/>
                        </a:rPr>
                        <a:t> link.</a:t>
                      </a:r>
                      <a:endParaRPr/>
                    </a:p>
                  </a:txBody>
                  <a:tcPr marT="91425" marB="91425" marR="91425" marL="91425"/>
                </a:tc>
              </a:tr>
            </a:tbl>
          </a:graphicData>
        </a:graphic>
      </p:graphicFrame>
      <p:pic>
        <p:nvPicPr>
          <p:cNvPr id="133" name="Google Shape;133;p26"/>
          <p:cNvPicPr preferRelativeResize="0"/>
          <p:nvPr/>
        </p:nvPicPr>
        <p:blipFill>
          <a:blip r:embed="rId3">
            <a:alphaModFix/>
          </a:blip>
          <a:stretch>
            <a:fillRect/>
          </a:stretch>
        </p:blipFill>
        <p:spPr>
          <a:xfrm>
            <a:off x="470000" y="606375"/>
            <a:ext cx="2290825" cy="422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27"/>
          <p:cNvGraphicFramePr/>
          <p:nvPr/>
        </p:nvGraphicFramePr>
        <p:xfrm>
          <a:off x="3282550" y="570150"/>
          <a:ext cx="3000000" cy="3000000"/>
        </p:xfrm>
        <a:graphic>
          <a:graphicData uri="http://schemas.openxmlformats.org/drawingml/2006/table">
            <a:tbl>
              <a:tblPr>
                <a:noFill/>
                <a:tableStyleId>{7611F433-9368-48EC-AEC2-B96417B7C299}</a:tableStyleId>
              </a:tblPr>
              <a:tblGrid>
                <a:gridCol w="1770075"/>
                <a:gridCol w="3192150"/>
              </a:tblGrid>
              <a:tr h="1280975">
                <a:tc>
                  <a:txBody>
                    <a:bodyPr/>
                    <a:lstStyle/>
                    <a:p>
                      <a:pPr indent="0" lvl="0" marL="0" rtl="0" algn="l">
                        <a:spcBef>
                          <a:spcPts val="0"/>
                        </a:spcBef>
                        <a:spcAft>
                          <a:spcPts val="0"/>
                        </a:spcAft>
                        <a:buNone/>
                      </a:pPr>
                      <a:r>
                        <a:rPr b="1" lang="en">
                          <a:latin typeface="Calibri"/>
                          <a:ea typeface="Calibri"/>
                          <a:cs typeface="Calibri"/>
                          <a:sym typeface="Calibri"/>
                        </a:rPr>
                        <a:t>Use Case 1A</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Signup</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832600">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User (Student)</a:t>
                      </a:r>
                      <a:endParaRPr>
                        <a:latin typeface="Calibri"/>
                        <a:ea typeface="Calibri"/>
                        <a:cs typeface="Calibri"/>
                        <a:sym typeface="Calibri"/>
                      </a:endParaRPr>
                    </a:p>
                  </a:txBody>
                  <a:tcPr marT="91425" marB="91425" marR="91425" marL="91425"/>
                </a:tc>
              </a:tr>
              <a:tr h="1849350">
                <a:tc gridSpan="2">
                  <a:txBody>
                    <a:bodyPr/>
                    <a:lstStyle/>
                    <a:p>
                      <a:pPr indent="0" lvl="0" marL="0" rtl="0" algn="l">
                        <a:spcBef>
                          <a:spcPts val="0"/>
                        </a:spcBef>
                        <a:spcAft>
                          <a:spcPts val="0"/>
                        </a:spcAft>
                        <a:buNone/>
                      </a:pPr>
                      <a:r>
                        <a:rPr lang="en">
                          <a:latin typeface="Calibri"/>
                          <a:ea typeface="Calibri"/>
                          <a:cs typeface="Calibri"/>
                          <a:sym typeface="Calibri"/>
                        </a:rPr>
                        <a:t>When user opens the app first time to create the account, user fills in the information such as Name, Email, Password and completes the account setup. All the details would be stored in the database.</a:t>
                      </a:r>
                      <a:endParaRPr>
                        <a:latin typeface="Calibri"/>
                        <a:ea typeface="Calibri"/>
                        <a:cs typeface="Calibri"/>
                        <a:sym typeface="Calibri"/>
                      </a:endParaRPr>
                    </a:p>
                  </a:txBody>
                  <a:tcPr marT="91425" marB="91425" marR="91425" marL="91425"/>
                </a:tc>
                <a:tc hMerge="1"/>
              </a:tr>
            </a:tbl>
          </a:graphicData>
        </a:graphic>
      </p:graphicFrame>
      <p:pic>
        <p:nvPicPr>
          <p:cNvPr id="139" name="Google Shape;139;p27"/>
          <p:cNvPicPr preferRelativeResize="0"/>
          <p:nvPr/>
        </p:nvPicPr>
        <p:blipFill>
          <a:blip r:embed="rId3">
            <a:alphaModFix/>
          </a:blip>
          <a:stretch>
            <a:fillRect/>
          </a:stretch>
        </p:blipFill>
        <p:spPr>
          <a:xfrm>
            <a:off x="502450" y="570149"/>
            <a:ext cx="2146125" cy="3962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28"/>
          <p:cNvGraphicFramePr/>
          <p:nvPr/>
        </p:nvGraphicFramePr>
        <p:xfrm>
          <a:off x="1512625" y="570150"/>
          <a:ext cx="3000000" cy="3000000"/>
        </p:xfrm>
        <a:graphic>
          <a:graphicData uri="http://schemas.openxmlformats.org/drawingml/2006/table">
            <a:tbl>
              <a:tblPr>
                <a:noFill/>
                <a:tableStyleId>{7611F433-9368-48EC-AEC2-B96417B7C299}</a:tableStyleId>
              </a:tblPr>
              <a:tblGrid>
                <a:gridCol w="2967925"/>
                <a:gridCol w="2967925"/>
              </a:tblGrid>
              <a:tr h="941050">
                <a:tc>
                  <a:txBody>
                    <a:bodyPr/>
                    <a:lstStyle/>
                    <a:p>
                      <a:pPr indent="0" lvl="0" marL="0" rtl="0" algn="l">
                        <a:spcBef>
                          <a:spcPts val="0"/>
                        </a:spcBef>
                        <a:spcAft>
                          <a:spcPts val="0"/>
                        </a:spcAft>
                        <a:buNone/>
                      </a:pPr>
                      <a:r>
                        <a:rPr b="1" lang="en">
                          <a:latin typeface="Calibri"/>
                          <a:ea typeface="Calibri"/>
                          <a:cs typeface="Calibri"/>
                          <a:sym typeface="Calibri"/>
                        </a:rPr>
                        <a:t>Use Case 1B</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Forgot Password</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611675">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User (Student)</a:t>
                      </a:r>
                      <a:endParaRPr>
                        <a:latin typeface="Calibri"/>
                        <a:ea typeface="Calibri"/>
                        <a:cs typeface="Calibri"/>
                        <a:sym typeface="Calibri"/>
                      </a:endParaRPr>
                    </a:p>
                  </a:txBody>
                  <a:tcPr marT="91425" marB="91425" marR="91425" marL="91425"/>
                </a:tc>
              </a:tr>
              <a:tr h="2258575">
                <a:tc gridSpan="2">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User needs to enter the email to reset the password. The input email id will be checked against the system records. If present, the password reset link will be sent to the email address. Then user needs to enter new password and reenter to confirm the new password. The new password would be updated in the database.</a:t>
                      </a:r>
                      <a:endParaRPr>
                        <a:latin typeface="Calibri"/>
                        <a:ea typeface="Calibri"/>
                        <a:cs typeface="Calibri"/>
                        <a:sym typeface="Calibri"/>
                      </a:endParaRPr>
                    </a:p>
                  </a:txBody>
                  <a:tcPr marT="91425" marB="91425" marR="91425" marL="91425"/>
                </a:tc>
                <a:tc h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29"/>
          <p:cNvGraphicFramePr/>
          <p:nvPr/>
        </p:nvGraphicFramePr>
        <p:xfrm>
          <a:off x="650975" y="676045"/>
          <a:ext cx="3000000" cy="3000000"/>
        </p:xfrm>
        <a:graphic>
          <a:graphicData uri="http://schemas.openxmlformats.org/drawingml/2006/table">
            <a:tbl>
              <a:tblPr>
                <a:noFill/>
                <a:tableStyleId>{7611F433-9368-48EC-AEC2-B96417B7C299}</a:tableStyleId>
              </a:tblPr>
              <a:tblGrid>
                <a:gridCol w="2404000"/>
                <a:gridCol w="2404000"/>
              </a:tblGrid>
              <a:tr h="628175">
                <a:tc>
                  <a:txBody>
                    <a:bodyPr/>
                    <a:lstStyle/>
                    <a:p>
                      <a:pPr indent="0" lvl="0" marL="0" rtl="0" algn="l">
                        <a:spcBef>
                          <a:spcPts val="0"/>
                        </a:spcBef>
                        <a:spcAft>
                          <a:spcPts val="0"/>
                        </a:spcAft>
                        <a:buNone/>
                      </a:pPr>
                      <a:r>
                        <a:rPr b="1" lang="en">
                          <a:latin typeface="Calibri"/>
                          <a:ea typeface="Calibri"/>
                          <a:cs typeface="Calibri"/>
                          <a:sym typeface="Calibri"/>
                        </a:rPr>
                        <a:t>Use Case 2</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Scan face images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400425">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User (Student)</a:t>
                      </a:r>
                      <a:endParaRPr>
                        <a:latin typeface="Calibri"/>
                        <a:ea typeface="Calibri"/>
                        <a:cs typeface="Calibri"/>
                        <a:sym typeface="Calibri"/>
                      </a:endParaRPr>
                    </a:p>
                  </a:txBody>
                  <a:tcPr marT="91425" marB="91425" marR="91425" marL="91425"/>
                </a:tc>
              </a:tr>
              <a:tr h="2678700">
                <a:tc gridSpan="2">
                  <a:txBody>
                    <a:bodyPr/>
                    <a:lstStyle/>
                    <a:p>
                      <a:pPr indent="0" lvl="0" marL="0" rtl="0" algn="l">
                        <a:spcBef>
                          <a:spcPts val="0"/>
                        </a:spcBef>
                        <a:spcAft>
                          <a:spcPts val="0"/>
                        </a:spcAft>
                        <a:buNone/>
                      </a:pPr>
                      <a:r>
                        <a:rPr lang="en">
                          <a:latin typeface="Calibri"/>
                          <a:ea typeface="Calibri"/>
                          <a:cs typeface="Calibri"/>
                          <a:sym typeface="Calibri"/>
                        </a:rPr>
                        <a:t>After signup, the user has to complete the mandatory step of </a:t>
                      </a:r>
                      <a:r>
                        <a:rPr lang="en">
                          <a:latin typeface="Calibri"/>
                          <a:ea typeface="Calibri"/>
                          <a:cs typeface="Calibri"/>
                          <a:sym typeface="Calibri"/>
                        </a:rPr>
                        <a:t>scanning</a:t>
                      </a:r>
                      <a:r>
                        <a:rPr lang="en">
                          <a:latin typeface="Calibri"/>
                          <a:ea typeface="Calibri"/>
                          <a:cs typeface="Calibri"/>
                          <a:sym typeface="Calibri"/>
                        </a:rPr>
                        <a:t> face images before going to the Home page.</a:t>
                      </a:r>
                      <a:endParaRPr>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30"/>
          <p:cNvGraphicFramePr/>
          <p:nvPr/>
        </p:nvGraphicFramePr>
        <p:xfrm>
          <a:off x="671750" y="575595"/>
          <a:ext cx="3000000" cy="3000000"/>
        </p:xfrm>
        <a:graphic>
          <a:graphicData uri="http://schemas.openxmlformats.org/drawingml/2006/table">
            <a:tbl>
              <a:tblPr>
                <a:noFill/>
                <a:tableStyleId>{7611F433-9368-48EC-AEC2-B96417B7C299}</a:tableStyleId>
              </a:tblPr>
              <a:tblGrid>
                <a:gridCol w="2404000"/>
                <a:gridCol w="2404000"/>
              </a:tblGrid>
              <a:tr h="1163325">
                <a:tc>
                  <a:txBody>
                    <a:bodyPr/>
                    <a:lstStyle/>
                    <a:p>
                      <a:pPr indent="0" lvl="0" marL="0" rtl="0" algn="l">
                        <a:spcBef>
                          <a:spcPts val="0"/>
                        </a:spcBef>
                        <a:spcAft>
                          <a:spcPts val="0"/>
                        </a:spcAft>
                        <a:buNone/>
                      </a:pPr>
                      <a:r>
                        <a:rPr b="1" lang="en">
                          <a:latin typeface="Calibri"/>
                          <a:ea typeface="Calibri"/>
                          <a:cs typeface="Calibri"/>
                          <a:sym typeface="Calibri"/>
                        </a:rPr>
                        <a:t>Use Case 3</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View current class details.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741550">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User (Student)</a:t>
                      </a:r>
                      <a:endParaRPr>
                        <a:latin typeface="Calibri"/>
                        <a:ea typeface="Calibri"/>
                        <a:cs typeface="Calibri"/>
                        <a:sym typeface="Calibri"/>
                      </a:endParaRPr>
                    </a:p>
                  </a:txBody>
                  <a:tcPr marT="91425" marB="91425" marR="91425" marL="91425"/>
                </a:tc>
              </a:tr>
              <a:tr h="1939600">
                <a:tc gridSpan="2">
                  <a:txBody>
                    <a:bodyPr/>
                    <a:lstStyle/>
                    <a:p>
                      <a:pPr indent="0" lvl="0" marL="0" rtl="0" algn="l">
                        <a:spcBef>
                          <a:spcPts val="0"/>
                        </a:spcBef>
                        <a:spcAft>
                          <a:spcPts val="0"/>
                        </a:spcAft>
                        <a:buNone/>
                      </a:pPr>
                      <a:r>
                        <a:rPr lang="en">
                          <a:latin typeface="Calibri"/>
                          <a:ea typeface="Calibri"/>
                          <a:cs typeface="Calibri"/>
                          <a:sym typeface="Calibri"/>
                        </a:rPr>
                        <a:t>In the home page, the user will be able to see the current class details.</a:t>
                      </a:r>
                      <a:r>
                        <a:rPr lang="en">
                          <a:latin typeface="Calibri"/>
                          <a:ea typeface="Calibri"/>
                          <a:cs typeface="Calibri"/>
                          <a:sym typeface="Calibri"/>
                        </a:rPr>
                        <a:t> </a:t>
                      </a:r>
                      <a:endParaRPr>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cxnSp>
        <p:nvCxnSpPr>
          <p:cNvPr id="159" name="Google Shape;159;p31"/>
          <p:cNvCxnSpPr/>
          <p:nvPr/>
        </p:nvCxnSpPr>
        <p:spPr>
          <a:xfrm rot="10800000">
            <a:off x="4563400" y="1384575"/>
            <a:ext cx="0" cy="3573300"/>
          </a:xfrm>
          <a:prstGeom prst="straightConnector1">
            <a:avLst/>
          </a:prstGeom>
          <a:noFill/>
          <a:ln cap="flat" cmpd="sng" w="9525">
            <a:solidFill>
              <a:schemeClr val="accent1"/>
            </a:solidFill>
            <a:prstDash val="dash"/>
            <a:round/>
            <a:headEnd len="med" w="med" type="diamond"/>
            <a:tailEnd len="med" w="med" type="diamond"/>
          </a:ln>
        </p:spPr>
      </p:cxnSp>
      <p:pic>
        <p:nvPicPr>
          <p:cNvPr id="160" name="Google Shape;160;p31"/>
          <p:cNvPicPr preferRelativeResize="0"/>
          <p:nvPr/>
        </p:nvPicPr>
        <p:blipFill>
          <a:blip r:embed="rId3">
            <a:alphaModFix/>
          </a:blip>
          <a:stretch>
            <a:fillRect/>
          </a:stretch>
        </p:blipFill>
        <p:spPr>
          <a:xfrm>
            <a:off x="2546676" y="1744750"/>
            <a:ext cx="4050650" cy="2973350"/>
          </a:xfrm>
          <a:prstGeom prst="rect">
            <a:avLst/>
          </a:prstGeom>
          <a:noFill/>
          <a:ln>
            <a:noFill/>
          </a:ln>
        </p:spPr>
      </p:pic>
      <p:sp>
        <p:nvSpPr>
          <p:cNvPr id="161" name="Google Shape;161;p31"/>
          <p:cNvSpPr txBox="1"/>
          <p:nvPr>
            <p:ph type="title"/>
          </p:nvPr>
        </p:nvSpPr>
        <p:spPr>
          <a:xfrm>
            <a:off x="3332550" y="661650"/>
            <a:ext cx="247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a:solidFill>
                  <a:schemeClr val="accent1"/>
                </a:solidFill>
                <a:latin typeface="Barlow Semi Condensed"/>
                <a:ea typeface="Barlow Semi Condensed"/>
                <a:cs typeface="Barlow Semi Condensed"/>
                <a:sym typeface="Barlow Semi Condensed"/>
              </a:rPr>
              <a:t>TECH STACK</a:t>
            </a:r>
            <a:endParaRPr b="1" sz="3420">
              <a:solidFill>
                <a:schemeClr val="accent1"/>
              </a:solidFill>
              <a:latin typeface="Barlow Semi Condensed"/>
              <a:ea typeface="Barlow Semi Condensed"/>
              <a:cs typeface="Barlow Semi Condensed"/>
              <a:sym typeface="Barlow Semi Condensed"/>
            </a:endParaRPr>
          </a:p>
        </p:txBody>
      </p:sp>
      <p:cxnSp>
        <p:nvCxnSpPr>
          <p:cNvPr id="162" name="Google Shape;162;p31"/>
          <p:cNvCxnSpPr/>
          <p:nvPr/>
        </p:nvCxnSpPr>
        <p:spPr>
          <a:xfrm rot="10800000">
            <a:off x="4560700" y="-711750"/>
            <a:ext cx="5400" cy="1373400"/>
          </a:xfrm>
          <a:prstGeom prst="straightConnector1">
            <a:avLst/>
          </a:prstGeom>
          <a:noFill/>
          <a:ln cap="flat" cmpd="sng" w="9525">
            <a:solidFill>
              <a:schemeClr val="accent1"/>
            </a:solidFill>
            <a:prstDash val="dash"/>
            <a:round/>
            <a:headEnd len="med" w="med" type="oval"/>
            <a:tailEnd len="med" w="med" type="oval"/>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rot="2336311">
            <a:off x="4578005" y="517400"/>
            <a:ext cx="2777692" cy="5143501"/>
          </a:xfrm>
          <a:prstGeom prst="rect">
            <a:avLst/>
          </a:prstGeom>
          <a:noFill/>
          <a:ln>
            <a:noFill/>
          </a:ln>
          <a:effectLst>
            <a:outerShdw blurRad="57150" rotWithShape="0" algn="bl" dir="3480000" dist="209550">
              <a:srgbClr val="000000">
                <a:alpha val="50000"/>
              </a:srgbClr>
            </a:outerShdw>
          </a:effectLst>
        </p:spPr>
      </p:pic>
      <p:sp>
        <p:nvSpPr>
          <p:cNvPr id="62" name="Google Shape;62;p14"/>
          <p:cNvSpPr txBox="1"/>
          <p:nvPr/>
        </p:nvSpPr>
        <p:spPr>
          <a:xfrm rot="-3081409">
            <a:off x="3541363" y="1670044"/>
            <a:ext cx="2582677" cy="87725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rgbClr val="4A86E8"/>
                </a:solidFill>
                <a:latin typeface="Barlow Semi Condensed"/>
                <a:ea typeface="Barlow Semi Condensed"/>
                <a:cs typeface="Barlow Semi Condensed"/>
                <a:sym typeface="Barlow Semi Condensed"/>
              </a:rPr>
              <a:t>FACESHOT</a:t>
            </a:r>
            <a:endParaRPr b="1" sz="4500">
              <a:solidFill>
                <a:srgbClr val="4A86E8"/>
              </a:solidFill>
              <a:latin typeface="Barlow Semi Condensed"/>
              <a:ea typeface="Barlow Semi Condensed"/>
              <a:cs typeface="Barlow Semi Condensed"/>
              <a:sym typeface="Barlow Semi Condensed"/>
            </a:endParaRPr>
          </a:p>
        </p:txBody>
      </p:sp>
      <p:pic>
        <p:nvPicPr>
          <p:cNvPr id="63" name="Google Shape;63;p14"/>
          <p:cNvPicPr preferRelativeResize="0"/>
          <p:nvPr/>
        </p:nvPicPr>
        <p:blipFill>
          <a:blip r:embed="rId4">
            <a:alphaModFix/>
          </a:blip>
          <a:stretch>
            <a:fillRect/>
          </a:stretch>
        </p:blipFill>
        <p:spPr>
          <a:xfrm>
            <a:off x="7941438" y="4135675"/>
            <a:ext cx="1002224" cy="825051"/>
          </a:xfrm>
          <a:prstGeom prst="rect">
            <a:avLst/>
          </a:prstGeom>
          <a:noFill/>
          <a:ln>
            <a:noFill/>
          </a:ln>
        </p:spPr>
      </p:pic>
      <p:cxnSp>
        <p:nvCxnSpPr>
          <p:cNvPr id="64" name="Google Shape;64;p14"/>
          <p:cNvCxnSpPr>
            <a:stCxn id="62" idx="1"/>
          </p:cNvCxnSpPr>
          <p:nvPr/>
        </p:nvCxnSpPr>
        <p:spPr>
          <a:xfrm flipH="1">
            <a:off x="2307901" y="3117273"/>
            <a:ext cx="1718400" cy="2129700"/>
          </a:xfrm>
          <a:prstGeom prst="straightConnector1">
            <a:avLst/>
          </a:prstGeom>
          <a:noFill/>
          <a:ln cap="flat" cmpd="sng" w="19050">
            <a:solidFill>
              <a:srgbClr val="4285F4"/>
            </a:solidFill>
            <a:prstDash val="dash"/>
            <a:round/>
            <a:headEnd len="med" w="med" type="diamond"/>
            <a:tailEnd len="med" w="med" type="none"/>
          </a:ln>
        </p:spPr>
      </p:cxnSp>
      <p:cxnSp>
        <p:nvCxnSpPr>
          <p:cNvPr id="65" name="Google Shape;65;p14"/>
          <p:cNvCxnSpPr>
            <a:endCxn id="62" idx="3"/>
          </p:cNvCxnSpPr>
          <p:nvPr/>
        </p:nvCxnSpPr>
        <p:spPr>
          <a:xfrm flipH="1">
            <a:off x="5639101" y="-51627"/>
            <a:ext cx="942900" cy="1151700"/>
          </a:xfrm>
          <a:prstGeom prst="straightConnector1">
            <a:avLst/>
          </a:prstGeom>
          <a:noFill/>
          <a:ln cap="flat" cmpd="sng" w="19050">
            <a:solidFill>
              <a:srgbClr val="4285F4"/>
            </a:solidFill>
            <a:prstDash val="dash"/>
            <a:round/>
            <a:headEnd len="med" w="med" type="none"/>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cxnSp>
        <p:nvCxnSpPr>
          <p:cNvPr id="167" name="Google Shape;167;p32"/>
          <p:cNvCxnSpPr/>
          <p:nvPr/>
        </p:nvCxnSpPr>
        <p:spPr>
          <a:xfrm rot="10800000">
            <a:off x="7525750" y="294000"/>
            <a:ext cx="0" cy="4493700"/>
          </a:xfrm>
          <a:prstGeom prst="straightConnector1">
            <a:avLst/>
          </a:prstGeom>
          <a:noFill/>
          <a:ln cap="flat" cmpd="sng" w="9525">
            <a:solidFill>
              <a:schemeClr val="accent1"/>
            </a:solidFill>
            <a:prstDash val="dash"/>
            <a:round/>
            <a:headEnd len="med" w="med" type="diamond"/>
            <a:tailEnd len="med" w="med" type="oval"/>
          </a:ln>
        </p:spPr>
      </p:cxnSp>
      <p:pic>
        <p:nvPicPr>
          <p:cNvPr id="168" name="Google Shape;168;p32"/>
          <p:cNvPicPr preferRelativeResize="0"/>
          <p:nvPr/>
        </p:nvPicPr>
        <p:blipFill>
          <a:blip r:embed="rId3">
            <a:alphaModFix/>
          </a:blip>
          <a:stretch>
            <a:fillRect/>
          </a:stretch>
        </p:blipFill>
        <p:spPr>
          <a:xfrm>
            <a:off x="5114108" y="924625"/>
            <a:ext cx="4824950" cy="3541725"/>
          </a:xfrm>
          <a:prstGeom prst="rect">
            <a:avLst/>
          </a:prstGeom>
          <a:noFill/>
          <a:ln>
            <a:noFill/>
          </a:ln>
        </p:spPr>
      </p:pic>
      <p:grpSp>
        <p:nvGrpSpPr>
          <p:cNvPr id="169" name="Google Shape;169;p32"/>
          <p:cNvGrpSpPr/>
          <p:nvPr/>
        </p:nvGrpSpPr>
        <p:grpSpPr>
          <a:xfrm>
            <a:off x="554450" y="1530175"/>
            <a:ext cx="5756975" cy="2667913"/>
            <a:chOff x="511600" y="1563525"/>
            <a:chExt cx="5756975" cy="2667913"/>
          </a:xfrm>
        </p:grpSpPr>
        <p:pic>
          <p:nvPicPr>
            <p:cNvPr id="170" name="Google Shape;170;p32"/>
            <p:cNvPicPr preferRelativeResize="0"/>
            <p:nvPr/>
          </p:nvPicPr>
          <p:blipFill>
            <a:blip r:embed="rId4">
              <a:alphaModFix/>
            </a:blip>
            <a:stretch>
              <a:fillRect/>
            </a:stretch>
          </p:blipFill>
          <p:spPr>
            <a:xfrm>
              <a:off x="511600" y="1961076"/>
              <a:ext cx="2473100" cy="1648724"/>
            </a:xfrm>
            <a:prstGeom prst="rect">
              <a:avLst/>
            </a:prstGeom>
            <a:noFill/>
            <a:ln>
              <a:noFill/>
            </a:ln>
          </p:spPr>
        </p:pic>
        <p:pic>
          <p:nvPicPr>
            <p:cNvPr id="171" name="Google Shape;171;p32"/>
            <p:cNvPicPr preferRelativeResize="0"/>
            <p:nvPr/>
          </p:nvPicPr>
          <p:blipFill>
            <a:blip r:embed="rId5">
              <a:alphaModFix/>
            </a:blip>
            <a:stretch>
              <a:fillRect/>
            </a:stretch>
          </p:blipFill>
          <p:spPr>
            <a:xfrm>
              <a:off x="1446875" y="3458713"/>
              <a:ext cx="772725" cy="772725"/>
            </a:xfrm>
            <a:prstGeom prst="rect">
              <a:avLst/>
            </a:prstGeom>
            <a:noFill/>
            <a:ln>
              <a:noFill/>
            </a:ln>
          </p:spPr>
        </p:pic>
        <p:cxnSp>
          <p:nvCxnSpPr>
            <p:cNvPr id="172" name="Google Shape;172;p32"/>
            <p:cNvCxnSpPr/>
            <p:nvPr/>
          </p:nvCxnSpPr>
          <p:spPr>
            <a:xfrm flipH="1">
              <a:off x="3341775" y="1781375"/>
              <a:ext cx="2926800" cy="28500"/>
            </a:xfrm>
            <a:prstGeom prst="straightConnector1">
              <a:avLst/>
            </a:prstGeom>
            <a:noFill/>
            <a:ln cap="flat" cmpd="sng" w="9525">
              <a:solidFill>
                <a:srgbClr val="03A1DF"/>
              </a:solidFill>
              <a:prstDash val="dash"/>
              <a:round/>
              <a:headEnd len="med" w="med" type="none"/>
              <a:tailEnd len="med" w="med" type="diamond"/>
            </a:ln>
          </p:spPr>
        </p:cxnSp>
        <p:sp>
          <p:nvSpPr>
            <p:cNvPr id="173" name="Google Shape;173;p32"/>
            <p:cNvSpPr txBox="1"/>
            <p:nvPr/>
          </p:nvSpPr>
          <p:spPr>
            <a:xfrm>
              <a:off x="1096950" y="1563525"/>
              <a:ext cx="22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Barlow Semi Condensed"/>
                  <a:ea typeface="Barlow Semi Condensed"/>
                  <a:cs typeface="Barlow Semi Condensed"/>
                  <a:sym typeface="Barlow Semi Condensed"/>
                </a:rPr>
                <a:t>Front End (Mobile app)</a:t>
              </a:r>
              <a:endParaRPr sz="1800">
                <a:latin typeface="Barlow Semi Condensed"/>
                <a:ea typeface="Barlow Semi Condensed"/>
                <a:cs typeface="Barlow Semi Condensed"/>
                <a:sym typeface="Barlow Semi Condensed"/>
              </a:endParaRPr>
            </a:p>
          </p:txBody>
        </p:sp>
        <p:cxnSp>
          <p:nvCxnSpPr>
            <p:cNvPr id="174" name="Google Shape;174;p32"/>
            <p:cNvCxnSpPr>
              <a:stCxn id="173" idx="1"/>
            </p:cNvCxnSpPr>
            <p:nvPr/>
          </p:nvCxnSpPr>
          <p:spPr>
            <a:xfrm>
              <a:off x="1096950" y="1794375"/>
              <a:ext cx="422700" cy="667500"/>
            </a:xfrm>
            <a:prstGeom prst="bentConnector4">
              <a:avLst>
                <a:gd fmla="val -56334" name="adj1"/>
                <a:gd fmla="val 67292" name="adj2"/>
              </a:avLst>
            </a:prstGeom>
            <a:noFill/>
            <a:ln cap="flat" cmpd="sng" w="9525">
              <a:solidFill>
                <a:srgbClr val="03A1DF"/>
              </a:solidFill>
              <a:prstDash val="dash"/>
              <a:round/>
              <a:headEnd len="med" w="med" type="diamond"/>
              <a:tailEnd len="med" w="med" type="diamond"/>
            </a:ln>
          </p:spPr>
        </p:cxnSp>
        <p:cxnSp>
          <p:nvCxnSpPr>
            <p:cNvPr id="175" name="Google Shape;175;p32"/>
            <p:cNvCxnSpPr/>
            <p:nvPr/>
          </p:nvCxnSpPr>
          <p:spPr>
            <a:xfrm flipH="1" rot="-5400000">
              <a:off x="212750" y="2894800"/>
              <a:ext cx="1697100" cy="398400"/>
            </a:xfrm>
            <a:prstGeom prst="bentConnector3">
              <a:avLst>
                <a:gd fmla="val 50000" name="adj1"/>
              </a:avLst>
            </a:prstGeom>
            <a:noFill/>
            <a:ln cap="flat" cmpd="sng" w="9525">
              <a:solidFill>
                <a:srgbClr val="03A1DF"/>
              </a:solidFill>
              <a:prstDash val="dash"/>
              <a:round/>
              <a:headEnd len="med" w="med" type="none"/>
              <a:tailEnd len="med" w="med" type="diamond"/>
            </a:ln>
          </p:spPr>
        </p:cxnSp>
      </p:grpSp>
      <p:sp>
        <p:nvSpPr>
          <p:cNvPr id="176" name="Google Shape;176;p32"/>
          <p:cNvSpPr txBox="1"/>
          <p:nvPr/>
        </p:nvSpPr>
        <p:spPr>
          <a:xfrm>
            <a:off x="2475925" y="2518850"/>
            <a:ext cx="16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Framework</a:t>
            </a:r>
            <a:r>
              <a:rPr lang="en">
                <a:solidFill>
                  <a:schemeClr val="dk2"/>
                </a:solidFill>
                <a:latin typeface="Calibri"/>
                <a:ea typeface="Calibri"/>
                <a:cs typeface="Calibri"/>
                <a:sym typeface="Calibri"/>
              </a:rPr>
              <a:t>: Flutter</a:t>
            </a:r>
            <a:endParaRPr>
              <a:solidFill>
                <a:schemeClr val="dk2"/>
              </a:solidFill>
              <a:latin typeface="Calibri"/>
              <a:ea typeface="Calibri"/>
              <a:cs typeface="Calibri"/>
              <a:sym typeface="Calibri"/>
            </a:endParaRPr>
          </a:p>
        </p:txBody>
      </p:sp>
      <p:sp>
        <p:nvSpPr>
          <p:cNvPr id="177" name="Google Shape;177;p32"/>
          <p:cNvSpPr txBox="1"/>
          <p:nvPr/>
        </p:nvSpPr>
        <p:spPr>
          <a:xfrm>
            <a:off x="2514600" y="3622550"/>
            <a:ext cx="16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Language</a:t>
            </a:r>
            <a:r>
              <a:rPr lang="en">
                <a:solidFill>
                  <a:schemeClr val="dk2"/>
                </a:solidFill>
                <a:latin typeface="Calibri"/>
                <a:ea typeface="Calibri"/>
                <a:cs typeface="Calibri"/>
                <a:sym typeface="Calibri"/>
              </a:rPr>
              <a:t>: Dart</a:t>
            </a:r>
            <a:endParaRPr>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33"/>
          <p:cNvCxnSpPr/>
          <p:nvPr/>
        </p:nvCxnSpPr>
        <p:spPr>
          <a:xfrm rot="10800000">
            <a:off x="7525750" y="294000"/>
            <a:ext cx="0" cy="4493700"/>
          </a:xfrm>
          <a:prstGeom prst="straightConnector1">
            <a:avLst/>
          </a:prstGeom>
          <a:noFill/>
          <a:ln cap="flat" cmpd="sng" w="9525">
            <a:solidFill>
              <a:schemeClr val="accent1"/>
            </a:solidFill>
            <a:prstDash val="dash"/>
            <a:round/>
            <a:headEnd len="med" w="med" type="diamond"/>
            <a:tailEnd len="med" w="med" type="oval"/>
          </a:ln>
        </p:spPr>
      </p:cxnSp>
      <p:grpSp>
        <p:nvGrpSpPr>
          <p:cNvPr id="183" name="Google Shape;183;p33"/>
          <p:cNvGrpSpPr/>
          <p:nvPr/>
        </p:nvGrpSpPr>
        <p:grpSpPr>
          <a:xfrm>
            <a:off x="974550" y="924625"/>
            <a:ext cx="8964507" cy="3541725"/>
            <a:chOff x="974550" y="924625"/>
            <a:chExt cx="8964507" cy="3541725"/>
          </a:xfrm>
        </p:grpSpPr>
        <p:pic>
          <p:nvPicPr>
            <p:cNvPr id="184" name="Google Shape;184;p33"/>
            <p:cNvPicPr preferRelativeResize="0"/>
            <p:nvPr/>
          </p:nvPicPr>
          <p:blipFill>
            <a:blip r:embed="rId3">
              <a:alphaModFix/>
            </a:blip>
            <a:stretch>
              <a:fillRect/>
            </a:stretch>
          </p:blipFill>
          <p:spPr>
            <a:xfrm>
              <a:off x="5114108" y="924625"/>
              <a:ext cx="4824950" cy="3541725"/>
            </a:xfrm>
            <a:prstGeom prst="rect">
              <a:avLst/>
            </a:prstGeom>
            <a:noFill/>
            <a:ln>
              <a:noFill/>
            </a:ln>
          </p:spPr>
        </p:pic>
        <p:sp>
          <p:nvSpPr>
            <p:cNvPr id="185" name="Google Shape;185;p33"/>
            <p:cNvSpPr txBox="1"/>
            <p:nvPr/>
          </p:nvSpPr>
          <p:spPr>
            <a:xfrm>
              <a:off x="1214500" y="1501875"/>
              <a:ext cx="1871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Barlow Semi Condensed"/>
                  <a:ea typeface="Barlow Semi Condensed"/>
                  <a:cs typeface="Barlow Semi Condensed"/>
                  <a:sym typeface="Barlow Semi Condensed"/>
                </a:rPr>
                <a:t>Communication</a:t>
              </a:r>
              <a:endParaRPr sz="2100">
                <a:latin typeface="Barlow Semi Condensed"/>
                <a:ea typeface="Barlow Semi Condensed"/>
                <a:cs typeface="Barlow Semi Condensed"/>
                <a:sym typeface="Barlow Semi Condensed"/>
              </a:endParaRPr>
            </a:p>
          </p:txBody>
        </p:sp>
        <p:cxnSp>
          <p:nvCxnSpPr>
            <p:cNvPr id="186" name="Google Shape;186;p33"/>
            <p:cNvCxnSpPr>
              <a:stCxn id="185" idx="3"/>
            </p:cNvCxnSpPr>
            <p:nvPr/>
          </p:nvCxnSpPr>
          <p:spPr>
            <a:xfrm>
              <a:off x="3086200" y="1755825"/>
              <a:ext cx="3225300" cy="456300"/>
            </a:xfrm>
            <a:prstGeom prst="bentConnector3">
              <a:avLst>
                <a:gd fmla="val 50000" name="adj1"/>
              </a:avLst>
            </a:prstGeom>
            <a:noFill/>
            <a:ln cap="flat" cmpd="sng" w="9525">
              <a:solidFill>
                <a:srgbClr val="17A790"/>
              </a:solidFill>
              <a:prstDash val="dash"/>
              <a:round/>
              <a:headEnd len="med" w="med" type="diamond"/>
              <a:tailEnd len="med" w="med" type="none"/>
            </a:ln>
          </p:spPr>
        </p:cxnSp>
        <p:pic>
          <p:nvPicPr>
            <p:cNvPr id="187" name="Google Shape;187;p33"/>
            <p:cNvPicPr preferRelativeResize="0"/>
            <p:nvPr/>
          </p:nvPicPr>
          <p:blipFill>
            <a:blip r:embed="rId4">
              <a:alphaModFix/>
            </a:blip>
            <a:stretch>
              <a:fillRect/>
            </a:stretch>
          </p:blipFill>
          <p:spPr>
            <a:xfrm>
              <a:off x="1501138" y="3532625"/>
              <a:ext cx="646425" cy="698824"/>
            </a:xfrm>
            <a:prstGeom prst="rect">
              <a:avLst/>
            </a:prstGeom>
            <a:noFill/>
            <a:ln>
              <a:noFill/>
            </a:ln>
          </p:spPr>
        </p:pic>
        <p:pic>
          <p:nvPicPr>
            <p:cNvPr id="188" name="Google Shape;188;p33"/>
            <p:cNvPicPr preferRelativeResize="0"/>
            <p:nvPr/>
          </p:nvPicPr>
          <p:blipFill>
            <a:blip r:embed="rId5">
              <a:alphaModFix/>
            </a:blip>
            <a:stretch>
              <a:fillRect/>
            </a:stretch>
          </p:blipFill>
          <p:spPr>
            <a:xfrm rot="1800011">
              <a:off x="1269210" y="2705075"/>
              <a:ext cx="1110306" cy="590448"/>
            </a:xfrm>
            <a:prstGeom prst="rect">
              <a:avLst/>
            </a:prstGeom>
            <a:noFill/>
            <a:ln>
              <a:noFill/>
            </a:ln>
          </p:spPr>
        </p:pic>
        <p:cxnSp>
          <p:nvCxnSpPr>
            <p:cNvPr id="189" name="Google Shape;189;p33"/>
            <p:cNvCxnSpPr>
              <a:stCxn id="185" idx="1"/>
            </p:cNvCxnSpPr>
            <p:nvPr/>
          </p:nvCxnSpPr>
          <p:spPr>
            <a:xfrm>
              <a:off x="1214500" y="1755825"/>
              <a:ext cx="348000" cy="595500"/>
            </a:xfrm>
            <a:prstGeom prst="bentConnector4">
              <a:avLst>
                <a:gd fmla="val -68427" name="adj1"/>
                <a:gd fmla="val 71322" name="adj2"/>
              </a:avLst>
            </a:prstGeom>
            <a:noFill/>
            <a:ln cap="flat" cmpd="sng" w="9525">
              <a:solidFill>
                <a:srgbClr val="17A790"/>
              </a:solidFill>
              <a:prstDash val="dash"/>
              <a:round/>
              <a:headEnd len="med" w="med" type="diamond"/>
              <a:tailEnd len="med" w="med" type="diamond"/>
            </a:ln>
          </p:spPr>
        </p:cxnSp>
        <p:cxnSp>
          <p:nvCxnSpPr>
            <p:cNvPr id="190" name="Google Shape;190;p33"/>
            <p:cNvCxnSpPr/>
            <p:nvPr/>
          </p:nvCxnSpPr>
          <p:spPr>
            <a:xfrm flipH="1" rot="-5400000">
              <a:off x="294000" y="2861700"/>
              <a:ext cx="1724700" cy="363600"/>
            </a:xfrm>
            <a:prstGeom prst="bentConnector3">
              <a:avLst>
                <a:gd fmla="val 99558" name="adj1"/>
              </a:avLst>
            </a:prstGeom>
            <a:noFill/>
            <a:ln cap="flat" cmpd="sng" w="9525">
              <a:solidFill>
                <a:srgbClr val="17A790"/>
              </a:solidFill>
              <a:prstDash val="dash"/>
              <a:round/>
              <a:headEnd len="med" w="med" type="none"/>
              <a:tailEnd len="med" w="med" type="diamond"/>
            </a:ln>
          </p:spPr>
        </p:cxnSp>
      </p:grpSp>
      <p:sp>
        <p:nvSpPr>
          <p:cNvPr id="191" name="Google Shape;191;p33"/>
          <p:cNvSpPr txBox="1"/>
          <p:nvPr/>
        </p:nvSpPr>
        <p:spPr>
          <a:xfrm>
            <a:off x="2349040" y="2676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Framework</a:t>
            </a:r>
            <a:r>
              <a:rPr lang="en">
                <a:solidFill>
                  <a:schemeClr val="dk2"/>
                </a:solidFill>
                <a:latin typeface="Calibri"/>
                <a:ea typeface="Calibri"/>
                <a:cs typeface="Calibri"/>
                <a:sym typeface="Calibri"/>
              </a:rPr>
              <a:t>: Flask</a:t>
            </a:r>
            <a:endParaRPr>
              <a:solidFill>
                <a:schemeClr val="dk2"/>
              </a:solidFill>
              <a:latin typeface="Calibri"/>
              <a:ea typeface="Calibri"/>
              <a:cs typeface="Calibri"/>
              <a:sym typeface="Calibri"/>
            </a:endParaRPr>
          </a:p>
        </p:txBody>
      </p:sp>
      <p:sp>
        <p:nvSpPr>
          <p:cNvPr id="192" name="Google Shape;192;p33"/>
          <p:cNvSpPr txBox="1"/>
          <p:nvPr/>
        </p:nvSpPr>
        <p:spPr>
          <a:xfrm>
            <a:off x="2356775" y="3671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Language</a:t>
            </a:r>
            <a:r>
              <a:rPr lang="en">
                <a:solidFill>
                  <a:schemeClr val="dk2"/>
                </a:solidFill>
                <a:latin typeface="Calibri"/>
                <a:ea typeface="Calibri"/>
                <a:cs typeface="Calibri"/>
                <a:sym typeface="Calibri"/>
              </a:rPr>
              <a:t>: Python</a:t>
            </a:r>
            <a:endParaRPr>
              <a:solidFill>
                <a:schemeClr val="dk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cxnSp>
        <p:nvCxnSpPr>
          <p:cNvPr id="197" name="Google Shape;197;p34"/>
          <p:cNvCxnSpPr/>
          <p:nvPr/>
        </p:nvCxnSpPr>
        <p:spPr>
          <a:xfrm rot="10800000">
            <a:off x="7525750" y="294000"/>
            <a:ext cx="0" cy="4493700"/>
          </a:xfrm>
          <a:prstGeom prst="straightConnector1">
            <a:avLst/>
          </a:prstGeom>
          <a:noFill/>
          <a:ln cap="flat" cmpd="sng" w="9525">
            <a:solidFill>
              <a:schemeClr val="accent1"/>
            </a:solidFill>
            <a:prstDash val="dash"/>
            <a:round/>
            <a:headEnd len="med" w="med" type="diamond"/>
            <a:tailEnd len="med" w="med" type="oval"/>
          </a:ln>
        </p:spPr>
      </p:cxnSp>
      <p:grpSp>
        <p:nvGrpSpPr>
          <p:cNvPr id="198" name="Google Shape;198;p34"/>
          <p:cNvGrpSpPr/>
          <p:nvPr/>
        </p:nvGrpSpPr>
        <p:grpSpPr>
          <a:xfrm>
            <a:off x="889475" y="924625"/>
            <a:ext cx="9049582" cy="3541737"/>
            <a:chOff x="889475" y="924625"/>
            <a:chExt cx="9049582" cy="3541737"/>
          </a:xfrm>
        </p:grpSpPr>
        <p:pic>
          <p:nvPicPr>
            <p:cNvPr id="199" name="Google Shape;199;p34"/>
            <p:cNvPicPr preferRelativeResize="0"/>
            <p:nvPr/>
          </p:nvPicPr>
          <p:blipFill>
            <a:blip r:embed="rId3">
              <a:alphaModFix/>
            </a:blip>
            <a:stretch>
              <a:fillRect/>
            </a:stretch>
          </p:blipFill>
          <p:spPr>
            <a:xfrm>
              <a:off x="5114108" y="924625"/>
              <a:ext cx="4824950" cy="3541725"/>
            </a:xfrm>
            <a:prstGeom prst="rect">
              <a:avLst/>
            </a:prstGeom>
            <a:noFill/>
            <a:ln>
              <a:noFill/>
            </a:ln>
          </p:spPr>
        </p:pic>
        <p:sp>
          <p:nvSpPr>
            <p:cNvPr id="200" name="Google Shape;200;p34"/>
            <p:cNvSpPr txBox="1"/>
            <p:nvPr/>
          </p:nvSpPr>
          <p:spPr>
            <a:xfrm>
              <a:off x="1214500" y="1501875"/>
              <a:ext cx="129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Barlow Semi Condensed"/>
                  <a:ea typeface="Barlow Semi Condensed"/>
                  <a:cs typeface="Barlow Semi Condensed"/>
                  <a:sym typeface="Barlow Semi Condensed"/>
                </a:rPr>
                <a:t>Computer</a:t>
              </a:r>
              <a:endParaRPr sz="2100">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2100">
                  <a:latin typeface="Barlow Semi Condensed"/>
                  <a:ea typeface="Barlow Semi Condensed"/>
                  <a:cs typeface="Barlow Semi Condensed"/>
                  <a:sym typeface="Barlow Semi Condensed"/>
                </a:rPr>
                <a:t>Vision</a:t>
              </a:r>
              <a:endParaRPr sz="2100">
                <a:latin typeface="Barlow Semi Condensed"/>
                <a:ea typeface="Barlow Semi Condensed"/>
                <a:cs typeface="Barlow Semi Condensed"/>
                <a:sym typeface="Barlow Semi Condensed"/>
              </a:endParaRPr>
            </a:p>
          </p:txBody>
        </p:sp>
        <p:cxnSp>
          <p:nvCxnSpPr>
            <p:cNvPr id="201" name="Google Shape;201;p34"/>
            <p:cNvCxnSpPr>
              <a:stCxn id="200" idx="3"/>
            </p:cNvCxnSpPr>
            <p:nvPr/>
          </p:nvCxnSpPr>
          <p:spPr>
            <a:xfrm>
              <a:off x="2513800" y="1917525"/>
              <a:ext cx="3774300" cy="774000"/>
            </a:xfrm>
            <a:prstGeom prst="bentConnector3">
              <a:avLst>
                <a:gd fmla="val 50000" name="adj1"/>
              </a:avLst>
            </a:prstGeom>
            <a:noFill/>
            <a:ln cap="flat" cmpd="sng" w="9525">
              <a:solidFill>
                <a:srgbClr val="FB9003"/>
              </a:solidFill>
              <a:prstDash val="dash"/>
              <a:round/>
              <a:headEnd len="med" w="med" type="diamond"/>
              <a:tailEnd len="med" w="med" type="none"/>
            </a:ln>
          </p:spPr>
        </p:cxnSp>
        <p:pic>
          <p:nvPicPr>
            <p:cNvPr id="202" name="Google Shape;202;p34"/>
            <p:cNvPicPr preferRelativeResize="0"/>
            <p:nvPr/>
          </p:nvPicPr>
          <p:blipFill>
            <a:blip r:embed="rId4">
              <a:alphaModFix/>
            </a:blip>
            <a:stretch>
              <a:fillRect/>
            </a:stretch>
          </p:blipFill>
          <p:spPr>
            <a:xfrm>
              <a:off x="1357275" y="2768708"/>
              <a:ext cx="658125" cy="703642"/>
            </a:xfrm>
            <a:prstGeom prst="rect">
              <a:avLst/>
            </a:prstGeom>
            <a:noFill/>
            <a:ln>
              <a:noFill/>
            </a:ln>
          </p:spPr>
        </p:pic>
        <p:pic>
          <p:nvPicPr>
            <p:cNvPr id="203" name="Google Shape;203;p34"/>
            <p:cNvPicPr preferRelativeResize="0"/>
            <p:nvPr/>
          </p:nvPicPr>
          <p:blipFill>
            <a:blip r:embed="rId5">
              <a:alphaModFix/>
            </a:blip>
            <a:stretch>
              <a:fillRect/>
            </a:stretch>
          </p:blipFill>
          <p:spPr>
            <a:xfrm>
              <a:off x="889475" y="3855149"/>
              <a:ext cx="658125" cy="611198"/>
            </a:xfrm>
            <a:prstGeom prst="rect">
              <a:avLst/>
            </a:prstGeom>
            <a:noFill/>
            <a:ln>
              <a:noFill/>
            </a:ln>
          </p:spPr>
        </p:pic>
        <p:pic>
          <p:nvPicPr>
            <p:cNvPr id="204" name="Google Shape;204;p34"/>
            <p:cNvPicPr preferRelativeResize="0"/>
            <p:nvPr/>
          </p:nvPicPr>
          <p:blipFill>
            <a:blip r:embed="rId6">
              <a:alphaModFix/>
            </a:blip>
            <a:stretch>
              <a:fillRect/>
            </a:stretch>
          </p:blipFill>
          <p:spPr>
            <a:xfrm>
              <a:off x="2052988" y="3767538"/>
              <a:ext cx="646425" cy="698824"/>
            </a:xfrm>
            <a:prstGeom prst="rect">
              <a:avLst/>
            </a:prstGeom>
            <a:noFill/>
            <a:ln>
              <a:noFill/>
            </a:ln>
          </p:spPr>
        </p:pic>
        <p:cxnSp>
          <p:nvCxnSpPr>
            <p:cNvPr id="205" name="Google Shape;205;p34"/>
            <p:cNvCxnSpPr>
              <a:stCxn id="200" idx="1"/>
            </p:cNvCxnSpPr>
            <p:nvPr/>
          </p:nvCxnSpPr>
          <p:spPr>
            <a:xfrm>
              <a:off x="1214500" y="1917525"/>
              <a:ext cx="479400" cy="720000"/>
            </a:xfrm>
            <a:prstGeom prst="bentConnector4">
              <a:avLst>
                <a:gd fmla="val -49671" name="adj1"/>
                <a:gd fmla="val 78865" name="adj2"/>
              </a:avLst>
            </a:prstGeom>
            <a:noFill/>
            <a:ln cap="flat" cmpd="sng" w="9525">
              <a:solidFill>
                <a:srgbClr val="FB9003"/>
              </a:solidFill>
              <a:prstDash val="dash"/>
              <a:round/>
              <a:headEnd len="med" w="med" type="diamond"/>
              <a:tailEnd len="med" w="med" type="diamond"/>
            </a:ln>
          </p:spPr>
        </p:cxnSp>
        <p:cxnSp>
          <p:nvCxnSpPr>
            <p:cNvPr id="206" name="Google Shape;206;p34"/>
            <p:cNvCxnSpPr/>
            <p:nvPr/>
          </p:nvCxnSpPr>
          <p:spPr>
            <a:xfrm flipH="1" rot="-5400000">
              <a:off x="495087" y="2977799"/>
              <a:ext cx="1214400" cy="255300"/>
            </a:xfrm>
            <a:prstGeom prst="bentConnector3">
              <a:avLst>
                <a:gd fmla="val 50000" name="adj1"/>
              </a:avLst>
            </a:prstGeom>
            <a:noFill/>
            <a:ln cap="flat" cmpd="sng" w="9525">
              <a:solidFill>
                <a:srgbClr val="FB9003"/>
              </a:solidFill>
              <a:prstDash val="dash"/>
              <a:round/>
              <a:headEnd len="med" w="med" type="none"/>
              <a:tailEnd len="med" w="med" type="diamond"/>
            </a:ln>
          </p:spPr>
        </p:cxnSp>
        <p:cxnSp>
          <p:nvCxnSpPr>
            <p:cNvPr id="207" name="Google Shape;207;p34"/>
            <p:cNvCxnSpPr/>
            <p:nvPr/>
          </p:nvCxnSpPr>
          <p:spPr>
            <a:xfrm flipH="1" rot="-5400000">
              <a:off x="1503100" y="2664675"/>
              <a:ext cx="1121700" cy="773400"/>
            </a:xfrm>
            <a:prstGeom prst="bentConnector3">
              <a:avLst>
                <a:gd fmla="val -689" name="adj1"/>
              </a:avLst>
            </a:prstGeom>
            <a:noFill/>
            <a:ln cap="flat" cmpd="sng" w="9525">
              <a:solidFill>
                <a:srgbClr val="FB9003"/>
              </a:solidFill>
              <a:prstDash val="dash"/>
              <a:round/>
              <a:headEnd len="med" w="med" type="none"/>
              <a:tailEnd len="med" w="med" type="diamond"/>
            </a:ln>
          </p:spPr>
        </p:cxnSp>
      </p:grpSp>
      <p:sp>
        <p:nvSpPr>
          <p:cNvPr id="208" name="Google Shape;208;p34"/>
          <p:cNvSpPr txBox="1"/>
          <p:nvPr/>
        </p:nvSpPr>
        <p:spPr>
          <a:xfrm>
            <a:off x="425396" y="4520500"/>
            <a:ext cx="17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Framework</a:t>
            </a:r>
            <a:r>
              <a:rPr lang="en">
                <a:solidFill>
                  <a:schemeClr val="dk2"/>
                </a:solidFill>
                <a:latin typeface="Calibri"/>
                <a:ea typeface="Calibri"/>
                <a:cs typeface="Calibri"/>
                <a:sym typeface="Calibri"/>
              </a:rPr>
              <a:t>: OpenCV</a:t>
            </a:r>
            <a:endParaRPr>
              <a:solidFill>
                <a:schemeClr val="dk2"/>
              </a:solidFill>
              <a:latin typeface="Calibri"/>
              <a:ea typeface="Calibri"/>
              <a:cs typeface="Calibri"/>
              <a:sym typeface="Calibri"/>
            </a:endParaRPr>
          </a:p>
        </p:txBody>
      </p:sp>
      <p:sp>
        <p:nvSpPr>
          <p:cNvPr id="209" name="Google Shape;209;p34"/>
          <p:cNvSpPr txBox="1"/>
          <p:nvPr/>
        </p:nvSpPr>
        <p:spPr>
          <a:xfrm>
            <a:off x="2503721" y="4383250"/>
            <a:ext cx="17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Language</a:t>
            </a:r>
            <a:r>
              <a:rPr lang="en">
                <a:solidFill>
                  <a:schemeClr val="dk2"/>
                </a:solidFill>
                <a:latin typeface="Calibri"/>
                <a:ea typeface="Calibri"/>
                <a:cs typeface="Calibri"/>
                <a:sym typeface="Calibri"/>
              </a:rPr>
              <a:t>: Python</a:t>
            </a:r>
            <a:endParaRPr>
              <a:solidFill>
                <a:schemeClr val="dk2"/>
              </a:solidFill>
              <a:latin typeface="Calibri"/>
              <a:ea typeface="Calibri"/>
              <a:cs typeface="Calibri"/>
              <a:sym typeface="Calibri"/>
            </a:endParaRPr>
          </a:p>
        </p:txBody>
      </p:sp>
      <p:sp>
        <p:nvSpPr>
          <p:cNvPr id="210" name="Google Shape;210;p34"/>
          <p:cNvSpPr txBox="1"/>
          <p:nvPr/>
        </p:nvSpPr>
        <p:spPr>
          <a:xfrm>
            <a:off x="1900426" y="3168925"/>
            <a:ext cx="20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Framework</a:t>
            </a:r>
            <a:r>
              <a:rPr lang="en">
                <a:solidFill>
                  <a:schemeClr val="dk2"/>
                </a:solidFill>
                <a:latin typeface="Calibri"/>
                <a:ea typeface="Calibri"/>
                <a:cs typeface="Calibri"/>
                <a:sym typeface="Calibri"/>
              </a:rPr>
              <a:t>: Tensorflow</a:t>
            </a:r>
            <a:endParaRPr>
              <a:solidFill>
                <a:schemeClr val="dk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cxnSp>
        <p:nvCxnSpPr>
          <p:cNvPr id="215" name="Google Shape;215;p35"/>
          <p:cNvCxnSpPr/>
          <p:nvPr/>
        </p:nvCxnSpPr>
        <p:spPr>
          <a:xfrm rot="10800000">
            <a:off x="7525750" y="294000"/>
            <a:ext cx="0" cy="4493700"/>
          </a:xfrm>
          <a:prstGeom prst="straightConnector1">
            <a:avLst/>
          </a:prstGeom>
          <a:noFill/>
          <a:ln cap="flat" cmpd="sng" w="9525">
            <a:solidFill>
              <a:schemeClr val="accent1"/>
            </a:solidFill>
            <a:prstDash val="dash"/>
            <a:round/>
            <a:headEnd len="med" w="med" type="diamond"/>
            <a:tailEnd len="med" w="med" type="oval"/>
          </a:ln>
        </p:spPr>
      </p:cxnSp>
      <p:grpSp>
        <p:nvGrpSpPr>
          <p:cNvPr id="216" name="Google Shape;216;p35"/>
          <p:cNvGrpSpPr/>
          <p:nvPr/>
        </p:nvGrpSpPr>
        <p:grpSpPr>
          <a:xfrm>
            <a:off x="1162000" y="924625"/>
            <a:ext cx="8777057" cy="3541725"/>
            <a:chOff x="1162000" y="924625"/>
            <a:chExt cx="8777057" cy="3541725"/>
          </a:xfrm>
        </p:grpSpPr>
        <p:pic>
          <p:nvPicPr>
            <p:cNvPr id="217" name="Google Shape;217;p35"/>
            <p:cNvPicPr preferRelativeResize="0"/>
            <p:nvPr/>
          </p:nvPicPr>
          <p:blipFill>
            <a:blip r:embed="rId3">
              <a:alphaModFix/>
            </a:blip>
            <a:stretch>
              <a:fillRect/>
            </a:stretch>
          </p:blipFill>
          <p:spPr>
            <a:xfrm>
              <a:off x="5114108" y="924625"/>
              <a:ext cx="4824950" cy="3541725"/>
            </a:xfrm>
            <a:prstGeom prst="rect">
              <a:avLst/>
            </a:prstGeom>
            <a:noFill/>
            <a:ln>
              <a:noFill/>
            </a:ln>
          </p:spPr>
        </p:pic>
        <p:sp>
          <p:nvSpPr>
            <p:cNvPr id="218" name="Google Shape;218;p35"/>
            <p:cNvSpPr txBox="1"/>
            <p:nvPr/>
          </p:nvSpPr>
          <p:spPr>
            <a:xfrm>
              <a:off x="1214500" y="1501875"/>
              <a:ext cx="188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Barlow Semi Condensed"/>
                  <a:ea typeface="Barlow Semi Condensed"/>
                  <a:cs typeface="Barlow Semi Condensed"/>
                  <a:sym typeface="Barlow Semi Condensed"/>
                </a:rPr>
                <a:t>Database, Auth, Notifications</a:t>
              </a:r>
              <a:endParaRPr sz="2100">
                <a:latin typeface="Barlow Semi Condensed"/>
                <a:ea typeface="Barlow Semi Condensed"/>
                <a:cs typeface="Barlow Semi Condensed"/>
                <a:sym typeface="Barlow Semi Condensed"/>
              </a:endParaRPr>
            </a:p>
          </p:txBody>
        </p:sp>
        <p:cxnSp>
          <p:nvCxnSpPr>
            <p:cNvPr id="219" name="Google Shape;219;p35"/>
            <p:cNvCxnSpPr>
              <a:stCxn id="218" idx="3"/>
            </p:cNvCxnSpPr>
            <p:nvPr/>
          </p:nvCxnSpPr>
          <p:spPr>
            <a:xfrm>
              <a:off x="3101500" y="1917525"/>
              <a:ext cx="3194400" cy="1238100"/>
            </a:xfrm>
            <a:prstGeom prst="bentConnector3">
              <a:avLst>
                <a:gd fmla="val 50000" name="adj1"/>
              </a:avLst>
            </a:prstGeom>
            <a:noFill/>
            <a:ln cap="flat" cmpd="sng" w="9525">
              <a:solidFill>
                <a:srgbClr val="C93F0F"/>
              </a:solidFill>
              <a:prstDash val="dash"/>
              <a:round/>
              <a:headEnd len="med" w="med" type="diamond"/>
              <a:tailEnd len="med" w="med" type="none"/>
            </a:ln>
          </p:spPr>
        </p:cxnSp>
        <p:cxnSp>
          <p:nvCxnSpPr>
            <p:cNvPr id="220" name="Google Shape;220;p35"/>
            <p:cNvCxnSpPr>
              <a:stCxn id="218" idx="1"/>
              <a:endCxn id="221" idx="1"/>
            </p:cNvCxnSpPr>
            <p:nvPr/>
          </p:nvCxnSpPr>
          <p:spPr>
            <a:xfrm flipH="1">
              <a:off x="1162000" y="1917525"/>
              <a:ext cx="52500" cy="1078200"/>
            </a:xfrm>
            <a:prstGeom prst="bentConnector3">
              <a:avLst>
                <a:gd fmla="val 553585" name="adj1"/>
              </a:avLst>
            </a:prstGeom>
            <a:noFill/>
            <a:ln cap="flat" cmpd="sng" w="9525">
              <a:solidFill>
                <a:srgbClr val="C93F0F"/>
              </a:solidFill>
              <a:prstDash val="dash"/>
              <a:round/>
              <a:headEnd len="med" w="med" type="diamond"/>
              <a:tailEnd len="med" w="med" type="diamond"/>
            </a:ln>
          </p:spPr>
        </p:cxnSp>
      </p:grpSp>
      <p:pic>
        <p:nvPicPr>
          <p:cNvPr id="221" name="Google Shape;221;p35"/>
          <p:cNvPicPr preferRelativeResize="0"/>
          <p:nvPr/>
        </p:nvPicPr>
        <p:blipFill>
          <a:blip r:embed="rId4">
            <a:alphaModFix/>
          </a:blip>
          <a:stretch>
            <a:fillRect/>
          </a:stretch>
        </p:blipFill>
        <p:spPr>
          <a:xfrm>
            <a:off x="1161993" y="2536243"/>
            <a:ext cx="919150" cy="919150"/>
          </a:xfrm>
          <a:prstGeom prst="rect">
            <a:avLst/>
          </a:prstGeom>
          <a:noFill/>
          <a:ln>
            <a:noFill/>
          </a:ln>
        </p:spPr>
      </p:pic>
      <p:sp>
        <p:nvSpPr>
          <p:cNvPr id="222" name="Google Shape;222;p35"/>
          <p:cNvSpPr txBox="1"/>
          <p:nvPr/>
        </p:nvSpPr>
        <p:spPr>
          <a:xfrm>
            <a:off x="2081140" y="2795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Framework</a:t>
            </a:r>
            <a:r>
              <a:rPr lang="en">
                <a:solidFill>
                  <a:schemeClr val="dk2"/>
                </a:solidFill>
                <a:latin typeface="Calibri"/>
                <a:ea typeface="Calibri"/>
                <a:cs typeface="Calibri"/>
                <a:sym typeface="Calibri"/>
              </a:rPr>
              <a:t>: Firebase</a:t>
            </a:r>
            <a:endParaRPr>
              <a:solidFill>
                <a:schemeClr val="dk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cxnSp>
        <p:nvCxnSpPr>
          <p:cNvPr id="227" name="Google Shape;227;p36"/>
          <p:cNvCxnSpPr/>
          <p:nvPr/>
        </p:nvCxnSpPr>
        <p:spPr>
          <a:xfrm rot="10800000">
            <a:off x="7525750" y="294000"/>
            <a:ext cx="0" cy="4493700"/>
          </a:xfrm>
          <a:prstGeom prst="straightConnector1">
            <a:avLst/>
          </a:prstGeom>
          <a:noFill/>
          <a:ln cap="flat" cmpd="sng" w="9525">
            <a:solidFill>
              <a:schemeClr val="accent1"/>
            </a:solidFill>
            <a:prstDash val="dash"/>
            <a:round/>
            <a:headEnd len="med" w="med" type="diamond"/>
            <a:tailEnd len="med" w="med" type="oval"/>
          </a:ln>
        </p:spPr>
      </p:cxnSp>
      <p:grpSp>
        <p:nvGrpSpPr>
          <p:cNvPr id="228" name="Google Shape;228;p36"/>
          <p:cNvGrpSpPr/>
          <p:nvPr/>
        </p:nvGrpSpPr>
        <p:grpSpPr>
          <a:xfrm>
            <a:off x="988900" y="924625"/>
            <a:ext cx="8950157" cy="3541725"/>
            <a:chOff x="988900" y="924625"/>
            <a:chExt cx="8950157" cy="3541725"/>
          </a:xfrm>
        </p:grpSpPr>
        <p:pic>
          <p:nvPicPr>
            <p:cNvPr id="229" name="Google Shape;229;p36"/>
            <p:cNvPicPr preferRelativeResize="0"/>
            <p:nvPr/>
          </p:nvPicPr>
          <p:blipFill>
            <a:blip r:embed="rId3">
              <a:alphaModFix/>
            </a:blip>
            <a:stretch>
              <a:fillRect/>
            </a:stretch>
          </p:blipFill>
          <p:spPr>
            <a:xfrm>
              <a:off x="5114108" y="924625"/>
              <a:ext cx="4824950" cy="3541725"/>
            </a:xfrm>
            <a:prstGeom prst="rect">
              <a:avLst/>
            </a:prstGeom>
            <a:noFill/>
            <a:ln>
              <a:noFill/>
            </a:ln>
          </p:spPr>
        </p:pic>
        <p:sp>
          <p:nvSpPr>
            <p:cNvPr id="230" name="Google Shape;230;p36"/>
            <p:cNvSpPr txBox="1"/>
            <p:nvPr/>
          </p:nvSpPr>
          <p:spPr>
            <a:xfrm>
              <a:off x="1214500" y="1501875"/>
              <a:ext cx="1774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Barlow Semi Condensed"/>
                  <a:ea typeface="Barlow Semi Condensed"/>
                  <a:cs typeface="Barlow Semi Condensed"/>
                  <a:sym typeface="Barlow Semi Condensed"/>
                </a:rPr>
                <a:t>Version Control</a:t>
              </a:r>
              <a:endParaRPr sz="2100">
                <a:latin typeface="Barlow Semi Condensed"/>
                <a:ea typeface="Barlow Semi Condensed"/>
                <a:cs typeface="Barlow Semi Condensed"/>
                <a:sym typeface="Barlow Semi Condensed"/>
              </a:endParaRPr>
            </a:p>
          </p:txBody>
        </p:sp>
        <p:cxnSp>
          <p:nvCxnSpPr>
            <p:cNvPr id="231" name="Google Shape;231;p36"/>
            <p:cNvCxnSpPr>
              <a:stCxn id="230" idx="3"/>
            </p:cNvCxnSpPr>
            <p:nvPr/>
          </p:nvCxnSpPr>
          <p:spPr>
            <a:xfrm>
              <a:off x="2989000" y="1755825"/>
              <a:ext cx="3503700" cy="1708500"/>
            </a:xfrm>
            <a:prstGeom prst="bentConnector3">
              <a:avLst>
                <a:gd fmla="val 50000" name="adj1"/>
              </a:avLst>
            </a:prstGeom>
            <a:noFill/>
            <a:ln cap="flat" cmpd="sng" w="9525">
              <a:solidFill>
                <a:srgbClr val="444545"/>
              </a:solidFill>
              <a:prstDash val="dash"/>
              <a:round/>
              <a:headEnd len="med" w="med" type="diamond"/>
              <a:tailEnd len="med" w="med" type="none"/>
            </a:ln>
          </p:spPr>
        </p:cxnSp>
        <p:cxnSp>
          <p:nvCxnSpPr>
            <p:cNvPr id="232" name="Google Shape;232;p36"/>
            <p:cNvCxnSpPr>
              <a:stCxn id="230" idx="1"/>
              <a:endCxn id="233" idx="1"/>
            </p:cNvCxnSpPr>
            <p:nvPr/>
          </p:nvCxnSpPr>
          <p:spPr>
            <a:xfrm flipH="1">
              <a:off x="988900" y="1755825"/>
              <a:ext cx="225600" cy="1437300"/>
            </a:xfrm>
            <a:prstGeom prst="bentConnector3">
              <a:avLst>
                <a:gd fmla="val 205563" name="adj1"/>
              </a:avLst>
            </a:prstGeom>
            <a:noFill/>
            <a:ln cap="flat" cmpd="sng" w="9525">
              <a:solidFill>
                <a:srgbClr val="444545"/>
              </a:solidFill>
              <a:prstDash val="dash"/>
              <a:round/>
              <a:headEnd len="med" w="med" type="diamond"/>
              <a:tailEnd len="med" w="med" type="diamond"/>
            </a:ln>
          </p:spPr>
        </p:cxnSp>
      </p:grpSp>
      <p:pic>
        <p:nvPicPr>
          <p:cNvPr id="233" name="Google Shape;233;p36"/>
          <p:cNvPicPr preferRelativeResize="0"/>
          <p:nvPr/>
        </p:nvPicPr>
        <p:blipFill>
          <a:blip r:embed="rId4">
            <a:alphaModFix/>
          </a:blip>
          <a:stretch>
            <a:fillRect/>
          </a:stretch>
        </p:blipFill>
        <p:spPr>
          <a:xfrm>
            <a:off x="988875" y="2668500"/>
            <a:ext cx="1864975" cy="1049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cxnSp>
        <p:nvCxnSpPr>
          <p:cNvPr id="238" name="Google Shape;238;p37"/>
          <p:cNvCxnSpPr/>
          <p:nvPr/>
        </p:nvCxnSpPr>
        <p:spPr>
          <a:xfrm flipH="1" rot="10800000">
            <a:off x="4567650" y="1842225"/>
            <a:ext cx="8700" cy="3091200"/>
          </a:xfrm>
          <a:prstGeom prst="straightConnector1">
            <a:avLst/>
          </a:prstGeom>
          <a:noFill/>
          <a:ln cap="flat" cmpd="sng" w="9525">
            <a:solidFill>
              <a:schemeClr val="accent1"/>
            </a:solidFill>
            <a:prstDash val="dash"/>
            <a:round/>
            <a:headEnd len="med" w="med" type="diamond"/>
            <a:tailEnd len="med" w="med" type="diamond"/>
          </a:ln>
        </p:spPr>
      </p:cxnSp>
      <p:sp>
        <p:nvSpPr>
          <p:cNvPr id="239" name="Google Shape;239;p37"/>
          <p:cNvSpPr/>
          <p:nvPr/>
        </p:nvSpPr>
        <p:spPr>
          <a:xfrm>
            <a:off x="3797400" y="2104375"/>
            <a:ext cx="1549200" cy="133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 name="Google Shape;240;p37"/>
          <p:cNvSpPr/>
          <p:nvPr/>
        </p:nvSpPr>
        <p:spPr>
          <a:xfrm>
            <a:off x="4015408" y="3681675"/>
            <a:ext cx="1098300" cy="93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 name="Google Shape;241;p37"/>
          <p:cNvSpPr txBox="1"/>
          <p:nvPr/>
        </p:nvSpPr>
        <p:spPr>
          <a:xfrm>
            <a:off x="3071700" y="958437"/>
            <a:ext cx="3000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rgbClr val="4A86E8"/>
                </a:solidFill>
                <a:latin typeface="Barlow Semi Condensed"/>
                <a:ea typeface="Barlow Semi Condensed"/>
                <a:cs typeface="Barlow Semi Condensed"/>
                <a:sym typeface="Barlow Semi Condensed"/>
              </a:rPr>
              <a:t>THANK YOU</a:t>
            </a:r>
            <a:endParaRPr b="1" sz="4500">
              <a:solidFill>
                <a:srgbClr val="4A86E8"/>
              </a:solidFill>
              <a:latin typeface="Barlow Semi Condensed"/>
              <a:ea typeface="Barlow Semi Condensed"/>
              <a:cs typeface="Barlow Semi Condensed"/>
              <a:sym typeface="Barlow Semi Condensed"/>
            </a:endParaRPr>
          </a:p>
        </p:txBody>
      </p:sp>
      <p:pic>
        <p:nvPicPr>
          <p:cNvPr id="242" name="Google Shape;242;p37"/>
          <p:cNvPicPr preferRelativeResize="0"/>
          <p:nvPr/>
        </p:nvPicPr>
        <p:blipFill>
          <a:blip r:embed="rId3">
            <a:alphaModFix/>
          </a:blip>
          <a:stretch>
            <a:fillRect/>
          </a:stretch>
        </p:blipFill>
        <p:spPr>
          <a:xfrm>
            <a:off x="4070888" y="3754400"/>
            <a:ext cx="1002224" cy="825051"/>
          </a:xfrm>
          <a:prstGeom prst="rect">
            <a:avLst/>
          </a:prstGeom>
          <a:noFill/>
          <a:ln>
            <a:noFill/>
          </a:ln>
        </p:spPr>
      </p:pic>
      <p:sp>
        <p:nvSpPr>
          <p:cNvPr id="243" name="Google Shape;243;p37"/>
          <p:cNvSpPr txBox="1"/>
          <p:nvPr/>
        </p:nvSpPr>
        <p:spPr>
          <a:xfrm>
            <a:off x="2344500" y="2071938"/>
            <a:ext cx="44550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accent1"/>
                </a:solidFill>
                <a:latin typeface="Calibri"/>
                <a:ea typeface="Calibri"/>
                <a:cs typeface="Calibri"/>
                <a:sym typeface="Calibri"/>
              </a:rPr>
              <a:t>Abhishek </a:t>
            </a:r>
            <a:r>
              <a:rPr lang="en" sz="1500">
                <a:solidFill>
                  <a:schemeClr val="dk2"/>
                </a:solidFill>
                <a:latin typeface="Calibri"/>
                <a:ea typeface="Calibri"/>
                <a:cs typeface="Calibri"/>
                <a:sym typeface="Calibri"/>
              </a:rPr>
              <a:t>Joshi</a:t>
            </a:r>
            <a:endParaRPr sz="1500">
              <a:solidFill>
                <a:schemeClr val="dk2"/>
              </a:solidFill>
              <a:latin typeface="Calibri"/>
              <a:ea typeface="Calibri"/>
              <a:cs typeface="Calibri"/>
              <a:sym typeface="Calibri"/>
            </a:endParaRPr>
          </a:p>
          <a:p>
            <a:pPr indent="0" lvl="0" marL="0" rtl="0" algn="ctr">
              <a:spcBef>
                <a:spcPts val="0"/>
              </a:spcBef>
              <a:spcAft>
                <a:spcPts val="0"/>
              </a:spcAft>
              <a:buNone/>
            </a:pPr>
            <a:r>
              <a:rPr b="1" lang="en" sz="1500">
                <a:solidFill>
                  <a:schemeClr val="accent1"/>
                </a:solidFill>
                <a:latin typeface="Calibri"/>
                <a:ea typeface="Calibri"/>
                <a:cs typeface="Calibri"/>
                <a:sym typeface="Calibri"/>
              </a:rPr>
              <a:t>Jerin </a:t>
            </a:r>
            <a:r>
              <a:rPr lang="en" sz="1500">
                <a:solidFill>
                  <a:schemeClr val="dk2"/>
                </a:solidFill>
                <a:latin typeface="Calibri"/>
                <a:ea typeface="Calibri"/>
                <a:cs typeface="Calibri"/>
                <a:sym typeface="Calibri"/>
              </a:rPr>
              <a:t>Mathew</a:t>
            </a:r>
            <a:endParaRPr sz="1500">
              <a:solidFill>
                <a:schemeClr val="dk2"/>
              </a:solidFill>
              <a:latin typeface="Calibri"/>
              <a:ea typeface="Calibri"/>
              <a:cs typeface="Calibri"/>
              <a:sym typeface="Calibri"/>
            </a:endParaRPr>
          </a:p>
          <a:p>
            <a:pPr indent="0" lvl="0" marL="0" rtl="0" algn="ctr">
              <a:spcBef>
                <a:spcPts val="0"/>
              </a:spcBef>
              <a:spcAft>
                <a:spcPts val="0"/>
              </a:spcAft>
              <a:buNone/>
            </a:pPr>
            <a:r>
              <a:rPr lang="en" sz="1500">
                <a:solidFill>
                  <a:schemeClr val="dk2"/>
                </a:solidFill>
                <a:latin typeface="Calibri"/>
                <a:ea typeface="Calibri"/>
                <a:cs typeface="Calibri"/>
                <a:sym typeface="Calibri"/>
              </a:rPr>
              <a:t> </a:t>
            </a:r>
            <a:r>
              <a:rPr b="1" lang="en" sz="1500">
                <a:solidFill>
                  <a:schemeClr val="accent1"/>
                </a:solidFill>
                <a:latin typeface="Calibri"/>
                <a:ea typeface="Calibri"/>
                <a:cs typeface="Calibri"/>
                <a:sym typeface="Calibri"/>
              </a:rPr>
              <a:t>Praharsh </a:t>
            </a:r>
            <a:r>
              <a:rPr lang="en" sz="1500">
                <a:solidFill>
                  <a:schemeClr val="dk2"/>
                </a:solidFill>
                <a:latin typeface="Calibri"/>
                <a:ea typeface="Calibri"/>
                <a:cs typeface="Calibri"/>
                <a:sym typeface="Calibri"/>
              </a:rPr>
              <a:t>Bhatt </a:t>
            </a:r>
            <a:endParaRPr sz="1500">
              <a:solidFill>
                <a:schemeClr val="dk2"/>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 sz="1500">
                <a:solidFill>
                  <a:schemeClr val="accent1"/>
                </a:solidFill>
                <a:latin typeface="Calibri"/>
                <a:ea typeface="Calibri"/>
                <a:cs typeface="Calibri"/>
                <a:sym typeface="Calibri"/>
              </a:rPr>
              <a:t>Pruthviben </a:t>
            </a:r>
            <a:r>
              <a:rPr lang="en" sz="1500">
                <a:solidFill>
                  <a:schemeClr val="dk2"/>
                </a:solidFill>
                <a:latin typeface="Calibri"/>
                <a:ea typeface="Calibri"/>
                <a:cs typeface="Calibri"/>
                <a:sym typeface="Calibri"/>
              </a:rPr>
              <a:t>Patel</a:t>
            </a:r>
            <a:endParaRPr sz="1500">
              <a:solidFill>
                <a:schemeClr val="dk2"/>
              </a:solidFill>
              <a:latin typeface="Calibri"/>
              <a:ea typeface="Calibri"/>
              <a:cs typeface="Calibri"/>
              <a:sym typeface="Calibri"/>
            </a:endParaRPr>
          </a:p>
          <a:p>
            <a:pPr indent="0" lvl="0" marL="0" rtl="0" algn="ctr">
              <a:spcBef>
                <a:spcPts val="0"/>
              </a:spcBef>
              <a:spcAft>
                <a:spcPts val="0"/>
              </a:spcAft>
              <a:buNone/>
            </a:pPr>
            <a:r>
              <a:rPr b="1" lang="en" sz="1500">
                <a:solidFill>
                  <a:schemeClr val="accent1"/>
                </a:solidFill>
                <a:latin typeface="Calibri"/>
                <a:ea typeface="Calibri"/>
                <a:cs typeface="Calibri"/>
                <a:sym typeface="Calibri"/>
              </a:rPr>
              <a:t>Ram </a:t>
            </a:r>
            <a:r>
              <a:rPr lang="en" sz="1500">
                <a:solidFill>
                  <a:schemeClr val="dk2"/>
                </a:solidFill>
                <a:latin typeface="Calibri"/>
                <a:ea typeface="Calibri"/>
                <a:cs typeface="Calibri"/>
                <a:sym typeface="Calibri"/>
              </a:rPr>
              <a:t>Raghu Sankar</a:t>
            </a:r>
            <a:endParaRPr sz="1500">
              <a:solidFill>
                <a:schemeClr val="dk2"/>
              </a:solidFill>
              <a:latin typeface="Calibri"/>
              <a:ea typeface="Calibri"/>
              <a:cs typeface="Calibri"/>
              <a:sym typeface="Calibri"/>
            </a:endParaRPr>
          </a:p>
          <a:p>
            <a:pPr indent="0" lvl="0" marL="0" rtl="0" algn="ctr">
              <a:spcBef>
                <a:spcPts val="0"/>
              </a:spcBef>
              <a:spcAft>
                <a:spcPts val="0"/>
              </a:spcAft>
              <a:buNone/>
            </a:pPr>
            <a:r>
              <a:t/>
            </a:r>
            <a:endParaRPr sz="1500">
              <a:solidFill>
                <a:schemeClr val="dk2"/>
              </a:solidFill>
              <a:latin typeface="Calibri"/>
              <a:ea typeface="Calibri"/>
              <a:cs typeface="Calibri"/>
              <a:sym typeface="Calibri"/>
            </a:endParaRPr>
          </a:p>
        </p:txBody>
      </p:sp>
      <p:cxnSp>
        <p:nvCxnSpPr>
          <p:cNvPr id="244" name="Google Shape;244;p37"/>
          <p:cNvCxnSpPr>
            <a:stCxn id="241" idx="0"/>
          </p:cNvCxnSpPr>
          <p:nvPr/>
        </p:nvCxnSpPr>
        <p:spPr>
          <a:xfrm rot="10800000">
            <a:off x="4571100" y="-201063"/>
            <a:ext cx="900" cy="1159500"/>
          </a:xfrm>
          <a:prstGeom prst="straightConnector1">
            <a:avLst/>
          </a:prstGeom>
          <a:noFill/>
          <a:ln cap="flat" cmpd="sng" w="9525">
            <a:solidFill>
              <a:schemeClr val="accent1"/>
            </a:solidFill>
            <a:prstDash val="dash"/>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4294967295" type="title"/>
          </p:nvPr>
        </p:nvSpPr>
        <p:spPr>
          <a:xfrm>
            <a:off x="3490650" y="1803175"/>
            <a:ext cx="216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a:solidFill>
                  <a:schemeClr val="accent1"/>
                </a:solidFill>
                <a:latin typeface="Barlow Semi Condensed"/>
                <a:ea typeface="Barlow Semi Condensed"/>
                <a:cs typeface="Barlow Semi Condensed"/>
                <a:sym typeface="Barlow Semi Condensed"/>
              </a:rPr>
              <a:t>USE CASES</a:t>
            </a:r>
            <a:endParaRPr b="1" sz="3420">
              <a:solidFill>
                <a:schemeClr val="accent1"/>
              </a:solidFill>
              <a:latin typeface="Barlow Semi Condensed"/>
              <a:ea typeface="Barlow Semi Condensed"/>
              <a:cs typeface="Barlow Semi Condensed"/>
              <a:sym typeface="Barlow Semi Condensed"/>
            </a:endParaRPr>
          </a:p>
        </p:txBody>
      </p:sp>
      <p:sp>
        <p:nvSpPr>
          <p:cNvPr id="71" name="Google Shape;71;p15"/>
          <p:cNvSpPr txBox="1"/>
          <p:nvPr/>
        </p:nvSpPr>
        <p:spPr>
          <a:xfrm>
            <a:off x="3490650" y="2461225"/>
            <a:ext cx="2162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Barlow Semi Condensed"/>
                <a:ea typeface="Barlow Semi Condensed"/>
                <a:cs typeface="Barlow Semi Condensed"/>
                <a:sym typeface="Barlow Semi Condensed"/>
              </a:rPr>
              <a:t>Teacher Application </a:t>
            </a:r>
            <a:endParaRPr b="1" sz="190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909350" y="-72450"/>
            <a:ext cx="7325301" cy="5360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aphicFrame>
        <p:nvGraphicFramePr>
          <p:cNvPr id="81" name="Google Shape;81;p17"/>
          <p:cNvGraphicFramePr/>
          <p:nvPr/>
        </p:nvGraphicFramePr>
        <p:xfrm>
          <a:off x="3972250" y="515813"/>
          <a:ext cx="3000000" cy="3000000"/>
        </p:xfrm>
        <a:graphic>
          <a:graphicData uri="http://schemas.openxmlformats.org/drawingml/2006/table">
            <a:tbl>
              <a:tblPr>
                <a:noFill/>
                <a:tableStyleId>{7611F433-9368-48EC-AEC2-B96417B7C299}</a:tableStyleId>
              </a:tblPr>
              <a:tblGrid>
                <a:gridCol w="2121075"/>
                <a:gridCol w="2121075"/>
              </a:tblGrid>
              <a:tr h="517675">
                <a:tc>
                  <a:txBody>
                    <a:bodyPr/>
                    <a:lstStyle/>
                    <a:p>
                      <a:pPr indent="0" lvl="0" marL="0" rtl="0" algn="l">
                        <a:spcBef>
                          <a:spcPts val="0"/>
                        </a:spcBef>
                        <a:spcAft>
                          <a:spcPts val="0"/>
                        </a:spcAft>
                        <a:buNone/>
                      </a:pPr>
                      <a:r>
                        <a:rPr b="1" lang="en">
                          <a:latin typeface="Calibri"/>
                          <a:ea typeface="Calibri"/>
                          <a:cs typeface="Calibri"/>
                          <a:sym typeface="Calibri"/>
                        </a:rPr>
                        <a:t>Use Case 1</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Login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373025">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User</a:t>
                      </a:r>
                      <a:r>
                        <a:rPr lang="en">
                          <a:solidFill>
                            <a:schemeClr val="dk1"/>
                          </a:solidFill>
                          <a:latin typeface="Calibri"/>
                          <a:ea typeface="Calibri"/>
                          <a:cs typeface="Calibri"/>
                          <a:sym typeface="Calibri"/>
                        </a:rPr>
                        <a:t> (Teacher)</a:t>
                      </a:r>
                      <a:endParaRPr>
                        <a:latin typeface="Calibri"/>
                        <a:ea typeface="Calibri"/>
                        <a:cs typeface="Calibri"/>
                        <a:sym typeface="Calibri"/>
                      </a:endParaRPr>
                    </a:p>
                  </a:txBody>
                  <a:tcPr marT="91425" marB="91425" marR="91425" marL="91425"/>
                </a:tc>
              </a:tr>
              <a:tr h="880050">
                <a:tc gridSpan="2">
                  <a:txBody>
                    <a:bodyPr/>
                    <a:lstStyle/>
                    <a:p>
                      <a:pPr indent="0" lvl="0" marL="0" rtl="0" algn="l">
                        <a:spcBef>
                          <a:spcPts val="0"/>
                        </a:spcBef>
                        <a:spcAft>
                          <a:spcPts val="0"/>
                        </a:spcAft>
                        <a:buNone/>
                      </a:pPr>
                      <a:r>
                        <a:rPr lang="en">
                          <a:latin typeface="Calibri"/>
                          <a:ea typeface="Calibri"/>
                          <a:cs typeface="Calibri"/>
                          <a:sym typeface="Calibri"/>
                        </a:rPr>
                        <a:t>The user launches the app and is greeted by the login page. The </a:t>
                      </a:r>
                      <a:r>
                        <a:rPr lang="en">
                          <a:latin typeface="Calibri"/>
                          <a:ea typeface="Calibri"/>
                          <a:cs typeface="Calibri"/>
                          <a:sym typeface="Calibri"/>
                        </a:rPr>
                        <a:t>user enters the login credentials, and if the credentials are correct, the user is granted access to the application.</a:t>
                      </a:r>
                      <a:endParaRPr>
                        <a:latin typeface="Calibri"/>
                        <a:ea typeface="Calibri"/>
                        <a:cs typeface="Calibri"/>
                        <a:sym typeface="Calibri"/>
                      </a:endParaRPr>
                    </a:p>
                  </a:txBody>
                  <a:tcPr marT="91425" marB="91425" marR="91425" marL="91425"/>
                </a:tc>
                <a:tc hMerge="1"/>
              </a:tr>
              <a:tr h="113817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Alternate Flow 1A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If the user does not have a registered account, they click on the sign-up button.</a:t>
                      </a:r>
                      <a:endParaRPr/>
                    </a:p>
                  </a:txBody>
                  <a:tcPr marT="91425" marB="91425" marR="91425" marL="91425"/>
                </a:tc>
              </a:tr>
              <a:tr h="3730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Alternate Flow 1B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If he is unable to recall the credentials, he presses the </a:t>
                      </a:r>
                      <a:r>
                        <a:rPr i="1" lang="en">
                          <a:solidFill>
                            <a:schemeClr val="dk1"/>
                          </a:solidFill>
                          <a:latin typeface="Calibri"/>
                          <a:ea typeface="Calibri"/>
                          <a:cs typeface="Calibri"/>
                          <a:sym typeface="Calibri"/>
                        </a:rPr>
                        <a:t>forgot password</a:t>
                      </a:r>
                      <a:r>
                        <a:rPr lang="en">
                          <a:solidFill>
                            <a:schemeClr val="dk1"/>
                          </a:solidFill>
                          <a:latin typeface="Calibri"/>
                          <a:ea typeface="Calibri"/>
                          <a:cs typeface="Calibri"/>
                          <a:sym typeface="Calibri"/>
                        </a:rPr>
                        <a:t> link.</a:t>
                      </a:r>
                      <a:endParaRPr/>
                    </a:p>
                  </a:txBody>
                  <a:tcPr marT="91425" marB="91425" marR="91425" marL="91425"/>
                </a:tc>
              </a:tr>
            </a:tbl>
          </a:graphicData>
        </a:graphic>
      </p:graphicFrame>
      <p:pic>
        <p:nvPicPr>
          <p:cNvPr id="82" name="Google Shape;82;p17"/>
          <p:cNvPicPr preferRelativeResize="0"/>
          <p:nvPr/>
        </p:nvPicPr>
        <p:blipFill>
          <a:blip r:embed="rId3">
            <a:alphaModFix/>
          </a:blip>
          <a:stretch>
            <a:fillRect/>
          </a:stretch>
        </p:blipFill>
        <p:spPr>
          <a:xfrm>
            <a:off x="1305475" y="515825"/>
            <a:ext cx="2043300" cy="4003174"/>
          </a:xfrm>
          <a:prstGeom prst="rect">
            <a:avLst/>
          </a:prstGeom>
          <a:noFill/>
          <a:ln>
            <a:noFill/>
          </a:ln>
          <a:effectLst>
            <a:outerShdw blurRad="57150" rotWithShape="0" algn="bl" dir="60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076875" y="384900"/>
            <a:ext cx="2043300" cy="3960224"/>
          </a:xfrm>
          <a:prstGeom prst="rect">
            <a:avLst/>
          </a:prstGeom>
          <a:noFill/>
          <a:ln>
            <a:noFill/>
          </a:ln>
          <a:effectLst>
            <a:outerShdw blurRad="57150" rotWithShape="0" algn="bl" dir="5400000" dist="19050">
              <a:srgbClr val="000000">
                <a:alpha val="50000"/>
              </a:srgbClr>
            </a:outerShdw>
          </a:effectLst>
        </p:spPr>
      </p:pic>
      <p:graphicFrame>
        <p:nvGraphicFramePr>
          <p:cNvPr id="88" name="Google Shape;88;p18"/>
          <p:cNvGraphicFramePr/>
          <p:nvPr/>
        </p:nvGraphicFramePr>
        <p:xfrm>
          <a:off x="3972250" y="436875"/>
          <a:ext cx="3000000" cy="3000000"/>
        </p:xfrm>
        <a:graphic>
          <a:graphicData uri="http://schemas.openxmlformats.org/drawingml/2006/table">
            <a:tbl>
              <a:tblPr>
                <a:noFill/>
                <a:tableStyleId>{7611F433-9368-48EC-AEC2-B96417B7C299}</a:tableStyleId>
              </a:tblPr>
              <a:tblGrid>
                <a:gridCol w="2121075"/>
                <a:gridCol w="2121075"/>
              </a:tblGrid>
              <a:tr h="668300">
                <a:tc>
                  <a:txBody>
                    <a:bodyPr/>
                    <a:lstStyle/>
                    <a:p>
                      <a:pPr indent="0" lvl="0" marL="0" rtl="0" algn="l">
                        <a:spcBef>
                          <a:spcPts val="0"/>
                        </a:spcBef>
                        <a:spcAft>
                          <a:spcPts val="0"/>
                        </a:spcAft>
                        <a:buNone/>
                      </a:pPr>
                      <a:r>
                        <a:rPr b="1" lang="en">
                          <a:latin typeface="Calibri"/>
                          <a:ea typeface="Calibri"/>
                          <a:cs typeface="Calibri"/>
                          <a:sym typeface="Calibri"/>
                        </a:rPr>
                        <a:t>Use Case 1A</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Signup &amp; Onboarding</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586325">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User </a:t>
                      </a:r>
                      <a:r>
                        <a:rPr lang="en">
                          <a:solidFill>
                            <a:schemeClr val="dk1"/>
                          </a:solidFill>
                          <a:latin typeface="Calibri"/>
                          <a:ea typeface="Calibri"/>
                          <a:cs typeface="Calibri"/>
                          <a:sym typeface="Calibri"/>
                        </a:rPr>
                        <a:t>(Teacher)</a:t>
                      </a:r>
                      <a:endParaRPr>
                        <a:latin typeface="Calibri"/>
                        <a:ea typeface="Calibri"/>
                        <a:cs typeface="Calibri"/>
                        <a:sym typeface="Calibri"/>
                      </a:endParaRPr>
                    </a:p>
                  </a:txBody>
                  <a:tcPr marT="91425" marB="91425" marR="91425" marL="91425"/>
                </a:tc>
              </a:tr>
              <a:tr h="2524475">
                <a:tc gridSpan="2">
                  <a:txBody>
                    <a:bodyPr/>
                    <a:lstStyle/>
                    <a:p>
                      <a:pPr indent="0" lvl="0" marL="0" rtl="0" algn="l">
                        <a:spcBef>
                          <a:spcPts val="0"/>
                        </a:spcBef>
                        <a:spcAft>
                          <a:spcPts val="0"/>
                        </a:spcAft>
                        <a:buNone/>
                      </a:pPr>
                      <a:r>
                        <a:rPr lang="en">
                          <a:latin typeface="Calibri"/>
                          <a:ea typeface="Calibri"/>
                          <a:cs typeface="Calibri"/>
                          <a:sym typeface="Calibri"/>
                        </a:rPr>
                        <a:t>When the user clicks “Create Account”, button, the user is taken to the signup page. Were the</a:t>
                      </a:r>
                      <a:r>
                        <a:rPr lang="en">
                          <a:latin typeface="Calibri"/>
                          <a:ea typeface="Calibri"/>
                          <a:cs typeface="Calibri"/>
                          <a:sym typeface="Calibri"/>
                        </a:rPr>
                        <a:t> user fills in the information such as email, password and completes the account setup. Email address and password would be stored in the database.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Then the user chooses a timetable for his subject, where they input the name of the subject, and select the time slots for the classes.</a:t>
                      </a:r>
                      <a:endParaRPr>
                        <a:latin typeface="Calibri"/>
                        <a:ea typeface="Calibri"/>
                        <a:cs typeface="Calibri"/>
                        <a:sym typeface="Calibri"/>
                      </a:endParaRPr>
                    </a:p>
                  </a:txBody>
                  <a:tcPr marT="91425" marB="91425" marR="91425" marL="91425"/>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aphicFrame>
        <p:nvGraphicFramePr>
          <p:cNvPr id="93" name="Google Shape;93;p19"/>
          <p:cNvGraphicFramePr/>
          <p:nvPr/>
        </p:nvGraphicFramePr>
        <p:xfrm>
          <a:off x="3972250" y="528245"/>
          <a:ext cx="3000000" cy="3000000"/>
        </p:xfrm>
        <a:graphic>
          <a:graphicData uri="http://schemas.openxmlformats.org/drawingml/2006/table">
            <a:tbl>
              <a:tblPr>
                <a:noFill/>
                <a:tableStyleId>{7611F433-9368-48EC-AEC2-B96417B7C299}</a:tableStyleId>
              </a:tblPr>
              <a:tblGrid>
                <a:gridCol w="2121075"/>
                <a:gridCol w="2121075"/>
              </a:tblGrid>
              <a:tr h="517675">
                <a:tc>
                  <a:txBody>
                    <a:bodyPr/>
                    <a:lstStyle/>
                    <a:p>
                      <a:pPr indent="0" lvl="0" marL="0" rtl="0" algn="l">
                        <a:spcBef>
                          <a:spcPts val="0"/>
                        </a:spcBef>
                        <a:spcAft>
                          <a:spcPts val="0"/>
                        </a:spcAft>
                        <a:buNone/>
                      </a:pPr>
                      <a:r>
                        <a:rPr b="1" lang="en">
                          <a:latin typeface="Calibri"/>
                          <a:ea typeface="Calibri"/>
                          <a:cs typeface="Calibri"/>
                          <a:sym typeface="Calibri"/>
                        </a:rPr>
                        <a:t>Use Case 1B</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Forgot Password</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373025">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User</a:t>
                      </a:r>
                      <a:endParaRPr>
                        <a:latin typeface="Calibri"/>
                        <a:ea typeface="Calibri"/>
                        <a:cs typeface="Calibri"/>
                        <a:sym typeface="Calibri"/>
                      </a:endParaRPr>
                    </a:p>
                  </a:txBody>
                  <a:tcPr marT="91425" marB="91425" marR="91425" marL="91425"/>
                </a:tc>
              </a:tr>
              <a:tr h="880050">
                <a:tc gridSpan="2">
                  <a:txBody>
                    <a:bodyPr/>
                    <a:lstStyle/>
                    <a:p>
                      <a:pPr indent="0" lvl="0" marL="0" rtl="0" algn="l">
                        <a:spcBef>
                          <a:spcPts val="0"/>
                        </a:spcBef>
                        <a:spcAft>
                          <a:spcPts val="0"/>
                        </a:spcAft>
                        <a:buNone/>
                      </a:pPr>
                      <a:r>
                        <a:rPr lang="en">
                          <a:latin typeface="Calibri"/>
                          <a:ea typeface="Calibri"/>
                          <a:cs typeface="Calibri"/>
                          <a:sym typeface="Calibri"/>
                        </a:rPr>
                        <a:t>When user clicks on forgot password, enters forgot password page. User needs to enter the email to reset the password. The password reset link will be sent to the email address. Then user needs to enter new password and confirm the new password. The new password would be updated in the database.</a:t>
                      </a:r>
                      <a:endParaRPr>
                        <a:latin typeface="Calibri"/>
                        <a:ea typeface="Calibri"/>
                        <a:cs typeface="Calibri"/>
                        <a:sym typeface="Calibri"/>
                      </a:endParaRPr>
                    </a:p>
                  </a:txBody>
                  <a:tcPr marT="91425" marB="91425" marR="91425" marL="91425"/>
                </a:tc>
                <a:tc h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aphicFrame>
        <p:nvGraphicFramePr>
          <p:cNvPr id="98" name="Google Shape;98;p20"/>
          <p:cNvGraphicFramePr/>
          <p:nvPr/>
        </p:nvGraphicFramePr>
        <p:xfrm>
          <a:off x="671750" y="336095"/>
          <a:ext cx="3000000" cy="3000000"/>
        </p:xfrm>
        <a:graphic>
          <a:graphicData uri="http://schemas.openxmlformats.org/drawingml/2006/table">
            <a:tbl>
              <a:tblPr>
                <a:noFill/>
                <a:tableStyleId>{7611F433-9368-48EC-AEC2-B96417B7C299}</a:tableStyleId>
              </a:tblPr>
              <a:tblGrid>
                <a:gridCol w="2538650"/>
                <a:gridCol w="2538650"/>
              </a:tblGrid>
              <a:tr h="531075">
                <a:tc>
                  <a:txBody>
                    <a:bodyPr/>
                    <a:lstStyle/>
                    <a:p>
                      <a:pPr indent="0" lvl="0" marL="0" rtl="0" algn="l">
                        <a:spcBef>
                          <a:spcPts val="0"/>
                        </a:spcBef>
                        <a:spcAft>
                          <a:spcPts val="0"/>
                        </a:spcAft>
                        <a:buNone/>
                      </a:pPr>
                      <a:r>
                        <a:rPr b="1" lang="en">
                          <a:latin typeface="Calibri"/>
                          <a:ea typeface="Calibri"/>
                          <a:cs typeface="Calibri"/>
                          <a:sym typeface="Calibri"/>
                        </a:rPr>
                        <a:t>Use Case 2</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Take Attendance</a:t>
                      </a:r>
                      <a:endParaRPr>
                        <a:latin typeface="Calibri"/>
                        <a:ea typeface="Calibri"/>
                        <a:cs typeface="Calibri"/>
                        <a:sym typeface="Calibri"/>
                      </a:endParaRPr>
                    </a:p>
                  </a:txBody>
                  <a:tcPr marT="91425" marB="91425" marR="91425" marL="91425"/>
                </a:tc>
              </a:tr>
              <a:tr h="471475">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User (Teacher)</a:t>
                      </a:r>
                      <a:endParaRPr>
                        <a:latin typeface="Calibri"/>
                        <a:ea typeface="Calibri"/>
                        <a:cs typeface="Calibri"/>
                        <a:sym typeface="Calibri"/>
                      </a:endParaRPr>
                    </a:p>
                  </a:txBody>
                  <a:tcPr marT="91425" marB="91425" marR="91425" marL="91425"/>
                </a:tc>
              </a:tr>
              <a:tr h="979250">
                <a:tc gridSpan="2">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 teacher </a:t>
                      </a:r>
                      <a:r>
                        <a:rPr lang="en">
                          <a:solidFill>
                            <a:schemeClr val="dk1"/>
                          </a:solidFill>
                          <a:latin typeface="Calibri"/>
                          <a:ea typeface="Calibri"/>
                          <a:cs typeface="Calibri"/>
                          <a:sym typeface="Calibri"/>
                        </a:rPr>
                        <a:t>selects</a:t>
                      </a:r>
                      <a:r>
                        <a:rPr lang="en">
                          <a:solidFill>
                            <a:schemeClr val="dk1"/>
                          </a:solidFill>
                          <a:latin typeface="Calibri"/>
                          <a:ea typeface="Calibri"/>
                          <a:cs typeface="Calibri"/>
                          <a:sym typeface="Calibri"/>
                        </a:rPr>
                        <a:t> the Snap </a:t>
                      </a:r>
                      <a:r>
                        <a:rPr lang="en">
                          <a:solidFill>
                            <a:schemeClr val="dk1"/>
                          </a:solidFill>
                          <a:latin typeface="Calibri"/>
                          <a:ea typeface="Calibri"/>
                          <a:cs typeface="Calibri"/>
                          <a:sym typeface="Calibri"/>
                        </a:rPr>
                        <a:t>picture</a:t>
                      </a:r>
                      <a:r>
                        <a:rPr lang="en">
                          <a:solidFill>
                            <a:schemeClr val="dk1"/>
                          </a:solidFill>
                          <a:latin typeface="Calibri"/>
                          <a:ea typeface="Calibri"/>
                          <a:cs typeface="Calibri"/>
                          <a:sym typeface="Calibri"/>
                        </a:rPr>
                        <a:t> icon in the Current Class section, and the camera opens up. </a:t>
                      </a:r>
                      <a:r>
                        <a:rPr lang="en">
                          <a:solidFill>
                            <a:schemeClr val="dk1"/>
                          </a:solidFill>
                          <a:latin typeface="Calibri"/>
                          <a:ea typeface="Calibri"/>
                          <a:cs typeface="Calibri"/>
                          <a:sym typeface="Calibri"/>
                        </a:rPr>
                        <a:t>The teacher takes a clear picture. This picture is sent to the server to our AI model, and all faces are detected, and the attendance is taken successfully. After completion, the user is redirected to the attendance page.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hMerge="1"/>
              </a:tr>
              <a:tr h="106775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Alternate Flow 2A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In case of an error, the user is prompted to retake the picture.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99" name="Google Shape;99;p20"/>
          <p:cNvPicPr preferRelativeResize="0"/>
          <p:nvPr/>
        </p:nvPicPr>
        <p:blipFill>
          <a:blip r:embed="rId3">
            <a:alphaModFix/>
          </a:blip>
          <a:stretch>
            <a:fillRect/>
          </a:stretch>
        </p:blipFill>
        <p:spPr>
          <a:xfrm>
            <a:off x="6256723" y="336100"/>
            <a:ext cx="2116900" cy="44712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21"/>
          <p:cNvGraphicFramePr/>
          <p:nvPr/>
        </p:nvGraphicFramePr>
        <p:xfrm>
          <a:off x="2813025" y="189270"/>
          <a:ext cx="3000000" cy="3000000"/>
        </p:xfrm>
        <a:graphic>
          <a:graphicData uri="http://schemas.openxmlformats.org/drawingml/2006/table">
            <a:tbl>
              <a:tblPr>
                <a:noFill/>
                <a:tableStyleId>{7611F433-9368-48EC-AEC2-B96417B7C299}</a:tableStyleId>
              </a:tblPr>
              <a:tblGrid>
                <a:gridCol w="3051525"/>
                <a:gridCol w="3051525"/>
              </a:tblGrid>
              <a:tr h="579500">
                <a:tc>
                  <a:txBody>
                    <a:bodyPr/>
                    <a:lstStyle/>
                    <a:p>
                      <a:pPr indent="0" lvl="0" marL="0" rtl="0" algn="l">
                        <a:spcBef>
                          <a:spcPts val="0"/>
                        </a:spcBef>
                        <a:spcAft>
                          <a:spcPts val="0"/>
                        </a:spcAft>
                        <a:buNone/>
                      </a:pPr>
                      <a:r>
                        <a:rPr b="1" lang="en">
                          <a:latin typeface="Calibri"/>
                          <a:ea typeface="Calibri"/>
                          <a:cs typeface="Calibri"/>
                          <a:sym typeface="Calibri"/>
                        </a:rPr>
                        <a:t>Use Case 3</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Edit Attendance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tc>
              </a:tr>
              <a:tr h="376675">
                <a:tc>
                  <a:txBody>
                    <a:bodyPr/>
                    <a:lstStyle/>
                    <a:p>
                      <a:pPr indent="0" lvl="0" marL="0" rtl="0" algn="l">
                        <a:spcBef>
                          <a:spcPts val="0"/>
                        </a:spcBef>
                        <a:spcAft>
                          <a:spcPts val="0"/>
                        </a:spcAft>
                        <a:buNone/>
                      </a:pPr>
                      <a:r>
                        <a:rPr b="1" lang="en">
                          <a:latin typeface="Calibri"/>
                          <a:ea typeface="Calibri"/>
                          <a:cs typeface="Calibri"/>
                          <a:sym typeface="Calibri"/>
                        </a:rPr>
                        <a:t>Actor </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User (Teacher)</a:t>
                      </a:r>
                      <a:endParaRPr>
                        <a:latin typeface="Calibri"/>
                        <a:ea typeface="Calibri"/>
                        <a:cs typeface="Calibri"/>
                        <a:sym typeface="Calibri"/>
                      </a:endParaRPr>
                    </a:p>
                  </a:txBody>
                  <a:tcPr marT="91425" marB="91425" marR="91425" marL="91425"/>
                </a:tc>
              </a:tr>
              <a:tr h="782350">
                <a:tc gridSpan="2">
                  <a:txBody>
                    <a:bodyPr/>
                    <a:lstStyle/>
                    <a:p>
                      <a:pPr indent="0" lvl="0" marL="0" rtl="0" algn="l">
                        <a:spcBef>
                          <a:spcPts val="0"/>
                        </a:spcBef>
                        <a:spcAft>
                          <a:spcPts val="0"/>
                        </a:spcAft>
                        <a:buNone/>
                      </a:pPr>
                      <a:r>
                        <a:rPr lang="en">
                          <a:latin typeface="Calibri"/>
                          <a:ea typeface="Calibri"/>
                          <a:cs typeface="Calibri"/>
                          <a:sym typeface="Calibri"/>
                        </a:rPr>
                        <a:t>On the home page, </a:t>
                      </a:r>
                      <a:r>
                        <a:rPr lang="en">
                          <a:latin typeface="Calibri"/>
                          <a:ea typeface="Calibri"/>
                          <a:cs typeface="Calibri"/>
                          <a:sym typeface="Calibri"/>
                        </a:rPr>
                        <a:t>the user clicks the dashboard button under the Current Class section to access the current attendance dashboard.</a:t>
                      </a:r>
                      <a:endParaRPr>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hMerge="1"/>
              </a:tr>
              <a:tr h="98517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Alternate Flow 3A</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Dashboard button is inactive.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If no previous attendances were taken, the dashboard </a:t>
                      </a:r>
                      <a:r>
                        <a:rPr lang="en">
                          <a:latin typeface="Calibri"/>
                          <a:ea typeface="Calibri"/>
                          <a:cs typeface="Calibri"/>
                          <a:sym typeface="Calibri"/>
                        </a:rPr>
                        <a:t>button</a:t>
                      </a:r>
                      <a:r>
                        <a:rPr lang="en">
                          <a:latin typeface="Calibri"/>
                          <a:ea typeface="Calibri"/>
                          <a:cs typeface="Calibri"/>
                          <a:sym typeface="Calibri"/>
                        </a:rPr>
                        <a:t> will be inactive, and he will have to take attendance to unlock the dashboard.</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tcPr>
                </a:tc>
              </a:tr>
              <a:tr h="8015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Alternate Flow 3B</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For already taken attendance, allow the teachers to modify this day’s taken attendances manually.</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96655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Alternate Flow 3C</a:t>
                      </a:r>
                      <a:endParaRPr b="1">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libri"/>
                          <a:ea typeface="Calibri"/>
                          <a:cs typeface="Calibri"/>
                          <a:sym typeface="Calibri"/>
                        </a:rPr>
                        <a:t>Third option for teacher is to view their timetable</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05" name="Google Shape;105;p21"/>
          <p:cNvPicPr preferRelativeResize="0"/>
          <p:nvPr/>
        </p:nvPicPr>
        <p:blipFill>
          <a:blip r:embed="rId3">
            <a:alphaModFix/>
          </a:blip>
          <a:stretch>
            <a:fillRect/>
          </a:stretch>
        </p:blipFill>
        <p:spPr>
          <a:xfrm>
            <a:off x="276725" y="401100"/>
            <a:ext cx="2043300" cy="39602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