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 Black"/>
      <p:bold r:id="rId22"/>
      <p:boldItalic r:id="rId23"/>
    </p:embeddedFont>
    <p:embeddedFont>
      <p:font typeface="Barlow Semi Condensed"/>
      <p:regular r:id="rId24"/>
      <p:bold r:id="rId25"/>
      <p:italic r:id="rId26"/>
      <p:boldItalic r:id="rId27"/>
    </p:embeddedFont>
    <p:embeddedFont>
      <p:font typeface="Barlow Semi Condensed Black"/>
      <p:bold r:id="rId28"/>
      <p:boldItalic r:id="rId29"/>
    </p:embeddedFont>
    <p:embeddedFont>
      <p:font typeface="Montserrat Thin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Black-bold.fntdata"/><Relationship Id="rId21" Type="http://schemas.openxmlformats.org/officeDocument/2006/relationships/slide" Target="slides/slide16.xml"/><Relationship Id="rId24" Type="http://schemas.openxmlformats.org/officeDocument/2006/relationships/font" Target="fonts/BarlowSemiCondensed-regular.fntdata"/><Relationship Id="rId23" Type="http://schemas.openxmlformats.org/officeDocument/2006/relationships/font" Target="fonts/MontserratBlack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SemiCondensed-italic.fntdata"/><Relationship Id="rId25" Type="http://schemas.openxmlformats.org/officeDocument/2006/relationships/font" Target="fonts/BarlowSemiCondensed-bold.fntdata"/><Relationship Id="rId28" Type="http://schemas.openxmlformats.org/officeDocument/2006/relationships/font" Target="fonts/BarlowSemiCondensedBlack-bold.fntdata"/><Relationship Id="rId27" Type="http://schemas.openxmlformats.org/officeDocument/2006/relationships/font" Target="fonts/BarlowSemiCondense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SemiCondensedBlac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Thin-bold.fntdata"/><Relationship Id="rId30" Type="http://schemas.openxmlformats.org/officeDocument/2006/relationships/font" Target="fonts/MontserratThin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Thin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Thin-italic.fntdata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6af91436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6af91436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6af91436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6af91436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6af91436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6af91436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6af91436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6af91436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6af91436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6af91436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6af91436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6af91436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6af91436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6af91436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6af91436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f6af91436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6af914368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6af914368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24a1d28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24a1d28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24a1d28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24a1d28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24a1d28f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24a1d28f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24f0b3b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24f0b3b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6af914368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6af91436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6af914368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6af914368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120" y="3584125"/>
            <a:ext cx="691660" cy="5693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944800" y="2119675"/>
            <a:ext cx="3254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WARM UP</a:t>
            </a:r>
            <a:endParaRPr sz="4100">
              <a:solidFill>
                <a:srgbClr val="43434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944800" y="1588975"/>
            <a:ext cx="3047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34343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CAPSTONE</a:t>
            </a:r>
            <a:endParaRPr sz="4000">
              <a:solidFill>
                <a:srgbClr val="434343"/>
              </a:solidFill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p22"/>
          <p:cNvCxnSpPr/>
          <p:nvPr/>
        </p:nvCxnSpPr>
        <p:spPr>
          <a:xfrm rot="10800000">
            <a:off x="4563400" y="1384575"/>
            <a:ext cx="0" cy="3573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diamond"/>
            <a:tailEnd len="med" w="med" type="diamond"/>
          </a:ln>
        </p:spPr>
      </p:cxn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6676" y="1744750"/>
            <a:ext cx="4050650" cy="297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>
            <p:ph type="title"/>
          </p:nvPr>
        </p:nvSpPr>
        <p:spPr>
          <a:xfrm>
            <a:off x="3332550" y="661650"/>
            <a:ext cx="247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2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TECH STACK</a:t>
            </a:r>
            <a:endParaRPr b="1" sz="342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146" name="Google Shape;146;p22"/>
          <p:cNvCxnSpPr/>
          <p:nvPr/>
        </p:nvCxnSpPr>
        <p:spPr>
          <a:xfrm rot="10800000">
            <a:off x="4560700" y="-711750"/>
            <a:ext cx="5400" cy="1373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p23"/>
          <p:cNvCxnSpPr/>
          <p:nvPr/>
        </p:nvCxnSpPr>
        <p:spPr>
          <a:xfrm rot="10800000">
            <a:off x="7525750" y="294000"/>
            <a:ext cx="0" cy="449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diamond"/>
            <a:tailEnd len="med" w="med" type="oval"/>
          </a:ln>
        </p:spPr>
      </p:cxn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108" y="924625"/>
            <a:ext cx="4824950" cy="3541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23"/>
          <p:cNvGrpSpPr/>
          <p:nvPr/>
        </p:nvGrpSpPr>
        <p:grpSpPr>
          <a:xfrm>
            <a:off x="554450" y="1530175"/>
            <a:ext cx="5756975" cy="2667913"/>
            <a:chOff x="511600" y="1563525"/>
            <a:chExt cx="5756975" cy="2667913"/>
          </a:xfrm>
        </p:grpSpPr>
        <p:pic>
          <p:nvPicPr>
            <p:cNvPr id="154" name="Google Shape;154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1600" y="1961076"/>
              <a:ext cx="2473100" cy="1648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46875" y="3458713"/>
              <a:ext cx="772725" cy="7727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6" name="Google Shape;156;p23"/>
            <p:cNvCxnSpPr/>
            <p:nvPr/>
          </p:nvCxnSpPr>
          <p:spPr>
            <a:xfrm flipH="1">
              <a:off x="3341775" y="1781375"/>
              <a:ext cx="2926800" cy="28500"/>
            </a:xfrm>
            <a:prstGeom prst="straightConnector1">
              <a:avLst/>
            </a:prstGeom>
            <a:noFill/>
            <a:ln cap="flat" cmpd="sng" w="9525">
              <a:solidFill>
                <a:srgbClr val="03A1DF"/>
              </a:solidFill>
              <a:prstDash val="dash"/>
              <a:round/>
              <a:headEnd len="med" w="med" type="none"/>
              <a:tailEnd len="med" w="med" type="diamond"/>
            </a:ln>
          </p:spPr>
        </p:cxnSp>
        <p:sp>
          <p:nvSpPr>
            <p:cNvPr id="157" name="Google Shape;157;p23"/>
            <p:cNvSpPr txBox="1"/>
            <p:nvPr/>
          </p:nvSpPr>
          <p:spPr>
            <a:xfrm>
              <a:off x="1096950" y="1563525"/>
              <a:ext cx="22449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Front End (Mobile app + Web page)</a:t>
              </a:r>
              <a:endParaRPr sz="1800"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cxnSp>
          <p:nvCxnSpPr>
            <p:cNvPr id="158" name="Google Shape;158;p23"/>
            <p:cNvCxnSpPr>
              <a:stCxn id="157" idx="1"/>
            </p:cNvCxnSpPr>
            <p:nvPr/>
          </p:nvCxnSpPr>
          <p:spPr>
            <a:xfrm>
              <a:off x="1096950" y="1932975"/>
              <a:ext cx="422700" cy="667500"/>
            </a:xfrm>
            <a:prstGeom prst="bentConnector4">
              <a:avLst>
                <a:gd fmla="val -56334" name="adj1"/>
                <a:gd fmla="val 77674" name="adj2"/>
              </a:avLst>
            </a:prstGeom>
            <a:noFill/>
            <a:ln cap="flat" cmpd="sng" w="9525">
              <a:solidFill>
                <a:srgbClr val="03A1DF"/>
              </a:solidFill>
              <a:prstDash val="dash"/>
              <a:round/>
              <a:headEnd len="med" w="med" type="diamond"/>
              <a:tailEnd len="med" w="med" type="diamond"/>
            </a:ln>
          </p:spPr>
        </p:cxnSp>
        <p:cxnSp>
          <p:nvCxnSpPr>
            <p:cNvPr id="159" name="Google Shape;159;p23"/>
            <p:cNvCxnSpPr/>
            <p:nvPr/>
          </p:nvCxnSpPr>
          <p:spPr>
            <a:xfrm flipH="1" rot="-5400000">
              <a:off x="212750" y="2894800"/>
              <a:ext cx="1697100" cy="3984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03A1DF"/>
              </a:solidFill>
              <a:prstDash val="dash"/>
              <a:round/>
              <a:headEnd len="med" w="med" type="none"/>
              <a:tailEnd len="med" w="med" type="diamond"/>
            </a:ln>
          </p:spPr>
        </p:cxnSp>
      </p:grpSp>
      <p:sp>
        <p:nvSpPr>
          <p:cNvPr id="160" name="Google Shape;160;p23"/>
          <p:cNvSpPr txBox="1"/>
          <p:nvPr/>
        </p:nvSpPr>
        <p:spPr>
          <a:xfrm>
            <a:off x="2475925" y="2518850"/>
            <a:ext cx="16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Flutter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2514600" y="3622550"/>
            <a:ext cx="168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Dart (Mobile App)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2125" y="4354400"/>
            <a:ext cx="710900" cy="71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/>
        </p:nvSpPr>
        <p:spPr>
          <a:xfrm>
            <a:off x="2514600" y="4509750"/>
            <a:ext cx="16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Web App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23"/>
          <p:cNvCxnSpPr>
            <a:endCxn id="162" idx="1"/>
          </p:cNvCxnSpPr>
          <p:nvPr/>
        </p:nvCxnSpPr>
        <p:spPr>
          <a:xfrm flipH="1" rot="-5400000">
            <a:off x="375425" y="3513150"/>
            <a:ext cx="1688100" cy="705300"/>
          </a:xfrm>
          <a:prstGeom prst="bentConnector2">
            <a:avLst/>
          </a:prstGeom>
          <a:noFill/>
          <a:ln cap="flat" cmpd="sng" w="9525">
            <a:solidFill>
              <a:srgbClr val="03A1DF"/>
            </a:solidFill>
            <a:prstDash val="dash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Google Shape;169;p24"/>
          <p:cNvCxnSpPr/>
          <p:nvPr/>
        </p:nvCxnSpPr>
        <p:spPr>
          <a:xfrm rot="10800000">
            <a:off x="7525750" y="294000"/>
            <a:ext cx="0" cy="449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diamond"/>
            <a:tailEnd len="med" w="med" type="oval"/>
          </a:ln>
        </p:spPr>
      </p:cxnSp>
      <p:grpSp>
        <p:nvGrpSpPr>
          <p:cNvPr id="170" name="Google Shape;170;p24"/>
          <p:cNvGrpSpPr/>
          <p:nvPr/>
        </p:nvGrpSpPr>
        <p:grpSpPr>
          <a:xfrm>
            <a:off x="974550" y="924625"/>
            <a:ext cx="8964507" cy="3541725"/>
            <a:chOff x="974550" y="924625"/>
            <a:chExt cx="8964507" cy="3541725"/>
          </a:xfrm>
        </p:grpSpPr>
        <p:pic>
          <p:nvPicPr>
            <p:cNvPr id="171" name="Google Shape;171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14108" y="924625"/>
              <a:ext cx="4824950" cy="3541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24"/>
            <p:cNvSpPr txBox="1"/>
            <p:nvPr/>
          </p:nvSpPr>
          <p:spPr>
            <a:xfrm>
              <a:off x="1214500" y="1501875"/>
              <a:ext cx="18717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Communication</a:t>
              </a:r>
              <a:endParaRPr sz="2100"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cxnSp>
          <p:nvCxnSpPr>
            <p:cNvPr id="173" name="Google Shape;173;p24"/>
            <p:cNvCxnSpPr>
              <a:stCxn id="172" idx="3"/>
            </p:cNvCxnSpPr>
            <p:nvPr/>
          </p:nvCxnSpPr>
          <p:spPr>
            <a:xfrm>
              <a:off x="3086200" y="1755825"/>
              <a:ext cx="3225300" cy="4563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17A790"/>
              </a:solidFill>
              <a:prstDash val="dash"/>
              <a:round/>
              <a:headEnd len="med" w="med" type="diamond"/>
              <a:tailEnd len="med" w="med" type="none"/>
            </a:ln>
          </p:spPr>
        </p:cxnSp>
        <p:pic>
          <p:nvPicPr>
            <p:cNvPr id="174" name="Google Shape;174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01138" y="3532625"/>
              <a:ext cx="646425" cy="698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800011">
              <a:off x="1269210" y="2705075"/>
              <a:ext cx="1110306" cy="59044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6" name="Google Shape;176;p24"/>
            <p:cNvCxnSpPr>
              <a:stCxn id="172" idx="1"/>
            </p:cNvCxnSpPr>
            <p:nvPr/>
          </p:nvCxnSpPr>
          <p:spPr>
            <a:xfrm>
              <a:off x="1214500" y="1755825"/>
              <a:ext cx="348000" cy="595500"/>
            </a:xfrm>
            <a:prstGeom prst="bentConnector4">
              <a:avLst>
                <a:gd fmla="val -68427" name="adj1"/>
                <a:gd fmla="val 71322" name="adj2"/>
              </a:avLst>
            </a:prstGeom>
            <a:noFill/>
            <a:ln cap="flat" cmpd="sng" w="9525">
              <a:solidFill>
                <a:srgbClr val="17A790"/>
              </a:solidFill>
              <a:prstDash val="dash"/>
              <a:round/>
              <a:headEnd len="med" w="med" type="diamond"/>
              <a:tailEnd len="med" w="med" type="diamond"/>
            </a:ln>
          </p:spPr>
        </p:cxnSp>
        <p:cxnSp>
          <p:nvCxnSpPr>
            <p:cNvPr id="177" name="Google Shape;177;p24"/>
            <p:cNvCxnSpPr/>
            <p:nvPr/>
          </p:nvCxnSpPr>
          <p:spPr>
            <a:xfrm flipH="1" rot="-5400000">
              <a:off x="294000" y="2861700"/>
              <a:ext cx="1724700" cy="363600"/>
            </a:xfrm>
            <a:prstGeom prst="bentConnector3">
              <a:avLst>
                <a:gd fmla="val 99558" name="adj1"/>
              </a:avLst>
            </a:prstGeom>
            <a:noFill/>
            <a:ln cap="flat" cmpd="sng" w="9525">
              <a:solidFill>
                <a:srgbClr val="17A790"/>
              </a:solidFill>
              <a:prstDash val="dash"/>
              <a:round/>
              <a:headEnd len="med" w="med" type="none"/>
              <a:tailEnd len="med" w="med" type="diamond"/>
            </a:ln>
          </p:spPr>
        </p:cxnSp>
      </p:grpSp>
      <p:sp>
        <p:nvSpPr>
          <p:cNvPr id="178" name="Google Shape;178;p24"/>
          <p:cNvSpPr txBox="1"/>
          <p:nvPr/>
        </p:nvSpPr>
        <p:spPr>
          <a:xfrm>
            <a:off x="2349040" y="26761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Flask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2356775" y="36716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Python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p25"/>
          <p:cNvCxnSpPr/>
          <p:nvPr/>
        </p:nvCxnSpPr>
        <p:spPr>
          <a:xfrm rot="10800000">
            <a:off x="7525750" y="294000"/>
            <a:ext cx="0" cy="449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diamond"/>
            <a:tailEnd len="med" w="med" type="oval"/>
          </a:ln>
        </p:spPr>
      </p:cxnSp>
      <p:grpSp>
        <p:nvGrpSpPr>
          <p:cNvPr id="185" name="Google Shape;185;p25"/>
          <p:cNvGrpSpPr/>
          <p:nvPr/>
        </p:nvGrpSpPr>
        <p:grpSpPr>
          <a:xfrm>
            <a:off x="889475" y="924625"/>
            <a:ext cx="9049582" cy="3541737"/>
            <a:chOff x="889475" y="924625"/>
            <a:chExt cx="9049582" cy="3541737"/>
          </a:xfrm>
        </p:grpSpPr>
        <p:pic>
          <p:nvPicPr>
            <p:cNvPr id="186" name="Google Shape;186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14108" y="924625"/>
              <a:ext cx="4824950" cy="3541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25"/>
            <p:cNvSpPr txBox="1"/>
            <p:nvPr/>
          </p:nvSpPr>
          <p:spPr>
            <a:xfrm>
              <a:off x="1214500" y="1501875"/>
              <a:ext cx="12993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Computer</a:t>
              </a:r>
              <a:endParaRPr sz="2100"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Vision</a:t>
              </a:r>
              <a:endParaRPr sz="2100"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cxnSp>
          <p:nvCxnSpPr>
            <p:cNvPr id="188" name="Google Shape;188;p25"/>
            <p:cNvCxnSpPr>
              <a:stCxn id="187" idx="3"/>
            </p:cNvCxnSpPr>
            <p:nvPr/>
          </p:nvCxnSpPr>
          <p:spPr>
            <a:xfrm>
              <a:off x="2513800" y="1917525"/>
              <a:ext cx="3774300" cy="7740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FB9003"/>
              </a:solidFill>
              <a:prstDash val="dash"/>
              <a:round/>
              <a:headEnd len="med" w="med" type="diamond"/>
              <a:tailEnd len="med" w="med" type="none"/>
            </a:ln>
          </p:spPr>
        </p:cxnSp>
        <p:pic>
          <p:nvPicPr>
            <p:cNvPr id="189" name="Google Shape;189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57275" y="2768708"/>
              <a:ext cx="658125" cy="7036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89475" y="3855149"/>
              <a:ext cx="658125" cy="6111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052988" y="3767538"/>
              <a:ext cx="646425" cy="69882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2" name="Google Shape;192;p25"/>
            <p:cNvCxnSpPr>
              <a:stCxn id="187" idx="1"/>
            </p:cNvCxnSpPr>
            <p:nvPr/>
          </p:nvCxnSpPr>
          <p:spPr>
            <a:xfrm>
              <a:off x="1214500" y="1917525"/>
              <a:ext cx="479400" cy="720000"/>
            </a:xfrm>
            <a:prstGeom prst="bentConnector4">
              <a:avLst>
                <a:gd fmla="val -49671" name="adj1"/>
                <a:gd fmla="val 78865" name="adj2"/>
              </a:avLst>
            </a:prstGeom>
            <a:noFill/>
            <a:ln cap="flat" cmpd="sng" w="9525">
              <a:solidFill>
                <a:srgbClr val="FB9003"/>
              </a:solidFill>
              <a:prstDash val="dash"/>
              <a:round/>
              <a:headEnd len="med" w="med" type="diamond"/>
              <a:tailEnd len="med" w="med" type="diamond"/>
            </a:ln>
          </p:spPr>
        </p:cxnSp>
        <p:cxnSp>
          <p:nvCxnSpPr>
            <p:cNvPr id="193" name="Google Shape;193;p25"/>
            <p:cNvCxnSpPr/>
            <p:nvPr/>
          </p:nvCxnSpPr>
          <p:spPr>
            <a:xfrm flipH="1" rot="-5400000">
              <a:off x="495087" y="2977799"/>
              <a:ext cx="1214400" cy="2553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FB9003"/>
              </a:solidFill>
              <a:prstDash val="dash"/>
              <a:round/>
              <a:headEnd len="med" w="med" type="none"/>
              <a:tailEnd len="med" w="med" type="diamond"/>
            </a:ln>
          </p:spPr>
        </p:cxnSp>
        <p:cxnSp>
          <p:nvCxnSpPr>
            <p:cNvPr id="194" name="Google Shape;194;p25"/>
            <p:cNvCxnSpPr/>
            <p:nvPr/>
          </p:nvCxnSpPr>
          <p:spPr>
            <a:xfrm flipH="1" rot="-5400000">
              <a:off x="1503100" y="2664675"/>
              <a:ext cx="1121700" cy="773400"/>
            </a:xfrm>
            <a:prstGeom prst="bentConnector3">
              <a:avLst>
                <a:gd fmla="val -689" name="adj1"/>
              </a:avLst>
            </a:prstGeom>
            <a:noFill/>
            <a:ln cap="flat" cmpd="sng" w="9525">
              <a:solidFill>
                <a:srgbClr val="FB9003"/>
              </a:solidFill>
              <a:prstDash val="dash"/>
              <a:round/>
              <a:headEnd len="med" w="med" type="none"/>
              <a:tailEnd len="med" w="med" type="diamond"/>
            </a:ln>
          </p:spPr>
        </p:cxnSp>
      </p:grpSp>
      <p:sp>
        <p:nvSpPr>
          <p:cNvPr id="195" name="Google Shape;195;p25"/>
          <p:cNvSpPr txBox="1"/>
          <p:nvPr/>
        </p:nvSpPr>
        <p:spPr>
          <a:xfrm>
            <a:off x="425396" y="4520500"/>
            <a:ext cx="171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OpenCV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2503721" y="4383250"/>
            <a:ext cx="171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Python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1900426" y="3168925"/>
            <a:ext cx="20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Tensorflow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2" name="Google Shape;202;p26"/>
          <p:cNvCxnSpPr/>
          <p:nvPr/>
        </p:nvCxnSpPr>
        <p:spPr>
          <a:xfrm rot="10800000">
            <a:off x="7525750" y="294000"/>
            <a:ext cx="0" cy="449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diamond"/>
            <a:tailEnd len="med" w="med" type="oval"/>
          </a:ln>
        </p:spPr>
      </p:cxnSp>
      <p:grpSp>
        <p:nvGrpSpPr>
          <p:cNvPr id="203" name="Google Shape;203;p26"/>
          <p:cNvGrpSpPr/>
          <p:nvPr/>
        </p:nvGrpSpPr>
        <p:grpSpPr>
          <a:xfrm>
            <a:off x="1162000" y="924625"/>
            <a:ext cx="8777057" cy="3541725"/>
            <a:chOff x="1162000" y="924625"/>
            <a:chExt cx="8777057" cy="3541725"/>
          </a:xfrm>
        </p:grpSpPr>
        <p:pic>
          <p:nvPicPr>
            <p:cNvPr id="204" name="Google Shape;204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14108" y="924625"/>
              <a:ext cx="4824950" cy="3541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6"/>
            <p:cNvSpPr txBox="1"/>
            <p:nvPr/>
          </p:nvSpPr>
          <p:spPr>
            <a:xfrm>
              <a:off x="1214500" y="1501875"/>
              <a:ext cx="18870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Database, Auth, Cloud</a:t>
              </a:r>
              <a:endParaRPr sz="2100"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cxnSp>
          <p:nvCxnSpPr>
            <p:cNvPr id="206" name="Google Shape;206;p26"/>
            <p:cNvCxnSpPr>
              <a:stCxn id="205" idx="3"/>
            </p:cNvCxnSpPr>
            <p:nvPr/>
          </p:nvCxnSpPr>
          <p:spPr>
            <a:xfrm>
              <a:off x="3101500" y="1917525"/>
              <a:ext cx="3194400" cy="12381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C93F0F"/>
              </a:solidFill>
              <a:prstDash val="dash"/>
              <a:round/>
              <a:headEnd len="med" w="med" type="diamond"/>
              <a:tailEnd len="med" w="med" type="none"/>
            </a:ln>
          </p:spPr>
        </p:cxnSp>
        <p:cxnSp>
          <p:nvCxnSpPr>
            <p:cNvPr id="207" name="Google Shape;207;p26"/>
            <p:cNvCxnSpPr>
              <a:stCxn id="205" idx="1"/>
              <a:endCxn id="208" idx="1"/>
            </p:cNvCxnSpPr>
            <p:nvPr/>
          </p:nvCxnSpPr>
          <p:spPr>
            <a:xfrm flipH="1">
              <a:off x="1162000" y="1917525"/>
              <a:ext cx="52500" cy="1078200"/>
            </a:xfrm>
            <a:prstGeom prst="bentConnector3">
              <a:avLst>
                <a:gd fmla="val 553585" name="adj1"/>
              </a:avLst>
            </a:prstGeom>
            <a:noFill/>
            <a:ln cap="flat" cmpd="sng" w="9525">
              <a:solidFill>
                <a:srgbClr val="C93F0F"/>
              </a:solidFill>
              <a:prstDash val="dash"/>
              <a:round/>
              <a:headEnd len="med" w="med" type="diamond"/>
              <a:tailEnd len="med" w="med" type="diamond"/>
            </a:ln>
          </p:spPr>
        </p:cxnSp>
      </p:grpSp>
      <p:pic>
        <p:nvPicPr>
          <p:cNvPr id="208" name="Google Shape;20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1993" y="2536243"/>
            <a:ext cx="919150" cy="9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/>
          <p:nvPr/>
        </p:nvSpPr>
        <p:spPr>
          <a:xfrm>
            <a:off x="2081140" y="27957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Firebase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2082565" y="39437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Platform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Azure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26"/>
          <p:cNvCxnSpPr>
            <a:endCxn id="212" idx="1"/>
          </p:cNvCxnSpPr>
          <p:nvPr/>
        </p:nvCxnSpPr>
        <p:spPr>
          <a:xfrm flipH="1" rot="-5400000">
            <a:off x="571075" y="3304575"/>
            <a:ext cx="1021800" cy="334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93F0F"/>
            </a:solidFill>
            <a:prstDash val="dash"/>
            <a:round/>
            <a:headEnd len="med" w="med" type="none"/>
            <a:tailEnd len="med" w="med" type="diamond"/>
          </a:ln>
        </p:spPr>
      </p:cxnSp>
      <p:pic>
        <p:nvPicPr>
          <p:cNvPr id="213" name="Google Shape;21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3450" y="3821298"/>
            <a:ext cx="645050" cy="6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Google Shape;218;p27"/>
          <p:cNvCxnSpPr/>
          <p:nvPr/>
        </p:nvCxnSpPr>
        <p:spPr>
          <a:xfrm rot="10800000">
            <a:off x="7494800" y="324900"/>
            <a:ext cx="0" cy="449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diamond"/>
            <a:tailEnd len="med" w="med" type="oval"/>
          </a:ln>
        </p:spPr>
      </p:cxnSp>
      <p:grpSp>
        <p:nvGrpSpPr>
          <p:cNvPr id="219" name="Google Shape;219;p27"/>
          <p:cNvGrpSpPr/>
          <p:nvPr/>
        </p:nvGrpSpPr>
        <p:grpSpPr>
          <a:xfrm>
            <a:off x="988900" y="924625"/>
            <a:ext cx="8950157" cy="3541725"/>
            <a:chOff x="988900" y="924625"/>
            <a:chExt cx="8950157" cy="3541725"/>
          </a:xfrm>
        </p:grpSpPr>
        <p:pic>
          <p:nvPicPr>
            <p:cNvPr id="220" name="Google Shape;220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14108" y="924625"/>
              <a:ext cx="4824950" cy="3541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27"/>
            <p:cNvSpPr txBox="1"/>
            <p:nvPr/>
          </p:nvSpPr>
          <p:spPr>
            <a:xfrm>
              <a:off x="1214500" y="1501875"/>
              <a:ext cx="17745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Version Control</a:t>
              </a:r>
              <a:endParaRPr sz="2100"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cxnSp>
          <p:nvCxnSpPr>
            <p:cNvPr id="222" name="Google Shape;222;p27"/>
            <p:cNvCxnSpPr>
              <a:stCxn id="221" idx="3"/>
            </p:cNvCxnSpPr>
            <p:nvPr/>
          </p:nvCxnSpPr>
          <p:spPr>
            <a:xfrm>
              <a:off x="2989000" y="1755825"/>
              <a:ext cx="3503700" cy="17085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444545"/>
              </a:solidFill>
              <a:prstDash val="dash"/>
              <a:round/>
              <a:headEnd len="med" w="med" type="diamond"/>
              <a:tailEnd len="med" w="med" type="none"/>
            </a:ln>
          </p:spPr>
        </p:cxnSp>
        <p:cxnSp>
          <p:nvCxnSpPr>
            <p:cNvPr id="223" name="Google Shape;223;p27"/>
            <p:cNvCxnSpPr>
              <a:stCxn id="221" idx="1"/>
              <a:endCxn id="224" idx="1"/>
            </p:cNvCxnSpPr>
            <p:nvPr/>
          </p:nvCxnSpPr>
          <p:spPr>
            <a:xfrm flipH="1">
              <a:off x="988900" y="1755825"/>
              <a:ext cx="225600" cy="1437300"/>
            </a:xfrm>
            <a:prstGeom prst="bentConnector3">
              <a:avLst>
                <a:gd fmla="val 205563" name="adj1"/>
              </a:avLst>
            </a:prstGeom>
            <a:noFill/>
            <a:ln cap="flat" cmpd="sng" w="9525">
              <a:solidFill>
                <a:srgbClr val="444545"/>
              </a:solidFill>
              <a:prstDash val="dash"/>
              <a:round/>
              <a:headEnd len="med" w="med" type="diamond"/>
              <a:tailEnd len="med" w="med" type="diamond"/>
            </a:ln>
          </p:spPr>
        </p:cxnSp>
      </p:grpSp>
      <p:pic>
        <p:nvPicPr>
          <p:cNvPr id="224" name="Google Shape;2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875" y="2668500"/>
            <a:ext cx="1864975" cy="104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28"/>
          <p:cNvCxnSpPr/>
          <p:nvPr/>
        </p:nvCxnSpPr>
        <p:spPr>
          <a:xfrm flipH="1" rot="10800000">
            <a:off x="4567650" y="1842225"/>
            <a:ext cx="8700" cy="309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diamond"/>
            <a:tailEnd len="med" w="med" type="diamond"/>
          </a:ln>
        </p:spPr>
      </p:cxnSp>
      <p:sp>
        <p:nvSpPr>
          <p:cNvPr id="230" name="Google Shape;230;p28"/>
          <p:cNvSpPr/>
          <p:nvPr/>
        </p:nvSpPr>
        <p:spPr>
          <a:xfrm>
            <a:off x="3797400" y="2104375"/>
            <a:ext cx="1549200" cy="133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1" name="Google Shape;231;p28"/>
          <p:cNvSpPr/>
          <p:nvPr/>
        </p:nvSpPr>
        <p:spPr>
          <a:xfrm>
            <a:off x="4015408" y="3681675"/>
            <a:ext cx="1098300" cy="93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3071700" y="958437"/>
            <a:ext cx="3000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4A86E8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THANK YOU</a:t>
            </a:r>
            <a:endParaRPr b="1" sz="4500">
              <a:solidFill>
                <a:srgbClr val="4A86E8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33" name="Google Shape;2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888" y="3754400"/>
            <a:ext cx="1002224" cy="82505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8"/>
          <p:cNvSpPr txBox="1"/>
          <p:nvPr/>
        </p:nvSpPr>
        <p:spPr>
          <a:xfrm>
            <a:off x="2337050" y="2342463"/>
            <a:ext cx="4455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Praharsh 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Bhatt 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Ram 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Raghu Sankar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Jerin 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Mathew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p28"/>
          <p:cNvCxnSpPr>
            <a:stCxn id="232" idx="0"/>
          </p:cNvCxnSpPr>
          <p:nvPr/>
        </p:nvCxnSpPr>
        <p:spPr>
          <a:xfrm rot="10800000">
            <a:off x="4571100" y="-201063"/>
            <a:ext cx="900" cy="115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36311">
            <a:off x="4578005" y="517400"/>
            <a:ext cx="2777692" cy="51435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480000" dist="209550">
              <a:srgbClr val="000000">
                <a:alpha val="50000"/>
              </a:srgbClr>
            </a:outerShdw>
          </a:effectLst>
        </p:spPr>
      </p:pic>
      <p:sp>
        <p:nvSpPr>
          <p:cNvPr id="62" name="Google Shape;62;p14"/>
          <p:cNvSpPr txBox="1"/>
          <p:nvPr/>
        </p:nvSpPr>
        <p:spPr>
          <a:xfrm rot="-3081409">
            <a:off x="3541363" y="1670044"/>
            <a:ext cx="2582677" cy="8772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4A86E8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FACESHOT</a:t>
            </a:r>
            <a:endParaRPr b="1" sz="4500">
              <a:solidFill>
                <a:srgbClr val="4A86E8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1438" y="4135675"/>
            <a:ext cx="1002224" cy="8250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stCxn id="62" idx="1"/>
          </p:cNvCxnSpPr>
          <p:nvPr/>
        </p:nvCxnSpPr>
        <p:spPr>
          <a:xfrm flipH="1">
            <a:off x="2307901" y="3117273"/>
            <a:ext cx="1718400" cy="21297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dash"/>
            <a:round/>
            <a:headEnd len="med" w="med" type="diamond"/>
            <a:tailEnd len="med" w="med" type="none"/>
          </a:ln>
        </p:spPr>
      </p:cxnSp>
      <p:cxnSp>
        <p:nvCxnSpPr>
          <p:cNvPr id="65" name="Google Shape;65;p14"/>
          <p:cNvCxnSpPr>
            <a:endCxn id="62" idx="3"/>
          </p:cNvCxnSpPr>
          <p:nvPr/>
        </p:nvCxnSpPr>
        <p:spPr>
          <a:xfrm flipH="1">
            <a:off x="5639101" y="-51627"/>
            <a:ext cx="942900" cy="11517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dash"/>
            <a:round/>
            <a:headEnd len="med" w="med" type="none"/>
            <a:tailEnd len="med" w="med" type="oval"/>
          </a:ln>
        </p:spPr>
      </p:cxnSp>
      <p:sp>
        <p:nvSpPr>
          <p:cNvPr id="66" name="Google Shape;66;p14"/>
          <p:cNvSpPr txBox="1"/>
          <p:nvPr/>
        </p:nvSpPr>
        <p:spPr>
          <a:xfrm>
            <a:off x="244500" y="215925"/>
            <a:ext cx="2626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95959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FAST</a:t>
            </a:r>
            <a:endParaRPr sz="2100">
              <a:solidFill>
                <a:srgbClr val="595959"/>
              </a:solidFill>
              <a:latin typeface="Barlow Semi Condensed Black"/>
              <a:ea typeface="Barlow Semi Condensed Black"/>
              <a:cs typeface="Barlow Semi Condensed Black"/>
              <a:sym typeface="Barlow Semi Condensed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95959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ACCURATE</a:t>
            </a:r>
            <a:endParaRPr sz="2100">
              <a:solidFill>
                <a:srgbClr val="595959"/>
              </a:solidFill>
              <a:latin typeface="Barlow Semi Condensed Black"/>
              <a:ea typeface="Barlow Semi Condensed Black"/>
              <a:cs typeface="Barlow Semi Condensed Black"/>
              <a:sym typeface="Barlow Semi Condensed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95959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DEPENDABLE</a:t>
            </a:r>
            <a:endParaRPr sz="2100">
              <a:solidFill>
                <a:srgbClr val="595959"/>
              </a:solidFill>
              <a:latin typeface="Barlow Semi Condensed Black"/>
              <a:ea typeface="Barlow Semi Condensed Black"/>
              <a:cs typeface="Barlow Semi Condensed Black"/>
              <a:sym typeface="Barlow Semi Condensed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79650" y="-189125"/>
            <a:ext cx="6902851" cy="487377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idx="4294967295" type="title"/>
          </p:nvPr>
        </p:nvSpPr>
        <p:spPr>
          <a:xfrm>
            <a:off x="3597025" y="1033775"/>
            <a:ext cx="14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2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SCOPE </a:t>
            </a:r>
            <a:endParaRPr b="1" sz="342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597025" y="1889975"/>
            <a:ext cx="5215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The scope of this project is to develop a </a:t>
            </a:r>
            <a:r>
              <a:rPr b="1" lang="en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mobile </a:t>
            </a:r>
            <a:endParaRPr b="1"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r>
              <a:rPr lang="en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that uses </a:t>
            </a:r>
            <a:r>
              <a:rPr b="1" lang="en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face recognition</a:t>
            </a:r>
            <a:endParaRPr b="1"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mark the attendance of a class</a:t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with a single photograph.</a:t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4294967295" type="title"/>
          </p:nvPr>
        </p:nvSpPr>
        <p:spPr>
          <a:xfrm>
            <a:off x="3114300" y="1186925"/>
            <a:ext cx="29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2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PREVIOUSLY</a:t>
            </a:r>
            <a:endParaRPr b="1" sz="342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2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ON</a:t>
            </a:r>
            <a:endParaRPr b="1" sz="342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42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170" y="2571750"/>
            <a:ext cx="691660" cy="56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7"/>
          <p:cNvCxnSpPr/>
          <p:nvPr/>
        </p:nvCxnSpPr>
        <p:spPr>
          <a:xfrm rot="10800000">
            <a:off x="4572000" y="216625"/>
            <a:ext cx="0" cy="449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diamond"/>
            <a:tailEnd len="med" w="med" type="oval"/>
          </a:ln>
        </p:spPr>
      </p:cxnSp>
      <p:sp>
        <p:nvSpPr>
          <p:cNvPr id="85" name="Google Shape;85;p17"/>
          <p:cNvSpPr txBox="1"/>
          <p:nvPr>
            <p:ph idx="4294967295" type="title"/>
          </p:nvPr>
        </p:nvSpPr>
        <p:spPr>
          <a:xfrm>
            <a:off x="3060150" y="684200"/>
            <a:ext cx="29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20">
                <a:solidFill>
                  <a:srgbClr val="4285F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UPGRADES</a:t>
            </a:r>
            <a:endParaRPr b="1" sz="3420">
              <a:solidFill>
                <a:srgbClr val="4285F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420">
              <a:solidFill>
                <a:srgbClr val="4285F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420">
              <a:solidFill>
                <a:srgbClr val="4285F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258900" y="1747400"/>
            <a:ext cx="2626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595959"/>
              </a:solidFill>
              <a:latin typeface="Barlow Semi Condensed Black"/>
              <a:ea typeface="Barlow Semi Condensed Black"/>
              <a:cs typeface="Barlow Semi Condensed Black"/>
              <a:sym typeface="Barlow Semi Condensed Black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779725" y="1915250"/>
            <a:ext cx="75726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Barlow Semi Condensed Black"/>
              <a:buAutoNum type="arabicPeriod"/>
            </a:pPr>
            <a:r>
              <a:rPr i="1" lang="en" sz="2100">
                <a:solidFill>
                  <a:schemeClr val="dk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Update the Teacher’s</a:t>
            </a:r>
            <a:r>
              <a:rPr i="1" lang="en" sz="2100">
                <a:solidFill>
                  <a:schemeClr val="dk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 Application </a:t>
            </a:r>
            <a:endParaRPr i="1" sz="2100">
              <a:solidFill>
                <a:schemeClr val="dk2"/>
              </a:solidFill>
              <a:latin typeface="Barlow Semi Condensed Black"/>
              <a:ea typeface="Barlow Semi Condensed Black"/>
              <a:cs typeface="Barlow Semi Condensed Black"/>
              <a:sym typeface="Barlow Semi Condensed Black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Barlow Semi Condensed Black"/>
              <a:buAutoNum type="arabicPeriod"/>
            </a:pPr>
            <a:r>
              <a:rPr i="1" lang="en" sz="2100">
                <a:solidFill>
                  <a:srgbClr val="595959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Improved AI model</a:t>
            </a:r>
            <a:endParaRPr i="1" sz="2100">
              <a:solidFill>
                <a:srgbClr val="595959"/>
              </a:solidFill>
              <a:latin typeface="Barlow Semi Condensed Black"/>
              <a:ea typeface="Barlow Semi Condensed Black"/>
              <a:cs typeface="Barlow Semi Condensed Black"/>
              <a:sym typeface="Barlow Semi Condensed Black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Barlow Semi Condensed Black"/>
              <a:buAutoNum type="arabicPeriod"/>
            </a:pPr>
            <a:r>
              <a:rPr i="1" lang="en" sz="2100">
                <a:solidFill>
                  <a:schemeClr val="dk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Azure Backend</a:t>
            </a:r>
            <a:endParaRPr i="1" sz="2100">
              <a:solidFill>
                <a:schemeClr val="dk2"/>
              </a:solidFill>
              <a:latin typeface="Barlow Semi Condensed Black"/>
              <a:ea typeface="Barlow Semi Condensed Black"/>
              <a:cs typeface="Barlow Semi Condensed Black"/>
              <a:sym typeface="Barlow Semi Condensed Black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Barlow Semi Condensed Black"/>
              <a:buAutoNum type="arabicPeriod"/>
            </a:pPr>
            <a:r>
              <a:rPr i="1" lang="en" sz="2100">
                <a:solidFill>
                  <a:schemeClr val="dk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Case study on the accuracy difference between Attendance from “Friends” cast and Real time students </a:t>
            </a:r>
            <a:endParaRPr i="1" sz="2100">
              <a:solidFill>
                <a:schemeClr val="dk2"/>
              </a:solidFill>
              <a:latin typeface="Barlow Semi Condensed Black"/>
              <a:ea typeface="Barlow Semi Condensed Black"/>
              <a:cs typeface="Barlow Semi Condensed Black"/>
              <a:sym typeface="Barlow Semi Condensed Black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258900" y="3489100"/>
            <a:ext cx="2626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595959"/>
              </a:solidFill>
              <a:latin typeface="Barlow Semi Condensed Black"/>
              <a:ea typeface="Barlow Semi Condensed Black"/>
              <a:cs typeface="Barlow Semi Condensed Black"/>
              <a:sym typeface="Barlow Semi Condensed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2990250" y="1740250"/>
            <a:ext cx="316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Improved facial detection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More num</a:t>
            </a:r>
            <a:r>
              <a:rPr b="1" lang="en"/>
              <a:t>ber </a:t>
            </a:r>
            <a:r>
              <a:rPr b="1" lang="en"/>
              <a:t>of identities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 </a:t>
            </a:r>
            <a:r>
              <a:rPr b="1" lang="en"/>
              <a:t>training the model on more data to improve accuracy </a:t>
            </a:r>
            <a:endParaRPr b="1"/>
          </a:p>
        </p:txBody>
      </p:sp>
      <p:sp>
        <p:nvSpPr>
          <p:cNvPr id="94" name="Google Shape;94;p18"/>
          <p:cNvSpPr txBox="1"/>
          <p:nvPr>
            <p:ph idx="4294967295" type="title"/>
          </p:nvPr>
        </p:nvSpPr>
        <p:spPr>
          <a:xfrm>
            <a:off x="2634000" y="609550"/>
            <a:ext cx="387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20">
                <a:solidFill>
                  <a:srgbClr val="4285F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Improved AI</a:t>
            </a:r>
            <a:endParaRPr b="1" sz="3420">
              <a:solidFill>
                <a:srgbClr val="4285F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2990250" y="1740250"/>
            <a:ext cx="3163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Previously the backend server was hosted in Google Cloud Platform.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The updated application and the new models will be hosted in Azure Cloud Services and predictions and model retraining can be done in real time.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9"/>
          <p:cNvSpPr txBox="1"/>
          <p:nvPr>
            <p:ph idx="4294967295" type="title"/>
          </p:nvPr>
        </p:nvSpPr>
        <p:spPr>
          <a:xfrm>
            <a:off x="2634000" y="609550"/>
            <a:ext cx="387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42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Azure cloud hosting</a:t>
            </a:r>
            <a:endParaRPr b="1" sz="342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420">
              <a:solidFill>
                <a:srgbClr val="4285F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198" y="886398"/>
            <a:ext cx="3865725" cy="329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948" y="863198"/>
            <a:ext cx="3865725" cy="329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/>
          <p:nvPr/>
        </p:nvSpPr>
        <p:spPr>
          <a:xfrm>
            <a:off x="4625275" y="920425"/>
            <a:ext cx="3604325" cy="3364525"/>
          </a:xfrm>
          <a:custGeom>
            <a:rect b="b" l="l" r="r" t="t"/>
            <a:pathLst>
              <a:path extrusionOk="0" h="134581" w="144173">
                <a:moveTo>
                  <a:pt x="0" y="0"/>
                </a:moveTo>
                <a:lnTo>
                  <a:pt x="68065" y="40529"/>
                </a:lnTo>
                <a:lnTo>
                  <a:pt x="119732" y="40219"/>
                </a:lnTo>
                <a:lnTo>
                  <a:pt x="120041" y="64970"/>
                </a:lnTo>
                <a:lnTo>
                  <a:pt x="143864" y="64970"/>
                </a:lnTo>
                <a:lnTo>
                  <a:pt x="144173" y="94362"/>
                </a:lnTo>
                <a:lnTo>
                  <a:pt x="69921" y="94671"/>
                </a:lnTo>
                <a:lnTo>
                  <a:pt x="9591" y="134581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diamond"/>
            <a:tailEnd len="med" w="med" type="triangle"/>
          </a:ln>
        </p:spPr>
      </p:sp>
      <p:sp>
        <p:nvSpPr>
          <p:cNvPr id="108" name="Google Shape;108;p20"/>
          <p:cNvSpPr txBox="1"/>
          <p:nvPr/>
        </p:nvSpPr>
        <p:spPr>
          <a:xfrm rot="6909">
            <a:off x="6263423" y="1992533"/>
            <a:ext cx="2089804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FLOW</a:t>
            </a:r>
            <a:endParaRPr b="1" sz="360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DIAGRAM</a:t>
            </a:r>
            <a:endParaRPr sz="360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948" y="863198"/>
            <a:ext cx="3865725" cy="329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/>
          <p:nvPr/>
        </p:nvSpPr>
        <p:spPr>
          <a:xfrm>
            <a:off x="4354575" y="185625"/>
            <a:ext cx="4563400" cy="3480575"/>
          </a:xfrm>
          <a:custGeom>
            <a:rect b="b" l="l" r="r" t="t"/>
            <a:pathLst>
              <a:path extrusionOk="0" h="139223" w="182536">
                <a:moveTo>
                  <a:pt x="309" y="30010"/>
                </a:moveTo>
                <a:lnTo>
                  <a:pt x="0" y="0"/>
                </a:lnTo>
                <a:lnTo>
                  <a:pt x="182536" y="0"/>
                </a:lnTo>
                <a:lnTo>
                  <a:pt x="182227" y="139223"/>
                </a:lnTo>
                <a:lnTo>
                  <a:pt x="50120" y="138604"/>
                </a:lnTo>
                <a:lnTo>
                  <a:pt x="75799" y="121279"/>
                </a:lnTo>
                <a:lnTo>
                  <a:pt x="75489" y="74562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15" name="Google Shape;115;p21"/>
          <p:cNvSpPr/>
          <p:nvPr/>
        </p:nvSpPr>
        <p:spPr>
          <a:xfrm>
            <a:off x="897225" y="1987775"/>
            <a:ext cx="1284000" cy="580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Teacher clicks a photo using our app.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21"/>
          <p:cNvCxnSpPr>
            <a:stCxn id="115" idx="3"/>
          </p:cNvCxnSpPr>
          <p:nvPr/>
        </p:nvCxnSpPr>
        <p:spPr>
          <a:xfrm>
            <a:off x="2181225" y="2277875"/>
            <a:ext cx="1577700" cy="3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oval"/>
            <a:tailEnd len="med" w="med" type="oval"/>
          </a:ln>
        </p:spPr>
      </p:cxnSp>
      <p:sp>
        <p:nvSpPr>
          <p:cNvPr id="117" name="Google Shape;117;p21"/>
          <p:cNvSpPr/>
          <p:nvPr/>
        </p:nvSpPr>
        <p:spPr>
          <a:xfrm>
            <a:off x="897225" y="499675"/>
            <a:ext cx="1284000" cy="580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Image is compressed and sent to the server.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21"/>
          <p:cNvCxnSpPr>
            <a:stCxn id="115" idx="0"/>
            <a:endCxn id="117" idx="2"/>
          </p:cNvCxnSpPr>
          <p:nvPr/>
        </p:nvCxnSpPr>
        <p:spPr>
          <a:xfrm rot="10800000">
            <a:off x="1539225" y="1079975"/>
            <a:ext cx="0" cy="907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21"/>
          <p:cNvSpPr/>
          <p:nvPr/>
        </p:nvSpPr>
        <p:spPr>
          <a:xfrm>
            <a:off x="7320175" y="499675"/>
            <a:ext cx="1284000" cy="580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Face Detection Module detects faces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7320175" y="1515875"/>
            <a:ext cx="1284000" cy="580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Face recognition modules identifies faces.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5476975" y="499675"/>
            <a:ext cx="1284000" cy="580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Images are received and pre-processed.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21"/>
          <p:cNvCxnSpPr>
            <a:stCxn id="117" idx="3"/>
            <a:endCxn id="121" idx="1"/>
          </p:cNvCxnSpPr>
          <p:nvPr/>
        </p:nvCxnSpPr>
        <p:spPr>
          <a:xfrm>
            <a:off x="2181225" y="789775"/>
            <a:ext cx="3295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21"/>
          <p:cNvCxnSpPr>
            <a:stCxn id="121" idx="3"/>
            <a:endCxn id="119" idx="1"/>
          </p:cNvCxnSpPr>
          <p:nvPr/>
        </p:nvCxnSpPr>
        <p:spPr>
          <a:xfrm>
            <a:off x="6760975" y="789775"/>
            <a:ext cx="559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21"/>
          <p:cNvCxnSpPr>
            <a:stCxn id="119" idx="2"/>
            <a:endCxn id="120" idx="0"/>
          </p:cNvCxnSpPr>
          <p:nvPr/>
        </p:nvCxnSpPr>
        <p:spPr>
          <a:xfrm>
            <a:off x="7962175" y="1079875"/>
            <a:ext cx="0" cy="4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21"/>
          <p:cNvSpPr/>
          <p:nvPr/>
        </p:nvSpPr>
        <p:spPr>
          <a:xfrm>
            <a:off x="7089925" y="2571875"/>
            <a:ext cx="1744500" cy="752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Confidences are thresholded and a  final list is compiled and saved.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21"/>
          <p:cNvCxnSpPr>
            <a:stCxn id="120" idx="2"/>
            <a:endCxn id="125" idx="0"/>
          </p:cNvCxnSpPr>
          <p:nvPr/>
        </p:nvCxnSpPr>
        <p:spPr>
          <a:xfrm>
            <a:off x="7962175" y="2096075"/>
            <a:ext cx="0" cy="475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1"/>
          <p:cNvSpPr txBox="1"/>
          <p:nvPr/>
        </p:nvSpPr>
        <p:spPr>
          <a:xfrm>
            <a:off x="4586619" y="-6579"/>
            <a:ext cx="63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1" sz="1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1825375" y="4293850"/>
            <a:ext cx="1577700" cy="752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Attendance information is updated on the teacher’s phone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5576625" y="3914875"/>
            <a:ext cx="1284000" cy="580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Students receive push notifications.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21"/>
          <p:cNvCxnSpPr>
            <a:stCxn id="125" idx="2"/>
            <a:endCxn id="129" idx="3"/>
          </p:cNvCxnSpPr>
          <p:nvPr/>
        </p:nvCxnSpPr>
        <p:spPr>
          <a:xfrm rot="5400000">
            <a:off x="6971125" y="3214025"/>
            <a:ext cx="880500" cy="11016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1"/>
          <p:cNvCxnSpPr>
            <a:stCxn id="125" idx="2"/>
            <a:endCxn id="128" idx="3"/>
          </p:cNvCxnSpPr>
          <p:nvPr/>
        </p:nvCxnSpPr>
        <p:spPr>
          <a:xfrm rot="5400000">
            <a:off x="5009875" y="1717775"/>
            <a:ext cx="1345500" cy="45591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1"/>
          <p:cNvCxnSpPr>
            <a:stCxn id="128" idx="0"/>
          </p:cNvCxnSpPr>
          <p:nvPr/>
        </p:nvCxnSpPr>
        <p:spPr>
          <a:xfrm rot="-5400000">
            <a:off x="2215375" y="2804200"/>
            <a:ext cx="1888500" cy="1090800"/>
          </a:xfrm>
          <a:prstGeom prst="bentConnector3">
            <a:avLst>
              <a:gd fmla="val 100404" name="adj1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133" name="Google Shape;133;p21"/>
          <p:cNvCxnSpPr>
            <a:stCxn id="129" idx="1"/>
          </p:cNvCxnSpPr>
          <p:nvPr/>
        </p:nvCxnSpPr>
        <p:spPr>
          <a:xfrm rot="10800000">
            <a:off x="4594425" y="3503875"/>
            <a:ext cx="982200" cy="701100"/>
          </a:xfrm>
          <a:prstGeom prst="bentConnector3">
            <a:avLst>
              <a:gd fmla="val 100008" name="adj1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134" name="Google Shape;134;p21"/>
          <p:cNvCxnSpPr>
            <a:stCxn id="129" idx="1"/>
          </p:cNvCxnSpPr>
          <p:nvPr/>
        </p:nvCxnSpPr>
        <p:spPr>
          <a:xfrm rot="10800000">
            <a:off x="5058525" y="3271675"/>
            <a:ext cx="518100" cy="9333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135" name="Google Shape;135;p21"/>
          <p:cNvCxnSpPr>
            <a:stCxn id="129" idx="1"/>
          </p:cNvCxnSpPr>
          <p:nvPr/>
        </p:nvCxnSpPr>
        <p:spPr>
          <a:xfrm rot="10800000">
            <a:off x="4122525" y="3263875"/>
            <a:ext cx="1454100" cy="941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136" name="Google Shape;136;p21"/>
          <p:cNvCxnSpPr>
            <a:stCxn id="129" idx="1"/>
          </p:cNvCxnSpPr>
          <p:nvPr/>
        </p:nvCxnSpPr>
        <p:spPr>
          <a:xfrm flipH="1" rot="10800000">
            <a:off x="5576625" y="3024175"/>
            <a:ext cx="15600" cy="1180800"/>
          </a:xfrm>
          <a:prstGeom prst="bentConnector4">
            <a:avLst>
              <a:gd fmla="val -1526442" name="adj1"/>
              <a:gd fmla="val 62284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137" name="Google Shape;137;p21"/>
          <p:cNvCxnSpPr>
            <a:stCxn id="129" idx="1"/>
          </p:cNvCxnSpPr>
          <p:nvPr/>
        </p:nvCxnSpPr>
        <p:spPr>
          <a:xfrm rot="10800000">
            <a:off x="4687125" y="2970175"/>
            <a:ext cx="889500" cy="12348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138" name="Google Shape;138;p21"/>
          <p:cNvCxnSpPr>
            <a:stCxn id="129" idx="1"/>
          </p:cNvCxnSpPr>
          <p:nvPr/>
        </p:nvCxnSpPr>
        <p:spPr>
          <a:xfrm rot="10800000">
            <a:off x="5159025" y="2768875"/>
            <a:ext cx="417600" cy="14361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oval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