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324" r:id="rId6"/>
    <p:sldId id="290" r:id="rId7"/>
    <p:sldId id="293" r:id="rId8"/>
    <p:sldId id="262" r:id="rId9"/>
    <p:sldId id="263" r:id="rId10"/>
    <p:sldId id="294" r:id="rId11"/>
    <p:sldId id="337" r:id="rId12"/>
    <p:sldId id="292" r:id="rId13"/>
    <p:sldId id="306" r:id="rId14"/>
    <p:sldId id="307" r:id="rId15"/>
    <p:sldId id="308" r:id="rId16"/>
    <p:sldId id="310" r:id="rId17"/>
    <p:sldId id="313" r:id="rId18"/>
    <p:sldId id="311" r:id="rId19"/>
    <p:sldId id="314" r:id="rId20"/>
    <p:sldId id="315" r:id="rId21"/>
    <p:sldId id="316" r:id="rId22"/>
    <p:sldId id="312" r:id="rId23"/>
    <p:sldId id="317" r:id="rId24"/>
    <p:sldId id="318" r:id="rId25"/>
    <p:sldId id="319" r:id="rId26"/>
    <p:sldId id="320" r:id="rId27"/>
    <p:sldId id="321" r:id="rId28"/>
    <p:sldId id="330" r:id="rId29"/>
    <p:sldId id="322" r:id="rId30"/>
    <p:sldId id="323" r:id="rId31"/>
    <p:sldId id="326" r:id="rId32"/>
    <p:sldId id="327" r:id="rId33"/>
    <p:sldId id="328" r:id="rId34"/>
    <p:sldId id="329" r:id="rId35"/>
    <p:sldId id="331" r:id="rId36"/>
    <p:sldId id="332" r:id="rId37"/>
    <p:sldId id="334" r:id="rId38"/>
    <p:sldId id="335" r:id="rId39"/>
    <p:sldId id="336" r:id="rId40"/>
    <p:sldId id="333" r:id="rId41"/>
    <p:sldId id="340" r:id="rId42"/>
    <p:sldId id="341" r:id="rId4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234" autoAdjust="0"/>
  </p:normalViewPr>
  <p:slideViewPr>
    <p:cSldViewPr>
      <p:cViewPr varScale="1">
        <p:scale>
          <a:sx n="60" d="100"/>
          <a:sy n="60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68476-573A-47B8-A89A-5AB860FAD88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0DE00E2F-9A48-4604-84C4-EC2AB80C9E5D}">
      <dgm:prSet phldrT="[Texto]"/>
      <dgm:spPr/>
      <dgm:t>
        <a:bodyPr/>
        <a:lstStyle/>
        <a:p>
          <a:pPr algn="ctr"/>
          <a:r>
            <a:rPr lang="es-CL" dirty="0" smtClean="0"/>
            <a:t>FORMAS DE ENERGIA</a:t>
          </a:r>
          <a:endParaRPr lang="es-CL" dirty="0"/>
        </a:p>
      </dgm:t>
    </dgm:pt>
    <dgm:pt modelId="{660C6C66-5872-4740-A784-9A377F5BD7E6}" type="parTrans" cxnId="{70284B10-5DDF-4F8A-8BA6-358750E371ED}">
      <dgm:prSet/>
      <dgm:spPr/>
      <dgm:t>
        <a:bodyPr/>
        <a:lstStyle/>
        <a:p>
          <a:pPr algn="ctr"/>
          <a:endParaRPr lang="es-CL"/>
        </a:p>
      </dgm:t>
    </dgm:pt>
    <dgm:pt modelId="{CCB4D70A-A3E0-4A09-9AD0-2FBDFA870A4B}" type="sibTrans" cxnId="{70284B10-5DDF-4F8A-8BA6-358750E371ED}">
      <dgm:prSet/>
      <dgm:spPr/>
      <dgm:t>
        <a:bodyPr/>
        <a:lstStyle/>
        <a:p>
          <a:pPr algn="ctr"/>
          <a:endParaRPr lang="es-CL"/>
        </a:p>
      </dgm:t>
    </dgm:pt>
    <dgm:pt modelId="{A415E249-095E-4CFA-90C2-EA5910633CBD}">
      <dgm:prSet phldrT="[Texto]"/>
      <dgm:spPr/>
      <dgm:t>
        <a:bodyPr/>
        <a:lstStyle/>
        <a:p>
          <a:pPr algn="ctr"/>
          <a:r>
            <a:rPr lang="es-CL" dirty="0" smtClean="0"/>
            <a:t>MECANICA</a:t>
          </a:r>
          <a:endParaRPr lang="es-CL" dirty="0"/>
        </a:p>
      </dgm:t>
    </dgm:pt>
    <dgm:pt modelId="{F75F69A3-9139-4134-9320-840D0AB62F99}" type="parTrans" cxnId="{24181E6D-ED96-45EC-996A-EF510FBBD81B}">
      <dgm:prSet/>
      <dgm:spPr/>
      <dgm:t>
        <a:bodyPr/>
        <a:lstStyle/>
        <a:p>
          <a:pPr algn="ctr"/>
          <a:endParaRPr lang="es-CL"/>
        </a:p>
      </dgm:t>
    </dgm:pt>
    <dgm:pt modelId="{8B3110BA-6E84-49A8-9DAB-10A58F2A668D}" type="sibTrans" cxnId="{24181E6D-ED96-45EC-996A-EF510FBBD81B}">
      <dgm:prSet/>
      <dgm:spPr/>
      <dgm:t>
        <a:bodyPr/>
        <a:lstStyle/>
        <a:p>
          <a:pPr algn="ctr"/>
          <a:endParaRPr lang="es-CL"/>
        </a:p>
      </dgm:t>
    </dgm:pt>
    <dgm:pt modelId="{28E11FC8-3F31-47A4-BF2B-5C922A2DC3CE}">
      <dgm:prSet phldrT="[Texto]"/>
      <dgm:spPr/>
      <dgm:t>
        <a:bodyPr/>
        <a:lstStyle/>
        <a:p>
          <a:pPr algn="ctr"/>
          <a:r>
            <a:rPr lang="es-CL" dirty="0" smtClean="0"/>
            <a:t>ELECTRICA</a:t>
          </a:r>
          <a:endParaRPr lang="es-CL" dirty="0"/>
        </a:p>
      </dgm:t>
    </dgm:pt>
    <dgm:pt modelId="{09310D11-99CB-41CF-9EE3-7F02E2390BCA}" type="parTrans" cxnId="{0FD5E4B4-DDBF-4DC5-8308-6DBF5B615E6B}">
      <dgm:prSet/>
      <dgm:spPr/>
      <dgm:t>
        <a:bodyPr/>
        <a:lstStyle/>
        <a:p>
          <a:pPr algn="ctr"/>
          <a:endParaRPr lang="es-CL"/>
        </a:p>
      </dgm:t>
    </dgm:pt>
    <dgm:pt modelId="{3CAA19BE-6A1F-4A12-9606-D20FAA698B44}" type="sibTrans" cxnId="{0FD5E4B4-DDBF-4DC5-8308-6DBF5B615E6B}">
      <dgm:prSet/>
      <dgm:spPr/>
      <dgm:t>
        <a:bodyPr/>
        <a:lstStyle/>
        <a:p>
          <a:pPr algn="ctr"/>
          <a:endParaRPr lang="es-CL"/>
        </a:p>
      </dgm:t>
    </dgm:pt>
    <dgm:pt modelId="{AAA9EA32-11D3-4598-86F9-7A977F770384}">
      <dgm:prSet phldrT="[Texto]"/>
      <dgm:spPr/>
      <dgm:t>
        <a:bodyPr/>
        <a:lstStyle/>
        <a:p>
          <a:pPr algn="ctr"/>
          <a:r>
            <a:rPr lang="es-CL" dirty="0" smtClean="0"/>
            <a:t>NUCLEAR</a:t>
          </a:r>
          <a:endParaRPr lang="es-CL" dirty="0"/>
        </a:p>
      </dgm:t>
    </dgm:pt>
    <dgm:pt modelId="{DFA87AF2-D547-4CA5-851C-B0489153B8D3}" type="parTrans" cxnId="{3ACE4D09-B236-4E05-9605-EBCA2F6C5780}">
      <dgm:prSet/>
      <dgm:spPr/>
      <dgm:t>
        <a:bodyPr/>
        <a:lstStyle/>
        <a:p>
          <a:pPr algn="ctr"/>
          <a:endParaRPr lang="es-CL"/>
        </a:p>
      </dgm:t>
    </dgm:pt>
    <dgm:pt modelId="{36E35AB9-4BF4-4AD7-B08E-F92A764F0A36}" type="sibTrans" cxnId="{3ACE4D09-B236-4E05-9605-EBCA2F6C5780}">
      <dgm:prSet/>
      <dgm:spPr/>
      <dgm:t>
        <a:bodyPr/>
        <a:lstStyle/>
        <a:p>
          <a:pPr algn="ctr"/>
          <a:endParaRPr lang="es-CL"/>
        </a:p>
      </dgm:t>
    </dgm:pt>
    <dgm:pt modelId="{D4320665-82D6-4F71-A3E2-D90CF0A5CFDD}">
      <dgm:prSet phldrT="[Texto]"/>
      <dgm:spPr>
        <a:solidFill>
          <a:srgbClr val="FFC000"/>
        </a:solidFill>
      </dgm:spPr>
      <dgm:t>
        <a:bodyPr/>
        <a:lstStyle/>
        <a:p>
          <a:pPr algn="ctr"/>
          <a:r>
            <a:rPr lang="es-CL" dirty="0" smtClean="0"/>
            <a:t>TERMICA</a:t>
          </a:r>
          <a:endParaRPr lang="es-CL" dirty="0"/>
        </a:p>
      </dgm:t>
    </dgm:pt>
    <dgm:pt modelId="{B12FBC5E-A4B4-4662-825E-436E31E61924}" type="parTrans" cxnId="{5D4451A0-79A9-4E5C-8476-6FE0BB939216}">
      <dgm:prSet/>
      <dgm:spPr/>
      <dgm:t>
        <a:bodyPr/>
        <a:lstStyle/>
        <a:p>
          <a:pPr algn="ctr"/>
          <a:endParaRPr lang="es-CL"/>
        </a:p>
      </dgm:t>
    </dgm:pt>
    <dgm:pt modelId="{2BE32B5C-7B83-43DB-AF82-2B863367C5BE}" type="sibTrans" cxnId="{5D4451A0-79A9-4E5C-8476-6FE0BB939216}">
      <dgm:prSet/>
      <dgm:spPr/>
      <dgm:t>
        <a:bodyPr/>
        <a:lstStyle/>
        <a:p>
          <a:pPr algn="ctr"/>
          <a:endParaRPr lang="es-CL"/>
        </a:p>
      </dgm:t>
    </dgm:pt>
    <dgm:pt modelId="{310F4E86-0BFE-4DBC-935F-9E3D9491783F}">
      <dgm:prSet phldrT="[Texto]"/>
      <dgm:spPr/>
      <dgm:t>
        <a:bodyPr/>
        <a:lstStyle/>
        <a:p>
          <a:pPr algn="ctr"/>
          <a:r>
            <a:rPr lang="es-CL" dirty="0" smtClean="0"/>
            <a:t>QUIMICA</a:t>
          </a:r>
          <a:endParaRPr lang="es-CL" dirty="0"/>
        </a:p>
      </dgm:t>
    </dgm:pt>
    <dgm:pt modelId="{467BFE03-BF84-498B-BE24-A56D8742BAE3}" type="parTrans" cxnId="{29322C23-C44B-4E16-9559-31738D89FFD5}">
      <dgm:prSet/>
      <dgm:spPr/>
      <dgm:t>
        <a:bodyPr/>
        <a:lstStyle/>
        <a:p>
          <a:pPr algn="ctr"/>
          <a:endParaRPr lang="es-CL"/>
        </a:p>
      </dgm:t>
    </dgm:pt>
    <dgm:pt modelId="{A84949BF-DAF5-4960-ADE8-60985A71C8C0}" type="sibTrans" cxnId="{29322C23-C44B-4E16-9559-31738D89FFD5}">
      <dgm:prSet/>
      <dgm:spPr/>
      <dgm:t>
        <a:bodyPr/>
        <a:lstStyle/>
        <a:p>
          <a:pPr algn="ctr"/>
          <a:endParaRPr lang="es-CL"/>
        </a:p>
      </dgm:t>
    </dgm:pt>
    <dgm:pt modelId="{85736E83-D783-43DD-A76F-45FA59465823}">
      <dgm:prSet phldrT="[Texto]"/>
      <dgm:spPr>
        <a:solidFill>
          <a:srgbClr val="FFFF00"/>
        </a:solidFill>
      </dgm:spPr>
      <dgm:t>
        <a:bodyPr/>
        <a:lstStyle/>
        <a:p>
          <a:pPr algn="ctr"/>
          <a:r>
            <a:rPr lang="es-CL" dirty="0" smtClean="0"/>
            <a:t>RADIANTE</a:t>
          </a:r>
          <a:endParaRPr lang="es-CL" dirty="0"/>
        </a:p>
      </dgm:t>
    </dgm:pt>
    <dgm:pt modelId="{B5D87074-83C9-4FCD-8B67-03B5758D4050}" type="parTrans" cxnId="{E98D5880-BF81-48DF-A88E-54DD6AA7ADAD}">
      <dgm:prSet/>
      <dgm:spPr/>
      <dgm:t>
        <a:bodyPr/>
        <a:lstStyle/>
        <a:p>
          <a:pPr algn="ctr"/>
          <a:endParaRPr lang="es-CL"/>
        </a:p>
      </dgm:t>
    </dgm:pt>
    <dgm:pt modelId="{664061C7-08BB-45B3-B1FE-0545C3A1218F}" type="sibTrans" cxnId="{E98D5880-BF81-48DF-A88E-54DD6AA7ADAD}">
      <dgm:prSet/>
      <dgm:spPr/>
      <dgm:t>
        <a:bodyPr/>
        <a:lstStyle/>
        <a:p>
          <a:pPr algn="ctr"/>
          <a:endParaRPr lang="es-CL"/>
        </a:p>
      </dgm:t>
    </dgm:pt>
    <dgm:pt modelId="{A9AD72FC-FC4D-42FF-8FC0-8EDE28765C51}" type="pres">
      <dgm:prSet presAssocID="{EB668476-573A-47B8-A89A-5AB860FAD88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1CA35456-2033-47CD-A975-BBAAE2137F88}" type="pres">
      <dgm:prSet presAssocID="{0DE00E2F-9A48-4604-84C4-EC2AB80C9E5D}" presName="centerShape" presStyleLbl="node0" presStyleIdx="0" presStyleCnt="1"/>
      <dgm:spPr/>
      <dgm:t>
        <a:bodyPr/>
        <a:lstStyle/>
        <a:p>
          <a:endParaRPr lang="es-CL"/>
        </a:p>
      </dgm:t>
    </dgm:pt>
    <dgm:pt modelId="{5D760C2E-5647-487A-A936-4E520758657C}" type="pres">
      <dgm:prSet presAssocID="{F75F69A3-9139-4134-9320-840D0AB62F99}" presName="Name9" presStyleLbl="parChTrans1D2" presStyleIdx="0" presStyleCnt="6"/>
      <dgm:spPr/>
      <dgm:t>
        <a:bodyPr/>
        <a:lstStyle/>
        <a:p>
          <a:endParaRPr lang="es-CL"/>
        </a:p>
      </dgm:t>
    </dgm:pt>
    <dgm:pt modelId="{5128D8A2-2655-4DA2-85E1-86A936D608ED}" type="pres">
      <dgm:prSet presAssocID="{F75F69A3-9139-4134-9320-840D0AB62F99}" presName="connTx" presStyleLbl="parChTrans1D2" presStyleIdx="0" presStyleCnt="6"/>
      <dgm:spPr/>
      <dgm:t>
        <a:bodyPr/>
        <a:lstStyle/>
        <a:p>
          <a:endParaRPr lang="es-CL"/>
        </a:p>
      </dgm:t>
    </dgm:pt>
    <dgm:pt modelId="{CACE4103-C753-4682-B7CF-21BE03596294}" type="pres">
      <dgm:prSet presAssocID="{A415E249-095E-4CFA-90C2-EA5910633CB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4732F82-6BC1-4AAF-9E1A-91AB3A77045B}" type="pres">
      <dgm:prSet presAssocID="{09310D11-99CB-41CF-9EE3-7F02E2390BCA}" presName="Name9" presStyleLbl="parChTrans1D2" presStyleIdx="1" presStyleCnt="6"/>
      <dgm:spPr/>
      <dgm:t>
        <a:bodyPr/>
        <a:lstStyle/>
        <a:p>
          <a:endParaRPr lang="es-CL"/>
        </a:p>
      </dgm:t>
    </dgm:pt>
    <dgm:pt modelId="{AC260139-A166-4783-95E6-0F867E3F2B11}" type="pres">
      <dgm:prSet presAssocID="{09310D11-99CB-41CF-9EE3-7F02E2390BCA}" presName="connTx" presStyleLbl="parChTrans1D2" presStyleIdx="1" presStyleCnt="6"/>
      <dgm:spPr/>
      <dgm:t>
        <a:bodyPr/>
        <a:lstStyle/>
        <a:p>
          <a:endParaRPr lang="es-CL"/>
        </a:p>
      </dgm:t>
    </dgm:pt>
    <dgm:pt modelId="{4FD846E6-0BE8-4498-A3DC-448F9A8EF9C7}" type="pres">
      <dgm:prSet presAssocID="{28E11FC8-3F31-47A4-BF2B-5C922A2DC3C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335C22F-BA33-4080-9A75-1A62442267E7}" type="pres">
      <dgm:prSet presAssocID="{DFA87AF2-D547-4CA5-851C-B0489153B8D3}" presName="Name9" presStyleLbl="parChTrans1D2" presStyleIdx="2" presStyleCnt="6"/>
      <dgm:spPr/>
      <dgm:t>
        <a:bodyPr/>
        <a:lstStyle/>
        <a:p>
          <a:endParaRPr lang="es-CL"/>
        </a:p>
      </dgm:t>
    </dgm:pt>
    <dgm:pt modelId="{195C58D0-1C24-4537-9346-902629593551}" type="pres">
      <dgm:prSet presAssocID="{DFA87AF2-D547-4CA5-851C-B0489153B8D3}" presName="connTx" presStyleLbl="parChTrans1D2" presStyleIdx="2" presStyleCnt="6"/>
      <dgm:spPr/>
      <dgm:t>
        <a:bodyPr/>
        <a:lstStyle/>
        <a:p>
          <a:endParaRPr lang="es-CL"/>
        </a:p>
      </dgm:t>
    </dgm:pt>
    <dgm:pt modelId="{4BA2FA64-55F3-49E4-8F16-221E1B70DA81}" type="pres">
      <dgm:prSet presAssocID="{AAA9EA32-11D3-4598-86F9-7A977F77038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F4D3B02E-513C-4060-982F-B2E4F4B4FF67}" type="pres">
      <dgm:prSet presAssocID="{B12FBC5E-A4B4-4662-825E-436E31E61924}" presName="Name9" presStyleLbl="parChTrans1D2" presStyleIdx="3" presStyleCnt="6"/>
      <dgm:spPr/>
      <dgm:t>
        <a:bodyPr/>
        <a:lstStyle/>
        <a:p>
          <a:endParaRPr lang="es-CL"/>
        </a:p>
      </dgm:t>
    </dgm:pt>
    <dgm:pt modelId="{DA5FBD4D-08A0-43B5-B9D6-6A0509796D16}" type="pres">
      <dgm:prSet presAssocID="{B12FBC5E-A4B4-4662-825E-436E31E61924}" presName="connTx" presStyleLbl="parChTrans1D2" presStyleIdx="3" presStyleCnt="6"/>
      <dgm:spPr/>
      <dgm:t>
        <a:bodyPr/>
        <a:lstStyle/>
        <a:p>
          <a:endParaRPr lang="es-CL"/>
        </a:p>
      </dgm:t>
    </dgm:pt>
    <dgm:pt modelId="{D4B5E6BC-DD4D-410B-A9BC-C5C427F5A119}" type="pres">
      <dgm:prSet presAssocID="{D4320665-82D6-4F71-A3E2-D90CF0A5CFD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D7D76F26-F732-44BA-942A-F69C710455C7}" type="pres">
      <dgm:prSet presAssocID="{467BFE03-BF84-498B-BE24-A56D8742BAE3}" presName="Name9" presStyleLbl="parChTrans1D2" presStyleIdx="4" presStyleCnt="6"/>
      <dgm:spPr/>
      <dgm:t>
        <a:bodyPr/>
        <a:lstStyle/>
        <a:p>
          <a:endParaRPr lang="es-CL"/>
        </a:p>
      </dgm:t>
    </dgm:pt>
    <dgm:pt modelId="{C7A32BA7-885D-4E05-9DF2-E69E1A768C8B}" type="pres">
      <dgm:prSet presAssocID="{467BFE03-BF84-498B-BE24-A56D8742BAE3}" presName="connTx" presStyleLbl="parChTrans1D2" presStyleIdx="4" presStyleCnt="6"/>
      <dgm:spPr/>
      <dgm:t>
        <a:bodyPr/>
        <a:lstStyle/>
        <a:p>
          <a:endParaRPr lang="es-CL"/>
        </a:p>
      </dgm:t>
    </dgm:pt>
    <dgm:pt modelId="{8E6DEF76-2D81-4ED0-93F7-3B7A5FC5916E}" type="pres">
      <dgm:prSet presAssocID="{310F4E86-0BFE-4DBC-935F-9E3D9491783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6B4BDF87-0E06-4224-A1F9-472A08843B09}" type="pres">
      <dgm:prSet presAssocID="{B5D87074-83C9-4FCD-8B67-03B5758D4050}" presName="Name9" presStyleLbl="parChTrans1D2" presStyleIdx="5" presStyleCnt="6"/>
      <dgm:spPr/>
      <dgm:t>
        <a:bodyPr/>
        <a:lstStyle/>
        <a:p>
          <a:endParaRPr lang="es-CL"/>
        </a:p>
      </dgm:t>
    </dgm:pt>
    <dgm:pt modelId="{0F554DF3-BC26-4F48-8199-376215AC44AB}" type="pres">
      <dgm:prSet presAssocID="{B5D87074-83C9-4FCD-8B67-03B5758D4050}" presName="connTx" presStyleLbl="parChTrans1D2" presStyleIdx="5" presStyleCnt="6"/>
      <dgm:spPr/>
      <dgm:t>
        <a:bodyPr/>
        <a:lstStyle/>
        <a:p>
          <a:endParaRPr lang="es-CL"/>
        </a:p>
      </dgm:t>
    </dgm:pt>
    <dgm:pt modelId="{D31B6FE9-2523-4DB3-8E48-BA4DF6E0CD15}" type="pres">
      <dgm:prSet presAssocID="{85736E83-D783-43DD-A76F-45FA5946582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FFC77305-CD34-47BC-A066-5D7702C99074}" type="presOf" srcId="{310F4E86-0BFE-4DBC-935F-9E3D9491783F}" destId="{8E6DEF76-2D81-4ED0-93F7-3B7A5FC5916E}" srcOrd="0" destOrd="0" presId="urn:microsoft.com/office/officeart/2005/8/layout/radial1"/>
    <dgm:cxn modelId="{3ACE4D09-B236-4E05-9605-EBCA2F6C5780}" srcId="{0DE00E2F-9A48-4604-84C4-EC2AB80C9E5D}" destId="{AAA9EA32-11D3-4598-86F9-7A977F770384}" srcOrd="2" destOrd="0" parTransId="{DFA87AF2-D547-4CA5-851C-B0489153B8D3}" sibTransId="{36E35AB9-4BF4-4AD7-B08E-F92A764F0A36}"/>
    <dgm:cxn modelId="{6F82776F-B7CD-488F-B8E9-5B470C48F3C0}" type="presOf" srcId="{AAA9EA32-11D3-4598-86F9-7A977F770384}" destId="{4BA2FA64-55F3-49E4-8F16-221E1B70DA81}" srcOrd="0" destOrd="0" presId="urn:microsoft.com/office/officeart/2005/8/layout/radial1"/>
    <dgm:cxn modelId="{296127F7-6DD2-403E-8133-053C72D76EAA}" type="presOf" srcId="{09310D11-99CB-41CF-9EE3-7F02E2390BCA}" destId="{B4732F82-6BC1-4AAF-9E1A-91AB3A77045B}" srcOrd="0" destOrd="0" presId="urn:microsoft.com/office/officeart/2005/8/layout/radial1"/>
    <dgm:cxn modelId="{5169ADB3-2CB9-477A-9D27-5C9872AD410B}" type="presOf" srcId="{B5D87074-83C9-4FCD-8B67-03B5758D4050}" destId="{6B4BDF87-0E06-4224-A1F9-472A08843B09}" srcOrd="0" destOrd="0" presId="urn:microsoft.com/office/officeart/2005/8/layout/radial1"/>
    <dgm:cxn modelId="{0FD5E4B4-DDBF-4DC5-8308-6DBF5B615E6B}" srcId="{0DE00E2F-9A48-4604-84C4-EC2AB80C9E5D}" destId="{28E11FC8-3F31-47A4-BF2B-5C922A2DC3CE}" srcOrd="1" destOrd="0" parTransId="{09310D11-99CB-41CF-9EE3-7F02E2390BCA}" sibTransId="{3CAA19BE-6A1F-4A12-9606-D20FAA698B44}"/>
    <dgm:cxn modelId="{E98D5880-BF81-48DF-A88E-54DD6AA7ADAD}" srcId="{0DE00E2F-9A48-4604-84C4-EC2AB80C9E5D}" destId="{85736E83-D783-43DD-A76F-45FA59465823}" srcOrd="5" destOrd="0" parTransId="{B5D87074-83C9-4FCD-8B67-03B5758D4050}" sibTransId="{664061C7-08BB-45B3-B1FE-0545C3A1218F}"/>
    <dgm:cxn modelId="{2D8E6644-8819-4833-B903-5F547A56F6BA}" type="presOf" srcId="{85736E83-D783-43DD-A76F-45FA59465823}" destId="{D31B6FE9-2523-4DB3-8E48-BA4DF6E0CD15}" srcOrd="0" destOrd="0" presId="urn:microsoft.com/office/officeart/2005/8/layout/radial1"/>
    <dgm:cxn modelId="{4D948C89-B6B7-42A9-B2F6-5942D758EB80}" type="presOf" srcId="{28E11FC8-3F31-47A4-BF2B-5C922A2DC3CE}" destId="{4FD846E6-0BE8-4498-A3DC-448F9A8EF9C7}" srcOrd="0" destOrd="0" presId="urn:microsoft.com/office/officeart/2005/8/layout/radial1"/>
    <dgm:cxn modelId="{29322C23-C44B-4E16-9559-31738D89FFD5}" srcId="{0DE00E2F-9A48-4604-84C4-EC2AB80C9E5D}" destId="{310F4E86-0BFE-4DBC-935F-9E3D9491783F}" srcOrd="4" destOrd="0" parTransId="{467BFE03-BF84-498B-BE24-A56D8742BAE3}" sibTransId="{A84949BF-DAF5-4960-ADE8-60985A71C8C0}"/>
    <dgm:cxn modelId="{24181E6D-ED96-45EC-996A-EF510FBBD81B}" srcId="{0DE00E2F-9A48-4604-84C4-EC2AB80C9E5D}" destId="{A415E249-095E-4CFA-90C2-EA5910633CBD}" srcOrd="0" destOrd="0" parTransId="{F75F69A3-9139-4134-9320-840D0AB62F99}" sibTransId="{8B3110BA-6E84-49A8-9DAB-10A58F2A668D}"/>
    <dgm:cxn modelId="{ED7F08DC-AF61-4EE3-942C-3EF161F0C6FA}" type="presOf" srcId="{B12FBC5E-A4B4-4662-825E-436E31E61924}" destId="{DA5FBD4D-08A0-43B5-B9D6-6A0509796D16}" srcOrd="1" destOrd="0" presId="urn:microsoft.com/office/officeart/2005/8/layout/radial1"/>
    <dgm:cxn modelId="{A4B8C3AD-42B4-41DC-94C3-27C8BEECAF3C}" type="presOf" srcId="{F75F69A3-9139-4134-9320-840D0AB62F99}" destId="{5D760C2E-5647-487A-A936-4E520758657C}" srcOrd="0" destOrd="0" presId="urn:microsoft.com/office/officeart/2005/8/layout/radial1"/>
    <dgm:cxn modelId="{062A1E90-B1B0-4BD4-8279-79F52732C8D1}" type="presOf" srcId="{467BFE03-BF84-498B-BE24-A56D8742BAE3}" destId="{C7A32BA7-885D-4E05-9DF2-E69E1A768C8B}" srcOrd="1" destOrd="0" presId="urn:microsoft.com/office/officeart/2005/8/layout/radial1"/>
    <dgm:cxn modelId="{F0030207-17FE-4122-BD50-AE55DBE02D0D}" type="presOf" srcId="{09310D11-99CB-41CF-9EE3-7F02E2390BCA}" destId="{AC260139-A166-4783-95E6-0F867E3F2B11}" srcOrd="1" destOrd="0" presId="urn:microsoft.com/office/officeart/2005/8/layout/radial1"/>
    <dgm:cxn modelId="{F62F2C5D-8768-4C56-B80C-8067DB343DE7}" type="presOf" srcId="{0DE00E2F-9A48-4604-84C4-EC2AB80C9E5D}" destId="{1CA35456-2033-47CD-A975-BBAAE2137F88}" srcOrd="0" destOrd="0" presId="urn:microsoft.com/office/officeart/2005/8/layout/radial1"/>
    <dgm:cxn modelId="{67C553EC-7615-49B4-BE8C-5F7B2A8B5996}" type="presOf" srcId="{EB668476-573A-47B8-A89A-5AB860FAD88C}" destId="{A9AD72FC-FC4D-42FF-8FC0-8EDE28765C51}" srcOrd="0" destOrd="0" presId="urn:microsoft.com/office/officeart/2005/8/layout/radial1"/>
    <dgm:cxn modelId="{156DE7B2-AD80-427A-B8DA-0B937B38CB22}" type="presOf" srcId="{467BFE03-BF84-498B-BE24-A56D8742BAE3}" destId="{D7D76F26-F732-44BA-942A-F69C710455C7}" srcOrd="0" destOrd="0" presId="urn:microsoft.com/office/officeart/2005/8/layout/radial1"/>
    <dgm:cxn modelId="{733B102E-D828-41ED-AF58-ED4E742D318A}" type="presOf" srcId="{F75F69A3-9139-4134-9320-840D0AB62F99}" destId="{5128D8A2-2655-4DA2-85E1-86A936D608ED}" srcOrd="1" destOrd="0" presId="urn:microsoft.com/office/officeart/2005/8/layout/radial1"/>
    <dgm:cxn modelId="{5D4451A0-79A9-4E5C-8476-6FE0BB939216}" srcId="{0DE00E2F-9A48-4604-84C4-EC2AB80C9E5D}" destId="{D4320665-82D6-4F71-A3E2-D90CF0A5CFDD}" srcOrd="3" destOrd="0" parTransId="{B12FBC5E-A4B4-4662-825E-436E31E61924}" sibTransId="{2BE32B5C-7B83-43DB-AF82-2B863367C5BE}"/>
    <dgm:cxn modelId="{3E880FD8-FED7-4917-886B-2F89FC036779}" type="presOf" srcId="{B12FBC5E-A4B4-4662-825E-436E31E61924}" destId="{F4D3B02E-513C-4060-982F-B2E4F4B4FF67}" srcOrd="0" destOrd="0" presId="urn:microsoft.com/office/officeart/2005/8/layout/radial1"/>
    <dgm:cxn modelId="{76AF56F5-150D-42C7-AA93-BD75521A3A14}" type="presOf" srcId="{A415E249-095E-4CFA-90C2-EA5910633CBD}" destId="{CACE4103-C753-4682-B7CF-21BE03596294}" srcOrd="0" destOrd="0" presId="urn:microsoft.com/office/officeart/2005/8/layout/radial1"/>
    <dgm:cxn modelId="{5E787671-2485-443E-89B5-D32EDFEA93A0}" type="presOf" srcId="{D4320665-82D6-4F71-A3E2-D90CF0A5CFDD}" destId="{D4B5E6BC-DD4D-410B-A9BC-C5C427F5A119}" srcOrd="0" destOrd="0" presId="urn:microsoft.com/office/officeart/2005/8/layout/radial1"/>
    <dgm:cxn modelId="{98B1219D-9A4A-4CD5-A07E-5C55C026E225}" type="presOf" srcId="{DFA87AF2-D547-4CA5-851C-B0489153B8D3}" destId="{4335C22F-BA33-4080-9A75-1A62442267E7}" srcOrd="0" destOrd="0" presId="urn:microsoft.com/office/officeart/2005/8/layout/radial1"/>
    <dgm:cxn modelId="{FA966FB6-276B-4A88-B00E-AA0911EDB29F}" type="presOf" srcId="{DFA87AF2-D547-4CA5-851C-B0489153B8D3}" destId="{195C58D0-1C24-4537-9346-902629593551}" srcOrd="1" destOrd="0" presId="urn:microsoft.com/office/officeart/2005/8/layout/radial1"/>
    <dgm:cxn modelId="{6C141858-D7F3-4742-961D-6C3C247A2C27}" type="presOf" srcId="{B5D87074-83C9-4FCD-8B67-03B5758D4050}" destId="{0F554DF3-BC26-4F48-8199-376215AC44AB}" srcOrd="1" destOrd="0" presId="urn:microsoft.com/office/officeart/2005/8/layout/radial1"/>
    <dgm:cxn modelId="{70284B10-5DDF-4F8A-8BA6-358750E371ED}" srcId="{EB668476-573A-47B8-A89A-5AB860FAD88C}" destId="{0DE00E2F-9A48-4604-84C4-EC2AB80C9E5D}" srcOrd="0" destOrd="0" parTransId="{660C6C66-5872-4740-A784-9A377F5BD7E6}" sibTransId="{CCB4D70A-A3E0-4A09-9AD0-2FBDFA870A4B}"/>
    <dgm:cxn modelId="{BB3CBF17-865C-4394-80B5-C40284A40577}" type="presParOf" srcId="{A9AD72FC-FC4D-42FF-8FC0-8EDE28765C51}" destId="{1CA35456-2033-47CD-A975-BBAAE2137F88}" srcOrd="0" destOrd="0" presId="urn:microsoft.com/office/officeart/2005/8/layout/radial1"/>
    <dgm:cxn modelId="{CF5FDFDE-A3B2-40FF-A146-00D10C136424}" type="presParOf" srcId="{A9AD72FC-FC4D-42FF-8FC0-8EDE28765C51}" destId="{5D760C2E-5647-487A-A936-4E520758657C}" srcOrd="1" destOrd="0" presId="urn:microsoft.com/office/officeart/2005/8/layout/radial1"/>
    <dgm:cxn modelId="{95528DD6-0205-442C-AB74-30B244779D0F}" type="presParOf" srcId="{5D760C2E-5647-487A-A936-4E520758657C}" destId="{5128D8A2-2655-4DA2-85E1-86A936D608ED}" srcOrd="0" destOrd="0" presId="urn:microsoft.com/office/officeart/2005/8/layout/radial1"/>
    <dgm:cxn modelId="{1559B62B-36C3-4B3B-8458-C1DC9BCA02D4}" type="presParOf" srcId="{A9AD72FC-FC4D-42FF-8FC0-8EDE28765C51}" destId="{CACE4103-C753-4682-B7CF-21BE03596294}" srcOrd="2" destOrd="0" presId="urn:microsoft.com/office/officeart/2005/8/layout/radial1"/>
    <dgm:cxn modelId="{507EFF30-97F1-456D-BAB6-8D4B2DD71793}" type="presParOf" srcId="{A9AD72FC-FC4D-42FF-8FC0-8EDE28765C51}" destId="{B4732F82-6BC1-4AAF-9E1A-91AB3A77045B}" srcOrd="3" destOrd="0" presId="urn:microsoft.com/office/officeart/2005/8/layout/radial1"/>
    <dgm:cxn modelId="{C14B5778-EFAC-467B-8EFF-16A4868A8C3C}" type="presParOf" srcId="{B4732F82-6BC1-4AAF-9E1A-91AB3A77045B}" destId="{AC260139-A166-4783-95E6-0F867E3F2B11}" srcOrd="0" destOrd="0" presId="urn:microsoft.com/office/officeart/2005/8/layout/radial1"/>
    <dgm:cxn modelId="{E9C31A5B-C7D1-494A-8E77-0C2E5BF36DD6}" type="presParOf" srcId="{A9AD72FC-FC4D-42FF-8FC0-8EDE28765C51}" destId="{4FD846E6-0BE8-4498-A3DC-448F9A8EF9C7}" srcOrd="4" destOrd="0" presId="urn:microsoft.com/office/officeart/2005/8/layout/radial1"/>
    <dgm:cxn modelId="{215CB999-82A2-4CE0-8D91-AB76FA250AE9}" type="presParOf" srcId="{A9AD72FC-FC4D-42FF-8FC0-8EDE28765C51}" destId="{4335C22F-BA33-4080-9A75-1A62442267E7}" srcOrd="5" destOrd="0" presId="urn:microsoft.com/office/officeart/2005/8/layout/radial1"/>
    <dgm:cxn modelId="{11AAE1FE-D24C-44ED-A27C-ADBA34085ECA}" type="presParOf" srcId="{4335C22F-BA33-4080-9A75-1A62442267E7}" destId="{195C58D0-1C24-4537-9346-902629593551}" srcOrd="0" destOrd="0" presId="urn:microsoft.com/office/officeart/2005/8/layout/radial1"/>
    <dgm:cxn modelId="{2E787253-9844-497D-BFAE-B1645CA42290}" type="presParOf" srcId="{A9AD72FC-FC4D-42FF-8FC0-8EDE28765C51}" destId="{4BA2FA64-55F3-49E4-8F16-221E1B70DA81}" srcOrd="6" destOrd="0" presId="urn:microsoft.com/office/officeart/2005/8/layout/radial1"/>
    <dgm:cxn modelId="{81230CCC-E74E-4FDC-87AA-14A4B7B4C6F9}" type="presParOf" srcId="{A9AD72FC-FC4D-42FF-8FC0-8EDE28765C51}" destId="{F4D3B02E-513C-4060-982F-B2E4F4B4FF67}" srcOrd="7" destOrd="0" presId="urn:microsoft.com/office/officeart/2005/8/layout/radial1"/>
    <dgm:cxn modelId="{E448F0C9-9C24-4234-A53A-BFC480DB31F3}" type="presParOf" srcId="{F4D3B02E-513C-4060-982F-B2E4F4B4FF67}" destId="{DA5FBD4D-08A0-43B5-B9D6-6A0509796D16}" srcOrd="0" destOrd="0" presId="urn:microsoft.com/office/officeart/2005/8/layout/radial1"/>
    <dgm:cxn modelId="{3043871D-6FDE-4202-A3DE-B9D7B3320789}" type="presParOf" srcId="{A9AD72FC-FC4D-42FF-8FC0-8EDE28765C51}" destId="{D4B5E6BC-DD4D-410B-A9BC-C5C427F5A119}" srcOrd="8" destOrd="0" presId="urn:microsoft.com/office/officeart/2005/8/layout/radial1"/>
    <dgm:cxn modelId="{4A41A23D-E042-46BF-BB14-2B26FDE8D7C7}" type="presParOf" srcId="{A9AD72FC-FC4D-42FF-8FC0-8EDE28765C51}" destId="{D7D76F26-F732-44BA-942A-F69C710455C7}" srcOrd="9" destOrd="0" presId="urn:microsoft.com/office/officeart/2005/8/layout/radial1"/>
    <dgm:cxn modelId="{21D52DD6-76DD-40E9-8217-84EE166B0F81}" type="presParOf" srcId="{D7D76F26-F732-44BA-942A-F69C710455C7}" destId="{C7A32BA7-885D-4E05-9DF2-E69E1A768C8B}" srcOrd="0" destOrd="0" presId="urn:microsoft.com/office/officeart/2005/8/layout/radial1"/>
    <dgm:cxn modelId="{5FADB34D-3AB2-4BAA-B5AA-0CCC5E1D7C94}" type="presParOf" srcId="{A9AD72FC-FC4D-42FF-8FC0-8EDE28765C51}" destId="{8E6DEF76-2D81-4ED0-93F7-3B7A5FC5916E}" srcOrd="10" destOrd="0" presId="urn:microsoft.com/office/officeart/2005/8/layout/radial1"/>
    <dgm:cxn modelId="{13FF5281-825F-4B66-AC9B-461A3B768CBA}" type="presParOf" srcId="{A9AD72FC-FC4D-42FF-8FC0-8EDE28765C51}" destId="{6B4BDF87-0E06-4224-A1F9-472A08843B09}" srcOrd="11" destOrd="0" presId="urn:microsoft.com/office/officeart/2005/8/layout/radial1"/>
    <dgm:cxn modelId="{ED32E514-37DD-404F-9437-8FB4106B93EB}" type="presParOf" srcId="{6B4BDF87-0E06-4224-A1F9-472A08843B09}" destId="{0F554DF3-BC26-4F48-8199-376215AC44AB}" srcOrd="0" destOrd="0" presId="urn:microsoft.com/office/officeart/2005/8/layout/radial1"/>
    <dgm:cxn modelId="{BF2BBAA7-FB65-4AEB-B716-A34889C4A57D}" type="presParOf" srcId="{A9AD72FC-FC4D-42FF-8FC0-8EDE28765C51}" destId="{D31B6FE9-2523-4DB3-8E48-BA4DF6E0CD15}" srcOrd="12" destOrd="0" presId="urn:microsoft.com/office/officeart/2005/8/layout/radial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C9FF9-DDCF-4B7F-ADEB-979A9C6F150F}" type="datetimeFigureOut">
              <a:rPr lang="es-CL" smtClean="0"/>
              <a:pPr/>
              <a:t>18-05-2016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0937-CA0F-4B0C-B1E5-CA6131B2173F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2</a:t>
            </a:fld>
            <a:endParaRPr lang="es-C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24</a:t>
            </a:fld>
            <a:endParaRPr lang="es-C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25</a:t>
            </a:fld>
            <a:endParaRPr lang="es-C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26</a:t>
            </a:fld>
            <a:endParaRPr lang="es-C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27</a:t>
            </a:fld>
            <a:endParaRPr lang="es-C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28</a:t>
            </a:fld>
            <a:endParaRPr lang="es-C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29</a:t>
            </a:fld>
            <a:endParaRPr lang="es-C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30</a:t>
            </a:fld>
            <a:endParaRPr lang="es-C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31</a:t>
            </a:fld>
            <a:endParaRPr lang="es-C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32</a:t>
            </a:fld>
            <a:endParaRPr lang="es-C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33</a:t>
            </a:fld>
            <a:endParaRPr lang="es-C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4</a:t>
            </a:fld>
            <a:endParaRPr lang="es-C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34</a:t>
            </a:fld>
            <a:endParaRPr lang="es-C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35</a:t>
            </a:fld>
            <a:endParaRPr lang="es-C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36</a:t>
            </a:fld>
            <a:endParaRPr lang="es-C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37</a:t>
            </a:fld>
            <a:endParaRPr lang="es-C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38</a:t>
            </a:fld>
            <a:endParaRPr lang="es-C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39</a:t>
            </a:fld>
            <a:endParaRPr lang="es-C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40</a:t>
            </a:fld>
            <a:endParaRPr lang="es-C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41</a:t>
            </a:fld>
            <a:endParaRPr lang="es-C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42</a:t>
            </a:fld>
            <a:endParaRPr lang="es-C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7</a:t>
            </a:fld>
            <a:endParaRPr lang="es-C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14</a:t>
            </a:fld>
            <a:endParaRPr lang="es-C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19</a:t>
            </a:fld>
            <a:endParaRPr lang="es-C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20</a:t>
            </a:fld>
            <a:endParaRPr lang="es-C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21</a:t>
            </a:fld>
            <a:endParaRPr lang="es-C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22</a:t>
            </a:fld>
            <a:endParaRPr lang="es-C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80937-CA0F-4B0C-B1E5-CA6131B2173F}" type="slidenum">
              <a:rPr lang="es-CL" smtClean="0"/>
              <a:pPr/>
              <a:t>23</a:t>
            </a:fld>
            <a:endParaRPr lang="es-C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18-05-2016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390915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18-05-2016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69658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18-05-2016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55962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18-05-2016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6505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18-05-2016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372739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18-05-2016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35173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18-05-2016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59908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18-05-2016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73371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18-05-2016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14550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18-05-2016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45694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97F2-E4AD-4FE1-995B-B677B46FD58B}" type="datetimeFigureOut">
              <a:rPr lang="es-CL" smtClean="0"/>
              <a:pPr/>
              <a:t>18-05-2016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07156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897F2-E4AD-4FE1-995B-B677B46FD58B}" type="datetimeFigureOut">
              <a:rPr lang="es-CL" smtClean="0"/>
              <a:pPr/>
              <a:t>18-05-2016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9FDC8-0A39-493E-948F-CF99BABA02C8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27210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714500"/>
            <a:ext cx="44577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276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1.4.</a:t>
            </a:r>
            <a:r>
              <a:rPr lang="es-ES" dirty="0"/>
              <a:t>	Azimut</a:t>
            </a:r>
            <a:endParaRPr lang="es-C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9" name="7 Imagen" descr="Integración arquitectonica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214414" y="1714488"/>
            <a:ext cx="7043611" cy="3524247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214414" y="5429264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Un azimut de ±45° se considera aceptable en SST-ACS unifamiliares, para favorecer la integración arquitectónica  de la instalación.</a:t>
            </a:r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8169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/>
              <a:t>1.5.</a:t>
            </a:r>
            <a:r>
              <a:rPr lang="es-ES" dirty="0"/>
              <a:t>	</a:t>
            </a:r>
            <a:r>
              <a:rPr lang="es-ES" dirty="0" smtClean="0"/>
              <a:t>¿Cómo posicionar los colectores?</a:t>
            </a:r>
            <a:endParaRPr lang="es-C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" name="7 CuadroTexto"/>
          <p:cNvSpPr txBox="1"/>
          <p:nvPr/>
        </p:nvSpPr>
        <p:spPr>
          <a:xfrm>
            <a:off x="857224" y="1643050"/>
            <a:ext cx="77867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endParaRPr lang="es-CL" sz="2800" dirty="0" smtClean="0"/>
          </a:p>
          <a:p>
            <a:pPr>
              <a:buFontTx/>
              <a:buChar char="-"/>
            </a:pPr>
            <a:r>
              <a:rPr lang="es-CL" sz="2800" dirty="0" smtClean="0"/>
              <a:t>Ubicación geográfica. (Latitud)</a:t>
            </a:r>
          </a:p>
          <a:p>
            <a:pPr>
              <a:buFontTx/>
              <a:buChar char="-"/>
            </a:pPr>
            <a:endParaRPr lang="es-CL" sz="2800" dirty="0" smtClean="0"/>
          </a:p>
          <a:p>
            <a:pPr>
              <a:buFontTx/>
              <a:buChar char="-"/>
            </a:pPr>
            <a:r>
              <a:rPr lang="es-CL" sz="2800" dirty="0" smtClean="0"/>
              <a:t>Condiciones del terreno.</a:t>
            </a:r>
          </a:p>
          <a:p>
            <a:pPr>
              <a:buFontTx/>
              <a:buChar char="-"/>
            </a:pPr>
            <a:endParaRPr lang="es-CL" sz="2800" dirty="0" smtClean="0"/>
          </a:p>
          <a:p>
            <a:pPr>
              <a:buFontTx/>
              <a:buChar char="-"/>
            </a:pPr>
            <a:r>
              <a:rPr lang="es-CL" sz="2800" dirty="0" smtClean="0"/>
              <a:t>Seguimiento solar (¿conviene?)</a:t>
            </a:r>
          </a:p>
          <a:p>
            <a:pPr>
              <a:buFontTx/>
              <a:buChar char="-"/>
            </a:pPr>
            <a:endParaRPr lang="es-CL" sz="2800" dirty="0" smtClean="0"/>
          </a:p>
          <a:p>
            <a:pPr>
              <a:buFontTx/>
              <a:buChar char="-"/>
            </a:pPr>
            <a:r>
              <a:rPr lang="es-CL" sz="2800" dirty="0" smtClean="0"/>
              <a:t>Aplicación. Residencial, comercial, vacaciones, etc.</a:t>
            </a:r>
            <a:endParaRPr lang="es-CL" sz="2800" dirty="0"/>
          </a:p>
        </p:txBody>
      </p:sp>
    </p:spTree>
    <p:extLst>
      <p:ext uri="{BB962C8B-B14F-4D97-AF65-F5344CB8AC3E}">
        <p14:creationId xmlns="" xmlns:p14="http://schemas.microsoft.com/office/powerpoint/2010/main" val="8169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4" y="2643182"/>
            <a:ext cx="7129004" cy="3888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dirty="0" smtClean="0"/>
              <a:t>2.</a:t>
            </a:r>
            <a:r>
              <a:rPr lang="es-CL" dirty="0"/>
              <a:t> </a:t>
            </a:r>
            <a:r>
              <a:rPr lang="es-CL" dirty="0" smtClean="0"/>
              <a:t>Radiación solar</a:t>
            </a:r>
            <a:endParaRPr lang="es-C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114420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GHI: Radiación Global Horizontal</a:t>
            </a:r>
          </a:p>
          <a:p>
            <a:pPr algn="ctr">
              <a:buNone/>
            </a:pPr>
            <a:r>
              <a:rPr lang="es-CL" dirty="0" smtClean="0"/>
              <a:t>GHI = </a:t>
            </a:r>
            <a:r>
              <a:rPr lang="es-CL" dirty="0" err="1" smtClean="0"/>
              <a:t>R.directa</a:t>
            </a:r>
            <a:r>
              <a:rPr lang="es-CL" dirty="0" smtClean="0"/>
              <a:t> + </a:t>
            </a:r>
            <a:r>
              <a:rPr lang="es-CL" dirty="0" err="1" smtClean="0"/>
              <a:t>R.difusa</a:t>
            </a:r>
            <a:r>
              <a:rPr lang="es-CL" dirty="0" smtClean="0"/>
              <a:t> + </a:t>
            </a:r>
            <a:r>
              <a:rPr lang="es-CL" dirty="0" err="1" smtClean="0"/>
              <a:t>R.reflejada</a:t>
            </a:r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25681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3.</a:t>
            </a:r>
            <a:r>
              <a:rPr lang="es-CL" dirty="0"/>
              <a:t>	Condiciones climáticas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0557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sz="2800" dirty="0" smtClean="0"/>
              <a:t>CIELO DESPEJADO:</a:t>
            </a:r>
          </a:p>
          <a:p>
            <a:pPr marL="0" indent="0" algn="just">
              <a:buNone/>
            </a:pPr>
            <a:r>
              <a:rPr lang="es-CL" sz="2800" dirty="0" smtClean="0"/>
              <a:t>			Alta Radiación Directa </a:t>
            </a:r>
          </a:p>
          <a:p>
            <a:pPr marL="0" indent="0" algn="just">
              <a:buNone/>
            </a:pPr>
            <a:r>
              <a:rPr lang="es-CL" sz="2800" dirty="0" smtClean="0"/>
              <a:t>			Baja Radiación Difusa</a:t>
            </a:r>
          </a:p>
          <a:p>
            <a:pPr marL="0" indent="0" algn="just">
              <a:buNone/>
            </a:pPr>
            <a:endParaRPr lang="es-CL" sz="2800" dirty="0" smtClean="0"/>
          </a:p>
          <a:p>
            <a:pPr marL="0" indent="0" algn="just">
              <a:buNone/>
            </a:pPr>
            <a:r>
              <a:rPr lang="es-CL" sz="2800" dirty="0" smtClean="0"/>
              <a:t>CIELO NUBLADO:</a:t>
            </a:r>
          </a:p>
          <a:p>
            <a:pPr marL="0" indent="0" algn="just">
              <a:buNone/>
            </a:pPr>
            <a:r>
              <a:rPr lang="es-CL" sz="2800" dirty="0" smtClean="0"/>
              <a:t>			Baja Radiación Directa </a:t>
            </a:r>
          </a:p>
          <a:p>
            <a:pPr marL="0" indent="0" algn="just">
              <a:buNone/>
            </a:pPr>
            <a:r>
              <a:rPr lang="es-CL" sz="2800" dirty="0" smtClean="0"/>
              <a:t>			Alta Radiación Difusa</a:t>
            </a:r>
            <a:endParaRPr lang="es-CL" sz="2400" dirty="0"/>
          </a:p>
          <a:p>
            <a:pPr marL="0" indent="0" algn="just">
              <a:buNone/>
            </a:pPr>
            <a:r>
              <a:rPr lang="es-CL" sz="2400" dirty="0"/>
              <a:t>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66107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3.</a:t>
            </a:r>
            <a:r>
              <a:rPr lang="es-CL" dirty="0"/>
              <a:t>	Condiciones climáticas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18700"/>
            <a:ext cx="7344816" cy="563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27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5357850"/>
          </a:xfrm>
        </p:spPr>
        <p:txBody>
          <a:bodyPr/>
          <a:lstStyle/>
          <a:p>
            <a:r>
              <a:rPr lang="es-CL" dirty="0" smtClean="0"/>
              <a:t>CONCEPTOS BASICOS                      DE                                                      CALOR  Y  FLUIDOS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1143000"/>
          </a:xfrm>
        </p:spPr>
        <p:txBody>
          <a:bodyPr/>
          <a:lstStyle/>
          <a:p>
            <a:pPr algn="l"/>
            <a:r>
              <a:rPr lang="es-CL" dirty="0" smtClean="0"/>
              <a:t> 4.Energía y potencia</a:t>
            </a:r>
            <a:endParaRPr lang="es-CL" dirty="0"/>
          </a:p>
        </p:txBody>
      </p:sp>
      <p:sp>
        <p:nvSpPr>
          <p:cNvPr id="6" name="5 CuadroTexto"/>
          <p:cNvSpPr txBox="1"/>
          <p:nvPr/>
        </p:nvSpPr>
        <p:spPr>
          <a:xfrm>
            <a:off x="857224" y="1869222"/>
            <a:ext cx="3357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/>
              <a:t>ENERGÍA:  </a:t>
            </a:r>
          </a:p>
          <a:p>
            <a:pPr algn="just"/>
            <a:r>
              <a:rPr lang="es-CL" sz="2000" dirty="0" smtClean="0"/>
              <a:t>Es la capacidad de los cuerpos para realizar transformaciones  en ellos mismos o en otros cuerpos. (estado, posición, temperatura, forma, etc.) </a:t>
            </a:r>
            <a:endParaRPr lang="es-CL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57224" y="4105825"/>
            <a:ext cx="3357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000" dirty="0" smtClean="0"/>
              <a:t>POTENCIA:  </a:t>
            </a:r>
          </a:p>
          <a:p>
            <a:pPr algn="just"/>
            <a:r>
              <a:rPr lang="es-CL" sz="2000" dirty="0" smtClean="0"/>
              <a:t>Es la cantidad de energía empleada en una unidad de tiempo. Indica </a:t>
            </a:r>
            <a:r>
              <a:rPr lang="es-CL" sz="2000" b="1" dirty="0" smtClean="0"/>
              <a:t>que tan rápido se emplea </a:t>
            </a:r>
            <a:r>
              <a:rPr lang="es-CL" sz="2000" dirty="0" smtClean="0"/>
              <a:t>o recibe la </a:t>
            </a:r>
            <a:r>
              <a:rPr lang="es-CL" sz="2000" b="1" dirty="0" smtClean="0"/>
              <a:t>energía.</a:t>
            </a:r>
            <a:endParaRPr lang="es-CL" sz="2000" b="1" dirty="0"/>
          </a:p>
        </p:txBody>
      </p:sp>
      <p:graphicFrame>
        <p:nvGraphicFramePr>
          <p:cNvPr id="8" name="7 Diagrama"/>
          <p:cNvGraphicFramePr/>
          <p:nvPr/>
        </p:nvGraphicFramePr>
        <p:xfrm>
          <a:off x="4429124" y="1785926"/>
          <a:ext cx="4286280" cy="364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5786" y="274638"/>
            <a:ext cx="7901014" cy="1143000"/>
          </a:xfrm>
        </p:spPr>
        <p:txBody>
          <a:bodyPr/>
          <a:lstStyle/>
          <a:p>
            <a:pPr algn="l"/>
            <a:r>
              <a:rPr lang="es-CL" dirty="0" smtClean="0"/>
              <a:t>4.Energía y potencia.</a:t>
            </a:r>
            <a:endParaRPr lang="es-C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357290" y="1754191"/>
          <a:ext cx="6477024" cy="4157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240"/>
                <a:gridCol w="2357454"/>
                <a:gridCol w="2500330"/>
              </a:tblGrid>
              <a:tr h="1047365">
                <a:tc>
                  <a:txBody>
                    <a:bodyPr/>
                    <a:lstStyle/>
                    <a:p>
                      <a:endParaRPr lang="es-C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b="1" dirty="0" smtClean="0"/>
                    </a:p>
                    <a:p>
                      <a:pPr algn="ctr"/>
                      <a:r>
                        <a:rPr lang="es-CL" sz="2400" b="1" dirty="0" smtClean="0"/>
                        <a:t>Energía</a:t>
                      </a:r>
                      <a:endParaRPr lang="es-CL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2400" b="1" dirty="0" smtClean="0"/>
                    </a:p>
                    <a:p>
                      <a:pPr algn="ctr"/>
                      <a:r>
                        <a:rPr lang="es-CL" sz="2400" b="1" dirty="0" smtClean="0"/>
                        <a:t>Potencia</a:t>
                      </a:r>
                      <a:endParaRPr lang="es-CL" sz="2400" b="1" dirty="0"/>
                    </a:p>
                  </a:txBody>
                  <a:tcPr/>
                </a:tc>
              </a:tr>
              <a:tr h="1556138">
                <a:tc>
                  <a:txBody>
                    <a:bodyPr/>
                    <a:lstStyle/>
                    <a:p>
                      <a:pPr algn="ctr"/>
                      <a:endParaRPr lang="es-CL" sz="2400" b="1" dirty="0" smtClean="0"/>
                    </a:p>
                    <a:p>
                      <a:pPr algn="ctr"/>
                      <a:r>
                        <a:rPr lang="es-CL" sz="2400" b="1" dirty="0" smtClean="0"/>
                        <a:t>Solar (Radiante)</a:t>
                      </a:r>
                      <a:endParaRPr lang="es-CL" sz="2400" b="1" dirty="0"/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Radiación</a:t>
                      </a:r>
                      <a:r>
                        <a:rPr lang="es-CL" sz="2400" baseline="0" dirty="0" smtClean="0"/>
                        <a:t> solar</a:t>
                      </a:r>
                    </a:p>
                    <a:p>
                      <a:pPr algn="ctr"/>
                      <a:endParaRPr lang="es-CL" sz="2400" baseline="0" dirty="0" smtClean="0"/>
                    </a:p>
                    <a:p>
                      <a:pPr algn="ctr"/>
                      <a:r>
                        <a:rPr lang="es-CL" sz="2400" baseline="0" dirty="0" smtClean="0"/>
                        <a:t>[</a:t>
                      </a:r>
                      <a:r>
                        <a:rPr lang="es-CL" sz="2400" baseline="0" dirty="0" err="1" smtClean="0"/>
                        <a:t>W·h</a:t>
                      </a:r>
                      <a:r>
                        <a:rPr lang="es-CL" sz="2400" baseline="0" dirty="0" smtClean="0"/>
                        <a:t>/</a:t>
                      </a:r>
                      <a:r>
                        <a:rPr lang="es-CL" sz="2400" dirty="0" smtClean="0"/>
                        <a:t>m²]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baseline="0" dirty="0" smtClean="0"/>
                        <a:t>[J/</a:t>
                      </a:r>
                      <a:r>
                        <a:rPr lang="es-CL" sz="2400" dirty="0" smtClean="0"/>
                        <a:t>m²</a:t>
                      </a:r>
                      <a:r>
                        <a:rPr lang="es-CL" sz="2400" baseline="0" dirty="0" smtClean="0"/>
                        <a:t>]</a:t>
                      </a: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err="1" smtClean="0"/>
                        <a:t>Irradiancia</a:t>
                      </a:r>
                      <a:endParaRPr lang="es-CL" sz="2400" dirty="0" smtClean="0"/>
                    </a:p>
                    <a:p>
                      <a:pPr algn="ctr"/>
                      <a:endParaRPr lang="es-CL" sz="2400" dirty="0" smtClean="0"/>
                    </a:p>
                    <a:p>
                      <a:pPr algn="ctr"/>
                      <a:r>
                        <a:rPr lang="es-CL" sz="2400" dirty="0" smtClean="0"/>
                        <a:t>[W/m²]</a:t>
                      </a:r>
                    </a:p>
                    <a:p>
                      <a:pPr algn="ctr"/>
                      <a:endParaRPr lang="es-CL" sz="2400" dirty="0"/>
                    </a:p>
                  </a:txBody>
                  <a:tcPr>
                    <a:solidFill>
                      <a:srgbClr val="FFFF66"/>
                    </a:solidFill>
                  </a:tcPr>
                </a:tc>
              </a:tr>
              <a:tr h="1366360">
                <a:tc>
                  <a:txBody>
                    <a:bodyPr/>
                    <a:lstStyle/>
                    <a:p>
                      <a:pPr algn="ctr"/>
                      <a:endParaRPr lang="es-CL" sz="2400" b="1" dirty="0" smtClean="0"/>
                    </a:p>
                    <a:p>
                      <a:pPr algn="ctr"/>
                      <a:r>
                        <a:rPr lang="es-CL" sz="2400" b="1" dirty="0" smtClean="0"/>
                        <a:t>Térmica</a:t>
                      </a:r>
                      <a:endParaRPr lang="es-CL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Calor</a:t>
                      </a:r>
                    </a:p>
                    <a:p>
                      <a:pPr algn="ctr"/>
                      <a:endParaRPr lang="es-CL" sz="2400" dirty="0" smtClean="0"/>
                    </a:p>
                    <a:p>
                      <a:pPr algn="ctr"/>
                      <a:r>
                        <a:rPr lang="es-CL" sz="2400" dirty="0" smtClean="0"/>
                        <a:t>[J] </a:t>
                      </a:r>
                      <a:r>
                        <a:rPr lang="es-CL" sz="2400" dirty="0" err="1" smtClean="0"/>
                        <a:t>Joules</a:t>
                      </a:r>
                      <a:endParaRPr lang="es-CL" sz="2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2400" dirty="0" smtClean="0"/>
                        <a:t>Potencia térmica.</a:t>
                      </a:r>
                    </a:p>
                    <a:p>
                      <a:pPr algn="ctr"/>
                      <a:endParaRPr lang="es-CL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400" baseline="0" dirty="0" err="1" smtClean="0"/>
                        <a:t>Watt</a:t>
                      </a:r>
                      <a:r>
                        <a:rPr lang="es-CL" sz="2400" baseline="0" dirty="0" smtClean="0"/>
                        <a:t> [W]</a:t>
                      </a:r>
                      <a:endParaRPr lang="es-CL" sz="2400" dirty="0" smtClean="0"/>
                    </a:p>
                    <a:p>
                      <a:pPr algn="ctr"/>
                      <a:r>
                        <a:rPr lang="es-CL" sz="2400" dirty="0" err="1" smtClean="0"/>
                        <a:t>Watt</a:t>
                      </a:r>
                      <a:r>
                        <a:rPr lang="es-CL" sz="2400" baseline="0" dirty="0" smtClean="0"/>
                        <a:t> térmico [</a:t>
                      </a:r>
                      <a:r>
                        <a:rPr lang="es-CL" sz="2400" baseline="0" dirty="0" err="1" smtClean="0"/>
                        <a:t>Wt</a:t>
                      </a:r>
                      <a:r>
                        <a:rPr lang="es-CL" sz="2400" baseline="0" dirty="0" smtClean="0"/>
                        <a:t>]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2905092" y="1643050"/>
            <a:ext cx="2500330" cy="428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5405422" y="1643050"/>
            <a:ext cx="2428892" cy="4286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274638"/>
            <a:ext cx="7972452" cy="1143000"/>
          </a:xfrm>
        </p:spPr>
        <p:txBody>
          <a:bodyPr/>
          <a:lstStyle/>
          <a:p>
            <a:pPr algn="l"/>
            <a:r>
              <a:rPr lang="es-CL" dirty="0" smtClean="0"/>
              <a:t>5. Calor y temperatura</a:t>
            </a:r>
            <a:endParaRPr lang="es-CL" dirty="0"/>
          </a:p>
        </p:txBody>
      </p:sp>
      <p:pic>
        <p:nvPicPr>
          <p:cNvPr id="4" name="3 Imagen" descr="http://1.bp.blogspot.com/_gfjrPgwHVSU/TLJg7FDFtoI/AAAAAAAAAA4/L6h1G3-HJPA/s1600/Gr%25E1fico6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85926"/>
            <a:ext cx="4803347" cy="388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5. Calor y temperatura</a:t>
            </a:r>
            <a:endParaRPr lang="es-CL" dirty="0"/>
          </a:p>
        </p:txBody>
      </p:sp>
      <p:pic>
        <p:nvPicPr>
          <p:cNvPr id="5" name="2 Imagen" descr="particulas temperatura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000100" y="1285860"/>
            <a:ext cx="7358114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12397348"/>
              </p:ext>
            </p:extLst>
          </p:nvPr>
        </p:nvGraphicFramePr>
        <p:xfrm>
          <a:off x="857224" y="908721"/>
          <a:ext cx="7500990" cy="354251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49461"/>
                <a:gridCol w="5451529"/>
              </a:tblGrid>
              <a:tr h="177457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36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SST-ACS                     </a:t>
                      </a:r>
                      <a:r>
                        <a:rPr lang="es-CL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Sistemas Solares</a:t>
                      </a:r>
                      <a:r>
                        <a:rPr lang="es-CL" sz="3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Térmicos                           para Agua Caliente Sanitaria.</a:t>
                      </a:r>
                      <a:endParaRPr lang="es-CL" sz="32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76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600">
                          <a:effectLst/>
                        </a:rPr>
                        <a:t> </a:t>
                      </a:r>
                      <a:endParaRPr lang="es-C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16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7864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3600" dirty="0">
                          <a:effectLst/>
                        </a:rPr>
                        <a:t> 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800" dirty="0">
                          <a:effectLst/>
                        </a:rPr>
                        <a:t>Unidad I</a:t>
                      </a:r>
                      <a:endParaRPr lang="es-CL" sz="1100" dirty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800" dirty="0" smtClean="0">
                          <a:effectLst/>
                        </a:rPr>
                        <a:t>Conceptos básicos de                  Energía Solar,  Calor y Fluidos.</a:t>
                      </a:r>
                      <a:endParaRPr lang="es-C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5786" y="4643446"/>
            <a:ext cx="7416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L" b="1" dirty="0" smtClean="0"/>
              <a:t>Relator:</a:t>
            </a:r>
          </a:p>
          <a:p>
            <a:pPr algn="r"/>
            <a:r>
              <a:rPr lang="es-CL" b="1" dirty="0" smtClean="0"/>
              <a:t>Ivaluk Armstrong </a:t>
            </a:r>
            <a:r>
              <a:rPr lang="es-CL" b="1" dirty="0" err="1" smtClean="0"/>
              <a:t>Burr</a:t>
            </a:r>
            <a:r>
              <a:rPr lang="es-CL" b="1" dirty="0" smtClean="0"/>
              <a:t>.</a:t>
            </a:r>
            <a:endParaRPr lang="es-CL" b="1" dirty="0" smtClean="0"/>
          </a:p>
          <a:p>
            <a:r>
              <a:rPr lang="es-CL" dirty="0" smtClean="0"/>
              <a:t>Contenidos:</a:t>
            </a:r>
          </a:p>
          <a:p>
            <a:pPr lvl="0">
              <a:buFont typeface="Arial" pitchFamily="34" charset="0"/>
              <a:buChar char="•"/>
            </a:pPr>
            <a:r>
              <a:rPr lang="es-CL" dirty="0" smtClean="0"/>
              <a:t>Conceptos generales de energía solar.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Posición Sol-Tierra y captación de energía solar.</a:t>
            </a:r>
          </a:p>
          <a:p>
            <a:pPr>
              <a:buFont typeface="Arial" pitchFamily="34" charset="0"/>
              <a:buChar char="•"/>
            </a:pPr>
            <a:r>
              <a:rPr lang="es-CL" dirty="0" smtClean="0"/>
              <a:t>Conceptos básicos de calor y fluidos.</a:t>
            </a:r>
            <a:endParaRPr lang="es-CL" dirty="0"/>
          </a:p>
        </p:txBody>
      </p:sp>
    </p:spTree>
    <p:extLst>
      <p:ext uri="{BB962C8B-B14F-4D97-AF65-F5344CB8AC3E}">
        <p14:creationId xmlns="" xmlns:p14="http://schemas.microsoft.com/office/powerpoint/2010/main" val="1234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5. Calor y temperatura</a:t>
            </a:r>
            <a:endParaRPr lang="es-CL" dirty="0"/>
          </a:p>
        </p:txBody>
      </p:sp>
      <p:pic>
        <p:nvPicPr>
          <p:cNvPr id="4" name="3 Imagen" descr="http://diagnosticautomotriz.com/wp-content/uploads/2008/08/est-67-ir-termometro-infrarrojo-de-doble-laser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8330" y="3462352"/>
            <a:ext cx="15621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https://isqch.files.wordpress.com/2014/03/termometros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650" y="1702559"/>
            <a:ext cx="2562342" cy="136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http://www.bvalve.es/wp-content/themes/bvalve/scripts/timthumb.php?src=http://www.bvalve.es/wp-content/uploads/2013/05/termometro-expansion-gas.jpg&amp;w=300&amp;h=500&amp;q=10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596" y="4214818"/>
            <a:ext cx="157163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https://lidiaconlaquimica.files.wordpress.com/2015/06/escalas-temperaturas-grados.gif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810" y="1857364"/>
            <a:ext cx="435771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8 Imagen" descr="https://cdn.shopify.com/s/files/1/0557/2945/products/waterproof-ds18b20-digital-temperature-sensor.jpg?v=1415689050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8926" y="5143512"/>
            <a:ext cx="1214446" cy="137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5. Calor y temperatura</a:t>
            </a:r>
            <a:endParaRPr lang="es-CL" dirty="0"/>
          </a:p>
        </p:txBody>
      </p:sp>
      <p:pic>
        <p:nvPicPr>
          <p:cNvPr id="12" name="8 Imagen" descr="relacion temperatura y calor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214282" y="2214554"/>
            <a:ext cx="8858280" cy="3929090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357158" y="1630908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Relación entre CALOR y TEMPERATURA.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6. Transferencia de calor.</a:t>
            </a:r>
            <a:endParaRPr lang="es-CL" dirty="0"/>
          </a:p>
        </p:txBody>
      </p:sp>
      <p:pic>
        <p:nvPicPr>
          <p:cNvPr id="4" name="3 Imagen" descr="http://www.artinaid.com/wp-content/uploads/2013/02/Conducci%C3%B3n-y-radiaci%C3%B3n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7384" y="1785926"/>
            <a:ext cx="6506450" cy="4273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6.1 Conducción del calor.</a:t>
            </a:r>
            <a:endParaRPr lang="es-CL" dirty="0"/>
          </a:p>
        </p:txBody>
      </p:sp>
      <p:pic>
        <p:nvPicPr>
          <p:cNvPr id="5" name="4 Imagen" descr="http://cmapspublic2.ihmc.us/rid=1KKRNDJVH-103NCWY-11P/image%20conduccion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857364"/>
            <a:ext cx="707236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6.1 Conducción de calor.</a:t>
            </a:r>
            <a:endParaRPr lang="es-CL" dirty="0"/>
          </a:p>
        </p:txBody>
      </p:sp>
      <p:pic>
        <p:nvPicPr>
          <p:cNvPr id="7" name="6 Imagen" descr="http://www.surpol.cl/Images/eficiencia_poliestirenoexp2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072074"/>
            <a:ext cx="185738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http://www.construnario.com/notiweb/noticias_imagenes/33000/33026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3429000"/>
            <a:ext cx="228760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2" descr="http://hellriegelbeer.com/shop/image/cache/data/Serpentina_enfri_4d629a012b279-500x50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3500438"/>
            <a:ext cx="2071702" cy="2071702"/>
          </a:xfrm>
          <a:prstGeom prst="rect">
            <a:avLst/>
          </a:prstGeom>
          <a:noFill/>
        </p:spPr>
      </p:pic>
      <p:pic>
        <p:nvPicPr>
          <p:cNvPr id="65542" name="Picture 6" descr="http://zensotec.com/image/cache/data/disipadores/zdwhb-500x5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4143380"/>
            <a:ext cx="2286016" cy="2286016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4857752" y="250030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/>
              <a:t>CONDUCTIVIDAD </a:t>
            </a:r>
            <a:r>
              <a:rPr lang="es-CL" sz="2000" b="1" dirty="0" smtClean="0"/>
              <a:t>BAJA</a:t>
            </a:r>
            <a:endParaRPr lang="es-CL" sz="20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929190" y="200024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/>
              <a:t>AISLANTES</a:t>
            </a:r>
            <a:r>
              <a:rPr lang="es-CL" sz="2000" dirty="0" smtClean="0"/>
              <a:t> TÉRMICOS</a:t>
            </a:r>
            <a:endParaRPr lang="es-CL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57224" y="195732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 smtClean="0"/>
              <a:t>CONDUCTORES</a:t>
            </a:r>
            <a:r>
              <a:rPr lang="es-CL" sz="2000" dirty="0" smtClean="0"/>
              <a:t> TÉRMICOS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071538" y="2528824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/>
              <a:t>CONDUCTIVIDAD </a:t>
            </a:r>
            <a:r>
              <a:rPr lang="es-CL" sz="2000" b="1" dirty="0" smtClean="0"/>
              <a:t>ALTA</a:t>
            </a:r>
            <a:endParaRPr lang="es-C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6.2 Convección del calor.</a:t>
            </a:r>
            <a:endParaRPr lang="es-CL" dirty="0"/>
          </a:p>
        </p:txBody>
      </p:sp>
      <p:pic>
        <p:nvPicPr>
          <p:cNvPr id="77830" name="Picture 6" descr="Resultado de imagen para transferencia de ca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928934"/>
            <a:ext cx="3293665" cy="2000264"/>
          </a:xfrm>
          <a:prstGeom prst="rect">
            <a:avLst/>
          </a:prstGeom>
          <a:noFill/>
        </p:spPr>
      </p:pic>
      <p:pic>
        <p:nvPicPr>
          <p:cNvPr id="77832" name="Picture 8" descr="http://calor-radiante.com/img/conveccio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643182"/>
            <a:ext cx="4429156" cy="2903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6.2 Convección del calor.</a:t>
            </a:r>
            <a:endParaRPr lang="es-CL" dirty="0"/>
          </a:p>
        </p:txBody>
      </p:sp>
      <p:pic>
        <p:nvPicPr>
          <p:cNvPr id="16" name="15 Imagen" descr="http://www.renovatis.mx/1609/img/termosifon1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285992"/>
            <a:ext cx="392909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http://www.renovatis.mx/1609/img/calentador%20transparencia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2000240"/>
            <a:ext cx="328614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6.3 Radiación térmica.</a:t>
            </a:r>
            <a:endParaRPr lang="es-CL" dirty="0"/>
          </a:p>
        </p:txBody>
      </p:sp>
      <p:pic>
        <p:nvPicPr>
          <p:cNvPr id="8" name="7 Imagen" descr="150millkm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643050"/>
            <a:ext cx="7858161" cy="353281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214414" y="5500702"/>
            <a:ext cx="69294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Puede transportarse de un cuerpo a otro por el vacío y a través de la materia transparente.</a:t>
            </a:r>
            <a:endParaRPr lang="es-C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6.3 Radiación térmica.</a:t>
            </a:r>
            <a:endParaRPr lang="es-CL" dirty="0"/>
          </a:p>
        </p:txBody>
      </p:sp>
      <p:pic>
        <p:nvPicPr>
          <p:cNvPr id="5" name="28 Imagen" descr="espectro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928662" y="1285860"/>
            <a:ext cx="7020907" cy="5048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6.3 Radiación térmica.</a:t>
            </a:r>
            <a:endParaRPr lang="es-CL" dirty="0"/>
          </a:p>
        </p:txBody>
      </p:sp>
      <p:pic>
        <p:nvPicPr>
          <p:cNvPr id="79874" name="Picture 2" descr="http://science.nasa.gov/media/medialibrary/2009/11/19/19nov_sofia_resources/irzoo_stri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643050"/>
            <a:ext cx="6381757" cy="3910277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2571736" y="5857892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/>
              <a:t>Radiación infrarroja.</a:t>
            </a:r>
            <a:endParaRPr lang="es-C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1. El sol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sz="2400" dirty="0" smtClean="0"/>
              <a:t>Es </a:t>
            </a:r>
            <a:r>
              <a:rPr lang="es-CL" sz="2400" dirty="0"/>
              <a:t>nuestra principal fuente de energía y fuente de toda la vida en nuestro planeta. Es la base para el desarrollo de la vida vegetal y es motor de distintos procesos:</a:t>
            </a:r>
          </a:p>
          <a:p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29000"/>
            <a:ext cx="5544616" cy="230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5054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7. Calor específico.</a:t>
            </a:r>
            <a:endParaRPr lang="es-CL" dirty="0"/>
          </a:p>
        </p:txBody>
      </p:sp>
      <p:sp>
        <p:nvSpPr>
          <p:cNvPr id="8" name="7 CuadroTexto"/>
          <p:cNvSpPr txBox="1"/>
          <p:nvPr/>
        </p:nvSpPr>
        <p:spPr>
          <a:xfrm>
            <a:off x="714348" y="1643050"/>
            <a:ext cx="778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b="1" dirty="0" smtClean="0"/>
              <a:t>Cantidad de calor[J] </a:t>
            </a:r>
            <a:r>
              <a:rPr lang="es-CL" sz="2400" dirty="0" smtClean="0"/>
              <a:t>que se necesita aplicar a un material para </a:t>
            </a:r>
            <a:r>
              <a:rPr lang="es-CL" sz="2400" b="1" dirty="0" smtClean="0"/>
              <a:t>que una unidad su masa[Kg]</a:t>
            </a:r>
            <a:r>
              <a:rPr lang="es-CL" sz="2400" dirty="0" smtClean="0"/>
              <a:t> aumente en </a:t>
            </a:r>
            <a:r>
              <a:rPr lang="es-CL" sz="2400" b="1" dirty="0" smtClean="0"/>
              <a:t>una unidad de temperatura[°C]. 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73426" y="3840467"/>
            <a:ext cx="4013350" cy="874417"/>
          </a:xfrm>
          <a:prstGeom prst="rect">
            <a:avLst/>
          </a:prstGeom>
          <a:noFill/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03238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85786" y="3286124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/>
              <a:t>Calor específico del agua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714348" y="4786322"/>
            <a:ext cx="7643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 smtClean="0"/>
              <a:t>Por ejemplo la cantidad de calorías (cal) necesarias para que un kilogramo (Kg) de agua aumente su temperatura en un grado Celsius (°C) es 1000 cal o 1 Kcal, equivalente a 4,184 [KJ/Kg].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dirty="0" smtClean="0"/>
              <a:t>   8.1. Hidráulica. (Presión)</a:t>
            </a:r>
            <a:endParaRPr lang="es-CL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03238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9 Imagen" descr="presion hidrostatica 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1428736"/>
            <a:ext cx="2857519" cy="2500330"/>
          </a:xfrm>
          <a:prstGeom prst="rect">
            <a:avLst/>
          </a:prstGeom>
        </p:spPr>
      </p:pic>
      <p:pic>
        <p:nvPicPr>
          <p:cNvPr id="11" name="10 Imagen" descr="Hidro 2 vasos comunicant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39514" y="3357562"/>
            <a:ext cx="3318436" cy="1643074"/>
          </a:xfrm>
          <a:prstGeom prst="rect">
            <a:avLst/>
          </a:prstGeom>
        </p:spPr>
      </p:pic>
      <p:pic>
        <p:nvPicPr>
          <p:cNvPr id="14" name="13 Imagen" descr="hidro 3 altura de agu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12" y="1810365"/>
            <a:ext cx="2786082" cy="1832949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785786" y="5072074"/>
            <a:ext cx="6858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/>
              <a:t>Se mide en:</a:t>
            </a:r>
          </a:p>
          <a:p>
            <a:r>
              <a:rPr lang="es-CL" sz="2000" dirty="0" smtClean="0"/>
              <a:t>	- Pascales [</a:t>
            </a:r>
            <a:r>
              <a:rPr lang="es-CL" sz="2000" b="1" dirty="0" smtClean="0"/>
              <a:t>Pa</a:t>
            </a:r>
            <a:r>
              <a:rPr lang="es-CL" sz="2000" dirty="0" smtClean="0"/>
              <a:t>]  en el S.I. (</a:t>
            </a:r>
            <a:r>
              <a:rPr lang="es-CL" sz="2000" b="1" dirty="0" smtClean="0"/>
              <a:t>ciencia</a:t>
            </a:r>
            <a:r>
              <a:rPr lang="es-CL" sz="2000" dirty="0" smtClean="0"/>
              <a:t>)</a:t>
            </a:r>
          </a:p>
          <a:p>
            <a:r>
              <a:rPr lang="es-CL" sz="2000" dirty="0" smtClean="0"/>
              <a:t>	- </a:t>
            </a:r>
            <a:r>
              <a:rPr lang="es-CL" sz="2000" b="1" dirty="0" smtClean="0"/>
              <a:t>Psi</a:t>
            </a:r>
            <a:r>
              <a:rPr lang="es-CL" sz="2000" dirty="0" smtClean="0"/>
              <a:t> , </a:t>
            </a:r>
            <a:r>
              <a:rPr lang="es-CL" sz="2000" b="1" dirty="0" smtClean="0"/>
              <a:t>Bar  o Kg/cm2</a:t>
            </a:r>
            <a:r>
              <a:rPr lang="es-CL" sz="2000" dirty="0" smtClean="0"/>
              <a:t>  (</a:t>
            </a:r>
            <a:r>
              <a:rPr lang="es-CL" sz="2000" b="1" dirty="0" smtClean="0"/>
              <a:t>industria</a:t>
            </a:r>
            <a:r>
              <a:rPr lang="es-CL" sz="2000" dirty="0" smtClean="0"/>
              <a:t>) “</a:t>
            </a:r>
            <a:r>
              <a:rPr lang="es-CL" sz="2000" dirty="0" err="1" smtClean="0"/>
              <a:t>manometros</a:t>
            </a:r>
            <a:r>
              <a:rPr lang="es-CL" sz="2000" dirty="0" smtClean="0"/>
              <a:t>”</a:t>
            </a:r>
          </a:p>
          <a:p>
            <a:r>
              <a:rPr lang="es-CL" sz="2000" dirty="0" smtClean="0"/>
              <a:t>	- </a:t>
            </a:r>
            <a:r>
              <a:rPr lang="es-CL" sz="2000" b="1" dirty="0" err="1" smtClean="0"/>
              <a:t>m.c.a</a:t>
            </a:r>
            <a:r>
              <a:rPr lang="es-CL" sz="2000" dirty="0" err="1" smtClean="0"/>
              <a:t>.</a:t>
            </a:r>
            <a:r>
              <a:rPr lang="es-CL" sz="2000" dirty="0" smtClean="0"/>
              <a:t> = Metros columna de agua (</a:t>
            </a:r>
            <a:r>
              <a:rPr lang="es-CL" sz="2000" b="1" dirty="0" smtClean="0"/>
              <a:t>hidráulica</a:t>
            </a:r>
            <a:r>
              <a:rPr lang="es-CL" sz="2000" dirty="0" smtClean="0"/>
              <a:t>)</a:t>
            </a:r>
            <a:endParaRPr lang="es-CL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2786050" y="2000240"/>
            <a:ext cx="34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 smtClean="0"/>
              <a:t>PRESIÓN HIDROSTATICA </a:t>
            </a:r>
            <a:endParaRPr lang="es-CL" sz="36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714348" y="4191664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P = F / A</a:t>
            </a:r>
            <a:endParaRPr lang="es-CL" sz="28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929454" y="4214818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smtClean="0"/>
              <a:t>P = </a:t>
            </a:r>
            <a:r>
              <a:rPr lang="el-GR" sz="2800" dirty="0" smtClean="0"/>
              <a:t>ρ</a:t>
            </a:r>
            <a:r>
              <a:rPr lang="es-CL" sz="2800" dirty="0" smtClean="0"/>
              <a:t>·</a:t>
            </a:r>
            <a:r>
              <a:rPr lang="es-CL" sz="2800" dirty="0" err="1" smtClean="0"/>
              <a:t>g·h</a:t>
            </a:r>
            <a:endParaRPr lang="es-C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8" name="Picture 4" descr="http://mlm-s1-p.mlstatic.com/manometro-instrutek-para-compresor-51100-consultar-rangos-13398-MLM2946349198_072012-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86058"/>
            <a:ext cx="3286148" cy="328614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dirty="0" smtClean="0"/>
              <a:t>   8.1. Hidráulica. (Presión)</a:t>
            </a:r>
            <a:endParaRPr lang="es-CL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03238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000364" y="2071678"/>
            <a:ext cx="34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 smtClean="0"/>
              <a:t>MEDICIÓN DE LA PRESIÓN</a:t>
            </a:r>
            <a:endParaRPr lang="es-CL" sz="3600" dirty="0"/>
          </a:p>
        </p:txBody>
      </p:sp>
      <p:sp>
        <p:nvSpPr>
          <p:cNvPr id="72706" name="AutoShape 2" descr="data:image/jpeg;base64,/9j/4AAQSkZJRgABAQAAAQABAAD/2wCEAAkGBxMTEhUUEhQVFRUXGBwbFhcVGBgWFxsYFBkaFxQaFxocHCggGBolHBoXIzEjJSkrLi8uHB8zODMsNygtLiwBCgoKDg0OGhAQGiwlHCYsKywvLCwsKyw0LCwsLCwtMCwsLywtLCwsLCwsLDQsLDQsLDAsLCwsLCwsLS0sLC43LP/AABEIAOEA4QMBIgACEQEDEQH/xAAcAAEAAgMBAQEAAAAAAAAAAAAABgcDBAUIAgH/xABHEAACAQIDBQUECAMGAwkBAAABAgMAEQQSIQUGEzFBByJRYYEjMnGRFEJSYnKhscGC0fAzQ5KisuFTc8IVFiU0NYOz0vEk/8QAGQEBAAMBAQAAAAAAAAAAAAAAAAECAwQF/8QAKhEBAAMAAQIFAwMFAAAAAAAAAAECEQMhMQQSQVFhEyKhMnGBkcHR4fD/2gAMAwEAAhEDEQA/ALxpSlApSlApSlApSlApSoXvX2j4XCXRTx5R9VCMqn77ch8OdBNK5O1d5cJh/wC3njQ/ZLAt/hFz+VUJvH2k4zEkjiGND9SK6D1bm1RCWZzqdL9f5k1OD0Dju1vAp7gml/CmUfNiK48/bVGPdwrH8Uqj9FNUczeJ/U185h4n+vWmC7k7bV64T5TD/wClb2F7Z8Kffw8y/hKP+4qguKnj+lZVZfH8v96YPTOze0jZ02gn4Z8JVZPzIt+dSjD4lJAGRldT1Uhh8xXkJSehB9f2Nb+y9tT4ds0MkkTfcJHzHI0wes6VS27PbBItlxiCRf8AiR6OPivI/lVsbF25Bikz4eRXHW3MfiHMVA6NKUoFKUoFKUoFKUoFKUoFKUoFKUoFKUoFYMbi0iRpJGCIouzMbACvnH41IY2kkYKii5J/rU1597Qt95MbLw47iFT3U/6n8T+lB1d/u06ScmHClo4eRI0kk+Xur5DXx8KrdiTq5sPDrR5Anm39fKpRuTuiuKlBxTsgsxSMaGThtklGb6uQ2zL72qnQG9WEb2fgpcQ+TDQtI3Wwvb8ROi+tTnY/ZPK9ji5gn3Iu+3qx7o+Rq0dm7OihQJCixoOSqLD18T5mttiALsQBcC50F2IVR8SSBVRE9ndnGz4v7kynxlZm/LRfyrgbzbFWPEvHh8OusZdI0hNyVgkJKsBbKGiRcvPM4N9bG0lsCASAScoB6tYtYedgT6VGu0HaBGzMQ2HkdH4SyI6FkbKsqBrHQg62I86DNuns2N8OS8K2M+IKcSIAmNsRIYjZluBkK2v0tW5i9zcBL7+EgPmI1U/NbGunh9oo2mt86x8tMzxLMCNeWVhr4isv/aEeXNc2yO/L6sRsx+ZFvGggm1OyLAyXMRlgb7rZ1/wvc/IioNt3szx+Gu0YXFRj/h+/bzjOv+Emr+jNx4GwuL3IuL2Na21Fl4TCC3FOiluSliAXPjlBLW62t1qdHl1VRiQQY3GhB018CDqD5VubN2rPhJA8blGHJlOh8iKnW8mxYMQ5iCMrRvwUZgVdREHUGRz77ORLiHY5rRRLyLgmHbT2PiMGEaZGbDzC8UpUgMp93MNSjFbHKdbHrY2kXPuH2jR4u0U9o5+n2X+HgfKp9Xkt4ilnjPdGuh1XwPmKuXsx7QOMFw+Jb2nKNz9byPnVRZ9KUoFKUoFKUoFKUoFKUoFKUoFfjMACToBzr9qGdpW8Aw+HZb6kXb191fUgk+Smgr3tT3xM0nBjJyDkPHzPx/T41W0jZdBqx9STWaWYsWlfUn9/51Ouy3dbOfps4uL+wU9SNDJ8ByHz8KnsMm7XZu3AaSdsmJYAxAgOsRGo4ikEOTyYHQAnrWWHAyQ58Ri2mgjhkhZmaMSu7q2U5GS3IDJxgLPHJlK3UVZiLWrtmZRGUYRniKwtNpC1vfjduSllzWv4E2NrVA2JMdGqcTMGUKrkoQ3s2OknP3LXN/AG1652LxrSs8Ko8hGeOVY8tkDAPDLxWIVSBa63zXJIBy1HN39ktFlRpJOCzN9DgJyYoxSqDJHLIG7kAIvbmSoNx7pkuztkmVUWRV4ADxvhkHDihYcrAW4g6XOmqsAKrNvSG1OLY81pyGk2Lvnd5u8uSWVcEglyvEMrPxpFyAELYqUGinzr82hhVySh8KZFiiMjriMVJrHKzOwyRgoQWjJI5aCpThtlFTHcqwERil7ts40yGw0072n3jXSWFR9UcgvL6o5A+I1OnnTLSt5uKvaN/eUE2u4wqyscLDaFYpO5NMpvJmiTKbaMAtr+GlZSAqPmgnjAiTOYcTxgI3uQoWcW6G4UdRzrs784NJsK0TSxw53QZ5CACVYNl56k2rtNg0K5SoIOW/nksVv42sKrETvdrNuH6VZmvXZ9+3T5/dF48W3FISVZJM5kMEoOGmZuHw4xr3XUWHIAaXvprq7d3qliiMKAnFuEihR1KSNNIPaSBTpwUBHeFxe4vYayTaWxkkVw3J3V5Cwv3YwO6v2R3Rr5tXBeJiqd1po5GYwwksJ44wP7SOYkNGba6kWzqoI622Y7sfp1tG0n+J/y6eB2DDLhIIZ2OKEQsZHZyWZbpLdr3ZCcylTcEaG4rr4/AxzRtFMivG4sysNCP28qjGBxvDysrgwC0YmIAECRWzQvEo0mZhlzWAOgsCEV5LBjgzKpDK5XMUIuVXoXtcKT0BPj4GrMZiYnJURvruk+y5cylnwkh7jHUox+pJ+dj1+IN4y8ZjIkjNlv05qeY9K9PbU2dHiInhmUPG4swP6jwINiD0IFeeNubCfAYlsLN30IzROfrxn/AKh18/SpQubsz3tGNgySH28Y733l5Bh+hqaV5f3b2s+AxaSKSQp1H2425j1H5ivTWDxKyxpIhzK6hlI6hhcH5VAzUpSgUpSgUpSgUpSgUpSg+JZAoJOgAJJ8hqa899p21jPiRHfl3mHm1rD+Fcq/HNV272YwR4dr8jfN+BAXf5qpHrXmjFYsu8sz8ySfUkk29amBl2Lss4zFx4ddEvdyOiLq5+Wg8yKvzCwKiqiAKqgBQOQA0AqquyrFQQLNNMXVnIXPw3MaqveIZwCEJJ620Aq2cFIsiq6MGVhdWUggg8iCOYoPjGYho7EIzJY5mTvOngwjtd153tc8tD0jsBMp4mVJcx9kiEiHFSxWIxLqfcRLAXuczAG7WjNbG1pRLMsQYKbm7WkhngjQXncN/eRsAFBFhmZT3rabewsKJ7SlE4ZAEXDYq+HWMWjjFuR6m1iCcpBAqlp9Ib8NInb27Q5riTDycaYST4edl4jMpWaGZDZSANQobkBp4X5tYaV8qKje6e0i+JxaOjK2fP3gw7tzEgAItbLGCCOeY+FViIpOb3bcl58RSbZnljr8+kdPhKhX7X5X7WjiRLtDw0jRwmJXZld7cNcxDNE6pcW90sQD0sTepXHewvzsL/GvqvwmqxXrrW3LNqVp7b+SsMgV1IvoQRdTqL6GxHI1U/apv7ctg8I+g0mkU8z1jQjp9oj4eNRfs22tPhpJJUUtDlCuC2SPOxHDJaxAbQ8hex8xUzMRGyrx0te0Vr3lbu0sEYWzRquoEaYdFBWaMAZxLfQEAmxOg6k5rV+bMxJRlEWZ45Cxj+20guJUxMjEm8YGnUhbd4rrgxgxeMWIQuIIJIw0jjWbva5B4aEa/HwscMWyFg9gV4eHmYInEcO/HW5SUjlZiLFbm/duBciqRPXpHR1344nj62+/2+Pn5/qmkMqsLqQw8QbjTQ2PxqA9p2x5cdhi8UDK2GvJHI/dZ8o76JHqxBA+tl1AsDW3h9uY+S8WGw/fU5JJsRaLDRuujLCi9+UA3tqeVNs7KdJAeEZpJwC8ipJIqyRqilY0DAKH1bvsqix53tWjhUviUEuGWdOae98Do39fzq4exTbfFwjQMe9A3d/5clyvyYOPhlqBRbJOHx8+ElBVZhxFUlSQJedyvduD4aDKbV8dl2PbCbTWJ9AxaBx+I9z1zhPmakehqUFKgKUpQKUpQKUpQKUrHiJ1RSzkKoFyTyAFBAu1vHZMO4Bt3APWVtf8sbfOqDxhtEB1JvVs9r+0klgDRNmR5AFYXseGhvz83NVjFFnxGGj+1Iin4Myg1MCeT7r4qKOBIYYibIvHiDRyrntfjMsitZSWOYZr8io51I8ZhsbhVT6K2E+jqiqYZ2dDmN8xWYm7FmP1iPnUo61h2lIQgsXFzrkhM+luTIBe3wpoi2z5neNjiA0BkcQBXk+kiOOIcSc5+qO1lNyfq3PhONkBjd2ELBgpEsX1xrYka6a6EM3M8qiWxGAGHyycI8AyDLCchOMkMjXX6g7vK4PS+lTyIVSO8unk+3jrHv1/7+GZRX2FHO2vjXyK+qs5n7X7X5XM3g21HhIjI+v2VGlyASdegABJP6mwIdMmq07Ut++AGwmGb2xFpXX+7B+qD9sj5Dz5c3aHapK8cixqsTlSEfIWynxuZPkcvMg20tUQ3W3Qmxcx42dI1b2rt7zE94hb+8xBBzcrG/gDI1d0N1JcdJpdIVPtJP8ApTxf8hzPQG4pd10OGXD4fLEqMGW65gSNTnFwWJ5k3511tmYGOKNYolCRqLKo5f7k9SdTXXhjtUWjYyV+O9qWi1e8MGysEIYo4wb5EVbnrlAF/wAq0d4sEpVmvBHmXK00vvKBqmXUa315ixA0NdsCtPajOFurRIFuWeYEhbcjYEefUVEx0xNLz5/N6o/g8UpdJvZgzIHvkeZhJHaOdYlQ6XGXUeehqWqah2DmuO5JxcuJZc0BEYZZ4uIwBLHKue31r6elSnAs2XvKABYL7Qykj7xI5+ppE7By18t5hXfa7hcmIwGKGntDC58pNUPp7SoFvtCYNoCRNC6xyr+IaE/4lq0+2aDNsuRhzjeNx5HNk/RjVfdp8dxgpftRuvojBh/qq3ozXxs/FCWKOReTorD4OAR+tbFQ7st2wJ8EicmgAjYX6AAoR5EafEGpjUBSlKBSlKBSlKBXC32kVcHKXOVQBc/xAV3a0Nu7P+kQSRXAzrYEi4B5qbfG1BRW+K22fhh4SP8ApHUa2IP/ABDCX/4sf+sVNO0LZD4fBJFIwZo5Llhex4guOf4ageHmyYnDSdFkjJ/hdSfyqw9Diudton6wUIOTHFyYY3trfIuvqTXS61g2ibKCDax6QmdtfsqOR8+VVEZwm2Uw5gzSyJmwmHsI4xJmAD3ubG3Py51I228s+GleF5IOHYs8kdjl95sgbQkgEDnqRoa5GynyCEZ5Y/ZNEcsYZycLKVUFcrZTZidBUux2BjxEXDkDZGymwJRrqQy6ixGoFZZbq77X4orSZrO9Ov8ArP7sux2kMERm/tSi8T8Vhm/Ot2sWHiCKqi5AAAzEsdPEnUmstax2cVp20y/arntgxaBIos44jq+Vb66PE9/K+RlF+ZNqk++W9EWAgMj95zpFHfV2/ZR1P72qqd1d159rTtjMazcEtqeRky8o4vsRjlf0GtyCqLxPnCxrHd720zFyde7b1HToKt7dHCMsKg+C2tqDlREJB6i6mx6ix611Yd08KrXWMj7pdyuvMFS1iPI6V3o8IBUYtNtYsIlb6ivlI7V9kVKr54y6d4amw1Gp8B4mvnFPZGOYLYHvMLgeZFxcetVnicJl4ChCFWbErGApIDfToSgXTQ5A9vIGpXtfe5IXeOWOeEA2WbhF4zyNxbp0rOOT3d1vB22Pp/d3/EtGaQSCUmSKYHEQd4QtImii4MQYlrDz8+lSrZgtGtsttfcjMK8+kbElahs2PleNZIFGJeXEs65ZPoxeOGLhkqSdDmtp11rr7K3glYNHPhcThSsbMZZskkYy+Lq2p15W1ANWr2c/PGckww9qv/pWK/Cn/wAiVXHaT/5PZv4ZP9MddHtAx8y4CWKTECYusdsssciv31bOBwVYXsTYMwHKuZ2pHKMDF9mOQ+hZVH+mrsUy7ED7DEaf3i6/wC49LfnVl1F+zXCCPZuH0ALKXOnPOxYE+Pdyj0FSioClKUClKUClKUClKUFcdr2DzQubc0DesTW/SQ/KqJxgJjU9Rp+1em9+MHxMMT9k6/hcFG+Wa/pXm/FYYq0sR0IJtUwLc2fvrFJhldFkMmQc4ZzGZFAzrxI426+tZto7wTmONIsDiJJJolchH4SRknVHmBBVgRYgW0qBdnOAkxUckIkQLEQTG/EZbPe7cNHVZb2t7Qtaw0tVq7v7JTCxCJCSMzNeyqLubnKqAKi+AAqBG9i4iULLxWjjeOTjgYZzMFiIEWKUs2bM6izka6sKn+zZroLhwL2BlsGbrfnfXXQ2OnIVGtso8bCVQzLF37M0cUCxHuyx25vI63tm7uYJqvXPsNlWRQBxAF4kc8j3UYZvd4d/rAWU6DkGY6gGs9J10Uy/HnrCXiuFtXfDCQQSTmQOEOXKvvM591FvzvrrysCelbm1dswYfDtiJXAiABzDXNm90IPrE9AKrHdHdF8e6YrHIVw6qoghItxFX3WcfY8ftfh5z11lEV8s739Hxu9u/PtjEfTsfdcPf2UWozqDoidREOrc2N+VWlg2RkAhy8Ne6AosoyEqVA6WIItWwq8gBYDQAaAAeHgKr7EYbERRycRZgpmLKUcp7PNOQosw72cq58VYfZqtreVt4fgjl2Nyen5WHCy3ZQQStsw8MwuL1nZgASdABcnyHOoLhcJMVhlYYhldwx4TZWusUUcTMbi6XVzrca1+bK2VihOhY4gKbZyZHIGdZw+jEgWIh6aaeNR559mk+FrETM3jonUMquoZTdWFwR1B5V8z4lEKh2VS5yqCbZm52HibCmFhCIqDkqgC9uQFumla+08KZOHa3dlVjfwW97edXckRHm+GxhsQkih42V1N7MpBGhIOvxvXM3gxvDX3nQ2upCB0djosbEg2JNrajmNa+9n+wUROVDu8zRg3CnPK8irmta+UjTnoxAIBrj4nFEu75ZcsR70LHOr4mwMSx2uSALOcug0NgQ1omejWtYi8z6Q/cJg/aLGQCI0EffgMkTSORLiNQe5rk1NhcHnUkxscnDIgKI+mUupZAARe6gj6t7a1yd3cNkAOj3BzTRMQjve7tLET3JM1+WYjkSOVd8VbGNp2dlUXaPgiMTg4CsIeWYSNwVdAyRe8XQsVDHXUanLrUX7R5zLtHhrrwo44h5t7x/zNapNNtFMTtjEYpjeDBoUU8x7O5kI9c4/iFRrs8wrY7aqSPreRp3+CHMv+bIPWp9EPQezMIIoY4hyjRUH8Chf2rZoKVAUpSgUpSgUpSgUpSgx4iEOrKwuGBBHkRY15v382Y0GIYnmrZW8/BvUa+telKrztY3e4kX0hRfKMstvs/Vb0P5VMCnN2Ns/Qsak3903dl/A3M+hs3oavyNwQCCCDqCORB5EeVecJoSM0bcxy/arG7K967gYKdu+v9gT9ZR/d38R08vhSRYmOiZguRYywa6tIMwjNiM6qPebW1rrzOvjG9oSx4dfbsVhztJG83fkEobNM7xKAPo8rEd0AWdhoM65ZDtHaMcCZ5Wyi9hoWJPgqqCWPkAeRqNjYb4/EmfEZRhly8BYyDxhYtHM7Dmozkqp8T55oTW01nYY9kK21cXxschSGAjgYU6pna93mPJm0OnLp0bNYoa9R/YOwDC7txMyt9XLbUdSSSSf96kCx0JZkFaO8UsKYWaTERiWKNGd0Kq1xGM1gG0J061G9r7dxfGQYdRwy1vdzE25kkmw0udK62NR8Zg8ThzlWVo3jJNwl5E7reIBBGnSs68lbTkLzS1OrVG+cZ7gilRwk5YHhdw4VpY3sOJaQhoj7ma2ZM1g16lED5lVvEA/MXrhf90MNZVPFIUyGzSuQWnMhd2BNi/tZNfPrYV97f2q2GjCwpncLcBrkBUFtbak1a1orGyrWs2nId2v2otu1vFNLkGIjC8T3GUEC9rgEHxANj5VKKVtFo2C1ZrOS19oJGY242XhgXYsbABdc1/q2te/S16jmzMOJXUqpVE1iQsyTKJNfpQYk52kueetiwOrOlSfE4dJEZJFV0YEMrC6kHQgg8xUU2ThJNmu0bPn2fa8JYlpYXZgBAqgFpFYnugai3zsjZzEvUed/Px8zbSox2j7yDA4NmU+2k9nCOudhq1vui5+VfWF3oKySLilWNFLd8X9mAW4Zlv8AUdRdZB3b5kNiNal23t//ALQxjYqS64aHSFD4Dr+Jjr8h0ohq7Tf6JgEwwPtcR3pfEIDc3+JsPgKsTsO2Jw4JMUw1lOSP8EZ7xHxfT+AGqt2ZhJtpY1VHvStYdQka8z8Avz5da9MbNwSQxJFGLJGoVR5KLD1qZGzSlKgKUpQKUpQKUpQKUpQK+JogylWFwRYg8iDzr7pQefe0fdBsNL3AcpuYm8V5lD94fpUEcFrMhKupuCNCCNQQehBr1btvZMeKiaKUXU8iOakcmXwIrz3vtulNg5jcc/dYDuuPEeDeIqdHW3Q2u+0pymKlVXChQBdZHS1pUi6IXIu7A5iO6LCrWgQKAqgBQAABoABoAB0Fq802uQykq6kEEGxBHIgjUHzqyN0O0vlDtDRuSzgaH/mgcj94aeIHOmC2omrZVq5WGxAYBlYMp1DKQQR4gjQ1Enxki4iGGJI/axQgNJFxFVmGId3IBUkkRqPe89agdrae7sxkDQOmUNmAZmQqTzFwpzD5aaVIdlYMxqc7B5GOZ2AsCeVgL6ACwFQbae2pcOxR1wZySAM/CWPMjRpIMiSTAXuxBbOemlbS7VdzJiYY0ECYRpRBJCMzPG0ykB1a3eKAhgGBW1hreqVpWs7C1r2t0lPL1xN5dlySgNC1nAIsTa4PgehrQh2kkEvDxxw6gwo6yCLhKzO8okVQWb3VWK+vW/I6c7D43ENxMQI4ygwazLCcObs5M+UA3uCcqk6E2IFhzM2rFoyStprOw7OwtlzgRCcgLFcquYMxYggFiNAoBNgKktVuu1Ma0PFXDwvHdLNCkKsz8aIcNbTODmBZTcC173qTbHxZkTPJGkTrIAYxG6NF4q7MAXP3lABHK/OlaxWMgtabTspFUf3owbFXkZi8AQcSEkJYISxlik0KTLoQbgd3odaybZ3twmFh400oCm+RRq7kdFXmfjy8TVIb679z7ROTWHDA6Rg6tbkZD9Y+XIefOrKsO3tqjEPwMOcuGTQuAU4gHNsv1A1lLKO6WGawJtXIxeI4mWKMHhqQABzZuQ06k1plyRkTRepq6eyns/4WXF4pLPzhjYaoDydx9s9B0+PKR3ezDc76FDxJh/8A0SgZvuLzCDz6nzt4VOKUqApSlApSlApSlApSlApSlApSlArR2vsqLExmKZcyn5g9Cp6Gt6lB59377O5sKTIl3i6SAcvKQdD58j5VA5RbuyCvXrKCLHW9V/vZ2XYfEXeC0L/Z/uyfIc09NPKp0UjsTbmKwZvhpSF6o3ejPxU6eosfOprsbtMw+i4rDGM8i0N2T/ASGHwGaovvFuXjMGx4kTZftKMyH1GlR1nt7wpIv/Zm8mzJ7ZJ4b9FduG3+F7GpHBDEQMoBHkb/AL15aup/q1IwB7py/A2qB6tXCJ9j9axYiXDxC8jxRjxd1X/Ua8umdyNZXPkXP86wFEvfS/50HoPavaFsmAaSiZuiwKZL/B9E/wA1QLb/AGrTSd3CQJh16SPaSX4gEZEPo3xqus4HL+VZcPFJIQsaFmPIICWPw60H7iJ2di8rs7nmzEsx+dZMFhZJnVI1ZixsqqMzMfAAc6ne63ZFi5iHxNsOng3ekPwUcv4iPgauTdndLC4FbQJ3iLNI2sh9eg8hYUER7PezNcPlnxgDSjVItCsZ6Fj9Z/yHnzqzKUoFKUoFKUoFKUoFKUoFKUoFKUoFKUoFKUoFKUoPl0BFiAR4HUVEN59ysDIrO2HQNlY3Xu6hSRy86mNcveFrQufuP/pNVvORK1e6g8ZudEdVLD1v+tc99zCfdc+oH7Gp01qws1csct/d1Tx1QX/udJ9ofnWRN0be85t5aftUzZhXwNafWsj6VXM3W3Tw74mJJELKzWIJOo9KvTZOxMPhhlghjjH3VAJ+Lcz61WO7gAxUNvtireFbcNptuseWsRMYAV+0pWzIpSlApSlApSlApSlApSlApSlApSlApSlApSlApSlArlbxwM8DKnMgjw94EV1a18YhKm3P+VVvGxK1ZyYlWB3XxX2L28D/APlYpthzqLtC2nPSrJhkfoQB5rf960duPIFPeU6fZb+dcE5Ed3V55mcVsuGJ0AJ+Gpr6OAca5G+OU/yreBySEd7UC1vMAny612FxKhdcxPp/Os5s0c3dfAO+Ijyr7rBje47qnXpr/vVpiodue6tO5uLhLAdSCRc+lh86mVd/BGV1yc07YpSlbMilKUClKUClKUClKUClKUClKUClKUClKUClKUClKUCsOKF1Ol/LlWasWIW6nQnyFRPYhzsGx8v69K095X9mdRy/rpWXD3vyHOtXeC+Q6CvE5L9Mdta/fCDl9fe/r5VstNZfeI+F/wDatVwQ1qySg2t+3+1U2XViW7gt3XHEU63yW9oOlyeo+fpUvqK7iA8Nu8hF+QHtBz98+HhUqr2uH9EPL5P1SUpStVClKUClKUClKUClKUClKUClKUClKUClKUClKUClKUCsWJ906E6fV5+lZa/CKCMRY2MGzaa/A1qbc2lBb3j+tdyfYKMSQzKT4HStLE7qZ+cz+uv715tvCWmejsry03Vd4jFoWvy+fTT/AHrBicaLd1v6+NqnZ7P0J1mY/wAI/nX7H2eQA3Mjn0T9waR4Sy8+Iozdndzh7nhEE809/wD9zz8PKpbWts/BJDGsaCyr/RJ862a9CsZGOK07MyUpSrKlKUoFKUoFKUoFKUoFKUoFKUoFKUoFKUoFKUoFKUoFKUoFKUoFKUoFKUoFKUoFKUoFKUoFKUoFK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0" name="AutoShape 6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2" name="AutoShape 8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72714" name="Picture 10" descr="http://www.kobold.de/sites/kobold.com/files/images/p1-man-rq_5_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857496"/>
            <a:ext cx="4071934" cy="32294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8.1. Hidráulica. (Presión)</a:t>
            </a:r>
            <a:endParaRPr lang="es-CL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03238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57158" y="1357298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 smtClean="0"/>
              <a:t>PERDIDAS DE CARGA</a:t>
            </a:r>
            <a:endParaRPr lang="es-CL" sz="3600" dirty="0"/>
          </a:p>
        </p:txBody>
      </p:sp>
      <p:sp>
        <p:nvSpPr>
          <p:cNvPr id="72706" name="AutoShape 2" descr="data:image/jpeg;base64,/9j/4AAQSkZJRgABAQAAAQABAAD/2wCEAAkGBxMTEhUUEhQVFRUXGBwbFhcVGBgWFxsYFBkaFxQaFxocHCggGBolHBoXIzEjJSkrLi8uHB8zODMsNygtLiwBCgoKDg0OGhAQGiwlHCYsKywvLCwsKyw0LCwsLCwtMCwsLywtLCwsLCwsLDQsLDQsLDAsLCwsLCwsLS0sLC43LP/AABEIAOEA4QMBIgACEQEDEQH/xAAcAAEAAgMBAQEAAAAAAAAAAAAABgcDBAUIAgH/xABHEAACAQIDBQUECAMGAwkBAAABAgMAEQQSIQUGEzFBByJRYYEjMnGRFEJSYnKhscGC0fAzQ5KisuFTc8IVFiU0NYOz0vEk/8QAGQEBAAMBAQAAAAAAAAAAAAAAAAECAwQF/8QAKhEBAAMAAQIFAwMFAAAAAAAAAAECEQMhMQQSQVFhEyKhMnGBkcHR4fD/2gAMAwEAAhEDEQA/ALxpSlApSlApSlApSlApSoXvX2j4XCXRTx5R9VCMqn77ch8OdBNK5O1d5cJh/wC3njQ/ZLAt/hFz+VUJvH2k4zEkjiGND9SK6D1bm1RCWZzqdL9f5k1OD0Dju1vAp7gml/CmUfNiK48/bVGPdwrH8Uqj9FNUczeJ/U185h4n+vWmC7k7bV64T5TD/wClb2F7Z8Kffw8y/hKP+4qguKnj+lZVZfH8v96YPTOze0jZ02gn4Z8JVZPzIt+dSjD4lJAGRldT1Uhh8xXkJSehB9f2Nb+y9tT4ds0MkkTfcJHzHI0wes6VS27PbBItlxiCRf8AiR6OPivI/lVsbF25Bikz4eRXHW3MfiHMVA6NKUoFKUoFKUoFKUoFKUoFKUoFKUoFKUoFYMbi0iRpJGCIouzMbACvnH41IY2kkYKii5J/rU1597Qt95MbLw47iFT3U/6n8T+lB1d/u06ScmHClo4eRI0kk+Xur5DXx8KrdiTq5sPDrR5Anm39fKpRuTuiuKlBxTsgsxSMaGThtklGb6uQ2zL72qnQG9WEb2fgpcQ+TDQtI3Wwvb8ROi+tTnY/ZPK9ji5gn3Iu+3qx7o+Rq0dm7OihQJCixoOSqLD18T5mttiALsQBcC50F2IVR8SSBVRE9ndnGz4v7kynxlZm/LRfyrgbzbFWPEvHh8OusZdI0hNyVgkJKsBbKGiRcvPM4N9bG0lsCASAScoB6tYtYedgT6VGu0HaBGzMQ2HkdH4SyI6FkbKsqBrHQg62I86DNuns2N8OS8K2M+IKcSIAmNsRIYjZluBkK2v0tW5i9zcBL7+EgPmI1U/NbGunh9oo2mt86x8tMzxLMCNeWVhr4isv/aEeXNc2yO/L6sRsx+ZFvGggm1OyLAyXMRlgb7rZ1/wvc/IioNt3szx+Gu0YXFRj/h+/bzjOv+Emr+jNx4GwuL3IuL2Na21Fl4TCC3FOiluSliAXPjlBLW62t1qdHl1VRiQQY3GhB018CDqD5VubN2rPhJA8blGHJlOh8iKnW8mxYMQ5iCMrRvwUZgVdREHUGRz77ORLiHY5rRRLyLgmHbT2PiMGEaZGbDzC8UpUgMp93MNSjFbHKdbHrY2kXPuH2jR4u0U9o5+n2X+HgfKp9Xkt4ilnjPdGuh1XwPmKuXsx7QOMFw+Jb2nKNz9byPnVRZ9KUoFKUoFKUoFKUoFKUoFKUoFfjMACToBzr9qGdpW8Aw+HZb6kXb191fUgk+Smgr3tT3xM0nBjJyDkPHzPx/T41W0jZdBqx9STWaWYsWlfUn9/51Ouy3dbOfps4uL+wU9SNDJ8ByHz8KnsMm7XZu3AaSdsmJYAxAgOsRGo4ikEOTyYHQAnrWWHAyQ58Ri2mgjhkhZmaMSu7q2U5GS3IDJxgLPHJlK3UVZiLWrtmZRGUYRniKwtNpC1vfjduSllzWv4E2NrVA2JMdGqcTMGUKrkoQ3s2OknP3LXN/AG1652LxrSs8Ko8hGeOVY8tkDAPDLxWIVSBa63zXJIBy1HN39ktFlRpJOCzN9DgJyYoxSqDJHLIG7kAIvbmSoNx7pkuztkmVUWRV4ADxvhkHDihYcrAW4g6XOmqsAKrNvSG1OLY81pyGk2Lvnd5u8uSWVcEglyvEMrPxpFyAELYqUGinzr82hhVySh8KZFiiMjriMVJrHKzOwyRgoQWjJI5aCpThtlFTHcqwERil7ts40yGw0072n3jXSWFR9UcgvL6o5A+I1OnnTLSt5uKvaN/eUE2u4wqyscLDaFYpO5NMpvJmiTKbaMAtr+GlZSAqPmgnjAiTOYcTxgI3uQoWcW6G4UdRzrs784NJsK0TSxw53QZ5CACVYNl56k2rtNg0K5SoIOW/nksVv42sKrETvdrNuH6VZmvXZ9+3T5/dF48W3FISVZJM5kMEoOGmZuHw4xr3XUWHIAaXvprq7d3qliiMKAnFuEihR1KSNNIPaSBTpwUBHeFxe4vYayTaWxkkVw3J3V5Cwv3YwO6v2R3Rr5tXBeJiqd1po5GYwwksJ44wP7SOYkNGba6kWzqoI622Y7sfp1tG0n+J/y6eB2DDLhIIZ2OKEQsZHZyWZbpLdr3ZCcylTcEaG4rr4/AxzRtFMivG4sysNCP28qjGBxvDysrgwC0YmIAECRWzQvEo0mZhlzWAOgsCEV5LBjgzKpDK5XMUIuVXoXtcKT0BPj4GrMZiYnJURvruk+y5cylnwkh7jHUox+pJ+dj1+IN4y8ZjIkjNlv05qeY9K9PbU2dHiInhmUPG4swP6jwINiD0IFeeNubCfAYlsLN30IzROfrxn/AKh18/SpQubsz3tGNgySH28Y733l5Bh+hqaV5f3b2s+AxaSKSQp1H2425j1H5ivTWDxKyxpIhzK6hlI6hhcH5VAzUpSgUpSgUpSgUpSgUpSg+JZAoJOgAJJ8hqa899p21jPiRHfl3mHm1rD+Fcq/HNV272YwR4dr8jfN+BAXf5qpHrXmjFYsu8sz8ySfUkk29amBl2Lss4zFx4ddEvdyOiLq5+Wg8yKvzCwKiqiAKqgBQOQA0AqquyrFQQLNNMXVnIXPw3MaqveIZwCEJJ620Aq2cFIsiq6MGVhdWUggg8iCOYoPjGYho7EIzJY5mTvOngwjtd153tc8tD0jsBMp4mVJcx9kiEiHFSxWIxLqfcRLAXuczAG7WjNbG1pRLMsQYKbm7WkhngjQXncN/eRsAFBFhmZT3rabewsKJ7SlE4ZAEXDYq+HWMWjjFuR6m1iCcpBAqlp9Ib8NInb27Q5riTDycaYST4edl4jMpWaGZDZSANQobkBp4X5tYaV8qKje6e0i+JxaOjK2fP3gw7tzEgAItbLGCCOeY+FViIpOb3bcl58RSbZnljr8+kdPhKhX7X5X7WjiRLtDw0jRwmJXZld7cNcxDNE6pcW90sQD0sTepXHewvzsL/GvqvwmqxXrrW3LNqVp7b+SsMgV1IvoQRdTqL6GxHI1U/apv7ctg8I+g0mkU8z1jQjp9oj4eNRfs22tPhpJJUUtDlCuC2SPOxHDJaxAbQ8hex8xUzMRGyrx0te0Vr3lbu0sEYWzRquoEaYdFBWaMAZxLfQEAmxOg6k5rV+bMxJRlEWZ45Cxj+20guJUxMjEm8YGnUhbd4rrgxgxeMWIQuIIJIw0jjWbva5B4aEa/HwscMWyFg9gV4eHmYInEcO/HW5SUjlZiLFbm/duBciqRPXpHR1344nj62+/2+Pn5/qmkMqsLqQw8QbjTQ2PxqA9p2x5cdhi8UDK2GvJHI/dZ8o76JHqxBA+tl1AsDW3h9uY+S8WGw/fU5JJsRaLDRuujLCi9+UA3tqeVNs7KdJAeEZpJwC8ipJIqyRqilY0DAKH1bvsqix53tWjhUviUEuGWdOae98Do39fzq4exTbfFwjQMe9A3d/5clyvyYOPhlqBRbJOHx8+ElBVZhxFUlSQJedyvduD4aDKbV8dl2PbCbTWJ9AxaBx+I9z1zhPmakehqUFKgKUpQKUpQKUpQKUrHiJ1RSzkKoFyTyAFBAu1vHZMO4Bt3APWVtf8sbfOqDxhtEB1JvVs9r+0klgDRNmR5AFYXseGhvz83NVjFFnxGGj+1Iin4Myg1MCeT7r4qKOBIYYibIvHiDRyrntfjMsitZSWOYZr8io51I8ZhsbhVT6K2E+jqiqYZ2dDmN8xWYm7FmP1iPnUo61h2lIQgsXFzrkhM+luTIBe3wpoi2z5neNjiA0BkcQBXk+kiOOIcSc5+qO1lNyfq3PhONkBjd2ELBgpEsX1xrYka6a6EM3M8qiWxGAGHyycI8AyDLCchOMkMjXX6g7vK4PS+lTyIVSO8unk+3jrHv1/7+GZRX2FHO2vjXyK+qs5n7X7X5XM3g21HhIjI+v2VGlyASdegABJP6mwIdMmq07Ut++AGwmGb2xFpXX+7B+qD9sj5Dz5c3aHapK8cixqsTlSEfIWynxuZPkcvMg20tUQ3W3Qmxcx42dI1b2rt7zE94hb+8xBBzcrG/gDI1d0N1JcdJpdIVPtJP8ApTxf8hzPQG4pd10OGXD4fLEqMGW65gSNTnFwWJ5k3511tmYGOKNYolCRqLKo5f7k9SdTXXhjtUWjYyV+O9qWi1e8MGysEIYo4wb5EVbnrlAF/wAq0d4sEpVmvBHmXK00vvKBqmXUa315ixA0NdsCtPajOFurRIFuWeYEhbcjYEefUVEx0xNLz5/N6o/g8UpdJvZgzIHvkeZhJHaOdYlQ6XGXUeehqWqah2DmuO5JxcuJZc0BEYZZ4uIwBLHKue31r6elSnAs2XvKABYL7Qykj7xI5+ppE7By18t5hXfa7hcmIwGKGntDC58pNUPp7SoFvtCYNoCRNC6xyr+IaE/4lq0+2aDNsuRhzjeNx5HNk/RjVfdp8dxgpftRuvojBh/qq3ozXxs/FCWKOReTorD4OAR+tbFQ7st2wJ8EicmgAjYX6AAoR5EafEGpjUBSlKBSlKBSlKBXC32kVcHKXOVQBc/xAV3a0Nu7P+kQSRXAzrYEi4B5qbfG1BRW+K22fhh4SP8ApHUa2IP/ABDCX/4sf+sVNO0LZD4fBJFIwZo5Llhex4guOf4ageHmyYnDSdFkjJ/hdSfyqw9Diudton6wUIOTHFyYY3trfIuvqTXS61g2ibKCDax6QmdtfsqOR8+VVEZwm2Uw5gzSyJmwmHsI4xJmAD3ubG3Py51I228s+GleF5IOHYs8kdjl95sgbQkgEDnqRoa5GynyCEZ5Y/ZNEcsYZycLKVUFcrZTZidBUux2BjxEXDkDZGymwJRrqQy6ixGoFZZbq77X4orSZrO9Ov8ArP7sux2kMERm/tSi8T8Vhm/Ot2sWHiCKqi5AAAzEsdPEnUmstax2cVp20y/arntgxaBIos44jq+Vb66PE9/K+RlF+ZNqk++W9EWAgMj95zpFHfV2/ZR1P72qqd1d159rTtjMazcEtqeRky8o4vsRjlf0GtyCqLxPnCxrHd720zFyde7b1HToKt7dHCMsKg+C2tqDlREJB6i6mx6ix611Yd08KrXWMj7pdyuvMFS1iPI6V3o8IBUYtNtYsIlb6ivlI7V9kVKr54y6d4amw1Gp8B4mvnFPZGOYLYHvMLgeZFxcetVnicJl4ChCFWbErGApIDfToSgXTQ5A9vIGpXtfe5IXeOWOeEA2WbhF4zyNxbp0rOOT3d1vB22Pp/d3/EtGaQSCUmSKYHEQd4QtImii4MQYlrDz8+lSrZgtGtsttfcjMK8+kbElahs2PleNZIFGJeXEs65ZPoxeOGLhkqSdDmtp11rr7K3glYNHPhcThSsbMZZskkYy+Lq2p15W1ANWr2c/PGckww9qv/pWK/Cn/wAiVXHaT/5PZv4ZP9MddHtAx8y4CWKTECYusdsssciv31bOBwVYXsTYMwHKuZ2pHKMDF9mOQ+hZVH+mrsUy7ED7DEaf3i6/wC49LfnVl1F+zXCCPZuH0ALKXOnPOxYE+Pdyj0FSioClKUClKUClKUClKUFcdr2DzQubc0DesTW/SQ/KqJxgJjU9Rp+1em9+MHxMMT9k6/hcFG+Wa/pXm/FYYq0sR0IJtUwLc2fvrFJhldFkMmQc4ZzGZFAzrxI426+tZto7wTmONIsDiJJJolchH4SRknVHmBBVgRYgW0qBdnOAkxUckIkQLEQTG/EZbPe7cNHVZb2t7Qtaw0tVq7v7JTCxCJCSMzNeyqLubnKqAKi+AAqBG9i4iULLxWjjeOTjgYZzMFiIEWKUs2bM6izka6sKn+zZroLhwL2BlsGbrfnfXXQ2OnIVGtso8bCVQzLF37M0cUCxHuyx25vI63tm7uYJqvXPsNlWRQBxAF4kc8j3UYZvd4d/rAWU6DkGY6gGs9J10Uy/HnrCXiuFtXfDCQQSTmQOEOXKvvM591FvzvrrysCelbm1dswYfDtiJXAiABzDXNm90IPrE9AKrHdHdF8e6YrHIVw6qoghItxFX3WcfY8ftfh5z11lEV8s739Hxu9u/PtjEfTsfdcPf2UWozqDoidREOrc2N+VWlg2RkAhy8Ne6AosoyEqVA6WIItWwq8gBYDQAaAAeHgKr7EYbERRycRZgpmLKUcp7PNOQosw72cq58VYfZqtreVt4fgjl2Nyen5WHCy3ZQQStsw8MwuL1nZgASdABcnyHOoLhcJMVhlYYhldwx4TZWusUUcTMbi6XVzrca1+bK2VihOhY4gKbZyZHIGdZw+jEgWIh6aaeNR559mk+FrETM3jonUMquoZTdWFwR1B5V8z4lEKh2VS5yqCbZm52HibCmFhCIqDkqgC9uQFumla+08KZOHa3dlVjfwW97edXckRHm+GxhsQkih42V1N7MpBGhIOvxvXM3gxvDX3nQ2upCB0djosbEg2JNrajmNa+9n+wUROVDu8zRg3CnPK8irmta+UjTnoxAIBrj4nFEu75ZcsR70LHOr4mwMSx2uSALOcug0NgQ1omejWtYi8z6Q/cJg/aLGQCI0EffgMkTSORLiNQe5rk1NhcHnUkxscnDIgKI+mUupZAARe6gj6t7a1yd3cNkAOj3BzTRMQjve7tLET3JM1+WYjkSOVd8VbGNp2dlUXaPgiMTg4CsIeWYSNwVdAyRe8XQsVDHXUanLrUX7R5zLtHhrrwo44h5t7x/zNapNNtFMTtjEYpjeDBoUU8x7O5kI9c4/iFRrs8wrY7aqSPreRp3+CHMv+bIPWp9EPQezMIIoY4hyjRUH8Chf2rZoKVAUpSgUpSgUpSgUpSgx4iEOrKwuGBBHkRY15v382Y0GIYnmrZW8/BvUa+telKrztY3e4kX0hRfKMstvs/Vb0P5VMCnN2Ns/Qsak3903dl/A3M+hs3oavyNwQCCCDqCORB5EeVecJoSM0bcxy/arG7K967gYKdu+v9gT9ZR/d38R08vhSRYmOiZguRYywa6tIMwjNiM6qPebW1rrzOvjG9oSx4dfbsVhztJG83fkEobNM7xKAPo8rEd0AWdhoM65ZDtHaMcCZ5Wyi9hoWJPgqqCWPkAeRqNjYb4/EmfEZRhly8BYyDxhYtHM7Dmozkqp8T55oTW01nYY9kK21cXxschSGAjgYU6pna93mPJm0OnLp0bNYoa9R/YOwDC7txMyt9XLbUdSSSSf96kCx0JZkFaO8UsKYWaTERiWKNGd0Kq1xGM1gG0J061G9r7dxfGQYdRwy1vdzE25kkmw0udK62NR8Zg8ThzlWVo3jJNwl5E7reIBBGnSs68lbTkLzS1OrVG+cZ7gilRwk5YHhdw4VpY3sOJaQhoj7ma2ZM1g16lED5lVvEA/MXrhf90MNZVPFIUyGzSuQWnMhd2BNi/tZNfPrYV97f2q2GjCwpncLcBrkBUFtbak1a1orGyrWs2nId2v2otu1vFNLkGIjC8T3GUEC9rgEHxANj5VKKVtFo2C1ZrOS19oJGY242XhgXYsbABdc1/q2te/S16jmzMOJXUqpVE1iQsyTKJNfpQYk52kueetiwOrOlSfE4dJEZJFV0YEMrC6kHQgg8xUU2ThJNmu0bPn2fa8JYlpYXZgBAqgFpFYnugai3zsjZzEvUed/Px8zbSox2j7yDA4NmU+2k9nCOudhq1vui5+VfWF3oKySLilWNFLd8X9mAW4Zlv8AUdRdZB3b5kNiNal23t//ALQxjYqS64aHSFD4Dr+Jjr8h0ohq7Tf6JgEwwPtcR3pfEIDc3+JsPgKsTsO2Jw4JMUw1lOSP8EZ7xHxfT+AGqt2ZhJtpY1VHvStYdQka8z8Avz5da9MbNwSQxJFGLJGoVR5KLD1qZGzSlKgKUpQKUpQKUpQKUpQK+JogylWFwRYg8iDzr7pQefe0fdBsNL3AcpuYm8V5lD94fpUEcFrMhKupuCNCCNQQehBr1btvZMeKiaKUXU8iOakcmXwIrz3vtulNg5jcc/dYDuuPEeDeIqdHW3Q2u+0pymKlVXChQBdZHS1pUi6IXIu7A5iO6LCrWgQKAqgBQAABoABoAB0Fq802uQykq6kEEGxBHIgjUHzqyN0O0vlDtDRuSzgaH/mgcj94aeIHOmC2omrZVq5WGxAYBlYMp1DKQQR4gjQ1Enxki4iGGJI/axQgNJFxFVmGId3IBUkkRqPe89agdrae7sxkDQOmUNmAZmQqTzFwpzD5aaVIdlYMxqc7B5GOZ2AsCeVgL6ACwFQbae2pcOxR1wZySAM/CWPMjRpIMiSTAXuxBbOemlbS7VdzJiYY0ECYRpRBJCMzPG0ykB1a3eKAhgGBW1hreqVpWs7C1r2t0lPL1xN5dlySgNC1nAIsTa4PgehrQh2kkEvDxxw6gwo6yCLhKzO8okVQWb3VWK+vW/I6c7D43ENxMQI4ygwazLCcObs5M+UA3uCcqk6E2IFhzM2rFoyStprOw7OwtlzgRCcgLFcquYMxYggFiNAoBNgKktVuu1Ma0PFXDwvHdLNCkKsz8aIcNbTODmBZTcC173qTbHxZkTPJGkTrIAYxG6NF4q7MAXP3lABHK/OlaxWMgtabTspFUf3owbFXkZi8AQcSEkJYISxlik0KTLoQbgd3odaybZ3twmFh400oCm+RRq7kdFXmfjy8TVIb679z7ROTWHDA6Rg6tbkZD9Y+XIefOrKsO3tqjEPwMOcuGTQuAU4gHNsv1A1lLKO6WGawJtXIxeI4mWKMHhqQABzZuQ06k1plyRkTRepq6eyns/4WXF4pLPzhjYaoDydx9s9B0+PKR3ezDc76FDxJh/8A0SgZvuLzCDz6nzt4VOKUqApSlApSlApSlApSlApSlApSlArR2vsqLExmKZcyn5g9Cp6Gt6lB59377O5sKTIl3i6SAcvKQdD58j5VA5RbuyCvXrKCLHW9V/vZ2XYfEXeC0L/Z/uyfIc09NPKp0UjsTbmKwZvhpSF6o3ejPxU6eosfOprsbtMw+i4rDGM8i0N2T/ASGHwGaovvFuXjMGx4kTZftKMyH1GlR1nt7wpIv/Zm8mzJ7ZJ4b9FduG3+F7GpHBDEQMoBHkb/AL15aup/q1IwB7py/A2qB6tXCJ9j9axYiXDxC8jxRjxd1X/Ua8umdyNZXPkXP86wFEvfS/50HoPavaFsmAaSiZuiwKZL/B9E/wA1QLb/AGrTSd3CQJh16SPaSX4gEZEPo3xqus4HL+VZcPFJIQsaFmPIICWPw60H7iJ2di8rs7nmzEsx+dZMFhZJnVI1ZixsqqMzMfAAc6ne63ZFi5iHxNsOng3ekPwUcv4iPgauTdndLC4FbQJ3iLNI2sh9eg8hYUER7PezNcPlnxgDSjVItCsZ6Fj9Z/yHnzqzKUoFKUoFKUoFKUoFKUoFKUoFKUoFKUoFKUoFKUoPl0BFiAR4HUVEN59ysDIrO2HQNlY3Xu6hSRy86mNcveFrQufuP/pNVvORK1e6g8ZudEdVLD1v+tc99zCfdc+oH7Gp01qws1csct/d1Tx1QX/udJ9ofnWRN0be85t5aftUzZhXwNafWsj6VXM3W3Tw74mJJELKzWIJOo9KvTZOxMPhhlghjjH3VAJ+Lcz61WO7gAxUNvtireFbcNptuseWsRMYAV+0pWzIpSlApSlApSlApSlApSlApSlApSlApSlApSlApSlArlbxwM8DKnMgjw94EV1a18YhKm3P+VVvGxK1ZyYlWB3XxX2L28D/APlYpthzqLtC2nPSrJhkfoQB5rf960duPIFPeU6fZb+dcE5Ed3V55mcVsuGJ0AJ+Gpr6OAca5G+OU/yreBySEd7UC1vMAny612FxKhdcxPp/Os5s0c3dfAO+Ijyr7rBje47qnXpr/vVpiodue6tO5uLhLAdSCRc+lh86mVd/BGV1yc07YpSlbMilKUClKUClKUClKUClKUClKUClKUClKUClKUClKUCsOKF1Ol/LlWasWIW6nQnyFRPYhzsGx8v69K095X9mdRy/rpWXD3vyHOtXeC+Q6CvE5L9Mdta/fCDl9fe/r5VstNZfeI+F/wDatVwQ1qySg2t+3+1U2XViW7gt3XHEU63yW9oOlyeo+fpUvqK7iA8Nu8hF+QHtBz98+HhUqr2uH9EPL5P1SUpStVClKUClKUClKUClKUClKUClKUClKUClKUClKUClKUCsWJ906E6fV5+lZa/CKCMRY2MGzaa/A1qbc2lBb3j+tdyfYKMSQzKT4HStLE7qZ+cz+uv715tvCWmejsry03Vd4jFoWvy+fTT/AHrBicaLd1v6+NqnZ7P0J1mY/wAI/nX7H2eQA3Mjn0T9waR4Sy8+Iozdndzh7nhEE809/wD9zz8PKpbWts/BJDGsaCyr/RJ862a9CsZGOK07MyUpSrKlKUoFKUoFKUoFKUoFKUoFKUoFKUoFKUoFKUoFKUoFKUoFKUoFKUoFKUoFKUoFKUoFKUoFKUoFK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0" name="AutoShape 6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2" name="AutoShape 8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11618" name="Picture 2" descr="http://ocwus.us.es/ingenieria-agroforestal/hidraulica-y-riegos/temario/Tema%202.Conducciones%20forzadas/images/pic219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71677"/>
            <a:ext cx="3500462" cy="4738893"/>
          </a:xfrm>
          <a:prstGeom prst="rect">
            <a:avLst/>
          </a:prstGeom>
          <a:noFill/>
        </p:spPr>
      </p:pic>
      <p:pic>
        <p:nvPicPr>
          <p:cNvPr id="12" name="11 Imagen" descr="hidro 5 perdida tuberia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6" y="1285860"/>
            <a:ext cx="3727220" cy="5500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dirty="0" smtClean="0"/>
              <a:t>   8.1. Hidráulica. (Presión)</a:t>
            </a:r>
            <a:endParaRPr lang="es-CL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03238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000100" y="3214686"/>
            <a:ext cx="2214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 smtClean="0"/>
              <a:t>PERDIDAS DE CARGA</a:t>
            </a:r>
            <a:endParaRPr lang="es-CL" sz="3600" dirty="0"/>
          </a:p>
        </p:txBody>
      </p:sp>
      <p:sp>
        <p:nvSpPr>
          <p:cNvPr id="72706" name="AutoShape 2" descr="data:image/jpeg;base64,/9j/4AAQSkZJRgABAQAAAQABAAD/2wCEAAkGBxMTEhUUEhQVFRUXGBwbFhcVGBgWFxsYFBkaFxQaFxocHCggGBolHBoXIzEjJSkrLi8uHB8zODMsNygtLiwBCgoKDg0OGhAQGiwlHCYsKywvLCwsKyw0LCwsLCwtMCwsLywtLCwsLCwsLDQsLDQsLDAsLCwsLCwsLS0sLC43LP/AABEIAOEA4QMBIgACEQEDEQH/xAAcAAEAAgMBAQEAAAAAAAAAAAAABgcDBAUIAgH/xABHEAACAQIDBQUECAMGAwkBAAABAgMAEQQSIQUGEzFBByJRYYEjMnGRFEJSYnKhscGC0fAzQ5KisuFTc8IVFiU0NYOz0vEk/8QAGQEBAAMBAQAAAAAAAAAAAAAAAAECAwQF/8QAKhEBAAMAAQIFAwMFAAAAAAAAAAECEQMhMQQSQVFhEyKhMnGBkcHR4fD/2gAMAwEAAhEDEQA/ALxpSlApSlApSlApSlApSoXvX2j4XCXRTx5R9VCMqn77ch8OdBNK5O1d5cJh/wC3njQ/ZLAt/hFz+VUJvH2k4zEkjiGND9SK6D1bm1RCWZzqdL9f5k1OD0Dju1vAp7gml/CmUfNiK48/bVGPdwrH8Uqj9FNUczeJ/U185h4n+vWmC7k7bV64T5TD/wClb2F7Z8Kffw8y/hKP+4qguKnj+lZVZfH8v96YPTOze0jZ02gn4Z8JVZPzIt+dSjD4lJAGRldT1Uhh8xXkJSehB9f2Nb+y9tT4ds0MkkTfcJHzHI0wes6VS27PbBItlxiCRf8AiR6OPivI/lVsbF25Bikz4eRXHW3MfiHMVA6NKUoFKUoFKUoFKUoFKUoFKUoFKUoFKUoFYMbi0iRpJGCIouzMbACvnH41IY2kkYKii5J/rU1597Qt95MbLw47iFT3U/6n8T+lB1d/u06ScmHClo4eRI0kk+Xur5DXx8KrdiTq5sPDrR5Anm39fKpRuTuiuKlBxTsgsxSMaGThtklGb6uQ2zL72qnQG9WEb2fgpcQ+TDQtI3Wwvb8ROi+tTnY/ZPK9ji5gn3Iu+3qx7o+Rq0dm7OihQJCixoOSqLD18T5mttiALsQBcC50F2IVR8SSBVRE9ndnGz4v7kynxlZm/LRfyrgbzbFWPEvHh8OusZdI0hNyVgkJKsBbKGiRcvPM4N9bG0lsCASAScoB6tYtYedgT6VGu0HaBGzMQ2HkdH4SyI6FkbKsqBrHQg62I86DNuns2N8OS8K2M+IKcSIAmNsRIYjZluBkK2v0tW5i9zcBL7+EgPmI1U/NbGunh9oo2mt86x8tMzxLMCNeWVhr4isv/aEeXNc2yO/L6sRsx+ZFvGggm1OyLAyXMRlgb7rZ1/wvc/IioNt3szx+Gu0YXFRj/h+/bzjOv+Emr+jNx4GwuL3IuL2Na21Fl4TCC3FOiluSliAXPjlBLW62t1qdHl1VRiQQY3GhB018CDqD5VubN2rPhJA8blGHJlOh8iKnW8mxYMQ5iCMrRvwUZgVdREHUGRz77ORLiHY5rRRLyLgmHbT2PiMGEaZGbDzC8UpUgMp93MNSjFbHKdbHrY2kXPuH2jR4u0U9o5+n2X+HgfKp9Xkt4ilnjPdGuh1XwPmKuXsx7QOMFw+Jb2nKNz9byPnVRZ9KUoFKUoFKUoFKUoFKUoFKUoFfjMACToBzr9qGdpW8Aw+HZb6kXb191fUgk+Smgr3tT3xM0nBjJyDkPHzPx/T41W0jZdBqx9STWaWYsWlfUn9/51Ouy3dbOfps4uL+wU9SNDJ8ByHz8KnsMm7XZu3AaSdsmJYAxAgOsRGo4ikEOTyYHQAnrWWHAyQ58Ri2mgjhkhZmaMSu7q2U5GS3IDJxgLPHJlK3UVZiLWrtmZRGUYRniKwtNpC1vfjduSllzWv4E2NrVA2JMdGqcTMGUKrkoQ3s2OknP3LXN/AG1652LxrSs8Ko8hGeOVY8tkDAPDLxWIVSBa63zXJIBy1HN39ktFlRpJOCzN9DgJyYoxSqDJHLIG7kAIvbmSoNx7pkuztkmVUWRV4ADxvhkHDihYcrAW4g6XOmqsAKrNvSG1OLY81pyGk2Lvnd5u8uSWVcEglyvEMrPxpFyAELYqUGinzr82hhVySh8KZFiiMjriMVJrHKzOwyRgoQWjJI5aCpThtlFTHcqwERil7ts40yGw0072n3jXSWFR9UcgvL6o5A+I1OnnTLSt5uKvaN/eUE2u4wqyscLDaFYpO5NMpvJmiTKbaMAtr+GlZSAqPmgnjAiTOYcTxgI3uQoWcW6G4UdRzrs784NJsK0TSxw53QZ5CACVYNl56k2rtNg0K5SoIOW/nksVv42sKrETvdrNuH6VZmvXZ9+3T5/dF48W3FISVZJM5kMEoOGmZuHw4xr3XUWHIAaXvprq7d3qliiMKAnFuEihR1KSNNIPaSBTpwUBHeFxe4vYayTaWxkkVw3J3V5Cwv3YwO6v2R3Rr5tXBeJiqd1po5GYwwksJ44wP7SOYkNGba6kWzqoI622Y7sfp1tG0n+J/y6eB2DDLhIIZ2OKEQsZHZyWZbpLdr3ZCcylTcEaG4rr4/AxzRtFMivG4sysNCP28qjGBxvDysrgwC0YmIAECRWzQvEo0mZhlzWAOgsCEV5LBjgzKpDK5XMUIuVXoXtcKT0BPj4GrMZiYnJURvruk+y5cylnwkh7jHUox+pJ+dj1+IN4y8ZjIkjNlv05qeY9K9PbU2dHiInhmUPG4swP6jwINiD0IFeeNubCfAYlsLN30IzROfrxn/AKh18/SpQubsz3tGNgySH28Y733l5Bh+hqaV5f3b2s+AxaSKSQp1H2425j1H5ivTWDxKyxpIhzK6hlI6hhcH5VAzUpSgUpSgUpSgUpSgUpSg+JZAoJOgAJJ8hqa899p21jPiRHfl3mHm1rD+Fcq/HNV272YwR4dr8jfN+BAXf5qpHrXmjFYsu8sz8ySfUkk29amBl2Lss4zFx4ddEvdyOiLq5+Wg8yKvzCwKiqiAKqgBQOQA0AqquyrFQQLNNMXVnIXPw3MaqveIZwCEJJ620Aq2cFIsiq6MGVhdWUggg8iCOYoPjGYho7EIzJY5mTvOngwjtd153tc8tD0jsBMp4mVJcx9kiEiHFSxWIxLqfcRLAXuczAG7WjNbG1pRLMsQYKbm7WkhngjQXncN/eRsAFBFhmZT3rabewsKJ7SlE4ZAEXDYq+HWMWjjFuR6m1iCcpBAqlp9Ib8NInb27Q5riTDycaYST4edl4jMpWaGZDZSANQobkBp4X5tYaV8qKje6e0i+JxaOjK2fP3gw7tzEgAItbLGCCOeY+FViIpOb3bcl58RSbZnljr8+kdPhKhX7X5X7WjiRLtDw0jRwmJXZld7cNcxDNE6pcW90sQD0sTepXHewvzsL/GvqvwmqxXrrW3LNqVp7b+SsMgV1IvoQRdTqL6GxHI1U/apv7ctg8I+g0mkU8z1jQjp9oj4eNRfs22tPhpJJUUtDlCuC2SPOxHDJaxAbQ8hex8xUzMRGyrx0te0Vr3lbu0sEYWzRquoEaYdFBWaMAZxLfQEAmxOg6k5rV+bMxJRlEWZ45Cxj+20guJUxMjEm8YGnUhbd4rrgxgxeMWIQuIIJIw0jjWbva5B4aEa/HwscMWyFg9gV4eHmYInEcO/HW5SUjlZiLFbm/duBciqRPXpHR1344nj62+/2+Pn5/qmkMqsLqQw8QbjTQ2PxqA9p2x5cdhi8UDK2GvJHI/dZ8o76JHqxBA+tl1AsDW3h9uY+S8WGw/fU5JJsRaLDRuujLCi9+UA3tqeVNs7KdJAeEZpJwC8ipJIqyRqilY0DAKH1bvsqix53tWjhUviUEuGWdOae98Do39fzq4exTbfFwjQMe9A3d/5clyvyYOPhlqBRbJOHx8+ElBVZhxFUlSQJedyvduD4aDKbV8dl2PbCbTWJ9AxaBx+I9z1zhPmakehqUFKgKUpQKUpQKUpQKUrHiJ1RSzkKoFyTyAFBAu1vHZMO4Bt3APWVtf8sbfOqDxhtEB1JvVs9r+0klgDRNmR5AFYXseGhvz83NVjFFnxGGj+1Iin4Myg1MCeT7r4qKOBIYYibIvHiDRyrntfjMsitZSWOYZr8io51I8ZhsbhVT6K2E+jqiqYZ2dDmN8xWYm7FmP1iPnUo61h2lIQgsXFzrkhM+luTIBe3wpoi2z5neNjiA0BkcQBXk+kiOOIcSc5+qO1lNyfq3PhONkBjd2ELBgpEsX1xrYka6a6EM3M8qiWxGAGHyycI8AyDLCchOMkMjXX6g7vK4PS+lTyIVSO8unk+3jrHv1/7+GZRX2FHO2vjXyK+qs5n7X7X5XM3g21HhIjI+v2VGlyASdegABJP6mwIdMmq07Ut++AGwmGb2xFpXX+7B+qD9sj5Dz5c3aHapK8cixqsTlSEfIWynxuZPkcvMg20tUQ3W3Qmxcx42dI1b2rt7zE94hb+8xBBzcrG/gDI1d0N1JcdJpdIVPtJP8ApTxf8hzPQG4pd10OGXD4fLEqMGW65gSNTnFwWJ5k3511tmYGOKNYolCRqLKo5f7k9SdTXXhjtUWjYyV+O9qWi1e8MGysEIYo4wb5EVbnrlAF/wAq0d4sEpVmvBHmXK00vvKBqmXUa315ixA0NdsCtPajOFurRIFuWeYEhbcjYEefUVEx0xNLz5/N6o/g8UpdJvZgzIHvkeZhJHaOdYlQ6XGXUeehqWqah2DmuO5JxcuJZc0BEYZZ4uIwBLHKue31r6elSnAs2XvKABYL7Qykj7xI5+ppE7By18t5hXfa7hcmIwGKGntDC58pNUPp7SoFvtCYNoCRNC6xyr+IaE/4lq0+2aDNsuRhzjeNx5HNk/RjVfdp8dxgpftRuvojBh/qq3ozXxs/FCWKOReTorD4OAR+tbFQ7st2wJ8EicmgAjYX6AAoR5EafEGpjUBSlKBSlKBSlKBXC32kVcHKXOVQBc/xAV3a0Nu7P+kQSRXAzrYEi4B5qbfG1BRW+K22fhh4SP8ApHUa2IP/ABDCX/4sf+sVNO0LZD4fBJFIwZo5Llhex4guOf4ageHmyYnDSdFkjJ/hdSfyqw9Diudton6wUIOTHFyYY3trfIuvqTXS61g2ibKCDax6QmdtfsqOR8+VVEZwm2Uw5gzSyJmwmHsI4xJmAD3ubG3Py51I228s+GleF5IOHYs8kdjl95sgbQkgEDnqRoa5GynyCEZ5Y/ZNEcsYZycLKVUFcrZTZidBUux2BjxEXDkDZGymwJRrqQy6ixGoFZZbq77X4orSZrO9Ov8ArP7sux2kMERm/tSi8T8Vhm/Ot2sWHiCKqi5AAAzEsdPEnUmstax2cVp20y/arntgxaBIos44jq+Vb66PE9/K+RlF+ZNqk++W9EWAgMj95zpFHfV2/ZR1P72qqd1d159rTtjMazcEtqeRky8o4vsRjlf0GtyCqLxPnCxrHd720zFyde7b1HToKt7dHCMsKg+C2tqDlREJB6i6mx6ix611Yd08KrXWMj7pdyuvMFS1iPI6V3o8IBUYtNtYsIlb6ivlI7V9kVKr54y6d4amw1Gp8B4mvnFPZGOYLYHvMLgeZFxcetVnicJl4ChCFWbErGApIDfToSgXTQ5A9vIGpXtfe5IXeOWOeEA2WbhF4zyNxbp0rOOT3d1vB22Pp/d3/EtGaQSCUmSKYHEQd4QtImii4MQYlrDz8+lSrZgtGtsttfcjMK8+kbElahs2PleNZIFGJeXEs65ZPoxeOGLhkqSdDmtp11rr7K3glYNHPhcThSsbMZZskkYy+Lq2p15W1ANWr2c/PGckww9qv/pWK/Cn/wAiVXHaT/5PZv4ZP9MddHtAx8y4CWKTECYusdsssciv31bOBwVYXsTYMwHKuZ2pHKMDF9mOQ+hZVH+mrsUy7ED7DEaf3i6/wC49LfnVl1F+zXCCPZuH0ALKXOnPOxYE+Pdyj0FSioClKUClKUClKUClKUFcdr2DzQubc0DesTW/SQ/KqJxgJjU9Rp+1em9+MHxMMT9k6/hcFG+Wa/pXm/FYYq0sR0IJtUwLc2fvrFJhldFkMmQc4ZzGZFAzrxI426+tZto7wTmONIsDiJJJolchH4SRknVHmBBVgRYgW0qBdnOAkxUckIkQLEQTG/EZbPe7cNHVZb2t7Qtaw0tVq7v7JTCxCJCSMzNeyqLubnKqAKi+AAqBG9i4iULLxWjjeOTjgYZzMFiIEWKUs2bM6izka6sKn+zZroLhwL2BlsGbrfnfXXQ2OnIVGtso8bCVQzLF37M0cUCxHuyx25vI63tm7uYJqvXPsNlWRQBxAF4kc8j3UYZvd4d/rAWU6DkGY6gGs9J10Uy/HnrCXiuFtXfDCQQSTmQOEOXKvvM591FvzvrrysCelbm1dswYfDtiJXAiABzDXNm90IPrE9AKrHdHdF8e6YrHIVw6qoghItxFX3WcfY8ftfh5z11lEV8s739Hxu9u/PtjEfTsfdcPf2UWozqDoidREOrc2N+VWlg2RkAhy8Ne6AosoyEqVA6WIItWwq8gBYDQAaAAeHgKr7EYbERRycRZgpmLKUcp7PNOQosw72cq58VYfZqtreVt4fgjl2Nyen5WHCy3ZQQStsw8MwuL1nZgASdABcnyHOoLhcJMVhlYYhldwx4TZWusUUcTMbi6XVzrca1+bK2VihOhY4gKbZyZHIGdZw+jEgWIh6aaeNR559mk+FrETM3jonUMquoZTdWFwR1B5V8z4lEKh2VS5yqCbZm52HibCmFhCIqDkqgC9uQFumla+08KZOHa3dlVjfwW97edXckRHm+GxhsQkih42V1N7MpBGhIOvxvXM3gxvDX3nQ2upCB0djosbEg2JNrajmNa+9n+wUROVDu8zRg3CnPK8irmta+UjTnoxAIBrj4nFEu75ZcsR70LHOr4mwMSx2uSALOcug0NgQ1omejWtYi8z6Q/cJg/aLGQCI0EffgMkTSORLiNQe5rk1NhcHnUkxscnDIgKI+mUupZAARe6gj6t7a1yd3cNkAOj3BzTRMQjve7tLET3JM1+WYjkSOVd8VbGNp2dlUXaPgiMTg4CsIeWYSNwVdAyRe8XQsVDHXUanLrUX7R5zLtHhrrwo44h5t7x/zNapNNtFMTtjEYpjeDBoUU8x7O5kI9c4/iFRrs8wrY7aqSPreRp3+CHMv+bIPWp9EPQezMIIoY4hyjRUH8Chf2rZoKVAUpSgUpSgUpSgUpSgx4iEOrKwuGBBHkRY15v382Y0GIYnmrZW8/BvUa+telKrztY3e4kX0hRfKMstvs/Vb0P5VMCnN2Ns/Qsak3903dl/A3M+hs3oavyNwQCCCDqCORB5EeVecJoSM0bcxy/arG7K967gYKdu+v9gT9ZR/d38R08vhSRYmOiZguRYywa6tIMwjNiM6qPebW1rrzOvjG9oSx4dfbsVhztJG83fkEobNM7xKAPo8rEd0AWdhoM65ZDtHaMcCZ5Wyi9hoWJPgqqCWPkAeRqNjYb4/EmfEZRhly8BYyDxhYtHM7Dmozkqp8T55oTW01nYY9kK21cXxschSGAjgYU6pna93mPJm0OnLp0bNYoa9R/YOwDC7txMyt9XLbUdSSSSf96kCx0JZkFaO8UsKYWaTERiWKNGd0Kq1xGM1gG0J061G9r7dxfGQYdRwy1vdzE25kkmw0udK62NR8Zg8ThzlWVo3jJNwl5E7reIBBGnSs68lbTkLzS1OrVG+cZ7gilRwk5YHhdw4VpY3sOJaQhoj7ma2ZM1g16lED5lVvEA/MXrhf90MNZVPFIUyGzSuQWnMhd2BNi/tZNfPrYV97f2q2GjCwpncLcBrkBUFtbak1a1orGyrWs2nId2v2otu1vFNLkGIjC8T3GUEC9rgEHxANj5VKKVtFo2C1ZrOS19oJGY242XhgXYsbABdc1/q2te/S16jmzMOJXUqpVE1iQsyTKJNfpQYk52kueetiwOrOlSfE4dJEZJFV0YEMrC6kHQgg8xUU2ThJNmu0bPn2fa8JYlpYXZgBAqgFpFYnugai3zsjZzEvUed/Px8zbSox2j7yDA4NmU+2k9nCOudhq1vui5+VfWF3oKySLilWNFLd8X9mAW4Zlv8AUdRdZB3b5kNiNal23t//ALQxjYqS64aHSFD4Dr+Jjr8h0ohq7Tf6JgEwwPtcR3pfEIDc3+JsPgKsTsO2Jw4JMUw1lOSP8EZ7xHxfT+AGqt2ZhJtpY1VHvStYdQka8z8Avz5da9MbNwSQxJFGLJGoVR5KLD1qZGzSlKgKUpQKUpQKUpQKUpQK+JogylWFwRYg8iDzr7pQefe0fdBsNL3AcpuYm8V5lD94fpUEcFrMhKupuCNCCNQQehBr1btvZMeKiaKUXU8iOakcmXwIrz3vtulNg5jcc/dYDuuPEeDeIqdHW3Q2u+0pymKlVXChQBdZHS1pUi6IXIu7A5iO6LCrWgQKAqgBQAABoABoAB0Fq802uQykq6kEEGxBHIgjUHzqyN0O0vlDtDRuSzgaH/mgcj94aeIHOmC2omrZVq5WGxAYBlYMp1DKQQR4gjQ1Enxki4iGGJI/axQgNJFxFVmGId3IBUkkRqPe89agdrae7sxkDQOmUNmAZmQqTzFwpzD5aaVIdlYMxqc7B5GOZ2AsCeVgL6ACwFQbae2pcOxR1wZySAM/CWPMjRpIMiSTAXuxBbOemlbS7VdzJiYY0ECYRpRBJCMzPG0ykB1a3eKAhgGBW1hreqVpWs7C1r2t0lPL1xN5dlySgNC1nAIsTa4PgehrQh2kkEvDxxw6gwo6yCLhKzO8okVQWb3VWK+vW/I6c7D43ENxMQI4ygwazLCcObs5M+UA3uCcqk6E2IFhzM2rFoyStprOw7OwtlzgRCcgLFcquYMxYggFiNAoBNgKktVuu1Ma0PFXDwvHdLNCkKsz8aIcNbTODmBZTcC173qTbHxZkTPJGkTrIAYxG6NF4q7MAXP3lABHK/OlaxWMgtabTspFUf3owbFXkZi8AQcSEkJYISxlik0KTLoQbgd3odaybZ3twmFh400oCm+RRq7kdFXmfjy8TVIb679z7ROTWHDA6Rg6tbkZD9Y+XIefOrKsO3tqjEPwMOcuGTQuAU4gHNsv1A1lLKO6WGawJtXIxeI4mWKMHhqQABzZuQ06k1plyRkTRepq6eyns/4WXF4pLPzhjYaoDydx9s9B0+PKR3ezDc76FDxJh/8A0SgZvuLzCDz6nzt4VOKUqApSlApSlApSlApSlApSlApSlArR2vsqLExmKZcyn5g9Cp6Gt6lB59377O5sKTIl3i6SAcvKQdD58j5VA5RbuyCvXrKCLHW9V/vZ2XYfEXeC0L/Z/uyfIc09NPKp0UjsTbmKwZvhpSF6o3ejPxU6eosfOprsbtMw+i4rDGM8i0N2T/ASGHwGaovvFuXjMGx4kTZftKMyH1GlR1nt7wpIv/Zm8mzJ7ZJ4b9FduG3+F7GpHBDEQMoBHkb/AL15aup/q1IwB7py/A2qB6tXCJ9j9axYiXDxC8jxRjxd1X/Ua8umdyNZXPkXP86wFEvfS/50HoPavaFsmAaSiZuiwKZL/B9E/wA1QLb/AGrTSd3CQJh16SPaSX4gEZEPo3xqus4HL+VZcPFJIQsaFmPIICWPw60H7iJ2di8rs7nmzEsx+dZMFhZJnVI1ZixsqqMzMfAAc6ne63ZFi5iHxNsOng3ekPwUcv4iPgauTdndLC4FbQJ3iLNI2sh9eg8hYUER7PezNcPlnxgDSjVItCsZ6Fj9Z/yHnzqzKUoFKUoFKUoFKUoFKUoFKUoFKUoFKUoFKUoFKUoPl0BFiAR4HUVEN59ysDIrO2HQNlY3Xu6hSRy86mNcveFrQufuP/pNVvORK1e6g8ZudEdVLD1v+tc99zCfdc+oH7Gp01qws1csct/d1Tx1QX/udJ9ofnWRN0be85t5aftUzZhXwNafWsj6VXM3W3Tw74mJJELKzWIJOo9KvTZOxMPhhlghjjH3VAJ+Lcz61WO7gAxUNvtireFbcNptuseWsRMYAV+0pWzIpSlApSlApSlApSlApSlApSlApSlApSlApSlApSlArlbxwM8DKnMgjw94EV1a18YhKm3P+VVvGxK1ZyYlWB3XxX2L28D/APlYpthzqLtC2nPSrJhkfoQB5rf960duPIFPeU6fZb+dcE5Ed3V55mcVsuGJ0AJ+Gpr6OAca5G+OU/yreBySEd7UC1vMAny612FxKhdcxPp/Os5s0c3dfAO+Ijyr7rBje47qnXpr/vVpiodue6tO5uLhLAdSCRc+lh86mVd/BGV1yc07YpSlbMilKUClKUClKUClKUClKUClKUClKUClKUClKUClKUCsOKF1Ol/LlWasWIW6nQnyFRPYhzsGx8v69K095X9mdRy/rpWXD3vyHOtXeC+Q6CvE5L9Mdta/fCDl9fe/r5VstNZfeI+F/wDatVwQ1qySg2t+3+1U2XViW7gt3XHEU63yW9oOlyeo+fpUvqK7iA8Nu8hF+QHtBz98+HhUqr2uH9EPL5P1SUpStVClKUClKUClKUClKUClKUClKUClKUClKUClKUClKUCsWJ906E6fV5+lZa/CKCMRY2MGzaa/A1qbc2lBb3j+tdyfYKMSQzKT4HStLE7qZ+cz+uv715tvCWmejsry03Vd4jFoWvy+fTT/AHrBicaLd1v6+NqnZ7P0J1mY/wAI/nX7H2eQA3Mjn0T9waR4Sy8+Iozdndzh7nhEE809/wD9zz8PKpbWts/BJDGsaCyr/RJ862a9CsZGOK07MyUpSrKlKUoFKUoFKUoFKUoFKUoFKUoFKUoFKUoFKUoFKUoFKUoFKUoFKUoFKUoFKUoFKUoFKUoFKUoFK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0" name="AutoShape 6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2" name="AutoShape 8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1" name="Picture 3" descr="F:\My Dropbox\Farenhouse\Manual\III Sistemas\HOUSE5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43208" y="928670"/>
            <a:ext cx="6000792" cy="6319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8.2. Hidráulica. (Caudal)</a:t>
            </a:r>
            <a:endParaRPr lang="es-CL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03238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706" name="AutoShape 2" descr="data:image/jpeg;base64,/9j/4AAQSkZJRgABAQAAAQABAAD/2wCEAAkGBxMTEhUUEhQVFRUXGBwbFhcVGBgWFxsYFBkaFxQaFxocHCggGBolHBoXIzEjJSkrLi8uHB8zODMsNygtLiwBCgoKDg0OGhAQGiwlHCYsKywvLCwsKyw0LCwsLCwtMCwsLywtLCwsLCwsLDQsLDQsLDAsLCwsLCwsLS0sLC43LP/AABEIAOEA4QMBIgACEQEDEQH/xAAcAAEAAgMBAQEAAAAAAAAAAAAABgcDBAUIAgH/xABHEAACAQIDBQUECAMGAwkBAAABAgMAEQQSIQUGEzFBByJRYYEjMnGRFEJSYnKhscGC0fAzQ5KisuFTc8IVFiU0NYOz0vEk/8QAGQEBAAMBAQAAAAAAAAAAAAAAAAECAwQF/8QAKhEBAAMAAQIFAwMFAAAAAAAAAAECEQMhMQQSQVFhEyKhMnGBkcHR4fD/2gAMAwEAAhEDEQA/ALxpSlApSlApSlApSlApSoXvX2j4XCXRTx5R9VCMqn77ch8OdBNK5O1d5cJh/wC3njQ/ZLAt/hFz+VUJvH2k4zEkjiGND9SK6D1bm1RCWZzqdL9f5k1OD0Dju1vAp7gml/CmUfNiK48/bVGPdwrH8Uqj9FNUczeJ/U185h4n+vWmC7k7bV64T5TD/wClb2F7Z8Kffw8y/hKP+4qguKnj+lZVZfH8v96YPTOze0jZ02gn4Z8JVZPzIt+dSjD4lJAGRldT1Uhh8xXkJSehB9f2Nb+y9tT4ds0MkkTfcJHzHI0wes6VS27PbBItlxiCRf8AiR6OPivI/lVsbF25Bikz4eRXHW3MfiHMVA6NKUoFKUoFKUoFKUoFKUoFKUoFKUoFKUoFYMbi0iRpJGCIouzMbACvnH41IY2kkYKii5J/rU1597Qt95MbLw47iFT3U/6n8T+lB1d/u06ScmHClo4eRI0kk+Xur5DXx8KrdiTq5sPDrR5Anm39fKpRuTuiuKlBxTsgsxSMaGThtklGb6uQ2zL72qnQG9WEb2fgpcQ+TDQtI3Wwvb8ROi+tTnY/ZPK9ji5gn3Iu+3qx7o+Rq0dm7OihQJCixoOSqLD18T5mttiALsQBcC50F2IVR8SSBVRE9ndnGz4v7kynxlZm/LRfyrgbzbFWPEvHh8OusZdI0hNyVgkJKsBbKGiRcvPM4N9bG0lsCASAScoB6tYtYedgT6VGu0HaBGzMQ2HkdH4SyI6FkbKsqBrHQg62I86DNuns2N8OS8K2M+IKcSIAmNsRIYjZluBkK2v0tW5i9zcBL7+EgPmI1U/NbGunh9oo2mt86x8tMzxLMCNeWVhr4isv/aEeXNc2yO/L6sRsx+ZFvGggm1OyLAyXMRlgb7rZ1/wvc/IioNt3szx+Gu0YXFRj/h+/bzjOv+Emr+jNx4GwuL3IuL2Na21Fl4TCC3FOiluSliAXPjlBLW62t1qdHl1VRiQQY3GhB018CDqD5VubN2rPhJA8blGHJlOh8iKnW8mxYMQ5iCMrRvwUZgVdREHUGRz77ORLiHY5rRRLyLgmHbT2PiMGEaZGbDzC8UpUgMp93MNSjFbHKdbHrY2kXPuH2jR4u0U9o5+n2X+HgfKp9Xkt4ilnjPdGuh1XwPmKuXsx7QOMFw+Jb2nKNz9byPnVRZ9KUoFKUoFKUoFKUoFKUoFKUoFfjMACToBzr9qGdpW8Aw+HZb6kXb191fUgk+Smgr3tT3xM0nBjJyDkPHzPx/T41W0jZdBqx9STWaWYsWlfUn9/51Ouy3dbOfps4uL+wU9SNDJ8ByHz8KnsMm7XZu3AaSdsmJYAxAgOsRGo4ikEOTyYHQAnrWWHAyQ58Ri2mgjhkhZmaMSu7q2U5GS3IDJxgLPHJlK3UVZiLWrtmZRGUYRniKwtNpC1vfjduSllzWv4E2NrVA2JMdGqcTMGUKrkoQ3s2OknP3LXN/AG1652LxrSs8Ko8hGeOVY8tkDAPDLxWIVSBa63zXJIBy1HN39ktFlRpJOCzN9DgJyYoxSqDJHLIG7kAIvbmSoNx7pkuztkmVUWRV4ADxvhkHDihYcrAW4g6XOmqsAKrNvSG1OLY81pyGk2Lvnd5u8uSWVcEglyvEMrPxpFyAELYqUGinzr82hhVySh8KZFiiMjriMVJrHKzOwyRgoQWjJI5aCpThtlFTHcqwERil7ts40yGw0072n3jXSWFR9UcgvL6o5A+I1OnnTLSt5uKvaN/eUE2u4wqyscLDaFYpO5NMpvJmiTKbaMAtr+GlZSAqPmgnjAiTOYcTxgI3uQoWcW6G4UdRzrs784NJsK0TSxw53QZ5CACVYNl56k2rtNg0K5SoIOW/nksVv42sKrETvdrNuH6VZmvXZ9+3T5/dF48W3FISVZJM5kMEoOGmZuHw4xr3XUWHIAaXvprq7d3qliiMKAnFuEihR1KSNNIPaSBTpwUBHeFxe4vYayTaWxkkVw3J3V5Cwv3YwO6v2R3Rr5tXBeJiqd1po5GYwwksJ44wP7SOYkNGba6kWzqoI622Y7sfp1tG0n+J/y6eB2DDLhIIZ2OKEQsZHZyWZbpLdr3ZCcylTcEaG4rr4/AxzRtFMivG4sysNCP28qjGBxvDysrgwC0YmIAECRWzQvEo0mZhlzWAOgsCEV5LBjgzKpDK5XMUIuVXoXtcKT0BPj4GrMZiYnJURvruk+y5cylnwkh7jHUox+pJ+dj1+IN4y8ZjIkjNlv05qeY9K9PbU2dHiInhmUPG4swP6jwINiD0IFeeNubCfAYlsLN30IzROfrxn/AKh18/SpQubsz3tGNgySH28Y733l5Bh+hqaV5f3b2s+AxaSKSQp1H2425j1H5ivTWDxKyxpIhzK6hlI6hhcH5VAzUpSgUpSgUpSgUpSgUpSg+JZAoJOgAJJ8hqa899p21jPiRHfl3mHm1rD+Fcq/HNV272YwR4dr8jfN+BAXf5qpHrXmjFYsu8sz8ySfUkk29amBl2Lss4zFx4ddEvdyOiLq5+Wg8yKvzCwKiqiAKqgBQOQA0AqquyrFQQLNNMXVnIXPw3MaqveIZwCEJJ620Aq2cFIsiq6MGVhdWUggg8iCOYoPjGYho7EIzJY5mTvOngwjtd153tc8tD0jsBMp4mVJcx9kiEiHFSxWIxLqfcRLAXuczAG7WjNbG1pRLMsQYKbm7WkhngjQXncN/eRsAFBFhmZT3rabewsKJ7SlE4ZAEXDYq+HWMWjjFuR6m1iCcpBAqlp9Ib8NInb27Q5riTDycaYST4edl4jMpWaGZDZSANQobkBp4X5tYaV8qKje6e0i+JxaOjK2fP3gw7tzEgAItbLGCCOeY+FViIpOb3bcl58RSbZnljr8+kdPhKhX7X5X7WjiRLtDw0jRwmJXZld7cNcxDNE6pcW90sQD0sTepXHewvzsL/GvqvwmqxXrrW3LNqVp7b+SsMgV1IvoQRdTqL6GxHI1U/apv7ctg8I+g0mkU8z1jQjp9oj4eNRfs22tPhpJJUUtDlCuC2SPOxHDJaxAbQ8hex8xUzMRGyrx0te0Vr3lbu0sEYWzRquoEaYdFBWaMAZxLfQEAmxOg6k5rV+bMxJRlEWZ45Cxj+20guJUxMjEm8YGnUhbd4rrgxgxeMWIQuIIJIw0jjWbva5B4aEa/HwscMWyFg9gV4eHmYInEcO/HW5SUjlZiLFbm/duBciqRPXpHR1344nj62+/2+Pn5/qmkMqsLqQw8QbjTQ2PxqA9p2x5cdhi8UDK2GvJHI/dZ8o76JHqxBA+tl1AsDW3h9uY+S8WGw/fU5JJsRaLDRuujLCi9+UA3tqeVNs7KdJAeEZpJwC8ipJIqyRqilY0DAKH1bvsqix53tWjhUviUEuGWdOae98Do39fzq4exTbfFwjQMe9A3d/5clyvyYOPhlqBRbJOHx8+ElBVZhxFUlSQJedyvduD4aDKbV8dl2PbCbTWJ9AxaBx+I9z1zhPmakehqUFKgKUpQKUpQKUpQKUrHiJ1RSzkKoFyTyAFBAu1vHZMO4Bt3APWVtf8sbfOqDxhtEB1JvVs9r+0klgDRNmR5AFYXseGhvz83NVjFFnxGGj+1Iin4Myg1MCeT7r4qKOBIYYibIvHiDRyrntfjMsitZSWOYZr8io51I8ZhsbhVT6K2E+jqiqYZ2dDmN8xWYm7FmP1iPnUo61h2lIQgsXFzrkhM+luTIBe3wpoi2z5neNjiA0BkcQBXk+kiOOIcSc5+qO1lNyfq3PhONkBjd2ELBgpEsX1xrYka6a6EM3M8qiWxGAGHyycI8AyDLCchOMkMjXX6g7vK4PS+lTyIVSO8unk+3jrHv1/7+GZRX2FHO2vjXyK+qs5n7X7X5XM3g21HhIjI+v2VGlyASdegABJP6mwIdMmq07Ut++AGwmGb2xFpXX+7B+qD9sj5Dz5c3aHapK8cixqsTlSEfIWynxuZPkcvMg20tUQ3W3Qmxcx42dI1b2rt7zE94hb+8xBBzcrG/gDI1d0N1JcdJpdIVPtJP8ApTxf8hzPQG4pd10OGXD4fLEqMGW65gSNTnFwWJ5k3511tmYGOKNYolCRqLKo5f7k9SdTXXhjtUWjYyV+O9qWi1e8MGysEIYo4wb5EVbnrlAF/wAq0d4sEpVmvBHmXK00vvKBqmXUa315ixA0NdsCtPajOFurRIFuWeYEhbcjYEefUVEx0xNLz5/N6o/g8UpdJvZgzIHvkeZhJHaOdYlQ6XGXUeehqWqah2DmuO5JxcuJZc0BEYZZ4uIwBLHKue31r6elSnAs2XvKABYL7Qykj7xI5+ppE7By18t5hXfa7hcmIwGKGntDC58pNUPp7SoFvtCYNoCRNC6xyr+IaE/4lq0+2aDNsuRhzjeNx5HNk/RjVfdp8dxgpftRuvojBh/qq3ozXxs/FCWKOReTorD4OAR+tbFQ7st2wJ8EicmgAjYX6AAoR5EafEGpjUBSlKBSlKBSlKBXC32kVcHKXOVQBc/xAV3a0Nu7P+kQSRXAzrYEi4B5qbfG1BRW+K22fhh4SP8ApHUa2IP/ABDCX/4sf+sVNO0LZD4fBJFIwZo5Llhex4guOf4ageHmyYnDSdFkjJ/hdSfyqw9Diudton6wUIOTHFyYY3trfIuvqTXS61g2ibKCDax6QmdtfsqOR8+VVEZwm2Uw5gzSyJmwmHsI4xJmAD3ubG3Py51I228s+GleF5IOHYs8kdjl95sgbQkgEDnqRoa5GynyCEZ5Y/ZNEcsYZycLKVUFcrZTZidBUux2BjxEXDkDZGymwJRrqQy6ixGoFZZbq77X4orSZrO9Ov8ArP7sux2kMERm/tSi8T8Vhm/Ot2sWHiCKqi5AAAzEsdPEnUmstax2cVp20y/arntgxaBIos44jq+Vb66PE9/K+RlF+ZNqk++W9EWAgMj95zpFHfV2/ZR1P72qqd1d159rTtjMazcEtqeRky8o4vsRjlf0GtyCqLxPnCxrHd720zFyde7b1HToKt7dHCMsKg+C2tqDlREJB6i6mx6ix611Yd08KrXWMj7pdyuvMFS1iPI6V3o8IBUYtNtYsIlb6ivlI7V9kVKr54y6d4amw1Gp8B4mvnFPZGOYLYHvMLgeZFxcetVnicJl4ChCFWbErGApIDfToSgXTQ5A9vIGpXtfe5IXeOWOeEA2WbhF4zyNxbp0rOOT3d1vB22Pp/d3/EtGaQSCUmSKYHEQd4QtImii4MQYlrDz8+lSrZgtGtsttfcjMK8+kbElahs2PleNZIFGJeXEs65ZPoxeOGLhkqSdDmtp11rr7K3glYNHPhcThSsbMZZskkYy+Lq2p15W1ANWr2c/PGckww9qv/pWK/Cn/wAiVXHaT/5PZv4ZP9MddHtAx8y4CWKTECYusdsssciv31bOBwVYXsTYMwHKuZ2pHKMDF9mOQ+hZVH+mrsUy7ED7DEaf3i6/wC49LfnVl1F+zXCCPZuH0ALKXOnPOxYE+Pdyj0FSioClKUClKUClKUClKUFcdr2DzQubc0DesTW/SQ/KqJxgJjU9Rp+1em9+MHxMMT9k6/hcFG+Wa/pXm/FYYq0sR0IJtUwLc2fvrFJhldFkMmQc4ZzGZFAzrxI426+tZto7wTmONIsDiJJJolchH4SRknVHmBBVgRYgW0qBdnOAkxUckIkQLEQTG/EZbPe7cNHVZb2t7Qtaw0tVq7v7JTCxCJCSMzNeyqLubnKqAKi+AAqBG9i4iULLxWjjeOTjgYZzMFiIEWKUs2bM6izka6sKn+zZroLhwL2BlsGbrfnfXXQ2OnIVGtso8bCVQzLF37M0cUCxHuyx25vI63tm7uYJqvXPsNlWRQBxAF4kc8j3UYZvd4d/rAWU6DkGY6gGs9J10Uy/HnrCXiuFtXfDCQQSTmQOEOXKvvM591FvzvrrysCelbm1dswYfDtiJXAiABzDXNm90IPrE9AKrHdHdF8e6YrHIVw6qoghItxFX3WcfY8ftfh5z11lEV8s739Hxu9u/PtjEfTsfdcPf2UWozqDoidREOrc2N+VWlg2RkAhy8Ne6AosoyEqVA6WIItWwq8gBYDQAaAAeHgKr7EYbERRycRZgpmLKUcp7PNOQosw72cq58VYfZqtreVt4fgjl2Nyen5WHCy3ZQQStsw8MwuL1nZgASdABcnyHOoLhcJMVhlYYhldwx4TZWusUUcTMbi6XVzrca1+bK2VihOhY4gKbZyZHIGdZw+jEgWIh6aaeNR559mk+FrETM3jonUMquoZTdWFwR1B5V8z4lEKh2VS5yqCbZm52HibCmFhCIqDkqgC9uQFumla+08KZOHa3dlVjfwW97edXckRHm+GxhsQkih42V1N7MpBGhIOvxvXM3gxvDX3nQ2upCB0djosbEg2JNrajmNa+9n+wUROVDu8zRg3CnPK8irmta+UjTnoxAIBrj4nFEu75ZcsR70LHOr4mwMSx2uSALOcug0NgQ1omejWtYi8z6Q/cJg/aLGQCI0EffgMkTSORLiNQe5rk1NhcHnUkxscnDIgKI+mUupZAARe6gj6t7a1yd3cNkAOj3BzTRMQjve7tLET3JM1+WYjkSOVd8VbGNp2dlUXaPgiMTg4CsIeWYSNwVdAyRe8XQsVDHXUanLrUX7R5zLtHhrrwo44h5t7x/zNapNNtFMTtjEYpjeDBoUU8x7O5kI9c4/iFRrs8wrY7aqSPreRp3+CHMv+bIPWp9EPQezMIIoY4hyjRUH8Chf2rZoKVAUpSgUpSgUpSgUpSgx4iEOrKwuGBBHkRY15v382Y0GIYnmrZW8/BvUa+telKrztY3e4kX0hRfKMstvs/Vb0P5VMCnN2Ns/Qsak3903dl/A3M+hs3oavyNwQCCCDqCORB5EeVecJoSM0bcxy/arG7K967gYKdu+v9gT9ZR/d38R08vhSRYmOiZguRYywa6tIMwjNiM6qPebW1rrzOvjG9oSx4dfbsVhztJG83fkEobNM7xKAPo8rEd0AWdhoM65ZDtHaMcCZ5Wyi9hoWJPgqqCWPkAeRqNjYb4/EmfEZRhly8BYyDxhYtHM7Dmozkqp8T55oTW01nYY9kK21cXxschSGAjgYU6pna93mPJm0OnLp0bNYoa9R/YOwDC7txMyt9XLbUdSSSSf96kCx0JZkFaO8UsKYWaTERiWKNGd0Kq1xGM1gG0J061G9r7dxfGQYdRwy1vdzE25kkmw0udK62NR8Zg8ThzlWVo3jJNwl5E7reIBBGnSs68lbTkLzS1OrVG+cZ7gilRwk5YHhdw4VpY3sOJaQhoj7ma2ZM1g16lED5lVvEA/MXrhf90MNZVPFIUyGzSuQWnMhd2BNi/tZNfPrYV97f2q2GjCwpncLcBrkBUFtbak1a1orGyrWs2nId2v2otu1vFNLkGIjC8T3GUEC9rgEHxANj5VKKVtFo2C1ZrOS19oJGY242XhgXYsbABdc1/q2te/S16jmzMOJXUqpVE1iQsyTKJNfpQYk52kueetiwOrOlSfE4dJEZJFV0YEMrC6kHQgg8xUU2ThJNmu0bPn2fa8JYlpYXZgBAqgFpFYnugai3zsjZzEvUed/Px8zbSox2j7yDA4NmU+2k9nCOudhq1vui5+VfWF3oKySLilWNFLd8X9mAW4Zlv8AUdRdZB3b5kNiNal23t//ALQxjYqS64aHSFD4Dr+Jjr8h0ohq7Tf6JgEwwPtcR3pfEIDc3+JsPgKsTsO2Jw4JMUw1lOSP8EZ7xHxfT+AGqt2ZhJtpY1VHvStYdQka8z8Avz5da9MbNwSQxJFGLJGoVR5KLD1qZGzSlKgKUpQKUpQKUpQKUpQK+JogylWFwRYg8iDzr7pQefe0fdBsNL3AcpuYm8V5lD94fpUEcFrMhKupuCNCCNQQehBr1btvZMeKiaKUXU8iOakcmXwIrz3vtulNg5jcc/dYDuuPEeDeIqdHW3Q2u+0pymKlVXChQBdZHS1pUi6IXIu7A5iO6LCrWgQKAqgBQAABoABoAB0Fq802uQykq6kEEGxBHIgjUHzqyN0O0vlDtDRuSzgaH/mgcj94aeIHOmC2omrZVq5WGxAYBlYMp1DKQQR4gjQ1Enxki4iGGJI/axQgNJFxFVmGId3IBUkkRqPe89agdrae7sxkDQOmUNmAZmQqTzFwpzD5aaVIdlYMxqc7B5GOZ2AsCeVgL6ACwFQbae2pcOxR1wZySAM/CWPMjRpIMiSTAXuxBbOemlbS7VdzJiYY0ECYRpRBJCMzPG0ykB1a3eKAhgGBW1hreqVpWs7C1r2t0lPL1xN5dlySgNC1nAIsTa4PgehrQh2kkEvDxxw6gwo6yCLhKzO8okVQWb3VWK+vW/I6c7D43ENxMQI4ygwazLCcObs5M+UA3uCcqk6E2IFhzM2rFoyStprOw7OwtlzgRCcgLFcquYMxYggFiNAoBNgKktVuu1Ma0PFXDwvHdLNCkKsz8aIcNbTODmBZTcC173qTbHxZkTPJGkTrIAYxG6NF4q7MAXP3lABHK/OlaxWMgtabTspFUf3owbFXkZi8AQcSEkJYISxlik0KTLoQbgd3odaybZ3twmFh400oCm+RRq7kdFXmfjy8TVIb679z7ROTWHDA6Rg6tbkZD9Y+XIefOrKsO3tqjEPwMOcuGTQuAU4gHNsv1A1lLKO6WGawJtXIxeI4mWKMHhqQABzZuQ06k1plyRkTRepq6eyns/4WXF4pLPzhjYaoDydx9s9B0+PKR3ezDc76FDxJh/8A0SgZvuLzCDz6nzt4VOKUqApSlApSlApSlApSlApSlApSlArR2vsqLExmKZcyn5g9Cp6Gt6lB59377O5sKTIl3i6SAcvKQdD58j5VA5RbuyCvXrKCLHW9V/vZ2XYfEXeC0L/Z/uyfIc09NPKp0UjsTbmKwZvhpSF6o3ejPxU6eosfOprsbtMw+i4rDGM8i0N2T/ASGHwGaovvFuXjMGx4kTZftKMyH1GlR1nt7wpIv/Zm8mzJ7ZJ4b9FduG3+F7GpHBDEQMoBHkb/AL15aup/q1IwB7py/A2qB6tXCJ9j9axYiXDxC8jxRjxd1X/Ua8umdyNZXPkXP86wFEvfS/50HoPavaFsmAaSiZuiwKZL/B9E/wA1QLb/AGrTSd3CQJh16SPaSX4gEZEPo3xqus4HL+VZcPFJIQsaFmPIICWPw60H7iJ2di8rs7nmzEsx+dZMFhZJnVI1ZixsqqMzMfAAc6ne63ZFi5iHxNsOng3ekPwUcv4iPgauTdndLC4FbQJ3iLNI2sh9eg8hYUER7PezNcPlnxgDSjVItCsZ6Fj9Z/yHnzqzKUoFKUoFKUoFKUoFKUoFKUoFKUoFKUoFKUoFKUoPl0BFiAR4HUVEN59ysDIrO2HQNlY3Xu6hSRy86mNcveFrQufuP/pNVvORK1e6g8ZudEdVLD1v+tc99zCfdc+oH7Gp01qws1csct/d1Tx1QX/udJ9ofnWRN0be85t5aftUzZhXwNafWsj6VXM3W3Tw74mJJELKzWIJOo9KvTZOxMPhhlghjjH3VAJ+Lcz61WO7gAxUNvtireFbcNptuseWsRMYAV+0pWzIpSlApSlApSlApSlApSlApSlApSlApSlApSlApSlArlbxwM8DKnMgjw94EV1a18YhKm3P+VVvGxK1ZyYlWB3XxX2L28D/APlYpthzqLtC2nPSrJhkfoQB5rf960duPIFPeU6fZb+dcE5Ed3V55mcVsuGJ0AJ+Gpr6OAca5G+OU/yreBySEd7UC1vMAny612FxKhdcxPp/Os5s0c3dfAO+Ijyr7rBje47qnXpr/vVpiodue6tO5uLhLAdSCRc+lh86mVd/BGV1yc07YpSlbMilKUClKUClKUClKUClKUClKUClKUClKUClKUClKUCsOKF1Ol/LlWasWIW6nQnyFRPYhzsGx8v69K095X9mdRy/rpWXD3vyHOtXeC+Q6CvE5L9Mdta/fCDl9fe/r5VstNZfeI+F/wDatVwQ1qySg2t+3+1U2XViW7gt3XHEU63yW9oOlyeo+fpUvqK7iA8Nu8hF+QHtBz98+HhUqr2uH9EPL5P1SUpStVClKUClKUClKUClKUClKUClKUClKUClKUClKUClKUCsWJ906E6fV5+lZa/CKCMRY2MGzaa/A1qbc2lBb3j+tdyfYKMSQzKT4HStLE7qZ+cz+uv715tvCWmejsry03Vd4jFoWvy+fTT/AHrBicaLd1v6+NqnZ7P0J1mY/wAI/nX7H2eQA3Mjn0T9waR4Sy8+Iozdndzh7nhEE809/wD9zz8PKpbWts/BJDGsaCyr/RJ862a9CsZGOK07MyUpSrKlKUoFKUoFKUoFKUoFKUoFKUoFKUoFKUoFKUoFKUoFKUoFKUoFKUoFKUoFKUoFKUoFKUoFKUoFK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0" name="AutoShape 6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2" name="AutoShape 8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" name="11 Imagen" descr="calculo caudal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500166" y="2428868"/>
            <a:ext cx="6072230" cy="2971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8.2. Hidráulica. (Caudal)</a:t>
            </a:r>
            <a:endParaRPr lang="es-CL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03238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706" name="AutoShape 2" descr="data:image/jpeg;base64,/9j/4AAQSkZJRgABAQAAAQABAAD/2wCEAAkGBxMTEhUUEhQVFRUXGBwbFhcVGBgWFxsYFBkaFxQaFxocHCggGBolHBoXIzEjJSkrLi8uHB8zODMsNygtLiwBCgoKDg0OGhAQGiwlHCYsKywvLCwsKyw0LCwsLCwtMCwsLywtLCwsLCwsLDQsLDQsLDAsLCwsLCwsLS0sLC43LP/AABEIAOEA4QMBIgACEQEDEQH/xAAcAAEAAgMBAQEAAAAAAAAAAAAABgcDBAUIAgH/xABHEAACAQIDBQUECAMGAwkBAAABAgMAEQQSIQUGEzFBByJRYYEjMnGRFEJSYnKhscGC0fAzQ5KisuFTc8IVFiU0NYOz0vEk/8QAGQEBAAMBAQAAAAAAAAAAAAAAAAECAwQF/8QAKhEBAAMAAQIFAwMFAAAAAAAAAAECEQMhMQQSQVFhEyKhMnGBkcHR4fD/2gAMAwEAAhEDEQA/ALxpSlApSlApSlApSlApSoXvX2j4XCXRTx5R9VCMqn77ch8OdBNK5O1d5cJh/wC3njQ/ZLAt/hFz+VUJvH2k4zEkjiGND9SK6D1bm1RCWZzqdL9f5k1OD0Dju1vAp7gml/CmUfNiK48/bVGPdwrH8Uqj9FNUczeJ/U185h4n+vWmC7k7bV64T5TD/wClb2F7Z8Kffw8y/hKP+4qguKnj+lZVZfH8v96YPTOze0jZ02gn4Z8JVZPzIt+dSjD4lJAGRldT1Uhh8xXkJSehB9f2Nb+y9tT4ds0MkkTfcJHzHI0wes6VS27PbBItlxiCRf8AiR6OPivI/lVsbF25Bikz4eRXHW3MfiHMVA6NKUoFKUoFKUoFKUoFKUoFKUoFKUoFKUoFYMbi0iRpJGCIouzMbACvnH41IY2kkYKii5J/rU1597Qt95MbLw47iFT3U/6n8T+lB1d/u06ScmHClo4eRI0kk+Xur5DXx8KrdiTq5sPDrR5Anm39fKpRuTuiuKlBxTsgsxSMaGThtklGb6uQ2zL72qnQG9WEb2fgpcQ+TDQtI3Wwvb8ROi+tTnY/ZPK9ji5gn3Iu+3qx7o+Rq0dm7OihQJCixoOSqLD18T5mttiALsQBcC50F2IVR8SSBVRE9ndnGz4v7kynxlZm/LRfyrgbzbFWPEvHh8OusZdI0hNyVgkJKsBbKGiRcvPM4N9bG0lsCASAScoB6tYtYedgT6VGu0HaBGzMQ2HkdH4SyI6FkbKsqBrHQg62I86DNuns2N8OS8K2M+IKcSIAmNsRIYjZluBkK2v0tW5i9zcBL7+EgPmI1U/NbGunh9oo2mt86x8tMzxLMCNeWVhr4isv/aEeXNc2yO/L6sRsx+ZFvGggm1OyLAyXMRlgb7rZ1/wvc/IioNt3szx+Gu0YXFRj/h+/bzjOv+Emr+jNx4GwuL3IuL2Na21Fl4TCC3FOiluSliAXPjlBLW62t1qdHl1VRiQQY3GhB018CDqD5VubN2rPhJA8blGHJlOh8iKnW8mxYMQ5iCMrRvwUZgVdREHUGRz77ORLiHY5rRRLyLgmHbT2PiMGEaZGbDzC8UpUgMp93MNSjFbHKdbHrY2kXPuH2jR4u0U9o5+n2X+HgfKp9Xkt4ilnjPdGuh1XwPmKuXsx7QOMFw+Jb2nKNz9byPnVRZ9KUoFKUoFKUoFKUoFKUoFKUoFfjMACToBzr9qGdpW8Aw+HZb6kXb191fUgk+Smgr3tT3xM0nBjJyDkPHzPx/T41W0jZdBqx9STWaWYsWlfUn9/51Ouy3dbOfps4uL+wU9SNDJ8ByHz8KnsMm7XZu3AaSdsmJYAxAgOsRGo4ikEOTyYHQAnrWWHAyQ58Ri2mgjhkhZmaMSu7q2U5GS3IDJxgLPHJlK3UVZiLWrtmZRGUYRniKwtNpC1vfjduSllzWv4E2NrVA2JMdGqcTMGUKrkoQ3s2OknP3LXN/AG1652LxrSs8Ko8hGeOVY8tkDAPDLxWIVSBa63zXJIBy1HN39ktFlRpJOCzN9DgJyYoxSqDJHLIG7kAIvbmSoNx7pkuztkmVUWRV4ADxvhkHDihYcrAW4g6XOmqsAKrNvSG1OLY81pyGk2Lvnd5u8uSWVcEglyvEMrPxpFyAELYqUGinzr82hhVySh8KZFiiMjriMVJrHKzOwyRgoQWjJI5aCpThtlFTHcqwERil7ts40yGw0072n3jXSWFR9UcgvL6o5A+I1OnnTLSt5uKvaN/eUE2u4wqyscLDaFYpO5NMpvJmiTKbaMAtr+GlZSAqPmgnjAiTOYcTxgI3uQoWcW6G4UdRzrs784NJsK0TSxw53QZ5CACVYNl56k2rtNg0K5SoIOW/nksVv42sKrETvdrNuH6VZmvXZ9+3T5/dF48W3FISVZJM5kMEoOGmZuHw4xr3XUWHIAaXvprq7d3qliiMKAnFuEihR1KSNNIPaSBTpwUBHeFxe4vYayTaWxkkVw3J3V5Cwv3YwO6v2R3Rr5tXBeJiqd1po5GYwwksJ44wP7SOYkNGba6kWzqoI622Y7sfp1tG0n+J/y6eB2DDLhIIZ2OKEQsZHZyWZbpLdr3ZCcylTcEaG4rr4/AxzRtFMivG4sysNCP28qjGBxvDysrgwC0YmIAECRWzQvEo0mZhlzWAOgsCEV5LBjgzKpDK5XMUIuVXoXtcKT0BPj4GrMZiYnJURvruk+y5cylnwkh7jHUox+pJ+dj1+IN4y8ZjIkjNlv05qeY9K9PbU2dHiInhmUPG4swP6jwINiD0IFeeNubCfAYlsLN30IzROfrxn/AKh18/SpQubsz3tGNgySH28Y733l5Bh+hqaV5f3b2s+AxaSKSQp1H2425j1H5ivTWDxKyxpIhzK6hlI6hhcH5VAzUpSgUpSgUpSgUpSgUpSg+JZAoJOgAJJ8hqa899p21jPiRHfl3mHm1rD+Fcq/HNV272YwR4dr8jfN+BAXf5qpHrXmjFYsu8sz8ySfUkk29amBl2Lss4zFx4ddEvdyOiLq5+Wg8yKvzCwKiqiAKqgBQOQA0AqquyrFQQLNNMXVnIXPw3MaqveIZwCEJJ620Aq2cFIsiq6MGVhdWUggg8iCOYoPjGYho7EIzJY5mTvOngwjtd153tc8tD0jsBMp4mVJcx9kiEiHFSxWIxLqfcRLAXuczAG7WjNbG1pRLMsQYKbm7WkhngjQXncN/eRsAFBFhmZT3rabewsKJ7SlE4ZAEXDYq+HWMWjjFuR6m1iCcpBAqlp9Ib8NInb27Q5riTDycaYST4edl4jMpWaGZDZSANQobkBp4X5tYaV8qKje6e0i+JxaOjK2fP3gw7tzEgAItbLGCCOeY+FViIpOb3bcl58RSbZnljr8+kdPhKhX7X5X7WjiRLtDw0jRwmJXZld7cNcxDNE6pcW90sQD0sTepXHewvzsL/GvqvwmqxXrrW3LNqVp7b+SsMgV1IvoQRdTqL6GxHI1U/apv7ctg8I+g0mkU8z1jQjp9oj4eNRfs22tPhpJJUUtDlCuC2SPOxHDJaxAbQ8hex8xUzMRGyrx0te0Vr3lbu0sEYWzRquoEaYdFBWaMAZxLfQEAmxOg6k5rV+bMxJRlEWZ45Cxj+20guJUxMjEm8YGnUhbd4rrgxgxeMWIQuIIJIw0jjWbva5B4aEa/HwscMWyFg9gV4eHmYInEcO/HW5SUjlZiLFbm/duBciqRPXpHR1344nj62+/2+Pn5/qmkMqsLqQw8QbjTQ2PxqA9p2x5cdhi8UDK2GvJHI/dZ8o76JHqxBA+tl1AsDW3h9uY+S8WGw/fU5JJsRaLDRuujLCi9+UA3tqeVNs7KdJAeEZpJwC8ipJIqyRqilY0DAKH1bvsqix53tWjhUviUEuGWdOae98Do39fzq4exTbfFwjQMe9A3d/5clyvyYOPhlqBRbJOHx8+ElBVZhxFUlSQJedyvduD4aDKbV8dl2PbCbTWJ9AxaBx+I9z1zhPmakehqUFKgKUpQKUpQKUpQKUrHiJ1RSzkKoFyTyAFBAu1vHZMO4Bt3APWVtf8sbfOqDxhtEB1JvVs9r+0klgDRNmR5AFYXseGhvz83NVjFFnxGGj+1Iin4Myg1MCeT7r4qKOBIYYibIvHiDRyrntfjMsitZSWOYZr8io51I8ZhsbhVT6K2E+jqiqYZ2dDmN8xWYm7FmP1iPnUo61h2lIQgsXFzrkhM+luTIBe3wpoi2z5neNjiA0BkcQBXk+kiOOIcSc5+qO1lNyfq3PhONkBjd2ELBgpEsX1xrYka6a6EM3M8qiWxGAGHyycI8AyDLCchOMkMjXX6g7vK4PS+lTyIVSO8unk+3jrHv1/7+GZRX2FHO2vjXyK+qs5n7X7X5XM3g21HhIjI+v2VGlyASdegABJP6mwIdMmq07Ut++AGwmGb2xFpXX+7B+qD9sj5Dz5c3aHapK8cixqsTlSEfIWynxuZPkcvMg20tUQ3W3Qmxcx42dI1b2rt7zE94hb+8xBBzcrG/gDI1d0N1JcdJpdIVPtJP8ApTxf8hzPQG4pd10OGXD4fLEqMGW65gSNTnFwWJ5k3511tmYGOKNYolCRqLKo5f7k9SdTXXhjtUWjYyV+O9qWi1e8MGysEIYo4wb5EVbnrlAF/wAq0d4sEpVmvBHmXK00vvKBqmXUa315ixA0NdsCtPajOFurRIFuWeYEhbcjYEefUVEx0xNLz5/N6o/g8UpdJvZgzIHvkeZhJHaOdYlQ6XGXUeehqWqah2DmuO5JxcuJZc0BEYZZ4uIwBLHKue31r6elSnAs2XvKABYL7Qykj7xI5+ppE7By18t5hXfa7hcmIwGKGntDC58pNUPp7SoFvtCYNoCRNC6xyr+IaE/4lq0+2aDNsuRhzjeNx5HNk/RjVfdp8dxgpftRuvojBh/qq3ozXxs/FCWKOReTorD4OAR+tbFQ7st2wJ8EicmgAjYX6AAoR5EafEGpjUBSlKBSlKBSlKBXC32kVcHKXOVQBc/xAV3a0Nu7P+kQSRXAzrYEi4B5qbfG1BRW+K22fhh4SP8ApHUa2IP/ABDCX/4sf+sVNO0LZD4fBJFIwZo5Llhex4guOf4ageHmyYnDSdFkjJ/hdSfyqw9Diudton6wUIOTHFyYY3trfIuvqTXS61g2ibKCDax6QmdtfsqOR8+VVEZwm2Uw5gzSyJmwmHsI4xJmAD3ubG3Py51I228s+GleF5IOHYs8kdjl95sgbQkgEDnqRoa5GynyCEZ5Y/ZNEcsYZycLKVUFcrZTZidBUux2BjxEXDkDZGymwJRrqQy6ixGoFZZbq77X4orSZrO9Ov8ArP7sux2kMERm/tSi8T8Vhm/Ot2sWHiCKqi5AAAzEsdPEnUmstax2cVp20y/arntgxaBIos44jq+Vb66PE9/K+RlF+ZNqk++W9EWAgMj95zpFHfV2/ZR1P72qqd1d159rTtjMazcEtqeRky8o4vsRjlf0GtyCqLxPnCxrHd720zFyde7b1HToKt7dHCMsKg+C2tqDlREJB6i6mx6ix611Yd08KrXWMj7pdyuvMFS1iPI6V3o8IBUYtNtYsIlb6ivlI7V9kVKr54y6d4amw1Gp8B4mvnFPZGOYLYHvMLgeZFxcetVnicJl4ChCFWbErGApIDfToSgXTQ5A9vIGpXtfe5IXeOWOeEA2WbhF4zyNxbp0rOOT3d1vB22Pp/d3/EtGaQSCUmSKYHEQd4QtImii4MQYlrDz8+lSrZgtGtsttfcjMK8+kbElahs2PleNZIFGJeXEs65ZPoxeOGLhkqSdDmtp11rr7K3glYNHPhcThSsbMZZskkYy+Lq2p15W1ANWr2c/PGckww9qv/pWK/Cn/wAiVXHaT/5PZv4ZP9MddHtAx8y4CWKTECYusdsssciv31bOBwVYXsTYMwHKuZ2pHKMDF9mOQ+hZVH+mrsUy7ED7DEaf3i6/wC49LfnVl1F+zXCCPZuH0ALKXOnPOxYE+Pdyj0FSioClKUClKUClKUClKUFcdr2DzQubc0DesTW/SQ/KqJxgJjU9Rp+1em9+MHxMMT9k6/hcFG+Wa/pXm/FYYq0sR0IJtUwLc2fvrFJhldFkMmQc4ZzGZFAzrxI426+tZto7wTmONIsDiJJJolchH4SRknVHmBBVgRYgW0qBdnOAkxUckIkQLEQTG/EZbPe7cNHVZb2t7Qtaw0tVq7v7JTCxCJCSMzNeyqLubnKqAKi+AAqBG9i4iULLxWjjeOTjgYZzMFiIEWKUs2bM6izka6sKn+zZroLhwL2BlsGbrfnfXXQ2OnIVGtso8bCVQzLF37M0cUCxHuyx25vI63tm7uYJqvXPsNlWRQBxAF4kc8j3UYZvd4d/rAWU6DkGY6gGs9J10Uy/HnrCXiuFtXfDCQQSTmQOEOXKvvM591FvzvrrysCelbm1dswYfDtiJXAiABzDXNm90IPrE9AKrHdHdF8e6YrHIVw6qoghItxFX3WcfY8ftfh5z11lEV8s739Hxu9u/PtjEfTsfdcPf2UWozqDoidREOrc2N+VWlg2RkAhy8Ne6AosoyEqVA6WIItWwq8gBYDQAaAAeHgKr7EYbERRycRZgpmLKUcp7PNOQosw72cq58VYfZqtreVt4fgjl2Nyen5WHCy3ZQQStsw8MwuL1nZgASdABcnyHOoLhcJMVhlYYhldwx4TZWusUUcTMbi6XVzrca1+bK2VihOhY4gKbZyZHIGdZw+jEgWIh6aaeNR559mk+FrETM3jonUMquoZTdWFwR1B5V8z4lEKh2VS5yqCbZm52HibCmFhCIqDkqgC9uQFumla+08KZOHa3dlVjfwW97edXckRHm+GxhsQkih42V1N7MpBGhIOvxvXM3gxvDX3nQ2upCB0djosbEg2JNrajmNa+9n+wUROVDu8zRg3CnPK8irmta+UjTnoxAIBrj4nFEu75ZcsR70LHOr4mwMSx2uSALOcug0NgQ1omejWtYi8z6Q/cJg/aLGQCI0EffgMkTSORLiNQe5rk1NhcHnUkxscnDIgKI+mUupZAARe6gj6t7a1yd3cNkAOj3BzTRMQjve7tLET3JM1+WYjkSOVd8VbGNp2dlUXaPgiMTg4CsIeWYSNwVdAyRe8XQsVDHXUanLrUX7R5zLtHhrrwo44h5t7x/zNapNNtFMTtjEYpjeDBoUU8x7O5kI9c4/iFRrs8wrY7aqSPreRp3+CHMv+bIPWp9EPQezMIIoY4hyjRUH8Chf2rZoKVAUpSgUpSgUpSgUpSgx4iEOrKwuGBBHkRY15v382Y0GIYnmrZW8/BvUa+telKrztY3e4kX0hRfKMstvs/Vb0P5VMCnN2Ns/Qsak3903dl/A3M+hs3oavyNwQCCCDqCORB5EeVecJoSM0bcxy/arG7K967gYKdu+v9gT9ZR/d38R08vhSRYmOiZguRYywa6tIMwjNiM6qPebW1rrzOvjG9oSx4dfbsVhztJG83fkEobNM7xKAPo8rEd0AWdhoM65ZDtHaMcCZ5Wyi9hoWJPgqqCWPkAeRqNjYb4/EmfEZRhly8BYyDxhYtHM7Dmozkqp8T55oTW01nYY9kK21cXxschSGAjgYU6pna93mPJm0OnLp0bNYoa9R/YOwDC7txMyt9XLbUdSSSSf96kCx0JZkFaO8UsKYWaTERiWKNGd0Kq1xGM1gG0J061G9r7dxfGQYdRwy1vdzE25kkmw0udK62NR8Zg8ThzlWVo3jJNwl5E7reIBBGnSs68lbTkLzS1OrVG+cZ7gilRwk5YHhdw4VpY3sOJaQhoj7ma2ZM1g16lED5lVvEA/MXrhf90MNZVPFIUyGzSuQWnMhd2BNi/tZNfPrYV97f2q2GjCwpncLcBrkBUFtbak1a1orGyrWs2nId2v2otu1vFNLkGIjC8T3GUEC9rgEHxANj5VKKVtFo2C1ZrOS19oJGY242XhgXYsbABdc1/q2te/S16jmzMOJXUqpVE1iQsyTKJNfpQYk52kueetiwOrOlSfE4dJEZJFV0YEMrC6kHQgg8xUU2ThJNmu0bPn2fa8JYlpYXZgBAqgFpFYnugai3zsjZzEvUed/Px8zbSox2j7yDA4NmU+2k9nCOudhq1vui5+VfWF3oKySLilWNFLd8X9mAW4Zlv8AUdRdZB3b5kNiNal23t//ALQxjYqS64aHSFD4Dr+Jjr8h0ohq7Tf6JgEwwPtcR3pfEIDc3+JsPgKsTsO2Jw4JMUw1lOSP8EZ7xHxfT+AGqt2ZhJtpY1VHvStYdQka8z8Avz5da9MbNwSQxJFGLJGoVR5KLD1qZGzSlKgKUpQKUpQKUpQKUpQK+JogylWFwRYg8iDzr7pQefe0fdBsNL3AcpuYm8V5lD94fpUEcFrMhKupuCNCCNQQehBr1btvZMeKiaKUXU8iOakcmXwIrz3vtulNg5jcc/dYDuuPEeDeIqdHW3Q2u+0pymKlVXChQBdZHS1pUi6IXIu7A5iO6LCrWgQKAqgBQAABoABoAB0Fq802uQykq6kEEGxBHIgjUHzqyN0O0vlDtDRuSzgaH/mgcj94aeIHOmC2omrZVq5WGxAYBlYMp1DKQQR4gjQ1Enxki4iGGJI/axQgNJFxFVmGId3IBUkkRqPe89agdrae7sxkDQOmUNmAZmQqTzFwpzD5aaVIdlYMxqc7B5GOZ2AsCeVgL6ACwFQbae2pcOxR1wZySAM/CWPMjRpIMiSTAXuxBbOemlbS7VdzJiYY0ECYRpRBJCMzPG0ykB1a3eKAhgGBW1hreqVpWs7C1r2t0lPL1xN5dlySgNC1nAIsTa4PgehrQh2kkEvDxxw6gwo6yCLhKzO8okVQWb3VWK+vW/I6c7D43ENxMQI4ygwazLCcObs5M+UA3uCcqk6E2IFhzM2rFoyStprOw7OwtlzgRCcgLFcquYMxYggFiNAoBNgKktVuu1Ma0PFXDwvHdLNCkKsz8aIcNbTODmBZTcC173qTbHxZkTPJGkTrIAYxG6NF4q7MAXP3lABHK/OlaxWMgtabTspFUf3owbFXkZi8AQcSEkJYISxlik0KTLoQbgd3odaybZ3twmFh400oCm+RRq7kdFXmfjy8TVIb679z7ROTWHDA6Rg6tbkZD9Y+XIefOrKsO3tqjEPwMOcuGTQuAU4gHNsv1A1lLKO6WGawJtXIxeI4mWKMHhqQABzZuQ06k1plyRkTRepq6eyns/4WXF4pLPzhjYaoDydx9s9B0+PKR3ezDc76FDxJh/8A0SgZvuLzCDz6nzt4VOKUqApSlApSlApSlApSlApSlApSlArR2vsqLExmKZcyn5g9Cp6Gt6lB59377O5sKTIl3i6SAcvKQdD58j5VA5RbuyCvXrKCLHW9V/vZ2XYfEXeC0L/Z/uyfIc09NPKp0UjsTbmKwZvhpSF6o3ejPxU6eosfOprsbtMw+i4rDGM8i0N2T/ASGHwGaovvFuXjMGx4kTZftKMyH1GlR1nt7wpIv/Zm8mzJ7ZJ4b9FduG3+F7GpHBDEQMoBHkb/AL15aup/q1IwB7py/A2qB6tXCJ9j9axYiXDxC8jxRjxd1X/Ua8umdyNZXPkXP86wFEvfS/50HoPavaFsmAaSiZuiwKZL/B9E/wA1QLb/AGrTSd3CQJh16SPaSX4gEZEPo3xqus4HL+VZcPFJIQsaFmPIICWPw60H7iJ2di8rs7nmzEsx+dZMFhZJnVI1ZixsqqMzMfAAc6ne63ZFi5iHxNsOng3ekPwUcv4iPgauTdndLC4FbQJ3iLNI2sh9eg8hYUER7PezNcPlnxgDSjVItCsZ6Fj9Z/yHnzqzKUoFKUoFKUoFKUoFKUoFKUoFKUoFKUoFKUoFKUoPl0BFiAR4HUVEN59ysDIrO2HQNlY3Xu6hSRy86mNcveFrQufuP/pNVvORK1e6g8ZudEdVLD1v+tc99zCfdc+oH7Gp01qws1csct/d1Tx1QX/udJ9ofnWRN0be85t5aftUzZhXwNafWsj6VXM3W3Tw74mJJELKzWIJOo9KvTZOxMPhhlghjjH3VAJ+Lcz61WO7gAxUNvtireFbcNptuseWsRMYAV+0pWzIpSlApSlApSlApSlApSlApSlApSlApSlApSlApSlArlbxwM8DKnMgjw94EV1a18YhKm3P+VVvGxK1ZyYlWB3XxX2L28D/APlYpthzqLtC2nPSrJhkfoQB5rf960duPIFPeU6fZb+dcE5Ed3V55mcVsuGJ0AJ+Gpr6OAca5G+OU/yreBySEd7UC1vMAny612FxKhdcxPp/Os5s0c3dfAO+Ijyr7rBje47qnXpr/vVpiodue6tO5uLhLAdSCRc+lh86mVd/BGV1yc07YpSlbMilKUClKUClKUClKUClKUClKUClKUClKUClKUClKUCsOKF1Ol/LlWasWIW6nQnyFRPYhzsGx8v69K095X9mdRy/rpWXD3vyHOtXeC+Q6CvE5L9Mdta/fCDl9fe/r5VstNZfeI+F/wDatVwQ1qySg2t+3+1U2XViW7gt3XHEU63yW9oOlyeo+fpUvqK7iA8Nu8hF+QHtBz98+HhUqr2uH9EPL5P1SUpStVClKUClKUClKUClKUClKUClKUClKUClKUClKUClKUCsWJ906E6fV5+lZa/CKCMRY2MGzaa/A1qbc2lBb3j+tdyfYKMSQzKT4HStLE7qZ+cz+uv715tvCWmejsry03Vd4jFoWvy+fTT/AHrBicaLd1v6+NqnZ7P0J1mY/wAI/nX7H2eQA3Mjn0T9waR4Sy8+Iozdndzh7nhEE809/wD9zz8PKpbWts/BJDGsaCyr/RJ862a9CsZGOK07MyUpSrKlKUoFKUoFKUoFKUoFKUoFKUoFKUoFKUoFKUoFKUoFKUoFKUoFKUoFKUoFKUoFKUoFKUoFKUoFK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0" name="AutoShape 6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2" name="AutoShape 8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" name="10 CuadroTexto"/>
          <p:cNvSpPr txBox="1"/>
          <p:nvPr/>
        </p:nvSpPr>
        <p:spPr>
          <a:xfrm>
            <a:off x="285720" y="1785926"/>
            <a:ext cx="864396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smtClean="0"/>
              <a:t>El balde de 20 litros se lleno en 1 minuto con 12 segundos.                  (72 segundos)</a:t>
            </a:r>
          </a:p>
          <a:p>
            <a:endParaRPr lang="es-CL" sz="2400" dirty="0" smtClean="0"/>
          </a:p>
          <a:p>
            <a:r>
              <a:rPr lang="es-CL" sz="2400" dirty="0" smtClean="0"/>
              <a:t>El caudal en Litros por segundo es igual a 20 dividido en 72. </a:t>
            </a:r>
          </a:p>
          <a:p>
            <a:endParaRPr lang="es-CL" sz="2400" dirty="0" smtClean="0"/>
          </a:p>
          <a:p>
            <a:r>
              <a:rPr lang="es-CL" sz="2400" dirty="0" smtClean="0"/>
              <a:t>Caudal = 20 </a:t>
            </a:r>
            <a:r>
              <a:rPr lang="es-CL" sz="2400" dirty="0" err="1" smtClean="0"/>
              <a:t>lts</a:t>
            </a:r>
            <a:r>
              <a:rPr lang="es-CL" sz="2400" dirty="0" smtClean="0"/>
              <a:t> /72 </a:t>
            </a:r>
            <a:r>
              <a:rPr lang="es-CL" sz="2400" dirty="0" err="1" smtClean="0"/>
              <a:t>seg</a:t>
            </a:r>
            <a:r>
              <a:rPr lang="es-CL" sz="2400" dirty="0" smtClean="0"/>
              <a:t>. = 0.277 litros por segundo = 0,277 [</a:t>
            </a:r>
            <a:r>
              <a:rPr lang="es-CL" sz="2400" dirty="0" err="1" smtClean="0"/>
              <a:t>lts</a:t>
            </a:r>
            <a:r>
              <a:rPr lang="es-CL" sz="2400" dirty="0" smtClean="0"/>
              <a:t>/</a:t>
            </a:r>
            <a:r>
              <a:rPr lang="es-CL" sz="2400" dirty="0" err="1" smtClean="0"/>
              <a:t>seg</a:t>
            </a:r>
            <a:r>
              <a:rPr lang="es-CL" sz="2400" dirty="0" smtClean="0"/>
              <a:t>]</a:t>
            </a:r>
          </a:p>
          <a:p>
            <a:endParaRPr lang="es-CL" sz="2400" dirty="0" smtClean="0"/>
          </a:p>
          <a:p>
            <a:r>
              <a:rPr lang="es-CL" sz="2400" dirty="0" smtClean="0"/>
              <a:t>1 minuto = 60 segundos</a:t>
            </a:r>
          </a:p>
          <a:p>
            <a:endParaRPr lang="es-CL" sz="2400" dirty="0" smtClean="0"/>
          </a:p>
          <a:p>
            <a:r>
              <a:rPr lang="es-CL" sz="2400" dirty="0" smtClean="0"/>
              <a:t>Caudal = 0,277 x 60  =  16,6 Litros por minuto  = 16,6 [</a:t>
            </a:r>
            <a:r>
              <a:rPr lang="es-CL" sz="2400" dirty="0" err="1" smtClean="0"/>
              <a:t>lpm</a:t>
            </a:r>
            <a:r>
              <a:rPr lang="es-CL" sz="2400" dirty="0" smtClean="0"/>
              <a:t>]</a:t>
            </a:r>
          </a:p>
          <a:p>
            <a:endParaRPr lang="es-C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8.2 Hidráulica. (Caudal)</a:t>
            </a:r>
            <a:endParaRPr lang="es-CL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03238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706" name="AutoShape 2" descr="data:image/jpeg;base64,/9j/4AAQSkZJRgABAQAAAQABAAD/2wCEAAkGBxMTEhUUEhQVFRUXGBwbFhcVGBgWFxsYFBkaFxQaFxocHCggGBolHBoXIzEjJSkrLi8uHB8zODMsNygtLiwBCgoKDg0OGhAQGiwlHCYsKywvLCwsKyw0LCwsLCwtMCwsLywtLCwsLCwsLDQsLDQsLDAsLCwsLCwsLS0sLC43LP/AABEIAOEA4QMBIgACEQEDEQH/xAAcAAEAAgMBAQEAAAAAAAAAAAAABgcDBAUIAgH/xABHEAACAQIDBQUECAMGAwkBAAABAgMAEQQSIQUGEzFBByJRYYEjMnGRFEJSYnKhscGC0fAzQ5KisuFTc8IVFiU0NYOz0vEk/8QAGQEBAAMBAQAAAAAAAAAAAAAAAAECAwQF/8QAKhEBAAMAAQIFAwMFAAAAAAAAAAECEQMhMQQSQVFhEyKhMnGBkcHR4fD/2gAMAwEAAhEDEQA/ALxpSlApSlApSlApSlApSoXvX2j4XCXRTx5R9VCMqn77ch8OdBNK5O1d5cJh/wC3njQ/ZLAt/hFz+VUJvH2k4zEkjiGND9SK6D1bm1RCWZzqdL9f5k1OD0Dju1vAp7gml/CmUfNiK48/bVGPdwrH8Uqj9FNUczeJ/U185h4n+vWmC7k7bV64T5TD/wClb2F7Z8Kffw8y/hKP+4qguKnj+lZVZfH8v96YPTOze0jZ02gn4Z8JVZPzIt+dSjD4lJAGRldT1Uhh8xXkJSehB9f2Nb+y9tT4ds0MkkTfcJHzHI0wes6VS27PbBItlxiCRf8AiR6OPivI/lVsbF25Bikz4eRXHW3MfiHMVA6NKUoFKUoFKUoFKUoFKUoFKUoFKUoFKUoFYMbi0iRpJGCIouzMbACvnH41IY2kkYKii5J/rU1597Qt95MbLw47iFT3U/6n8T+lB1d/u06ScmHClo4eRI0kk+Xur5DXx8KrdiTq5sPDrR5Anm39fKpRuTuiuKlBxTsgsxSMaGThtklGb6uQ2zL72qnQG9WEb2fgpcQ+TDQtI3Wwvb8ROi+tTnY/ZPK9ji5gn3Iu+3qx7o+Rq0dm7OihQJCixoOSqLD18T5mttiALsQBcC50F2IVR8SSBVRE9ndnGz4v7kynxlZm/LRfyrgbzbFWPEvHh8OusZdI0hNyVgkJKsBbKGiRcvPM4N9bG0lsCASAScoB6tYtYedgT6VGu0HaBGzMQ2HkdH4SyI6FkbKsqBrHQg62I86DNuns2N8OS8K2M+IKcSIAmNsRIYjZluBkK2v0tW5i9zcBL7+EgPmI1U/NbGunh9oo2mt86x8tMzxLMCNeWVhr4isv/aEeXNc2yO/L6sRsx+ZFvGggm1OyLAyXMRlgb7rZ1/wvc/IioNt3szx+Gu0YXFRj/h+/bzjOv+Emr+jNx4GwuL3IuL2Na21Fl4TCC3FOiluSliAXPjlBLW62t1qdHl1VRiQQY3GhB018CDqD5VubN2rPhJA8blGHJlOh8iKnW8mxYMQ5iCMrRvwUZgVdREHUGRz77ORLiHY5rRRLyLgmHbT2PiMGEaZGbDzC8UpUgMp93MNSjFbHKdbHrY2kXPuH2jR4u0U9o5+n2X+HgfKp9Xkt4ilnjPdGuh1XwPmKuXsx7QOMFw+Jb2nKNz9byPnVRZ9KUoFKUoFKUoFKUoFKUoFKUoFfjMACToBzr9qGdpW8Aw+HZb6kXb191fUgk+Smgr3tT3xM0nBjJyDkPHzPx/T41W0jZdBqx9STWaWYsWlfUn9/51Ouy3dbOfps4uL+wU9SNDJ8ByHz8KnsMm7XZu3AaSdsmJYAxAgOsRGo4ikEOTyYHQAnrWWHAyQ58Ri2mgjhkhZmaMSu7q2U5GS3IDJxgLPHJlK3UVZiLWrtmZRGUYRniKwtNpC1vfjduSllzWv4E2NrVA2JMdGqcTMGUKrkoQ3s2OknP3LXN/AG1652LxrSs8Ko8hGeOVY8tkDAPDLxWIVSBa63zXJIBy1HN39ktFlRpJOCzN9DgJyYoxSqDJHLIG7kAIvbmSoNx7pkuztkmVUWRV4ADxvhkHDihYcrAW4g6XOmqsAKrNvSG1OLY81pyGk2Lvnd5u8uSWVcEglyvEMrPxpFyAELYqUGinzr82hhVySh8KZFiiMjriMVJrHKzOwyRgoQWjJI5aCpThtlFTHcqwERil7ts40yGw0072n3jXSWFR9UcgvL6o5A+I1OnnTLSt5uKvaN/eUE2u4wqyscLDaFYpO5NMpvJmiTKbaMAtr+GlZSAqPmgnjAiTOYcTxgI3uQoWcW6G4UdRzrs784NJsK0TSxw53QZ5CACVYNl56k2rtNg0K5SoIOW/nksVv42sKrETvdrNuH6VZmvXZ9+3T5/dF48W3FISVZJM5kMEoOGmZuHw4xr3XUWHIAaXvprq7d3qliiMKAnFuEihR1KSNNIPaSBTpwUBHeFxe4vYayTaWxkkVw3J3V5Cwv3YwO6v2R3Rr5tXBeJiqd1po5GYwwksJ44wP7SOYkNGba6kWzqoI622Y7sfp1tG0n+J/y6eB2DDLhIIZ2OKEQsZHZyWZbpLdr3ZCcylTcEaG4rr4/AxzRtFMivG4sysNCP28qjGBxvDysrgwC0YmIAECRWzQvEo0mZhlzWAOgsCEV5LBjgzKpDK5XMUIuVXoXtcKT0BPj4GrMZiYnJURvruk+y5cylnwkh7jHUox+pJ+dj1+IN4y8ZjIkjNlv05qeY9K9PbU2dHiInhmUPG4swP6jwINiD0IFeeNubCfAYlsLN30IzROfrxn/AKh18/SpQubsz3tGNgySH28Y733l5Bh+hqaV5f3b2s+AxaSKSQp1H2425j1H5ivTWDxKyxpIhzK6hlI6hhcH5VAzUpSgUpSgUpSgUpSgUpSg+JZAoJOgAJJ8hqa899p21jPiRHfl3mHm1rD+Fcq/HNV272YwR4dr8jfN+BAXf5qpHrXmjFYsu8sz8ySfUkk29amBl2Lss4zFx4ddEvdyOiLq5+Wg8yKvzCwKiqiAKqgBQOQA0AqquyrFQQLNNMXVnIXPw3MaqveIZwCEJJ620Aq2cFIsiq6MGVhdWUggg8iCOYoPjGYho7EIzJY5mTvOngwjtd153tc8tD0jsBMp4mVJcx9kiEiHFSxWIxLqfcRLAXuczAG7WjNbG1pRLMsQYKbm7WkhngjQXncN/eRsAFBFhmZT3rabewsKJ7SlE4ZAEXDYq+HWMWjjFuR6m1iCcpBAqlp9Ib8NInb27Q5riTDycaYST4edl4jMpWaGZDZSANQobkBp4X5tYaV8qKje6e0i+JxaOjK2fP3gw7tzEgAItbLGCCOeY+FViIpOb3bcl58RSbZnljr8+kdPhKhX7X5X7WjiRLtDw0jRwmJXZld7cNcxDNE6pcW90sQD0sTepXHewvzsL/GvqvwmqxXrrW3LNqVp7b+SsMgV1IvoQRdTqL6GxHI1U/apv7ctg8I+g0mkU8z1jQjp9oj4eNRfs22tPhpJJUUtDlCuC2SPOxHDJaxAbQ8hex8xUzMRGyrx0te0Vr3lbu0sEYWzRquoEaYdFBWaMAZxLfQEAmxOg6k5rV+bMxJRlEWZ45Cxj+20guJUxMjEm8YGnUhbd4rrgxgxeMWIQuIIJIw0jjWbva5B4aEa/HwscMWyFg9gV4eHmYInEcO/HW5SUjlZiLFbm/duBciqRPXpHR1344nj62+/2+Pn5/qmkMqsLqQw8QbjTQ2PxqA9p2x5cdhi8UDK2GvJHI/dZ8o76JHqxBA+tl1AsDW3h9uY+S8WGw/fU5JJsRaLDRuujLCi9+UA3tqeVNs7KdJAeEZpJwC8ipJIqyRqilY0DAKH1bvsqix53tWjhUviUEuGWdOae98Do39fzq4exTbfFwjQMe9A3d/5clyvyYOPhlqBRbJOHx8+ElBVZhxFUlSQJedyvduD4aDKbV8dl2PbCbTWJ9AxaBx+I9z1zhPmakehqUFKgKUpQKUpQKUpQKUrHiJ1RSzkKoFyTyAFBAu1vHZMO4Bt3APWVtf8sbfOqDxhtEB1JvVs9r+0klgDRNmR5AFYXseGhvz83NVjFFnxGGj+1Iin4Myg1MCeT7r4qKOBIYYibIvHiDRyrntfjMsitZSWOYZr8io51I8ZhsbhVT6K2E+jqiqYZ2dDmN8xWYm7FmP1iPnUo61h2lIQgsXFzrkhM+luTIBe3wpoi2z5neNjiA0BkcQBXk+kiOOIcSc5+qO1lNyfq3PhONkBjd2ELBgpEsX1xrYka6a6EM3M8qiWxGAGHyycI8AyDLCchOMkMjXX6g7vK4PS+lTyIVSO8unk+3jrHv1/7+GZRX2FHO2vjXyK+qs5n7X7X5XM3g21HhIjI+v2VGlyASdegABJP6mwIdMmq07Ut++AGwmGb2xFpXX+7B+qD9sj5Dz5c3aHapK8cixqsTlSEfIWynxuZPkcvMg20tUQ3W3Qmxcx42dI1b2rt7zE94hb+8xBBzcrG/gDI1d0N1JcdJpdIVPtJP8ApTxf8hzPQG4pd10OGXD4fLEqMGW65gSNTnFwWJ5k3511tmYGOKNYolCRqLKo5f7k9SdTXXhjtUWjYyV+O9qWi1e8MGysEIYo4wb5EVbnrlAF/wAq0d4sEpVmvBHmXK00vvKBqmXUa315ixA0NdsCtPajOFurRIFuWeYEhbcjYEefUVEx0xNLz5/N6o/g8UpdJvZgzIHvkeZhJHaOdYlQ6XGXUeehqWqah2DmuO5JxcuJZc0BEYZZ4uIwBLHKue31r6elSnAs2XvKABYL7Qykj7xI5+ppE7By18t5hXfa7hcmIwGKGntDC58pNUPp7SoFvtCYNoCRNC6xyr+IaE/4lq0+2aDNsuRhzjeNx5HNk/RjVfdp8dxgpftRuvojBh/qq3ozXxs/FCWKOReTorD4OAR+tbFQ7st2wJ8EicmgAjYX6AAoR5EafEGpjUBSlKBSlKBSlKBXC32kVcHKXOVQBc/xAV3a0Nu7P+kQSRXAzrYEi4B5qbfG1BRW+K22fhh4SP8ApHUa2IP/ABDCX/4sf+sVNO0LZD4fBJFIwZo5Llhex4guOf4ageHmyYnDSdFkjJ/hdSfyqw9Diudton6wUIOTHFyYY3trfIuvqTXS61g2ibKCDax6QmdtfsqOR8+VVEZwm2Uw5gzSyJmwmHsI4xJmAD3ubG3Py51I228s+GleF5IOHYs8kdjl95sgbQkgEDnqRoa5GynyCEZ5Y/ZNEcsYZycLKVUFcrZTZidBUux2BjxEXDkDZGymwJRrqQy6ixGoFZZbq77X4orSZrO9Ov8ArP7sux2kMERm/tSi8T8Vhm/Ot2sWHiCKqi5AAAzEsdPEnUmstax2cVp20y/arntgxaBIos44jq+Vb66PE9/K+RlF+ZNqk++W9EWAgMj95zpFHfV2/ZR1P72qqd1d159rTtjMazcEtqeRky8o4vsRjlf0GtyCqLxPnCxrHd720zFyde7b1HToKt7dHCMsKg+C2tqDlREJB6i6mx6ix611Yd08KrXWMj7pdyuvMFS1iPI6V3o8IBUYtNtYsIlb6ivlI7V9kVKr54y6d4amw1Gp8B4mvnFPZGOYLYHvMLgeZFxcetVnicJl4ChCFWbErGApIDfToSgXTQ5A9vIGpXtfe5IXeOWOeEA2WbhF4zyNxbp0rOOT3d1vB22Pp/d3/EtGaQSCUmSKYHEQd4QtImii4MQYlrDz8+lSrZgtGtsttfcjMK8+kbElahs2PleNZIFGJeXEs65ZPoxeOGLhkqSdDmtp11rr7K3glYNHPhcThSsbMZZskkYy+Lq2p15W1ANWr2c/PGckww9qv/pWK/Cn/wAiVXHaT/5PZv4ZP9MddHtAx8y4CWKTECYusdsssciv31bOBwVYXsTYMwHKuZ2pHKMDF9mOQ+hZVH+mrsUy7ED7DEaf3i6/wC49LfnVl1F+zXCCPZuH0ALKXOnPOxYE+Pdyj0FSioClKUClKUClKUClKUFcdr2DzQubc0DesTW/SQ/KqJxgJjU9Rp+1em9+MHxMMT9k6/hcFG+Wa/pXm/FYYq0sR0IJtUwLc2fvrFJhldFkMmQc4ZzGZFAzrxI426+tZto7wTmONIsDiJJJolchH4SRknVHmBBVgRYgW0qBdnOAkxUckIkQLEQTG/EZbPe7cNHVZb2t7Qtaw0tVq7v7JTCxCJCSMzNeyqLubnKqAKi+AAqBG9i4iULLxWjjeOTjgYZzMFiIEWKUs2bM6izka6sKn+zZroLhwL2BlsGbrfnfXXQ2OnIVGtso8bCVQzLF37M0cUCxHuyx25vI63tm7uYJqvXPsNlWRQBxAF4kc8j3UYZvd4d/rAWU6DkGY6gGs9J10Uy/HnrCXiuFtXfDCQQSTmQOEOXKvvM591FvzvrrysCelbm1dswYfDtiJXAiABzDXNm90IPrE9AKrHdHdF8e6YrHIVw6qoghItxFX3WcfY8ftfh5z11lEV8s739Hxu9u/PtjEfTsfdcPf2UWozqDoidREOrc2N+VWlg2RkAhy8Ne6AosoyEqVA6WIItWwq8gBYDQAaAAeHgKr7EYbERRycRZgpmLKUcp7PNOQosw72cq58VYfZqtreVt4fgjl2Nyen5WHCy3ZQQStsw8MwuL1nZgASdABcnyHOoLhcJMVhlYYhldwx4TZWusUUcTMbi6XVzrca1+bK2VihOhY4gKbZyZHIGdZw+jEgWIh6aaeNR559mk+FrETM3jonUMquoZTdWFwR1B5V8z4lEKh2VS5yqCbZm52HibCmFhCIqDkqgC9uQFumla+08KZOHa3dlVjfwW97edXckRHm+GxhsQkih42V1N7MpBGhIOvxvXM3gxvDX3nQ2upCB0djosbEg2JNrajmNa+9n+wUROVDu8zRg3CnPK8irmta+UjTnoxAIBrj4nFEu75ZcsR70LHOr4mwMSx2uSALOcug0NgQ1omejWtYi8z6Q/cJg/aLGQCI0EffgMkTSORLiNQe5rk1NhcHnUkxscnDIgKI+mUupZAARe6gj6t7a1yd3cNkAOj3BzTRMQjve7tLET3JM1+WYjkSOVd8VbGNp2dlUXaPgiMTg4CsIeWYSNwVdAyRe8XQsVDHXUanLrUX7R5zLtHhrrwo44h5t7x/zNapNNtFMTtjEYpjeDBoUU8x7O5kI9c4/iFRrs8wrY7aqSPreRp3+CHMv+bIPWp9EPQezMIIoY4hyjRUH8Chf2rZoKVAUpSgUpSgUpSgUpSgx4iEOrKwuGBBHkRY15v382Y0GIYnmrZW8/BvUa+telKrztY3e4kX0hRfKMstvs/Vb0P5VMCnN2Ns/Qsak3903dl/A3M+hs3oavyNwQCCCDqCORB5EeVecJoSM0bcxy/arG7K967gYKdu+v9gT9ZR/d38R08vhSRYmOiZguRYywa6tIMwjNiM6qPebW1rrzOvjG9oSx4dfbsVhztJG83fkEobNM7xKAPo8rEd0AWdhoM65ZDtHaMcCZ5Wyi9hoWJPgqqCWPkAeRqNjYb4/EmfEZRhly8BYyDxhYtHM7Dmozkqp8T55oTW01nYY9kK21cXxschSGAjgYU6pna93mPJm0OnLp0bNYoa9R/YOwDC7txMyt9XLbUdSSSSf96kCx0JZkFaO8UsKYWaTERiWKNGd0Kq1xGM1gG0J061G9r7dxfGQYdRwy1vdzE25kkmw0udK62NR8Zg8ThzlWVo3jJNwl5E7reIBBGnSs68lbTkLzS1OrVG+cZ7gilRwk5YHhdw4VpY3sOJaQhoj7ma2ZM1g16lED5lVvEA/MXrhf90MNZVPFIUyGzSuQWnMhd2BNi/tZNfPrYV97f2q2GjCwpncLcBrkBUFtbak1a1orGyrWs2nId2v2otu1vFNLkGIjC8T3GUEC9rgEHxANj5VKKVtFo2C1ZrOS19oJGY242XhgXYsbABdc1/q2te/S16jmzMOJXUqpVE1iQsyTKJNfpQYk52kueetiwOrOlSfE4dJEZJFV0YEMrC6kHQgg8xUU2ThJNmu0bPn2fa8JYlpYXZgBAqgFpFYnugai3zsjZzEvUed/Px8zbSox2j7yDA4NmU+2k9nCOudhq1vui5+VfWF3oKySLilWNFLd8X9mAW4Zlv8AUdRdZB3b5kNiNal23t//ALQxjYqS64aHSFD4Dr+Jjr8h0ohq7Tf6JgEwwPtcR3pfEIDc3+JsPgKsTsO2Jw4JMUw1lOSP8EZ7xHxfT+AGqt2ZhJtpY1VHvStYdQka8z8Avz5da9MbNwSQxJFGLJGoVR5KLD1qZGzSlKgKUpQKUpQKUpQKUpQK+JogylWFwRYg8iDzr7pQefe0fdBsNL3AcpuYm8V5lD94fpUEcFrMhKupuCNCCNQQehBr1btvZMeKiaKUXU8iOakcmXwIrz3vtulNg5jcc/dYDuuPEeDeIqdHW3Q2u+0pymKlVXChQBdZHS1pUi6IXIu7A5iO6LCrWgQKAqgBQAABoABoAB0Fq802uQykq6kEEGxBHIgjUHzqyN0O0vlDtDRuSzgaH/mgcj94aeIHOmC2omrZVq5WGxAYBlYMp1DKQQR4gjQ1Enxki4iGGJI/axQgNJFxFVmGId3IBUkkRqPe89agdrae7sxkDQOmUNmAZmQqTzFwpzD5aaVIdlYMxqc7B5GOZ2AsCeVgL6ACwFQbae2pcOxR1wZySAM/CWPMjRpIMiSTAXuxBbOemlbS7VdzJiYY0ECYRpRBJCMzPG0ykB1a3eKAhgGBW1hreqVpWs7C1r2t0lPL1xN5dlySgNC1nAIsTa4PgehrQh2kkEvDxxw6gwo6yCLhKzO8okVQWb3VWK+vW/I6c7D43ENxMQI4ygwazLCcObs5M+UA3uCcqk6E2IFhzM2rFoyStprOw7OwtlzgRCcgLFcquYMxYggFiNAoBNgKktVuu1Ma0PFXDwvHdLNCkKsz8aIcNbTODmBZTcC173qTbHxZkTPJGkTrIAYxG6NF4q7MAXP3lABHK/OlaxWMgtabTspFUf3owbFXkZi8AQcSEkJYISxlik0KTLoQbgd3odaybZ3twmFh400oCm+RRq7kdFXmfjy8TVIb679z7ROTWHDA6Rg6tbkZD9Y+XIefOrKsO3tqjEPwMOcuGTQuAU4gHNsv1A1lLKO6WGawJtXIxeI4mWKMHhqQABzZuQ06k1plyRkTRepq6eyns/4WXF4pLPzhjYaoDydx9s9B0+PKR3ezDc76FDxJh/8A0SgZvuLzCDz6nzt4VOKUqApSlApSlApSlApSlApSlApSlArR2vsqLExmKZcyn5g9Cp6Gt6lB59377O5sKTIl3i6SAcvKQdD58j5VA5RbuyCvXrKCLHW9V/vZ2XYfEXeC0L/Z/uyfIc09NPKp0UjsTbmKwZvhpSF6o3ejPxU6eosfOprsbtMw+i4rDGM8i0N2T/ASGHwGaovvFuXjMGx4kTZftKMyH1GlR1nt7wpIv/Zm8mzJ7ZJ4b9FduG3+F7GpHBDEQMoBHkb/AL15aup/q1IwB7py/A2qB6tXCJ9j9axYiXDxC8jxRjxd1X/Ua8umdyNZXPkXP86wFEvfS/50HoPavaFsmAaSiZuiwKZL/B9E/wA1QLb/AGrTSd3CQJh16SPaSX4gEZEPo3xqus4HL+VZcPFJIQsaFmPIICWPw60H7iJ2di8rs7nmzEsx+dZMFhZJnVI1ZixsqqMzMfAAc6ne63ZFi5iHxNsOng3ekPwUcv4iPgauTdndLC4FbQJ3iLNI2sh9eg8hYUER7PezNcPlnxgDSjVItCsZ6Fj9Z/yHnzqzKUoFKUoFKUoFKUoFKUoFKUoFKUoFKUoFKUoFKUoPl0BFiAR4HUVEN59ysDIrO2HQNlY3Xu6hSRy86mNcveFrQufuP/pNVvORK1e6g8ZudEdVLD1v+tc99zCfdc+oH7Gp01qws1csct/d1Tx1QX/udJ9ofnWRN0be85t5aftUzZhXwNafWsj6VXM3W3Tw74mJJELKzWIJOo9KvTZOxMPhhlghjjH3VAJ+Lcz61WO7gAxUNvtireFbcNptuseWsRMYAV+0pWzIpSlApSlApSlApSlApSlApSlApSlApSlApSlApSlArlbxwM8DKnMgjw94EV1a18YhKm3P+VVvGxK1ZyYlWB3XxX2L28D/APlYpthzqLtC2nPSrJhkfoQB5rf960duPIFPeU6fZb+dcE5Ed3V55mcVsuGJ0AJ+Gpr6OAca5G+OU/yreBySEd7UC1vMAny612FxKhdcxPp/Os5s0c3dfAO+Ijyr7rBje47qnXpr/vVpiodue6tO5uLhLAdSCRc+lh86mVd/BGV1yc07YpSlbMilKUClKUClKUClKUClKUClKUClKUClKUClKUClKUCsOKF1Ol/LlWasWIW6nQnyFRPYhzsGx8v69K095X9mdRy/rpWXD3vyHOtXeC+Q6CvE5L9Mdta/fCDl9fe/r5VstNZfeI+F/wDatVwQ1qySg2t+3+1U2XViW7gt3XHEU63yW9oOlyeo+fpUvqK7iA8Nu8hF+QHtBz98+HhUqr2uH9EPL5P1SUpStVClKUClKUClKUClKUClKUClKUClKUClKUClKUClKUCsWJ906E6fV5+lZa/CKCMRY2MGzaa/A1qbc2lBb3j+tdyfYKMSQzKT4HStLE7qZ+cz+uv715tvCWmejsry03Vd4jFoWvy+fTT/AHrBicaLd1v6+NqnZ7P0J1mY/wAI/nX7H2eQA3Mjn0T9waR4Sy8+Iozdndzh7nhEE809/wD9zz8PKpbWts/BJDGsaCyr/RJ862a9CsZGOK07MyUpSrKlKUoFKUoFKUoFKUoFKUoFKUoFKUoFKUoFKUoFKUoFKUoFKUoFKUoFKUoFKUoFKUoFKUoFKUoFK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0" name="AutoShape 6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2" name="AutoShape 8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" name="10 CuadroTexto"/>
          <p:cNvSpPr txBox="1"/>
          <p:nvPr/>
        </p:nvSpPr>
        <p:spPr>
          <a:xfrm>
            <a:off x="142876" y="3076045"/>
            <a:ext cx="87868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 smtClean="0"/>
              <a:t>¿ ESTA BIEN EL CAUDAL DE MI DUCHA?</a:t>
            </a:r>
          </a:p>
          <a:p>
            <a:endParaRPr lang="es-C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8.2 Hidráulica. (Caudal)</a:t>
            </a:r>
            <a:endParaRPr lang="es-CL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03238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706" name="AutoShape 2" descr="data:image/jpeg;base64,/9j/4AAQSkZJRgABAQAAAQABAAD/2wCEAAkGBxMTEhUUEhQVFRUXGBwbFhcVGBgWFxsYFBkaFxQaFxocHCggGBolHBoXIzEjJSkrLi8uHB8zODMsNygtLiwBCgoKDg0OGhAQGiwlHCYsKywvLCwsKyw0LCwsLCwtMCwsLywtLCwsLCwsLDQsLDQsLDAsLCwsLCwsLS0sLC43LP/AABEIAOEA4QMBIgACEQEDEQH/xAAcAAEAAgMBAQEAAAAAAAAAAAAABgcDBAUIAgH/xABHEAACAQIDBQUECAMGAwkBAAABAgMAEQQSIQUGEzFBByJRYYEjMnGRFEJSYnKhscGC0fAzQ5KisuFTc8IVFiU0NYOz0vEk/8QAGQEBAAMBAQAAAAAAAAAAAAAAAAECAwQF/8QAKhEBAAMAAQIFAwMFAAAAAAAAAAECEQMhMQQSQVFhEyKhMnGBkcHR4fD/2gAMAwEAAhEDEQA/ALxpSlApSlApSlApSlApSoXvX2j4XCXRTx5R9VCMqn77ch8OdBNK5O1d5cJh/wC3njQ/ZLAt/hFz+VUJvH2k4zEkjiGND9SK6D1bm1RCWZzqdL9f5k1OD0Dju1vAp7gml/CmUfNiK48/bVGPdwrH8Uqj9FNUczeJ/U185h4n+vWmC7k7bV64T5TD/wClb2F7Z8Kffw8y/hKP+4qguKnj+lZVZfH8v96YPTOze0jZ02gn4Z8JVZPzIt+dSjD4lJAGRldT1Uhh8xXkJSehB9f2Nb+y9tT4ds0MkkTfcJHzHI0wes6VS27PbBItlxiCRf8AiR6OPivI/lVsbF25Bikz4eRXHW3MfiHMVA6NKUoFKUoFKUoFKUoFKUoFKUoFKUoFKUoFYMbi0iRpJGCIouzMbACvnH41IY2kkYKii5J/rU1597Qt95MbLw47iFT3U/6n8T+lB1d/u06ScmHClo4eRI0kk+Xur5DXx8KrdiTq5sPDrR5Anm39fKpRuTuiuKlBxTsgsxSMaGThtklGb6uQ2zL72qnQG9WEb2fgpcQ+TDQtI3Wwvb8ROi+tTnY/ZPK9ji5gn3Iu+3qx7o+Rq0dm7OihQJCixoOSqLD18T5mttiALsQBcC50F2IVR8SSBVRE9ndnGz4v7kynxlZm/LRfyrgbzbFWPEvHh8OusZdI0hNyVgkJKsBbKGiRcvPM4N9bG0lsCASAScoB6tYtYedgT6VGu0HaBGzMQ2HkdH4SyI6FkbKsqBrHQg62I86DNuns2N8OS8K2M+IKcSIAmNsRIYjZluBkK2v0tW5i9zcBL7+EgPmI1U/NbGunh9oo2mt86x8tMzxLMCNeWVhr4isv/aEeXNc2yO/L6sRsx+ZFvGggm1OyLAyXMRlgb7rZ1/wvc/IioNt3szx+Gu0YXFRj/h+/bzjOv+Emr+jNx4GwuL3IuL2Na21Fl4TCC3FOiluSliAXPjlBLW62t1qdHl1VRiQQY3GhB018CDqD5VubN2rPhJA8blGHJlOh8iKnW8mxYMQ5iCMrRvwUZgVdREHUGRz77ORLiHY5rRRLyLgmHbT2PiMGEaZGbDzC8UpUgMp93MNSjFbHKdbHrY2kXPuH2jR4u0U9o5+n2X+HgfKp9Xkt4ilnjPdGuh1XwPmKuXsx7QOMFw+Jb2nKNz9byPnVRZ9KUoFKUoFKUoFKUoFKUoFKUoFfjMACToBzr9qGdpW8Aw+HZb6kXb191fUgk+Smgr3tT3xM0nBjJyDkPHzPx/T41W0jZdBqx9STWaWYsWlfUn9/51Ouy3dbOfps4uL+wU9SNDJ8ByHz8KnsMm7XZu3AaSdsmJYAxAgOsRGo4ikEOTyYHQAnrWWHAyQ58Ri2mgjhkhZmaMSu7q2U5GS3IDJxgLPHJlK3UVZiLWrtmZRGUYRniKwtNpC1vfjduSllzWv4E2NrVA2JMdGqcTMGUKrkoQ3s2OknP3LXN/AG1652LxrSs8Ko8hGeOVY8tkDAPDLxWIVSBa63zXJIBy1HN39ktFlRpJOCzN9DgJyYoxSqDJHLIG7kAIvbmSoNx7pkuztkmVUWRV4ADxvhkHDihYcrAW4g6XOmqsAKrNvSG1OLY81pyGk2Lvnd5u8uSWVcEglyvEMrPxpFyAELYqUGinzr82hhVySh8KZFiiMjriMVJrHKzOwyRgoQWjJI5aCpThtlFTHcqwERil7ts40yGw0072n3jXSWFR9UcgvL6o5A+I1OnnTLSt5uKvaN/eUE2u4wqyscLDaFYpO5NMpvJmiTKbaMAtr+GlZSAqPmgnjAiTOYcTxgI3uQoWcW6G4UdRzrs784NJsK0TSxw53QZ5CACVYNl56k2rtNg0K5SoIOW/nksVv42sKrETvdrNuH6VZmvXZ9+3T5/dF48W3FISVZJM5kMEoOGmZuHw4xr3XUWHIAaXvprq7d3qliiMKAnFuEihR1KSNNIPaSBTpwUBHeFxe4vYayTaWxkkVw3J3V5Cwv3YwO6v2R3Rr5tXBeJiqd1po5GYwwksJ44wP7SOYkNGba6kWzqoI622Y7sfp1tG0n+J/y6eB2DDLhIIZ2OKEQsZHZyWZbpLdr3ZCcylTcEaG4rr4/AxzRtFMivG4sysNCP28qjGBxvDysrgwC0YmIAECRWzQvEo0mZhlzWAOgsCEV5LBjgzKpDK5XMUIuVXoXtcKT0BPj4GrMZiYnJURvruk+y5cylnwkh7jHUox+pJ+dj1+IN4y8ZjIkjNlv05qeY9K9PbU2dHiInhmUPG4swP6jwINiD0IFeeNubCfAYlsLN30IzROfrxn/AKh18/SpQubsz3tGNgySH28Y733l5Bh+hqaV5f3b2s+AxaSKSQp1H2425j1H5ivTWDxKyxpIhzK6hlI6hhcH5VAzUpSgUpSgUpSgUpSgUpSg+JZAoJOgAJJ8hqa899p21jPiRHfl3mHm1rD+Fcq/HNV272YwR4dr8jfN+BAXf5qpHrXmjFYsu8sz8ySfUkk29amBl2Lss4zFx4ddEvdyOiLq5+Wg8yKvzCwKiqiAKqgBQOQA0AqquyrFQQLNNMXVnIXPw3MaqveIZwCEJJ620Aq2cFIsiq6MGVhdWUggg8iCOYoPjGYho7EIzJY5mTvOngwjtd153tc8tD0jsBMp4mVJcx9kiEiHFSxWIxLqfcRLAXuczAG7WjNbG1pRLMsQYKbm7WkhngjQXncN/eRsAFBFhmZT3rabewsKJ7SlE4ZAEXDYq+HWMWjjFuR6m1iCcpBAqlp9Ib8NInb27Q5riTDycaYST4edl4jMpWaGZDZSANQobkBp4X5tYaV8qKje6e0i+JxaOjK2fP3gw7tzEgAItbLGCCOeY+FViIpOb3bcl58RSbZnljr8+kdPhKhX7X5X7WjiRLtDw0jRwmJXZld7cNcxDNE6pcW90sQD0sTepXHewvzsL/GvqvwmqxXrrW3LNqVp7b+SsMgV1IvoQRdTqL6GxHI1U/apv7ctg8I+g0mkU8z1jQjp9oj4eNRfs22tPhpJJUUtDlCuC2SPOxHDJaxAbQ8hex8xUzMRGyrx0te0Vr3lbu0sEYWzRquoEaYdFBWaMAZxLfQEAmxOg6k5rV+bMxJRlEWZ45Cxj+20guJUxMjEm8YGnUhbd4rrgxgxeMWIQuIIJIw0jjWbva5B4aEa/HwscMWyFg9gV4eHmYInEcO/HW5SUjlZiLFbm/duBciqRPXpHR1344nj62+/2+Pn5/qmkMqsLqQw8QbjTQ2PxqA9p2x5cdhi8UDK2GvJHI/dZ8o76JHqxBA+tl1AsDW3h9uY+S8WGw/fU5JJsRaLDRuujLCi9+UA3tqeVNs7KdJAeEZpJwC8ipJIqyRqilY0DAKH1bvsqix53tWjhUviUEuGWdOae98Do39fzq4exTbfFwjQMe9A3d/5clyvyYOPhlqBRbJOHx8+ElBVZhxFUlSQJedyvduD4aDKbV8dl2PbCbTWJ9AxaBx+I9z1zhPmakehqUFKgKUpQKUpQKUpQKUrHiJ1RSzkKoFyTyAFBAu1vHZMO4Bt3APWVtf8sbfOqDxhtEB1JvVs9r+0klgDRNmR5AFYXseGhvz83NVjFFnxGGj+1Iin4Myg1MCeT7r4qKOBIYYibIvHiDRyrntfjMsitZSWOYZr8io51I8ZhsbhVT6K2E+jqiqYZ2dDmN8xWYm7FmP1iPnUo61h2lIQgsXFzrkhM+luTIBe3wpoi2z5neNjiA0BkcQBXk+kiOOIcSc5+qO1lNyfq3PhONkBjd2ELBgpEsX1xrYka6a6EM3M8qiWxGAGHyycI8AyDLCchOMkMjXX6g7vK4PS+lTyIVSO8unk+3jrHv1/7+GZRX2FHO2vjXyK+qs5n7X7X5XM3g21HhIjI+v2VGlyASdegABJP6mwIdMmq07Ut++AGwmGb2xFpXX+7B+qD9sj5Dz5c3aHapK8cixqsTlSEfIWynxuZPkcvMg20tUQ3W3Qmxcx42dI1b2rt7zE94hb+8xBBzcrG/gDI1d0N1JcdJpdIVPtJP8ApTxf8hzPQG4pd10OGXD4fLEqMGW65gSNTnFwWJ5k3511tmYGOKNYolCRqLKo5f7k9SdTXXhjtUWjYyV+O9qWi1e8MGysEIYo4wb5EVbnrlAF/wAq0d4sEpVmvBHmXK00vvKBqmXUa315ixA0NdsCtPajOFurRIFuWeYEhbcjYEefUVEx0xNLz5/N6o/g8UpdJvZgzIHvkeZhJHaOdYlQ6XGXUeehqWqah2DmuO5JxcuJZc0BEYZZ4uIwBLHKue31r6elSnAs2XvKABYL7Qykj7xI5+ppE7By18t5hXfa7hcmIwGKGntDC58pNUPp7SoFvtCYNoCRNC6xyr+IaE/4lq0+2aDNsuRhzjeNx5HNk/RjVfdp8dxgpftRuvojBh/qq3ozXxs/FCWKOReTorD4OAR+tbFQ7st2wJ8EicmgAjYX6AAoR5EafEGpjUBSlKBSlKBSlKBXC32kVcHKXOVQBc/xAV3a0Nu7P+kQSRXAzrYEi4B5qbfG1BRW+K22fhh4SP8ApHUa2IP/ABDCX/4sf+sVNO0LZD4fBJFIwZo5Llhex4guOf4ageHmyYnDSdFkjJ/hdSfyqw9Diudton6wUIOTHFyYY3trfIuvqTXS61g2ibKCDax6QmdtfsqOR8+VVEZwm2Uw5gzSyJmwmHsI4xJmAD3ubG3Py51I228s+GleF5IOHYs8kdjl95sgbQkgEDnqRoa5GynyCEZ5Y/ZNEcsYZycLKVUFcrZTZidBUux2BjxEXDkDZGymwJRrqQy6ixGoFZZbq77X4orSZrO9Ov8ArP7sux2kMERm/tSi8T8Vhm/Ot2sWHiCKqi5AAAzEsdPEnUmstax2cVp20y/arntgxaBIos44jq+Vb66PE9/K+RlF+ZNqk++W9EWAgMj95zpFHfV2/ZR1P72qqd1d159rTtjMazcEtqeRky8o4vsRjlf0GtyCqLxPnCxrHd720zFyde7b1HToKt7dHCMsKg+C2tqDlREJB6i6mx6ix611Yd08KrXWMj7pdyuvMFS1iPI6V3o8IBUYtNtYsIlb6ivlI7V9kVKr54y6d4amw1Gp8B4mvnFPZGOYLYHvMLgeZFxcetVnicJl4ChCFWbErGApIDfToSgXTQ5A9vIGpXtfe5IXeOWOeEA2WbhF4zyNxbp0rOOT3d1vB22Pp/d3/EtGaQSCUmSKYHEQd4QtImii4MQYlrDz8+lSrZgtGtsttfcjMK8+kbElahs2PleNZIFGJeXEs65ZPoxeOGLhkqSdDmtp11rr7K3glYNHPhcThSsbMZZskkYy+Lq2p15W1ANWr2c/PGckww9qv/pWK/Cn/wAiVXHaT/5PZv4ZP9MddHtAx8y4CWKTECYusdsssciv31bOBwVYXsTYMwHKuZ2pHKMDF9mOQ+hZVH+mrsUy7ED7DEaf3i6/wC49LfnVl1F+zXCCPZuH0ALKXOnPOxYE+Pdyj0FSioClKUClKUClKUClKUFcdr2DzQubc0DesTW/SQ/KqJxgJjU9Rp+1em9+MHxMMT9k6/hcFG+Wa/pXm/FYYq0sR0IJtUwLc2fvrFJhldFkMmQc4ZzGZFAzrxI426+tZto7wTmONIsDiJJJolchH4SRknVHmBBVgRYgW0qBdnOAkxUckIkQLEQTG/EZbPe7cNHVZb2t7Qtaw0tVq7v7JTCxCJCSMzNeyqLubnKqAKi+AAqBG9i4iULLxWjjeOTjgYZzMFiIEWKUs2bM6izka6sKn+zZroLhwL2BlsGbrfnfXXQ2OnIVGtso8bCVQzLF37M0cUCxHuyx25vI63tm7uYJqvXPsNlWRQBxAF4kc8j3UYZvd4d/rAWU6DkGY6gGs9J10Uy/HnrCXiuFtXfDCQQSTmQOEOXKvvM591FvzvrrysCelbm1dswYfDtiJXAiABzDXNm90IPrE9AKrHdHdF8e6YrHIVw6qoghItxFX3WcfY8ftfh5z11lEV8s739Hxu9u/PtjEfTsfdcPf2UWozqDoidREOrc2N+VWlg2RkAhy8Ne6AosoyEqVA6WIItWwq8gBYDQAaAAeHgKr7EYbERRycRZgpmLKUcp7PNOQosw72cq58VYfZqtreVt4fgjl2Nyen5WHCy3ZQQStsw8MwuL1nZgASdABcnyHOoLhcJMVhlYYhldwx4TZWusUUcTMbi6XVzrca1+bK2VihOhY4gKbZyZHIGdZw+jEgWIh6aaeNR559mk+FrETM3jonUMquoZTdWFwR1B5V8z4lEKh2VS5yqCbZm52HibCmFhCIqDkqgC9uQFumla+08KZOHa3dlVjfwW97edXckRHm+GxhsQkih42V1N7MpBGhIOvxvXM3gxvDX3nQ2upCB0djosbEg2JNrajmNa+9n+wUROVDu8zRg3CnPK8irmta+UjTnoxAIBrj4nFEu75ZcsR70LHOr4mwMSx2uSALOcug0NgQ1omejWtYi8z6Q/cJg/aLGQCI0EffgMkTSORLiNQe5rk1NhcHnUkxscnDIgKI+mUupZAARe6gj6t7a1yd3cNkAOj3BzTRMQjve7tLET3JM1+WYjkSOVd8VbGNp2dlUXaPgiMTg4CsIeWYSNwVdAyRe8XQsVDHXUanLrUX7R5zLtHhrrwo44h5t7x/zNapNNtFMTtjEYpjeDBoUU8x7O5kI9c4/iFRrs8wrY7aqSPreRp3+CHMv+bIPWp9EPQezMIIoY4hyjRUH8Chf2rZoKVAUpSgUpSgUpSgUpSgx4iEOrKwuGBBHkRY15v382Y0GIYnmrZW8/BvUa+telKrztY3e4kX0hRfKMstvs/Vb0P5VMCnN2Ns/Qsak3903dl/A3M+hs3oavyNwQCCCDqCORB5EeVecJoSM0bcxy/arG7K967gYKdu+v9gT9ZR/d38R08vhSRYmOiZguRYywa6tIMwjNiM6qPebW1rrzOvjG9oSx4dfbsVhztJG83fkEobNM7xKAPo8rEd0AWdhoM65ZDtHaMcCZ5Wyi9hoWJPgqqCWPkAeRqNjYb4/EmfEZRhly8BYyDxhYtHM7Dmozkqp8T55oTW01nYY9kK21cXxschSGAjgYU6pna93mPJm0OnLp0bNYoa9R/YOwDC7txMyt9XLbUdSSSSf96kCx0JZkFaO8UsKYWaTERiWKNGd0Kq1xGM1gG0J061G9r7dxfGQYdRwy1vdzE25kkmw0udK62NR8Zg8ThzlWVo3jJNwl5E7reIBBGnSs68lbTkLzS1OrVG+cZ7gilRwk5YHhdw4VpY3sOJaQhoj7ma2ZM1g16lED5lVvEA/MXrhf90MNZVPFIUyGzSuQWnMhd2BNi/tZNfPrYV97f2q2GjCwpncLcBrkBUFtbak1a1orGyrWs2nId2v2otu1vFNLkGIjC8T3GUEC9rgEHxANj5VKKVtFo2C1ZrOS19oJGY242XhgXYsbABdc1/q2te/S16jmzMOJXUqpVE1iQsyTKJNfpQYk52kueetiwOrOlSfE4dJEZJFV0YEMrC6kHQgg8xUU2ThJNmu0bPn2fa8JYlpYXZgBAqgFpFYnugai3zsjZzEvUed/Px8zbSox2j7yDA4NmU+2k9nCOudhq1vui5+VfWF3oKySLilWNFLd8X9mAW4Zlv8AUdRdZB3b5kNiNal23t//ALQxjYqS64aHSFD4Dr+Jjr8h0ohq7Tf6JgEwwPtcR3pfEIDc3+JsPgKsTsO2Jw4JMUw1lOSP8EZ7xHxfT+AGqt2ZhJtpY1VHvStYdQka8z8Avz5da9MbNwSQxJFGLJGoVR5KLD1qZGzSlKgKUpQKUpQKUpQKUpQK+JogylWFwRYg8iDzr7pQefe0fdBsNL3AcpuYm8V5lD94fpUEcFrMhKupuCNCCNQQehBr1btvZMeKiaKUXU8iOakcmXwIrz3vtulNg5jcc/dYDuuPEeDeIqdHW3Q2u+0pymKlVXChQBdZHS1pUi6IXIu7A5iO6LCrWgQKAqgBQAABoABoAB0Fq802uQykq6kEEGxBHIgjUHzqyN0O0vlDtDRuSzgaH/mgcj94aeIHOmC2omrZVq5WGxAYBlYMp1DKQQR4gjQ1Enxki4iGGJI/axQgNJFxFVmGId3IBUkkRqPe89agdrae7sxkDQOmUNmAZmQqTzFwpzD5aaVIdlYMxqc7B5GOZ2AsCeVgL6ACwFQbae2pcOxR1wZySAM/CWPMjRpIMiSTAXuxBbOemlbS7VdzJiYY0ECYRpRBJCMzPG0ykB1a3eKAhgGBW1hreqVpWs7C1r2t0lPL1xN5dlySgNC1nAIsTa4PgehrQh2kkEvDxxw6gwo6yCLhKzO8okVQWb3VWK+vW/I6c7D43ENxMQI4ygwazLCcObs5M+UA3uCcqk6E2IFhzM2rFoyStprOw7OwtlzgRCcgLFcquYMxYggFiNAoBNgKktVuu1Ma0PFXDwvHdLNCkKsz8aIcNbTODmBZTcC173qTbHxZkTPJGkTrIAYxG6NF4q7MAXP3lABHK/OlaxWMgtabTspFUf3owbFXkZi8AQcSEkJYISxlik0KTLoQbgd3odaybZ3twmFh400oCm+RRq7kdFXmfjy8TVIb679z7ROTWHDA6Rg6tbkZD9Y+XIefOrKsO3tqjEPwMOcuGTQuAU4gHNsv1A1lLKO6WGawJtXIxeI4mWKMHhqQABzZuQ06k1plyRkTRepq6eyns/4WXF4pLPzhjYaoDydx9s9B0+PKR3ezDc76FDxJh/8A0SgZvuLzCDz6nzt4VOKUqApSlApSlApSlApSlApSlApSlArR2vsqLExmKZcyn5g9Cp6Gt6lB59377O5sKTIl3i6SAcvKQdD58j5VA5RbuyCvXrKCLHW9V/vZ2XYfEXeC0L/Z/uyfIc09NPKp0UjsTbmKwZvhpSF6o3ejPxU6eosfOprsbtMw+i4rDGM8i0N2T/ASGHwGaovvFuXjMGx4kTZftKMyH1GlR1nt7wpIv/Zm8mzJ7ZJ4b9FduG3+F7GpHBDEQMoBHkb/AL15aup/q1IwB7py/A2qB6tXCJ9j9axYiXDxC8jxRjxd1X/Ua8umdyNZXPkXP86wFEvfS/50HoPavaFsmAaSiZuiwKZL/B9E/wA1QLb/AGrTSd3CQJh16SPaSX4gEZEPo3xqus4HL+VZcPFJIQsaFmPIICWPw60H7iJ2di8rs7nmzEsx+dZMFhZJnVI1ZixsqqMzMfAAc6ne63ZFi5iHxNsOng3ekPwUcv4iPgauTdndLC4FbQJ3iLNI2sh9eg8hYUER7PezNcPlnxgDSjVItCsZ6Fj9Z/yHnzqzKUoFKUoFKUoFKUoFKUoFKUoFKUoFKUoFKUoFKUoPl0BFiAR4HUVEN59ysDIrO2HQNlY3Xu6hSRy86mNcveFrQufuP/pNVvORK1e6g8ZudEdVLD1v+tc99zCfdc+oH7Gp01qws1csct/d1Tx1QX/udJ9ofnWRN0be85t5aftUzZhXwNafWsj6VXM3W3Tw74mJJELKzWIJOo9KvTZOxMPhhlghjjH3VAJ+Lcz61WO7gAxUNvtireFbcNptuseWsRMYAV+0pWzIpSlApSlApSlApSlApSlApSlApSlApSlApSlApSlArlbxwM8DKnMgjw94EV1a18YhKm3P+VVvGxK1ZyYlWB3XxX2L28D/APlYpthzqLtC2nPSrJhkfoQB5rf960duPIFPeU6fZb+dcE5Ed3V55mcVsuGJ0AJ+Gpr6OAca5G+OU/yreBySEd7UC1vMAny612FxKhdcxPp/Os5s0c3dfAO+Ijyr7rBje47qnXpr/vVpiodue6tO5uLhLAdSCRc+lh86mVd/BGV1yc07YpSlbMilKUClKUClKUClKUClKUClKUClKUClKUClKUClKUCsOKF1Ol/LlWasWIW6nQnyFRPYhzsGx8v69K095X9mdRy/rpWXD3vyHOtXeC+Q6CvE5L9Mdta/fCDl9fe/r5VstNZfeI+F/wDatVwQ1qySg2t+3+1U2XViW7gt3XHEU63yW9oOlyeo+fpUvqK7iA8Nu8hF+QHtBz98+HhUqr2uH9EPL5P1SUpStVClKUClKUClKUClKUClKUClKUClKUClKUClKUClKUCsWJ906E6fV5+lZa/CKCMRY2MGzaa/A1qbc2lBb3j+tdyfYKMSQzKT4HStLE7qZ+cz+uv715tvCWmejsry03Vd4jFoWvy+fTT/AHrBicaLd1v6+NqnZ7P0J1mY/wAI/nX7H2eQA3Mjn0T9waR4Sy8+Iozdndzh7nhEE809/wD9zz8PKpbWts/BJDGsaCyr/RJ862a9CsZGOK07MyUpSrKlKUoFKUoFKUoFKUoFKUoFKUoFKUoFKUoFKUoFKUoFKUoFKUoFKUoFKUoFKUoFKUoFKUoFKUoFK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0" name="AutoShape 6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2" name="AutoShape 8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214414" y="2583954"/>
          <a:ext cx="6643734" cy="1916616"/>
        </p:xfrm>
        <a:graphic>
          <a:graphicData uri="http://schemas.openxmlformats.org/drawingml/2006/table">
            <a:tbl>
              <a:tblPr/>
              <a:tblGrid>
                <a:gridCol w="1214446"/>
                <a:gridCol w="1500198"/>
                <a:gridCol w="1571636"/>
                <a:gridCol w="2357454"/>
              </a:tblGrid>
              <a:tr h="9286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400" b="1" dirty="0" smtClean="0">
                          <a:latin typeface="Calibri"/>
                          <a:ea typeface="Calibri"/>
                          <a:cs typeface="Calibri"/>
                        </a:rPr>
                        <a:t>Tipo</a:t>
                      </a:r>
                      <a:r>
                        <a:rPr lang="es-CL" sz="2400" b="1" baseline="0" dirty="0" smtClean="0"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s-CL" sz="2400" b="1" dirty="0" smtClean="0">
                          <a:latin typeface="Calibri"/>
                          <a:ea typeface="Calibri"/>
                          <a:cs typeface="Calibri"/>
                        </a:rPr>
                        <a:t>de </a:t>
                      </a:r>
                      <a:r>
                        <a:rPr lang="es-CL" sz="2400" b="1" dirty="0">
                          <a:latin typeface="Calibri"/>
                          <a:ea typeface="Calibri"/>
                          <a:cs typeface="Calibri"/>
                        </a:rPr>
                        <a:t>ducha</a:t>
                      </a:r>
                      <a:endParaRPr lang="es-CL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latin typeface="Calibri"/>
                          <a:ea typeface="Calibri"/>
                          <a:cs typeface="Calibri"/>
                        </a:rPr>
                        <a:t>Ducha Alto caudal (Antigua)</a:t>
                      </a:r>
                      <a:endParaRPr lang="es-CL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 smtClean="0">
                          <a:latin typeface="Calibri"/>
                          <a:ea typeface="Calibri"/>
                          <a:cs typeface="Calibri"/>
                        </a:rPr>
                        <a:t>Ducha </a:t>
                      </a:r>
                      <a:r>
                        <a:rPr lang="es-CL" sz="2400" dirty="0">
                          <a:latin typeface="Calibri"/>
                          <a:ea typeface="Calibri"/>
                          <a:cs typeface="Calibri"/>
                        </a:rPr>
                        <a:t>bajo </a:t>
                      </a:r>
                      <a:r>
                        <a:rPr lang="es-CL" sz="2400" dirty="0" smtClean="0">
                          <a:latin typeface="Calibri"/>
                          <a:ea typeface="Calibri"/>
                          <a:cs typeface="Calibri"/>
                        </a:rPr>
                        <a:t>caudal </a:t>
                      </a:r>
                      <a:r>
                        <a:rPr lang="es-CL" sz="2400" dirty="0">
                          <a:latin typeface="Calibri"/>
                          <a:ea typeface="Calibri"/>
                          <a:cs typeface="Calibri"/>
                        </a:rPr>
                        <a:t>(actual)</a:t>
                      </a:r>
                      <a:endParaRPr lang="es-CL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latin typeface="Calibri"/>
                          <a:ea typeface="Calibri"/>
                          <a:cs typeface="Calibri"/>
                        </a:rPr>
                        <a:t>Ducha </a:t>
                      </a:r>
                      <a:r>
                        <a:rPr lang="es-CL" sz="2400" dirty="0" smtClean="0">
                          <a:latin typeface="Calibri"/>
                          <a:ea typeface="Calibri"/>
                          <a:cs typeface="Calibri"/>
                        </a:rPr>
                        <a:t>Ultra </a:t>
                      </a:r>
                      <a:r>
                        <a:rPr lang="es-CL" sz="2400" dirty="0">
                          <a:latin typeface="Calibri"/>
                          <a:ea typeface="Calibri"/>
                          <a:cs typeface="Calibri"/>
                        </a:rPr>
                        <a:t>Bajo </a:t>
                      </a:r>
                      <a:r>
                        <a:rPr lang="es-CL" sz="2400" dirty="0" smtClean="0">
                          <a:latin typeface="Calibri"/>
                          <a:ea typeface="Calibri"/>
                          <a:cs typeface="Calibri"/>
                        </a:rPr>
                        <a:t>caudal</a:t>
                      </a:r>
                      <a:endParaRPr lang="es-CL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7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400" b="1">
                          <a:latin typeface="Calibri"/>
                          <a:ea typeface="Calibri"/>
                          <a:cs typeface="Calibri"/>
                        </a:rPr>
                        <a:t>Caudal</a:t>
                      </a:r>
                      <a:endParaRPr lang="es-CL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400">
                          <a:latin typeface="Calibri"/>
                          <a:ea typeface="Calibri"/>
                          <a:cs typeface="Calibri"/>
                        </a:rPr>
                        <a:t>25 lpm</a:t>
                      </a:r>
                      <a:endParaRPr lang="es-CL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latin typeface="Calibri"/>
                          <a:ea typeface="Calibri"/>
                          <a:cs typeface="Calibri"/>
                        </a:rPr>
                        <a:t>10 </a:t>
                      </a:r>
                      <a:r>
                        <a:rPr lang="es-CL" sz="2400" dirty="0" err="1">
                          <a:latin typeface="Calibri"/>
                          <a:ea typeface="Calibri"/>
                          <a:cs typeface="Calibri"/>
                        </a:rPr>
                        <a:t>lpm</a:t>
                      </a:r>
                      <a:endParaRPr lang="es-CL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400" dirty="0">
                          <a:latin typeface="Calibri"/>
                          <a:ea typeface="Calibri"/>
                          <a:cs typeface="Calibri"/>
                        </a:rPr>
                        <a:t>5 </a:t>
                      </a:r>
                      <a:r>
                        <a:rPr lang="es-CL" sz="2400" dirty="0" err="1">
                          <a:latin typeface="Calibri"/>
                          <a:ea typeface="Calibri"/>
                          <a:cs typeface="Calibri"/>
                        </a:rPr>
                        <a:t>lpm</a:t>
                      </a:r>
                      <a:endParaRPr lang="es-CL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8.2 Hidráulica. (Caudal)</a:t>
            </a:r>
            <a:endParaRPr lang="es-CL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03238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706" name="AutoShape 2" descr="data:image/jpeg;base64,/9j/4AAQSkZJRgABAQAAAQABAAD/2wCEAAkGBxMTEhUUEhQVFRUXGBwbFhcVGBgWFxsYFBkaFxQaFxocHCggGBolHBoXIzEjJSkrLi8uHB8zODMsNygtLiwBCgoKDg0OGhAQGiwlHCYsKywvLCwsKyw0LCwsLCwtMCwsLywtLCwsLCwsLDQsLDQsLDAsLCwsLCwsLS0sLC43LP/AABEIAOEA4QMBIgACEQEDEQH/xAAcAAEAAgMBAQEAAAAAAAAAAAAABgcDBAUIAgH/xABHEAACAQIDBQUECAMGAwkBAAABAgMAEQQSIQUGEzFBByJRYYEjMnGRFEJSYnKhscGC0fAzQ5KisuFTc8IVFiU0NYOz0vEk/8QAGQEBAAMBAQAAAAAAAAAAAAAAAAECAwQF/8QAKhEBAAMAAQIFAwMFAAAAAAAAAAECEQMhMQQSQVFhEyKhMnGBkcHR4fD/2gAMAwEAAhEDEQA/ALxpSlApSlApSlApSlApSoXvX2j4XCXRTx5R9VCMqn77ch8OdBNK5O1d5cJh/wC3njQ/ZLAt/hFz+VUJvH2k4zEkjiGND9SK6D1bm1RCWZzqdL9f5k1OD0Dju1vAp7gml/CmUfNiK48/bVGPdwrH8Uqj9FNUczeJ/U185h4n+vWmC7k7bV64T5TD/wClb2F7Z8Kffw8y/hKP+4qguKnj+lZVZfH8v96YPTOze0jZ02gn4Z8JVZPzIt+dSjD4lJAGRldT1Uhh8xXkJSehB9f2Nb+y9tT4ds0MkkTfcJHzHI0wes6VS27PbBItlxiCRf8AiR6OPivI/lVsbF25Bikz4eRXHW3MfiHMVA6NKUoFKUoFKUoFKUoFKUoFKUoFKUoFKUoFYMbi0iRpJGCIouzMbACvnH41IY2kkYKii5J/rU1597Qt95MbLw47iFT3U/6n8T+lB1d/u06ScmHClo4eRI0kk+Xur5DXx8KrdiTq5sPDrR5Anm39fKpRuTuiuKlBxTsgsxSMaGThtklGb6uQ2zL72qnQG9WEb2fgpcQ+TDQtI3Wwvb8ROi+tTnY/ZPK9ji5gn3Iu+3qx7o+Rq0dm7OihQJCixoOSqLD18T5mttiALsQBcC50F2IVR8SSBVRE9ndnGz4v7kynxlZm/LRfyrgbzbFWPEvHh8OusZdI0hNyVgkJKsBbKGiRcvPM4N9bG0lsCASAScoB6tYtYedgT6VGu0HaBGzMQ2HkdH4SyI6FkbKsqBrHQg62I86DNuns2N8OS8K2M+IKcSIAmNsRIYjZluBkK2v0tW5i9zcBL7+EgPmI1U/NbGunh9oo2mt86x8tMzxLMCNeWVhr4isv/aEeXNc2yO/L6sRsx+ZFvGggm1OyLAyXMRlgb7rZ1/wvc/IioNt3szx+Gu0YXFRj/h+/bzjOv+Emr+jNx4GwuL3IuL2Na21Fl4TCC3FOiluSliAXPjlBLW62t1qdHl1VRiQQY3GhB018CDqD5VubN2rPhJA8blGHJlOh8iKnW8mxYMQ5iCMrRvwUZgVdREHUGRz77ORLiHY5rRRLyLgmHbT2PiMGEaZGbDzC8UpUgMp93MNSjFbHKdbHrY2kXPuH2jR4u0U9o5+n2X+HgfKp9Xkt4ilnjPdGuh1XwPmKuXsx7QOMFw+Jb2nKNz9byPnVRZ9KUoFKUoFKUoFKUoFKUoFKUoFfjMACToBzr9qGdpW8Aw+HZb6kXb191fUgk+Smgr3tT3xM0nBjJyDkPHzPx/T41W0jZdBqx9STWaWYsWlfUn9/51Ouy3dbOfps4uL+wU9SNDJ8ByHz8KnsMm7XZu3AaSdsmJYAxAgOsRGo4ikEOTyYHQAnrWWHAyQ58Ri2mgjhkhZmaMSu7q2U5GS3IDJxgLPHJlK3UVZiLWrtmZRGUYRniKwtNpC1vfjduSllzWv4E2NrVA2JMdGqcTMGUKrkoQ3s2OknP3LXN/AG1652LxrSs8Ko8hGeOVY8tkDAPDLxWIVSBa63zXJIBy1HN39ktFlRpJOCzN9DgJyYoxSqDJHLIG7kAIvbmSoNx7pkuztkmVUWRV4ADxvhkHDihYcrAW4g6XOmqsAKrNvSG1OLY81pyGk2Lvnd5u8uSWVcEglyvEMrPxpFyAELYqUGinzr82hhVySh8KZFiiMjriMVJrHKzOwyRgoQWjJI5aCpThtlFTHcqwERil7ts40yGw0072n3jXSWFR9UcgvL6o5A+I1OnnTLSt5uKvaN/eUE2u4wqyscLDaFYpO5NMpvJmiTKbaMAtr+GlZSAqPmgnjAiTOYcTxgI3uQoWcW6G4UdRzrs784NJsK0TSxw53QZ5CACVYNl56k2rtNg0K5SoIOW/nksVv42sKrETvdrNuH6VZmvXZ9+3T5/dF48W3FISVZJM5kMEoOGmZuHw4xr3XUWHIAaXvprq7d3qliiMKAnFuEihR1KSNNIPaSBTpwUBHeFxe4vYayTaWxkkVw3J3V5Cwv3YwO6v2R3Rr5tXBeJiqd1po5GYwwksJ44wP7SOYkNGba6kWzqoI622Y7sfp1tG0n+J/y6eB2DDLhIIZ2OKEQsZHZyWZbpLdr3ZCcylTcEaG4rr4/AxzRtFMivG4sysNCP28qjGBxvDysrgwC0YmIAECRWzQvEo0mZhlzWAOgsCEV5LBjgzKpDK5XMUIuVXoXtcKT0BPj4GrMZiYnJURvruk+y5cylnwkh7jHUox+pJ+dj1+IN4y8ZjIkjNlv05qeY9K9PbU2dHiInhmUPG4swP6jwINiD0IFeeNubCfAYlsLN30IzROfrxn/AKh18/SpQubsz3tGNgySH28Y733l5Bh+hqaV5f3b2s+AxaSKSQp1H2425j1H5ivTWDxKyxpIhzK6hlI6hhcH5VAzUpSgUpSgUpSgUpSgUpSg+JZAoJOgAJJ8hqa899p21jPiRHfl3mHm1rD+Fcq/HNV272YwR4dr8jfN+BAXf5qpHrXmjFYsu8sz8ySfUkk29amBl2Lss4zFx4ddEvdyOiLq5+Wg8yKvzCwKiqiAKqgBQOQA0AqquyrFQQLNNMXVnIXPw3MaqveIZwCEJJ620Aq2cFIsiq6MGVhdWUggg8iCOYoPjGYho7EIzJY5mTvOngwjtd153tc8tD0jsBMp4mVJcx9kiEiHFSxWIxLqfcRLAXuczAG7WjNbG1pRLMsQYKbm7WkhngjQXncN/eRsAFBFhmZT3rabewsKJ7SlE4ZAEXDYq+HWMWjjFuR6m1iCcpBAqlp9Ib8NInb27Q5riTDycaYST4edl4jMpWaGZDZSANQobkBp4X5tYaV8qKje6e0i+JxaOjK2fP3gw7tzEgAItbLGCCOeY+FViIpOb3bcl58RSbZnljr8+kdPhKhX7X5X7WjiRLtDw0jRwmJXZld7cNcxDNE6pcW90sQD0sTepXHewvzsL/GvqvwmqxXrrW3LNqVp7b+SsMgV1IvoQRdTqL6GxHI1U/apv7ctg8I+g0mkU8z1jQjp9oj4eNRfs22tPhpJJUUtDlCuC2SPOxHDJaxAbQ8hex8xUzMRGyrx0te0Vr3lbu0sEYWzRquoEaYdFBWaMAZxLfQEAmxOg6k5rV+bMxJRlEWZ45Cxj+20guJUxMjEm8YGnUhbd4rrgxgxeMWIQuIIJIw0jjWbva5B4aEa/HwscMWyFg9gV4eHmYInEcO/HW5SUjlZiLFbm/duBciqRPXpHR1344nj62+/2+Pn5/qmkMqsLqQw8QbjTQ2PxqA9p2x5cdhi8UDK2GvJHI/dZ8o76JHqxBA+tl1AsDW3h9uY+S8WGw/fU5JJsRaLDRuujLCi9+UA3tqeVNs7KdJAeEZpJwC8ipJIqyRqilY0DAKH1bvsqix53tWjhUviUEuGWdOae98Do39fzq4exTbfFwjQMe9A3d/5clyvyYOPhlqBRbJOHx8+ElBVZhxFUlSQJedyvduD4aDKbV8dl2PbCbTWJ9AxaBx+I9z1zhPmakehqUFKgKUpQKUpQKUpQKUrHiJ1RSzkKoFyTyAFBAu1vHZMO4Bt3APWVtf8sbfOqDxhtEB1JvVs9r+0klgDRNmR5AFYXseGhvz83NVjFFnxGGj+1Iin4Myg1MCeT7r4qKOBIYYibIvHiDRyrntfjMsitZSWOYZr8io51I8ZhsbhVT6K2E+jqiqYZ2dDmN8xWYm7FmP1iPnUo61h2lIQgsXFzrkhM+luTIBe3wpoi2z5neNjiA0BkcQBXk+kiOOIcSc5+qO1lNyfq3PhONkBjd2ELBgpEsX1xrYka6a6EM3M8qiWxGAGHyycI8AyDLCchOMkMjXX6g7vK4PS+lTyIVSO8unk+3jrHv1/7+GZRX2FHO2vjXyK+qs5n7X7X5XM3g21HhIjI+v2VGlyASdegABJP6mwIdMmq07Ut++AGwmGb2xFpXX+7B+qD9sj5Dz5c3aHapK8cixqsTlSEfIWynxuZPkcvMg20tUQ3W3Qmxcx42dI1b2rt7zE94hb+8xBBzcrG/gDI1d0N1JcdJpdIVPtJP8ApTxf8hzPQG4pd10OGXD4fLEqMGW65gSNTnFwWJ5k3511tmYGOKNYolCRqLKo5f7k9SdTXXhjtUWjYyV+O9qWi1e8MGysEIYo4wb5EVbnrlAF/wAq0d4sEpVmvBHmXK00vvKBqmXUa315ixA0NdsCtPajOFurRIFuWeYEhbcjYEefUVEx0xNLz5/N6o/g8UpdJvZgzIHvkeZhJHaOdYlQ6XGXUeehqWqah2DmuO5JxcuJZc0BEYZZ4uIwBLHKue31r6elSnAs2XvKABYL7Qykj7xI5+ppE7By18t5hXfa7hcmIwGKGntDC58pNUPp7SoFvtCYNoCRNC6xyr+IaE/4lq0+2aDNsuRhzjeNx5HNk/RjVfdp8dxgpftRuvojBh/qq3ozXxs/FCWKOReTorD4OAR+tbFQ7st2wJ8EicmgAjYX6AAoR5EafEGpjUBSlKBSlKBSlKBXC32kVcHKXOVQBc/xAV3a0Nu7P+kQSRXAzrYEi4B5qbfG1BRW+K22fhh4SP8ApHUa2IP/ABDCX/4sf+sVNO0LZD4fBJFIwZo5Llhex4guOf4ageHmyYnDSdFkjJ/hdSfyqw9Diudton6wUIOTHFyYY3trfIuvqTXS61g2ibKCDax6QmdtfsqOR8+VVEZwm2Uw5gzSyJmwmHsI4xJmAD3ubG3Py51I228s+GleF5IOHYs8kdjl95sgbQkgEDnqRoa5GynyCEZ5Y/ZNEcsYZycLKVUFcrZTZidBUux2BjxEXDkDZGymwJRrqQy6ixGoFZZbq77X4orSZrO9Ov8ArP7sux2kMERm/tSi8T8Vhm/Ot2sWHiCKqi5AAAzEsdPEnUmstax2cVp20y/arntgxaBIos44jq+Vb66PE9/K+RlF+ZNqk++W9EWAgMj95zpFHfV2/ZR1P72qqd1d159rTtjMazcEtqeRky8o4vsRjlf0GtyCqLxPnCxrHd720zFyde7b1HToKt7dHCMsKg+C2tqDlREJB6i6mx6ix611Yd08KrXWMj7pdyuvMFS1iPI6V3o8IBUYtNtYsIlb6ivlI7V9kVKr54y6d4amw1Gp8B4mvnFPZGOYLYHvMLgeZFxcetVnicJl4ChCFWbErGApIDfToSgXTQ5A9vIGpXtfe5IXeOWOeEA2WbhF4zyNxbp0rOOT3d1vB22Pp/d3/EtGaQSCUmSKYHEQd4QtImii4MQYlrDz8+lSrZgtGtsttfcjMK8+kbElahs2PleNZIFGJeXEs65ZPoxeOGLhkqSdDmtp11rr7K3glYNHPhcThSsbMZZskkYy+Lq2p15W1ANWr2c/PGckww9qv/pWK/Cn/wAiVXHaT/5PZv4ZP9MddHtAx8y4CWKTECYusdsssciv31bOBwVYXsTYMwHKuZ2pHKMDF9mOQ+hZVH+mrsUy7ED7DEaf3i6/wC49LfnVl1F+zXCCPZuH0ALKXOnPOxYE+Pdyj0FSioClKUClKUClKUClKUFcdr2DzQubc0DesTW/SQ/KqJxgJjU9Rp+1em9+MHxMMT9k6/hcFG+Wa/pXm/FYYq0sR0IJtUwLc2fvrFJhldFkMmQc4ZzGZFAzrxI426+tZto7wTmONIsDiJJJolchH4SRknVHmBBVgRYgW0qBdnOAkxUckIkQLEQTG/EZbPe7cNHVZb2t7Qtaw0tVq7v7JTCxCJCSMzNeyqLubnKqAKi+AAqBG9i4iULLxWjjeOTjgYZzMFiIEWKUs2bM6izka6sKn+zZroLhwL2BlsGbrfnfXXQ2OnIVGtso8bCVQzLF37M0cUCxHuyx25vI63tm7uYJqvXPsNlWRQBxAF4kc8j3UYZvd4d/rAWU6DkGY6gGs9J10Uy/HnrCXiuFtXfDCQQSTmQOEOXKvvM591FvzvrrysCelbm1dswYfDtiJXAiABzDXNm90IPrE9AKrHdHdF8e6YrHIVw6qoghItxFX3WcfY8ftfh5z11lEV8s739Hxu9u/PtjEfTsfdcPf2UWozqDoidREOrc2N+VWlg2RkAhy8Ne6AosoyEqVA6WIItWwq8gBYDQAaAAeHgKr7EYbERRycRZgpmLKUcp7PNOQosw72cq58VYfZqtreVt4fgjl2Nyen5WHCy3ZQQStsw8MwuL1nZgASdABcnyHOoLhcJMVhlYYhldwx4TZWusUUcTMbi6XVzrca1+bK2VihOhY4gKbZyZHIGdZw+jEgWIh6aaeNR559mk+FrETM3jonUMquoZTdWFwR1B5V8z4lEKh2VS5yqCbZm52HibCmFhCIqDkqgC9uQFumla+08KZOHa3dlVjfwW97edXckRHm+GxhsQkih42V1N7MpBGhIOvxvXM3gxvDX3nQ2upCB0djosbEg2JNrajmNa+9n+wUROVDu8zRg3CnPK8irmta+UjTnoxAIBrj4nFEu75ZcsR70LHOr4mwMSx2uSALOcug0NgQ1omejWtYi8z6Q/cJg/aLGQCI0EffgMkTSORLiNQe5rk1NhcHnUkxscnDIgKI+mUupZAARe6gj6t7a1yd3cNkAOj3BzTRMQjve7tLET3JM1+WYjkSOVd8VbGNp2dlUXaPgiMTg4CsIeWYSNwVdAyRe8XQsVDHXUanLrUX7R5zLtHhrrwo44h5t7x/zNapNNtFMTtjEYpjeDBoUU8x7O5kI9c4/iFRrs8wrY7aqSPreRp3+CHMv+bIPWp9EPQezMIIoY4hyjRUH8Chf2rZoKVAUpSgUpSgUpSgUpSgx4iEOrKwuGBBHkRY15v382Y0GIYnmrZW8/BvUa+telKrztY3e4kX0hRfKMstvs/Vb0P5VMCnN2Ns/Qsak3903dl/A3M+hs3oavyNwQCCCDqCORB5EeVecJoSM0bcxy/arG7K967gYKdu+v9gT9ZR/d38R08vhSRYmOiZguRYywa6tIMwjNiM6qPebW1rrzOvjG9oSx4dfbsVhztJG83fkEobNM7xKAPo8rEd0AWdhoM65ZDtHaMcCZ5Wyi9hoWJPgqqCWPkAeRqNjYb4/EmfEZRhly8BYyDxhYtHM7Dmozkqp8T55oTW01nYY9kK21cXxschSGAjgYU6pna93mPJm0OnLp0bNYoa9R/YOwDC7txMyt9XLbUdSSSSf96kCx0JZkFaO8UsKYWaTERiWKNGd0Kq1xGM1gG0J061G9r7dxfGQYdRwy1vdzE25kkmw0udK62NR8Zg8ThzlWVo3jJNwl5E7reIBBGnSs68lbTkLzS1OrVG+cZ7gilRwk5YHhdw4VpY3sOJaQhoj7ma2ZM1g16lED5lVvEA/MXrhf90MNZVPFIUyGzSuQWnMhd2BNi/tZNfPrYV97f2q2GjCwpncLcBrkBUFtbak1a1orGyrWs2nId2v2otu1vFNLkGIjC8T3GUEC9rgEHxANj5VKKVtFo2C1ZrOS19oJGY242XhgXYsbABdc1/q2te/S16jmzMOJXUqpVE1iQsyTKJNfpQYk52kueetiwOrOlSfE4dJEZJFV0YEMrC6kHQgg8xUU2ThJNmu0bPn2fa8JYlpYXZgBAqgFpFYnugai3zsjZzEvUed/Px8zbSox2j7yDA4NmU+2k9nCOudhq1vui5+VfWF3oKySLilWNFLd8X9mAW4Zlv8AUdRdZB3b5kNiNal23t//ALQxjYqS64aHSFD4Dr+Jjr8h0ohq7Tf6JgEwwPtcR3pfEIDc3+JsPgKsTsO2Jw4JMUw1lOSP8EZ7xHxfT+AGqt2ZhJtpY1VHvStYdQka8z8Avz5da9MbNwSQxJFGLJGoVR5KLD1qZGzSlKgKUpQKUpQKUpQKUpQK+JogylWFwRYg8iDzr7pQefe0fdBsNL3AcpuYm8V5lD94fpUEcFrMhKupuCNCCNQQehBr1btvZMeKiaKUXU8iOakcmXwIrz3vtulNg5jcc/dYDuuPEeDeIqdHW3Q2u+0pymKlVXChQBdZHS1pUi6IXIu7A5iO6LCrWgQKAqgBQAABoABoAB0Fq802uQykq6kEEGxBHIgjUHzqyN0O0vlDtDRuSzgaH/mgcj94aeIHOmC2omrZVq5WGxAYBlYMp1DKQQR4gjQ1Enxki4iGGJI/axQgNJFxFVmGId3IBUkkRqPe89agdrae7sxkDQOmUNmAZmQqTzFwpzD5aaVIdlYMxqc7B5GOZ2AsCeVgL6ACwFQbae2pcOxR1wZySAM/CWPMjRpIMiSTAXuxBbOemlbS7VdzJiYY0ECYRpRBJCMzPG0ykB1a3eKAhgGBW1hreqVpWs7C1r2t0lPL1xN5dlySgNC1nAIsTa4PgehrQh2kkEvDxxw6gwo6yCLhKzO8okVQWb3VWK+vW/I6c7D43ENxMQI4ygwazLCcObs5M+UA3uCcqk6E2IFhzM2rFoyStprOw7OwtlzgRCcgLFcquYMxYggFiNAoBNgKktVuu1Ma0PFXDwvHdLNCkKsz8aIcNbTODmBZTcC173qTbHxZkTPJGkTrIAYxG6NF4q7MAXP3lABHK/OlaxWMgtabTspFUf3owbFXkZi8AQcSEkJYISxlik0KTLoQbgd3odaybZ3twmFh400oCm+RRq7kdFXmfjy8TVIb679z7ROTWHDA6Rg6tbkZD9Y+XIefOrKsO3tqjEPwMOcuGTQuAU4gHNsv1A1lLKO6WGawJtXIxeI4mWKMHhqQABzZuQ06k1plyRkTRepq6eyns/4WXF4pLPzhjYaoDydx9s9B0+PKR3ezDc76FDxJh/8A0SgZvuLzCDz6nzt4VOKUqApSlApSlApSlApSlApSlApSlArR2vsqLExmKZcyn5g9Cp6Gt6lB59377O5sKTIl3i6SAcvKQdD58j5VA5RbuyCvXrKCLHW9V/vZ2XYfEXeC0L/Z/uyfIc09NPKp0UjsTbmKwZvhpSF6o3ejPxU6eosfOprsbtMw+i4rDGM8i0N2T/ASGHwGaovvFuXjMGx4kTZftKMyH1GlR1nt7wpIv/Zm8mzJ7ZJ4b9FduG3+F7GpHBDEQMoBHkb/AL15aup/q1IwB7py/A2qB6tXCJ9j9axYiXDxC8jxRjxd1X/Ua8umdyNZXPkXP86wFEvfS/50HoPavaFsmAaSiZuiwKZL/B9E/wA1QLb/AGrTSd3CQJh16SPaSX4gEZEPo3xqus4HL+VZcPFJIQsaFmPIICWPw60H7iJ2di8rs7nmzEsx+dZMFhZJnVI1ZixsqqMzMfAAc6ne63ZFi5iHxNsOng3ekPwUcv4iPgauTdndLC4FbQJ3iLNI2sh9eg8hYUER7PezNcPlnxgDSjVItCsZ6Fj9Z/yHnzqzKUoFKUoFKUoFKUoFKUoFKUoFKUoFKUoFKUoFKUoPl0BFiAR4HUVEN59ysDIrO2HQNlY3Xu6hSRy86mNcveFrQufuP/pNVvORK1e6g8ZudEdVLD1v+tc99zCfdc+oH7Gp01qws1csct/d1Tx1QX/udJ9ofnWRN0be85t5aftUzZhXwNafWsj6VXM3W3Tw74mJJELKzWIJOo9KvTZOxMPhhlghjjH3VAJ+Lcz61WO7gAxUNvtireFbcNptuseWsRMYAV+0pWzIpSlApSlApSlApSlApSlApSlApSlApSlApSlApSlArlbxwM8DKnMgjw94EV1a18YhKm3P+VVvGxK1ZyYlWB3XxX2L28D/APlYpthzqLtC2nPSrJhkfoQB5rf960duPIFPeU6fZb+dcE5Ed3V55mcVsuGJ0AJ+Gpr6OAca5G+OU/yreBySEd7UC1vMAny612FxKhdcxPp/Os5s0c3dfAO+Ijyr7rBje47qnXpr/vVpiodue6tO5uLhLAdSCRc+lh86mVd/BGV1yc07YpSlbMilKUClKUClKUClKUClKUClKUClKUClKUClKUClKUCsOKF1Ol/LlWasWIW6nQnyFRPYhzsGx8v69K095X9mdRy/rpWXD3vyHOtXeC+Q6CvE5L9Mdta/fCDl9fe/r5VstNZfeI+F/wDatVwQ1qySg2t+3+1U2XViW7gt3XHEU63yW9oOlyeo+fpUvqK7iA8Nu8hF+QHtBz98+HhUqr2uH9EPL5P1SUpStVClKUClKUClKUClKUClKUClKUClKUClKUClKUClKUCsWJ906E6fV5+lZa/CKCMRY2MGzaa/A1qbc2lBb3j+tdyfYKMSQzKT4HStLE7qZ+cz+uv715tvCWmejsry03Vd4jFoWvy+fTT/AHrBicaLd1v6+NqnZ7P0J1mY/wAI/nX7H2eQA3Mjn0T9waR4Sy8+Iozdndzh7nhEE809/wD9zz8PKpbWts/BJDGsaCyr/RJ862a9CsZGOK07MyUpSrKlKUoFKUoFKUoFKUoFKUoFKUoFKUoFKUoFKUoFKUoFKUoFKUoFKUoFKUoFKUoFKUoFKUoFKUoFK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0" name="AutoShape 6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2" name="AutoShape 8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0" name="9 CuadroTexto"/>
          <p:cNvSpPr txBox="1"/>
          <p:nvPr/>
        </p:nvSpPr>
        <p:spPr>
          <a:xfrm>
            <a:off x="571472" y="2000240"/>
            <a:ext cx="78581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 smtClean="0"/>
              <a:t>Si tenemos 150 litros de agua acumulada a 60°C y agua de la Red a 15°C. </a:t>
            </a:r>
          </a:p>
          <a:p>
            <a:endParaRPr lang="es-CL" sz="3200" dirty="0" smtClean="0"/>
          </a:p>
          <a:p>
            <a:r>
              <a:rPr lang="es-CL" sz="3200" dirty="0" smtClean="0"/>
              <a:t>Estos caudales combinados en partes iguales nos permitirían disponer de:</a:t>
            </a:r>
          </a:p>
          <a:p>
            <a:endParaRPr lang="es-CL" sz="3200" dirty="0" smtClean="0"/>
          </a:p>
          <a:p>
            <a:r>
              <a:rPr lang="es-CL" sz="3200" dirty="0" smtClean="0"/>
              <a:t> </a:t>
            </a:r>
            <a:r>
              <a:rPr lang="es-CL" sz="3200" b="1" dirty="0" smtClean="0"/>
              <a:t>300 litros </a:t>
            </a:r>
            <a:r>
              <a:rPr lang="es-CL" sz="3200" dirty="0" smtClean="0"/>
              <a:t>de agua caliente a 37,5°C.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1.1.</a:t>
            </a:r>
            <a:r>
              <a:rPr lang="es-ES" dirty="0"/>
              <a:t>	</a:t>
            </a:r>
            <a:r>
              <a:rPr lang="es-ES" dirty="0" smtClean="0"/>
              <a:t>Constante </a:t>
            </a:r>
            <a:r>
              <a:rPr lang="es-ES" dirty="0"/>
              <a:t>solar</a:t>
            </a:r>
            <a:endParaRPr lang="es-C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9" name="8 Imagen" descr="http://www.greenrhinoenergy.com/solar/radiation/images/solar-constant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285992"/>
            <a:ext cx="771530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785786" y="1571613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 smtClean="0"/>
              <a:t>Constante solar =  1366 [</a:t>
            </a:r>
            <a:r>
              <a:rPr lang="es-CL" sz="2800" dirty="0" err="1" smtClean="0"/>
              <a:t>Watt</a:t>
            </a:r>
            <a:r>
              <a:rPr lang="es-CL" sz="2800" dirty="0" smtClean="0"/>
              <a:t>/m2] ±3% .</a:t>
            </a:r>
          </a:p>
          <a:p>
            <a:endParaRPr lang="es-CL" sz="28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857224" y="5618165"/>
            <a:ext cx="7715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 smtClean="0"/>
              <a:t>Energía Solar útil =  1000 [</a:t>
            </a:r>
            <a:r>
              <a:rPr lang="es-CL" sz="2800" dirty="0" err="1" smtClean="0"/>
              <a:t>Watt</a:t>
            </a:r>
            <a:r>
              <a:rPr lang="es-CL" sz="2800" dirty="0" smtClean="0"/>
              <a:t>/m2] (en promedio)</a:t>
            </a:r>
          </a:p>
          <a:p>
            <a:endParaRPr lang="es-CL" sz="2800" dirty="0"/>
          </a:p>
        </p:txBody>
      </p:sp>
    </p:spTree>
    <p:extLst>
      <p:ext uri="{BB962C8B-B14F-4D97-AF65-F5344CB8AC3E}">
        <p14:creationId xmlns="" xmlns:p14="http://schemas.microsoft.com/office/powerpoint/2010/main" val="42531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8.2 Hidráulica. (Caudal)</a:t>
            </a:r>
            <a:endParaRPr lang="es-CL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03238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706" name="AutoShape 2" descr="data:image/jpeg;base64,/9j/4AAQSkZJRgABAQAAAQABAAD/2wCEAAkGBxMTEhUUEhQVFRUXGBwbFhcVGBgWFxsYFBkaFxQaFxocHCggGBolHBoXIzEjJSkrLi8uHB8zODMsNygtLiwBCgoKDg0OGhAQGiwlHCYsKywvLCwsKyw0LCwsLCwtMCwsLywtLCwsLCwsLDQsLDQsLDAsLCwsLCwsLS0sLC43LP/AABEIAOEA4QMBIgACEQEDEQH/xAAcAAEAAgMBAQEAAAAAAAAAAAAABgcDBAUIAgH/xABHEAACAQIDBQUECAMGAwkBAAABAgMAEQQSIQUGEzFBByJRYYEjMnGRFEJSYnKhscGC0fAzQ5KisuFTc8IVFiU0NYOz0vEk/8QAGQEBAAMBAQAAAAAAAAAAAAAAAAECAwQF/8QAKhEBAAMAAQIFAwMFAAAAAAAAAAECEQMhMQQSQVFhEyKhMnGBkcHR4fD/2gAMAwEAAhEDEQA/ALxpSlApSlApSlApSlApSoXvX2j4XCXRTx5R9VCMqn77ch8OdBNK5O1d5cJh/wC3njQ/ZLAt/hFz+VUJvH2k4zEkjiGND9SK6D1bm1RCWZzqdL9f5k1OD0Dju1vAp7gml/CmUfNiK48/bVGPdwrH8Uqj9FNUczeJ/U185h4n+vWmC7k7bV64T5TD/wClb2F7Z8Kffw8y/hKP+4qguKnj+lZVZfH8v96YPTOze0jZ02gn4Z8JVZPzIt+dSjD4lJAGRldT1Uhh8xXkJSehB9f2Nb+y9tT4ds0MkkTfcJHzHI0wes6VS27PbBItlxiCRf8AiR6OPivI/lVsbF25Bikz4eRXHW3MfiHMVA6NKUoFKUoFKUoFKUoFKUoFKUoFKUoFKUoFYMbi0iRpJGCIouzMbACvnH41IY2kkYKii5J/rU1597Qt95MbLw47iFT3U/6n8T+lB1d/u06ScmHClo4eRI0kk+Xur5DXx8KrdiTq5sPDrR5Anm39fKpRuTuiuKlBxTsgsxSMaGThtklGb6uQ2zL72qnQG9WEb2fgpcQ+TDQtI3Wwvb8ROi+tTnY/ZPK9ji5gn3Iu+3qx7o+Rq0dm7OihQJCixoOSqLD18T5mttiALsQBcC50F2IVR8SSBVRE9ndnGz4v7kynxlZm/LRfyrgbzbFWPEvHh8OusZdI0hNyVgkJKsBbKGiRcvPM4N9bG0lsCASAScoB6tYtYedgT6VGu0HaBGzMQ2HkdH4SyI6FkbKsqBrHQg62I86DNuns2N8OS8K2M+IKcSIAmNsRIYjZluBkK2v0tW5i9zcBL7+EgPmI1U/NbGunh9oo2mt86x8tMzxLMCNeWVhr4isv/aEeXNc2yO/L6sRsx+ZFvGggm1OyLAyXMRlgb7rZ1/wvc/IioNt3szx+Gu0YXFRj/h+/bzjOv+Emr+jNx4GwuL3IuL2Na21Fl4TCC3FOiluSliAXPjlBLW62t1qdHl1VRiQQY3GhB018CDqD5VubN2rPhJA8blGHJlOh8iKnW8mxYMQ5iCMrRvwUZgVdREHUGRz77ORLiHY5rRRLyLgmHbT2PiMGEaZGbDzC8UpUgMp93MNSjFbHKdbHrY2kXPuH2jR4u0U9o5+n2X+HgfKp9Xkt4ilnjPdGuh1XwPmKuXsx7QOMFw+Jb2nKNz9byPnVRZ9KUoFKUoFKUoFKUoFKUoFKUoFfjMACToBzr9qGdpW8Aw+HZb6kXb191fUgk+Smgr3tT3xM0nBjJyDkPHzPx/T41W0jZdBqx9STWaWYsWlfUn9/51Ouy3dbOfps4uL+wU9SNDJ8ByHz8KnsMm7XZu3AaSdsmJYAxAgOsRGo4ikEOTyYHQAnrWWHAyQ58Ri2mgjhkhZmaMSu7q2U5GS3IDJxgLPHJlK3UVZiLWrtmZRGUYRniKwtNpC1vfjduSllzWv4E2NrVA2JMdGqcTMGUKrkoQ3s2OknP3LXN/AG1652LxrSs8Ko8hGeOVY8tkDAPDLxWIVSBa63zXJIBy1HN39ktFlRpJOCzN9DgJyYoxSqDJHLIG7kAIvbmSoNx7pkuztkmVUWRV4ADxvhkHDihYcrAW4g6XOmqsAKrNvSG1OLY81pyGk2Lvnd5u8uSWVcEglyvEMrPxpFyAELYqUGinzr82hhVySh8KZFiiMjriMVJrHKzOwyRgoQWjJI5aCpThtlFTHcqwERil7ts40yGw0072n3jXSWFR9UcgvL6o5A+I1OnnTLSt5uKvaN/eUE2u4wqyscLDaFYpO5NMpvJmiTKbaMAtr+GlZSAqPmgnjAiTOYcTxgI3uQoWcW6G4UdRzrs784NJsK0TSxw53QZ5CACVYNl56k2rtNg0K5SoIOW/nksVv42sKrETvdrNuH6VZmvXZ9+3T5/dF48W3FISVZJM5kMEoOGmZuHw4xr3XUWHIAaXvprq7d3qliiMKAnFuEihR1KSNNIPaSBTpwUBHeFxe4vYayTaWxkkVw3J3V5Cwv3YwO6v2R3Rr5tXBeJiqd1po5GYwwksJ44wP7SOYkNGba6kWzqoI622Y7sfp1tG0n+J/y6eB2DDLhIIZ2OKEQsZHZyWZbpLdr3ZCcylTcEaG4rr4/AxzRtFMivG4sysNCP28qjGBxvDysrgwC0YmIAECRWzQvEo0mZhlzWAOgsCEV5LBjgzKpDK5XMUIuVXoXtcKT0BPj4GrMZiYnJURvruk+y5cylnwkh7jHUox+pJ+dj1+IN4y8ZjIkjNlv05qeY9K9PbU2dHiInhmUPG4swP6jwINiD0IFeeNubCfAYlsLN30IzROfrxn/AKh18/SpQubsz3tGNgySH28Y733l5Bh+hqaV5f3b2s+AxaSKSQp1H2425j1H5ivTWDxKyxpIhzK6hlI6hhcH5VAzUpSgUpSgUpSgUpSgUpSg+JZAoJOgAJJ8hqa899p21jPiRHfl3mHm1rD+Fcq/HNV272YwR4dr8jfN+BAXf5qpHrXmjFYsu8sz8ySfUkk29amBl2Lss4zFx4ddEvdyOiLq5+Wg8yKvzCwKiqiAKqgBQOQA0AqquyrFQQLNNMXVnIXPw3MaqveIZwCEJJ620Aq2cFIsiq6MGVhdWUggg8iCOYoPjGYho7EIzJY5mTvOngwjtd153tc8tD0jsBMp4mVJcx9kiEiHFSxWIxLqfcRLAXuczAG7WjNbG1pRLMsQYKbm7WkhngjQXncN/eRsAFBFhmZT3rabewsKJ7SlE4ZAEXDYq+HWMWjjFuR6m1iCcpBAqlp9Ib8NInb27Q5riTDycaYST4edl4jMpWaGZDZSANQobkBp4X5tYaV8qKje6e0i+JxaOjK2fP3gw7tzEgAItbLGCCOeY+FViIpOb3bcl58RSbZnljr8+kdPhKhX7X5X7WjiRLtDw0jRwmJXZld7cNcxDNE6pcW90sQD0sTepXHewvzsL/GvqvwmqxXrrW3LNqVp7b+SsMgV1IvoQRdTqL6GxHI1U/apv7ctg8I+g0mkU8z1jQjp9oj4eNRfs22tPhpJJUUtDlCuC2SPOxHDJaxAbQ8hex8xUzMRGyrx0te0Vr3lbu0sEYWzRquoEaYdFBWaMAZxLfQEAmxOg6k5rV+bMxJRlEWZ45Cxj+20guJUxMjEm8YGnUhbd4rrgxgxeMWIQuIIJIw0jjWbva5B4aEa/HwscMWyFg9gV4eHmYInEcO/HW5SUjlZiLFbm/duBciqRPXpHR1344nj62+/2+Pn5/qmkMqsLqQw8QbjTQ2PxqA9p2x5cdhi8UDK2GvJHI/dZ8o76JHqxBA+tl1AsDW3h9uY+S8WGw/fU5JJsRaLDRuujLCi9+UA3tqeVNs7KdJAeEZpJwC8ipJIqyRqilY0DAKH1bvsqix53tWjhUviUEuGWdOae98Do39fzq4exTbfFwjQMe9A3d/5clyvyYOPhlqBRbJOHx8+ElBVZhxFUlSQJedyvduD4aDKbV8dl2PbCbTWJ9AxaBx+I9z1zhPmakehqUFKgKUpQKUpQKUpQKUrHiJ1RSzkKoFyTyAFBAu1vHZMO4Bt3APWVtf8sbfOqDxhtEB1JvVs9r+0klgDRNmR5AFYXseGhvz83NVjFFnxGGj+1Iin4Myg1MCeT7r4qKOBIYYibIvHiDRyrntfjMsitZSWOYZr8io51I8ZhsbhVT6K2E+jqiqYZ2dDmN8xWYm7FmP1iPnUo61h2lIQgsXFzrkhM+luTIBe3wpoi2z5neNjiA0BkcQBXk+kiOOIcSc5+qO1lNyfq3PhONkBjd2ELBgpEsX1xrYka6a6EM3M8qiWxGAGHyycI8AyDLCchOMkMjXX6g7vK4PS+lTyIVSO8unk+3jrHv1/7+GZRX2FHO2vjXyK+qs5n7X7X5XM3g21HhIjI+v2VGlyASdegABJP6mwIdMmq07Ut++AGwmGb2xFpXX+7B+qD9sj5Dz5c3aHapK8cixqsTlSEfIWynxuZPkcvMg20tUQ3W3Qmxcx42dI1b2rt7zE94hb+8xBBzcrG/gDI1d0N1JcdJpdIVPtJP8ApTxf8hzPQG4pd10OGXD4fLEqMGW65gSNTnFwWJ5k3511tmYGOKNYolCRqLKo5f7k9SdTXXhjtUWjYyV+O9qWi1e8MGysEIYo4wb5EVbnrlAF/wAq0d4sEpVmvBHmXK00vvKBqmXUa315ixA0NdsCtPajOFurRIFuWeYEhbcjYEefUVEx0xNLz5/N6o/g8UpdJvZgzIHvkeZhJHaOdYlQ6XGXUeehqWqah2DmuO5JxcuJZc0BEYZZ4uIwBLHKue31r6elSnAs2XvKABYL7Qykj7xI5+ppE7By18t5hXfa7hcmIwGKGntDC58pNUPp7SoFvtCYNoCRNC6xyr+IaE/4lq0+2aDNsuRhzjeNx5HNk/RjVfdp8dxgpftRuvojBh/qq3ozXxs/FCWKOReTorD4OAR+tbFQ7st2wJ8EicmgAjYX6AAoR5EafEGpjUBSlKBSlKBSlKBXC32kVcHKXOVQBc/xAV3a0Nu7P+kQSRXAzrYEi4B5qbfG1BRW+K22fhh4SP8ApHUa2IP/ABDCX/4sf+sVNO0LZD4fBJFIwZo5Llhex4guOf4ageHmyYnDSdFkjJ/hdSfyqw9Diudton6wUIOTHFyYY3trfIuvqTXS61g2ibKCDax6QmdtfsqOR8+VVEZwm2Uw5gzSyJmwmHsI4xJmAD3ubG3Py51I228s+GleF5IOHYs8kdjl95sgbQkgEDnqRoa5GynyCEZ5Y/ZNEcsYZycLKVUFcrZTZidBUux2BjxEXDkDZGymwJRrqQy6ixGoFZZbq77X4orSZrO9Ov8ArP7sux2kMERm/tSi8T8Vhm/Ot2sWHiCKqi5AAAzEsdPEnUmstax2cVp20y/arntgxaBIos44jq+Vb66PE9/K+RlF+ZNqk++W9EWAgMj95zpFHfV2/ZR1P72qqd1d159rTtjMazcEtqeRky8o4vsRjlf0GtyCqLxPnCxrHd720zFyde7b1HToKt7dHCMsKg+C2tqDlREJB6i6mx6ix611Yd08KrXWMj7pdyuvMFS1iPI6V3o8IBUYtNtYsIlb6ivlI7V9kVKr54y6d4amw1Gp8B4mvnFPZGOYLYHvMLgeZFxcetVnicJl4ChCFWbErGApIDfToSgXTQ5A9vIGpXtfe5IXeOWOeEA2WbhF4zyNxbp0rOOT3d1vB22Pp/d3/EtGaQSCUmSKYHEQd4QtImii4MQYlrDz8+lSrZgtGtsttfcjMK8+kbElahs2PleNZIFGJeXEs65ZPoxeOGLhkqSdDmtp11rr7K3glYNHPhcThSsbMZZskkYy+Lq2p15W1ANWr2c/PGckww9qv/pWK/Cn/wAiVXHaT/5PZv4ZP9MddHtAx8y4CWKTECYusdsssciv31bOBwVYXsTYMwHKuZ2pHKMDF9mOQ+hZVH+mrsUy7ED7DEaf3i6/wC49LfnVl1F+zXCCPZuH0ALKXOnPOxYE+Pdyj0FSioClKUClKUClKUClKUFcdr2DzQubc0DesTW/SQ/KqJxgJjU9Rp+1em9+MHxMMT9k6/hcFG+Wa/pXm/FYYq0sR0IJtUwLc2fvrFJhldFkMmQc4ZzGZFAzrxI426+tZto7wTmONIsDiJJJolchH4SRknVHmBBVgRYgW0qBdnOAkxUckIkQLEQTG/EZbPe7cNHVZb2t7Qtaw0tVq7v7JTCxCJCSMzNeyqLubnKqAKi+AAqBG9i4iULLxWjjeOTjgYZzMFiIEWKUs2bM6izka6sKn+zZroLhwL2BlsGbrfnfXXQ2OnIVGtso8bCVQzLF37M0cUCxHuyx25vI63tm7uYJqvXPsNlWRQBxAF4kc8j3UYZvd4d/rAWU6DkGY6gGs9J10Uy/HnrCXiuFtXfDCQQSTmQOEOXKvvM591FvzvrrysCelbm1dswYfDtiJXAiABzDXNm90IPrE9AKrHdHdF8e6YrHIVw6qoghItxFX3WcfY8ftfh5z11lEV8s739Hxu9u/PtjEfTsfdcPf2UWozqDoidREOrc2N+VWlg2RkAhy8Ne6AosoyEqVA6WIItWwq8gBYDQAaAAeHgKr7EYbERRycRZgpmLKUcp7PNOQosw72cq58VYfZqtreVt4fgjl2Nyen5WHCy3ZQQStsw8MwuL1nZgASdABcnyHOoLhcJMVhlYYhldwx4TZWusUUcTMbi6XVzrca1+bK2VihOhY4gKbZyZHIGdZw+jEgWIh6aaeNR559mk+FrETM3jonUMquoZTdWFwR1B5V8z4lEKh2VS5yqCbZm52HibCmFhCIqDkqgC9uQFumla+08KZOHa3dlVjfwW97edXckRHm+GxhsQkih42V1N7MpBGhIOvxvXM3gxvDX3nQ2upCB0djosbEg2JNrajmNa+9n+wUROVDu8zRg3CnPK8irmta+UjTnoxAIBrj4nFEu75ZcsR70LHOr4mwMSx2uSALOcug0NgQ1omejWtYi8z6Q/cJg/aLGQCI0EffgMkTSORLiNQe5rk1NhcHnUkxscnDIgKI+mUupZAARe6gj6t7a1yd3cNkAOj3BzTRMQjve7tLET3JM1+WYjkSOVd8VbGNp2dlUXaPgiMTg4CsIeWYSNwVdAyRe8XQsVDHXUanLrUX7R5zLtHhrrwo44h5t7x/zNapNNtFMTtjEYpjeDBoUU8x7O5kI9c4/iFRrs8wrY7aqSPreRp3+CHMv+bIPWp9EPQezMIIoY4hyjRUH8Chf2rZoKVAUpSgUpSgUpSgUpSgx4iEOrKwuGBBHkRY15v382Y0GIYnmrZW8/BvUa+telKrztY3e4kX0hRfKMstvs/Vb0P5VMCnN2Ns/Qsak3903dl/A3M+hs3oavyNwQCCCDqCORB5EeVecJoSM0bcxy/arG7K967gYKdu+v9gT9ZR/d38R08vhSRYmOiZguRYywa6tIMwjNiM6qPebW1rrzOvjG9oSx4dfbsVhztJG83fkEobNM7xKAPo8rEd0AWdhoM65ZDtHaMcCZ5Wyi9hoWJPgqqCWPkAeRqNjYb4/EmfEZRhly8BYyDxhYtHM7Dmozkqp8T55oTW01nYY9kK21cXxschSGAjgYU6pna93mPJm0OnLp0bNYoa9R/YOwDC7txMyt9XLbUdSSSSf96kCx0JZkFaO8UsKYWaTERiWKNGd0Kq1xGM1gG0J061G9r7dxfGQYdRwy1vdzE25kkmw0udK62NR8Zg8ThzlWVo3jJNwl5E7reIBBGnSs68lbTkLzS1OrVG+cZ7gilRwk5YHhdw4VpY3sOJaQhoj7ma2ZM1g16lED5lVvEA/MXrhf90MNZVPFIUyGzSuQWnMhd2BNi/tZNfPrYV97f2q2GjCwpncLcBrkBUFtbak1a1orGyrWs2nId2v2otu1vFNLkGIjC8T3GUEC9rgEHxANj5VKKVtFo2C1ZrOS19oJGY242XhgXYsbABdc1/q2te/S16jmzMOJXUqpVE1iQsyTKJNfpQYk52kueetiwOrOlSfE4dJEZJFV0YEMrC6kHQgg8xUU2ThJNmu0bPn2fa8JYlpYXZgBAqgFpFYnugai3zsjZzEvUed/Px8zbSox2j7yDA4NmU+2k9nCOudhq1vui5+VfWF3oKySLilWNFLd8X9mAW4Zlv8AUdRdZB3b5kNiNal23t//ALQxjYqS64aHSFD4Dr+Jjr8h0ohq7Tf6JgEwwPtcR3pfEIDc3+JsPgKsTsO2Jw4JMUw1lOSP8EZ7xHxfT+AGqt2ZhJtpY1VHvStYdQka8z8Avz5da9MbNwSQxJFGLJGoVR5KLD1qZGzSlKgKUpQKUpQKUpQKUpQK+JogylWFwRYg8iDzr7pQefe0fdBsNL3AcpuYm8V5lD94fpUEcFrMhKupuCNCCNQQehBr1btvZMeKiaKUXU8iOakcmXwIrz3vtulNg5jcc/dYDuuPEeDeIqdHW3Q2u+0pymKlVXChQBdZHS1pUi6IXIu7A5iO6LCrWgQKAqgBQAABoABoAB0Fq802uQykq6kEEGxBHIgjUHzqyN0O0vlDtDRuSzgaH/mgcj94aeIHOmC2omrZVq5WGxAYBlYMp1DKQQR4gjQ1Enxki4iGGJI/axQgNJFxFVmGId3IBUkkRqPe89agdrae7sxkDQOmUNmAZmQqTzFwpzD5aaVIdlYMxqc7B5GOZ2AsCeVgL6ACwFQbae2pcOxR1wZySAM/CWPMjRpIMiSTAXuxBbOemlbS7VdzJiYY0ECYRpRBJCMzPG0ykB1a3eKAhgGBW1hreqVpWs7C1r2t0lPL1xN5dlySgNC1nAIsTa4PgehrQh2kkEvDxxw6gwo6yCLhKzO8okVQWb3VWK+vW/I6c7D43ENxMQI4ygwazLCcObs5M+UA3uCcqk6E2IFhzM2rFoyStprOw7OwtlzgRCcgLFcquYMxYggFiNAoBNgKktVuu1Ma0PFXDwvHdLNCkKsz8aIcNbTODmBZTcC173qTbHxZkTPJGkTrIAYxG6NF4q7MAXP3lABHK/OlaxWMgtabTspFUf3owbFXkZi8AQcSEkJYISxlik0KTLoQbgd3odaybZ3twmFh400oCm+RRq7kdFXmfjy8TVIb679z7ROTWHDA6Rg6tbkZD9Y+XIefOrKsO3tqjEPwMOcuGTQuAU4gHNsv1A1lLKO6WGawJtXIxeI4mWKMHhqQABzZuQ06k1plyRkTRepq6eyns/4WXF4pLPzhjYaoDydx9s9B0+PKR3ezDc76FDxJh/8A0SgZvuLzCDz6nzt4VOKUqApSlApSlApSlApSlApSlApSlArR2vsqLExmKZcyn5g9Cp6Gt6lB59377O5sKTIl3i6SAcvKQdD58j5VA5RbuyCvXrKCLHW9V/vZ2XYfEXeC0L/Z/uyfIc09NPKp0UjsTbmKwZvhpSF6o3ejPxU6eosfOprsbtMw+i4rDGM8i0N2T/ASGHwGaovvFuXjMGx4kTZftKMyH1GlR1nt7wpIv/Zm8mzJ7ZJ4b9FduG3+F7GpHBDEQMoBHkb/AL15aup/q1IwB7py/A2qB6tXCJ9j9axYiXDxC8jxRjxd1X/Ua8umdyNZXPkXP86wFEvfS/50HoPavaFsmAaSiZuiwKZL/B9E/wA1QLb/AGrTSd3CQJh16SPaSX4gEZEPo3xqus4HL+VZcPFJIQsaFmPIICWPw60H7iJ2di8rs7nmzEsx+dZMFhZJnVI1ZixsqqMzMfAAc6ne63ZFi5iHxNsOng3ekPwUcv4iPgauTdndLC4FbQJ3iLNI2sh9eg8hYUER7PezNcPlnxgDSjVItCsZ6Fj9Z/yHnzqzKUoFKUoFKUoFKUoFKUoFKUoFKUoFKUoFKUoFKUoPl0BFiAR4HUVEN59ysDIrO2HQNlY3Xu6hSRy86mNcveFrQufuP/pNVvORK1e6g8ZudEdVLD1v+tc99zCfdc+oH7Gp01qws1csct/d1Tx1QX/udJ9ofnWRN0be85t5aftUzZhXwNafWsj6VXM3W3Tw74mJJELKzWIJOo9KvTZOxMPhhlghjjH3VAJ+Lcz61WO7gAxUNvtireFbcNptuseWsRMYAV+0pWzIpSlApSlApSlApSlApSlApSlApSlApSlApSlApSlArlbxwM8DKnMgjw94EV1a18YhKm3P+VVvGxK1ZyYlWB3XxX2L28D/APlYpthzqLtC2nPSrJhkfoQB5rf960duPIFPeU6fZb+dcE5Ed3V55mcVsuGJ0AJ+Gpr6OAca5G+OU/yreBySEd7UC1vMAny612FxKhdcxPp/Os5s0c3dfAO+Ijyr7rBje47qnXpr/vVpiodue6tO5uLhLAdSCRc+lh86mVd/BGV1yc07YpSlbMilKUClKUClKUClKUClKUClKUClKUClKUClKUClKUCsOKF1Ol/LlWasWIW6nQnyFRPYhzsGx8v69K095X9mdRy/rpWXD3vyHOtXeC+Q6CvE5L9Mdta/fCDl9fe/r5VstNZfeI+F/wDatVwQ1qySg2t+3+1U2XViW7gt3XHEU63yW9oOlyeo+fpUvqK7iA8Nu8hF+QHtBz98+HhUqr2uH9EPL5P1SUpStVClKUClKUClKUClKUClKUClKUClKUClKUClKUClKUCsWJ906E6fV5+lZa/CKCMRY2MGzaa/A1qbc2lBb3j+tdyfYKMSQzKT4HStLE7qZ+cz+uv715tvCWmejsry03Vd4jFoWvy+fTT/AHrBicaLd1v6+NqnZ7P0J1mY/wAI/nX7H2eQA3Mjn0T9waR4Sy8+Iozdndzh7nhEE809/wD9zz8PKpbWts/BJDGsaCyr/RJ862a9CsZGOK07MyUpSrKlKUoFKUoFKUoFKUoFKUoFKUoFKUoFKUoFKUoFKUoFKUoFKUoFKUoFKUoFKUoFKUoFKUoFKUoFK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0" name="AutoShape 6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2" name="AutoShape 8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" name="10 CuadroTexto"/>
          <p:cNvSpPr txBox="1"/>
          <p:nvPr/>
        </p:nvSpPr>
        <p:spPr>
          <a:xfrm>
            <a:off x="214282" y="1915531"/>
            <a:ext cx="864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 smtClean="0"/>
              <a:t>¿Cuanto tiempo de ducha se tiene?</a:t>
            </a:r>
            <a:endParaRPr lang="es-CL" sz="3200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642907" y="2928934"/>
          <a:ext cx="8001059" cy="2371900"/>
        </p:xfrm>
        <a:graphic>
          <a:graphicData uri="http://schemas.openxmlformats.org/drawingml/2006/table">
            <a:tbl>
              <a:tblPr/>
              <a:tblGrid>
                <a:gridCol w="1599787"/>
                <a:gridCol w="1599787"/>
                <a:gridCol w="1600495"/>
                <a:gridCol w="1600495"/>
                <a:gridCol w="1600495"/>
              </a:tblGrid>
              <a:tr h="10889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 dirty="0">
                          <a:latin typeface="Calibri"/>
                          <a:ea typeface="Calibri"/>
                          <a:cs typeface="Calibri"/>
                        </a:rPr>
                        <a:t>Tipo de ducha</a:t>
                      </a:r>
                      <a:endParaRPr lang="es-CL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latin typeface="Calibri"/>
                          <a:ea typeface="Calibri"/>
                          <a:cs typeface="Calibri"/>
                        </a:rPr>
                        <a:t>Ducha Alto caudal (Antigua)</a:t>
                      </a:r>
                      <a:endParaRPr lang="es-CL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</a:rPr>
                        <a:t>Ducha bajo caudal (actual)</a:t>
                      </a:r>
                      <a:endParaRPr lang="es-CL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latin typeface="Calibri"/>
                          <a:ea typeface="Calibri"/>
                          <a:cs typeface="Calibri"/>
                        </a:rPr>
                        <a:t>Ducha Ultra Bajo caudal</a:t>
                      </a:r>
                      <a:endParaRPr lang="es-CL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 smtClean="0">
                          <a:latin typeface="Calibri"/>
                          <a:ea typeface="Calibri"/>
                          <a:cs typeface="Times New Roman"/>
                        </a:rPr>
                        <a:t>MI</a:t>
                      </a:r>
                      <a:r>
                        <a:rPr lang="es-CL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DUCHA</a:t>
                      </a:r>
                      <a:endParaRPr lang="es-CL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8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>
                          <a:latin typeface="Calibri"/>
                          <a:ea typeface="Calibri"/>
                          <a:cs typeface="Calibri"/>
                        </a:rPr>
                        <a:t>Caudal</a:t>
                      </a:r>
                      <a:endParaRPr lang="es-CL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latin typeface="Calibri"/>
                          <a:ea typeface="Calibri"/>
                          <a:cs typeface="Calibri"/>
                        </a:rPr>
                        <a:t>25 </a:t>
                      </a:r>
                      <a:r>
                        <a:rPr lang="es-CL" sz="2000" dirty="0" err="1">
                          <a:latin typeface="Calibri"/>
                          <a:ea typeface="Calibri"/>
                          <a:cs typeface="Calibri"/>
                        </a:rPr>
                        <a:t>lpm</a:t>
                      </a:r>
                      <a:endParaRPr lang="es-CL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</a:rPr>
                        <a:t>10 lpm</a:t>
                      </a:r>
                      <a:endParaRPr lang="es-CL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latin typeface="Calibri"/>
                          <a:ea typeface="Calibri"/>
                          <a:cs typeface="Calibri"/>
                        </a:rPr>
                        <a:t>5 </a:t>
                      </a:r>
                      <a:r>
                        <a:rPr lang="es-CL" sz="2000" dirty="0" err="1">
                          <a:latin typeface="Calibri"/>
                          <a:ea typeface="Calibri"/>
                          <a:cs typeface="Calibri"/>
                        </a:rPr>
                        <a:t>lpm</a:t>
                      </a:r>
                      <a:endParaRPr lang="es-CL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 smtClean="0">
                          <a:latin typeface="Calibri"/>
                          <a:ea typeface="Calibri"/>
                          <a:cs typeface="Times New Roman"/>
                        </a:rPr>
                        <a:t>16,6 </a:t>
                      </a:r>
                      <a:r>
                        <a:rPr lang="es-CL" sz="2000" dirty="0" err="1" smtClean="0">
                          <a:latin typeface="Calibri"/>
                          <a:ea typeface="Calibri"/>
                          <a:cs typeface="Times New Roman"/>
                        </a:rPr>
                        <a:t>lpm</a:t>
                      </a:r>
                      <a:endParaRPr lang="es-CL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3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>
                          <a:latin typeface="Calibri"/>
                          <a:ea typeface="Calibri"/>
                          <a:cs typeface="Calibri"/>
                        </a:rPr>
                        <a:t>Minutos de ducha</a:t>
                      </a:r>
                      <a:endParaRPr lang="es-CL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latin typeface="Calibri"/>
                          <a:ea typeface="Calibri"/>
                          <a:cs typeface="Calibri"/>
                        </a:rPr>
                        <a:t>12 minutos</a:t>
                      </a:r>
                      <a:endParaRPr lang="es-CL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latin typeface="Calibri"/>
                          <a:ea typeface="Calibri"/>
                          <a:cs typeface="Calibri"/>
                        </a:rPr>
                        <a:t>30 minutos</a:t>
                      </a:r>
                      <a:endParaRPr lang="es-CL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latin typeface="Calibri"/>
                          <a:ea typeface="Calibri"/>
                          <a:cs typeface="Calibri"/>
                        </a:rPr>
                        <a:t>60 minutos  </a:t>
                      </a:r>
                      <a:r>
                        <a:rPr lang="es-CL" sz="2000" dirty="0" smtClean="0">
                          <a:latin typeface="Calibri"/>
                          <a:ea typeface="Calibri"/>
                          <a:cs typeface="Calibri"/>
                        </a:rPr>
                        <a:t>        </a:t>
                      </a:r>
                      <a:r>
                        <a:rPr lang="es-CL" sz="2000" dirty="0">
                          <a:latin typeface="Calibri"/>
                          <a:ea typeface="Calibri"/>
                          <a:cs typeface="Calibri"/>
                        </a:rPr>
                        <a:t>(1 hora)</a:t>
                      </a:r>
                      <a:endParaRPr lang="es-CL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 smtClean="0">
                          <a:latin typeface="Calibri"/>
                          <a:ea typeface="Calibri"/>
                          <a:cs typeface="Times New Roman"/>
                        </a:rPr>
                        <a:t>18 minutos</a:t>
                      </a:r>
                      <a:endParaRPr lang="es-CL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9. Estratificación del agua.</a:t>
            </a:r>
            <a:endParaRPr lang="es-CL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03238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706" name="AutoShape 2" descr="data:image/jpeg;base64,/9j/4AAQSkZJRgABAQAAAQABAAD/2wCEAAkGBxMTEhUUEhQVFRUXGBwbFhcVGBgWFxsYFBkaFxQaFxocHCggGBolHBoXIzEjJSkrLi8uHB8zODMsNygtLiwBCgoKDg0OGhAQGiwlHCYsKywvLCwsKyw0LCwsLCwtMCwsLywtLCwsLCwsLDQsLDQsLDAsLCwsLCwsLS0sLC43LP/AABEIAOEA4QMBIgACEQEDEQH/xAAcAAEAAgMBAQEAAAAAAAAAAAAABgcDBAUIAgH/xABHEAACAQIDBQUECAMGAwkBAAABAgMAEQQSIQUGEzFBByJRYYEjMnGRFEJSYnKhscGC0fAzQ5KisuFTc8IVFiU0NYOz0vEk/8QAGQEBAAMBAQAAAAAAAAAAAAAAAAECAwQF/8QAKhEBAAMAAQIFAwMFAAAAAAAAAAECEQMhMQQSQVFhEyKhMnGBkcHR4fD/2gAMAwEAAhEDEQA/ALxpSlApSlApSlApSlApSoXvX2j4XCXRTx5R9VCMqn77ch8OdBNK5O1d5cJh/wC3njQ/ZLAt/hFz+VUJvH2k4zEkjiGND9SK6D1bm1RCWZzqdL9f5k1OD0Dju1vAp7gml/CmUfNiK48/bVGPdwrH8Uqj9FNUczeJ/U185h4n+vWmC7k7bV64T5TD/wClb2F7Z8Kffw8y/hKP+4qguKnj+lZVZfH8v96YPTOze0jZ02gn4Z8JVZPzIt+dSjD4lJAGRldT1Uhh8xXkJSehB9f2Nb+y9tT4ds0MkkTfcJHzHI0wes6VS27PbBItlxiCRf8AiR6OPivI/lVsbF25Bikz4eRXHW3MfiHMVA6NKUoFKUoFKUoFKUoFKUoFKUoFKUoFKUoFYMbi0iRpJGCIouzMbACvnH41IY2kkYKii5J/rU1597Qt95MbLw47iFT3U/6n8T+lB1d/u06ScmHClo4eRI0kk+Xur5DXx8KrdiTq5sPDrR5Anm39fKpRuTuiuKlBxTsgsxSMaGThtklGb6uQ2zL72qnQG9WEb2fgpcQ+TDQtI3Wwvb8ROi+tTnY/ZPK9ji5gn3Iu+3qx7o+Rq0dm7OihQJCixoOSqLD18T5mttiALsQBcC50F2IVR8SSBVRE9ndnGz4v7kynxlZm/LRfyrgbzbFWPEvHh8OusZdI0hNyVgkJKsBbKGiRcvPM4N9bG0lsCASAScoB6tYtYedgT6VGu0HaBGzMQ2HkdH4SyI6FkbKsqBrHQg62I86DNuns2N8OS8K2M+IKcSIAmNsRIYjZluBkK2v0tW5i9zcBL7+EgPmI1U/NbGunh9oo2mt86x8tMzxLMCNeWVhr4isv/aEeXNc2yO/L6sRsx+ZFvGggm1OyLAyXMRlgb7rZ1/wvc/IioNt3szx+Gu0YXFRj/h+/bzjOv+Emr+jNx4GwuL3IuL2Na21Fl4TCC3FOiluSliAXPjlBLW62t1qdHl1VRiQQY3GhB018CDqD5VubN2rPhJA8blGHJlOh8iKnW8mxYMQ5iCMrRvwUZgVdREHUGRz77ORLiHY5rRRLyLgmHbT2PiMGEaZGbDzC8UpUgMp93MNSjFbHKdbHrY2kXPuH2jR4u0U9o5+n2X+HgfKp9Xkt4ilnjPdGuh1XwPmKuXsx7QOMFw+Jb2nKNz9byPnVRZ9KUoFKUoFKUoFKUoFKUoFKUoFfjMACToBzr9qGdpW8Aw+HZb6kXb191fUgk+Smgr3tT3xM0nBjJyDkPHzPx/T41W0jZdBqx9STWaWYsWlfUn9/51Ouy3dbOfps4uL+wU9SNDJ8ByHz8KnsMm7XZu3AaSdsmJYAxAgOsRGo4ikEOTyYHQAnrWWHAyQ58Ri2mgjhkhZmaMSu7q2U5GS3IDJxgLPHJlK3UVZiLWrtmZRGUYRniKwtNpC1vfjduSllzWv4E2NrVA2JMdGqcTMGUKrkoQ3s2OknP3LXN/AG1652LxrSs8Ko8hGeOVY8tkDAPDLxWIVSBa63zXJIBy1HN39ktFlRpJOCzN9DgJyYoxSqDJHLIG7kAIvbmSoNx7pkuztkmVUWRV4ADxvhkHDihYcrAW4g6XOmqsAKrNvSG1OLY81pyGk2Lvnd5u8uSWVcEglyvEMrPxpFyAELYqUGinzr82hhVySh8KZFiiMjriMVJrHKzOwyRgoQWjJI5aCpThtlFTHcqwERil7ts40yGw0072n3jXSWFR9UcgvL6o5A+I1OnnTLSt5uKvaN/eUE2u4wqyscLDaFYpO5NMpvJmiTKbaMAtr+GlZSAqPmgnjAiTOYcTxgI3uQoWcW6G4UdRzrs784NJsK0TSxw53QZ5CACVYNl56k2rtNg0K5SoIOW/nksVv42sKrETvdrNuH6VZmvXZ9+3T5/dF48W3FISVZJM5kMEoOGmZuHw4xr3XUWHIAaXvprq7d3qliiMKAnFuEihR1KSNNIPaSBTpwUBHeFxe4vYayTaWxkkVw3J3V5Cwv3YwO6v2R3Rr5tXBeJiqd1po5GYwwksJ44wP7SOYkNGba6kWzqoI622Y7sfp1tG0n+J/y6eB2DDLhIIZ2OKEQsZHZyWZbpLdr3ZCcylTcEaG4rr4/AxzRtFMivG4sysNCP28qjGBxvDysrgwC0YmIAECRWzQvEo0mZhlzWAOgsCEV5LBjgzKpDK5XMUIuVXoXtcKT0BPj4GrMZiYnJURvruk+y5cylnwkh7jHUox+pJ+dj1+IN4y8ZjIkjNlv05qeY9K9PbU2dHiInhmUPG4swP6jwINiD0IFeeNubCfAYlsLN30IzROfrxn/AKh18/SpQubsz3tGNgySH28Y733l5Bh+hqaV5f3b2s+AxaSKSQp1H2425j1H5ivTWDxKyxpIhzK6hlI6hhcH5VAzUpSgUpSgUpSgUpSgUpSg+JZAoJOgAJJ8hqa899p21jPiRHfl3mHm1rD+Fcq/HNV272YwR4dr8jfN+BAXf5qpHrXmjFYsu8sz8ySfUkk29amBl2Lss4zFx4ddEvdyOiLq5+Wg8yKvzCwKiqiAKqgBQOQA0AqquyrFQQLNNMXVnIXPw3MaqveIZwCEJJ620Aq2cFIsiq6MGVhdWUggg8iCOYoPjGYho7EIzJY5mTvOngwjtd153tc8tD0jsBMp4mVJcx9kiEiHFSxWIxLqfcRLAXuczAG7WjNbG1pRLMsQYKbm7WkhngjQXncN/eRsAFBFhmZT3rabewsKJ7SlE4ZAEXDYq+HWMWjjFuR6m1iCcpBAqlp9Ib8NInb27Q5riTDycaYST4edl4jMpWaGZDZSANQobkBp4X5tYaV8qKje6e0i+JxaOjK2fP3gw7tzEgAItbLGCCOeY+FViIpOb3bcl58RSbZnljr8+kdPhKhX7X5X7WjiRLtDw0jRwmJXZld7cNcxDNE6pcW90sQD0sTepXHewvzsL/GvqvwmqxXrrW3LNqVp7b+SsMgV1IvoQRdTqL6GxHI1U/apv7ctg8I+g0mkU8z1jQjp9oj4eNRfs22tPhpJJUUtDlCuC2SPOxHDJaxAbQ8hex8xUzMRGyrx0te0Vr3lbu0sEYWzRquoEaYdFBWaMAZxLfQEAmxOg6k5rV+bMxJRlEWZ45Cxj+20guJUxMjEm8YGnUhbd4rrgxgxeMWIQuIIJIw0jjWbva5B4aEa/HwscMWyFg9gV4eHmYInEcO/HW5SUjlZiLFbm/duBciqRPXpHR1344nj62+/2+Pn5/qmkMqsLqQw8QbjTQ2PxqA9p2x5cdhi8UDK2GvJHI/dZ8o76JHqxBA+tl1AsDW3h9uY+S8WGw/fU5JJsRaLDRuujLCi9+UA3tqeVNs7KdJAeEZpJwC8ipJIqyRqilY0DAKH1bvsqix53tWjhUviUEuGWdOae98Do39fzq4exTbfFwjQMe9A3d/5clyvyYOPhlqBRbJOHx8+ElBVZhxFUlSQJedyvduD4aDKbV8dl2PbCbTWJ9AxaBx+I9z1zhPmakehqUFKgKUpQKUpQKUpQKUrHiJ1RSzkKoFyTyAFBAu1vHZMO4Bt3APWVtf8sbfOqDxhtEB1JvVs9r+0klgDRNmR5AFYXseGhvz83NVjFFnxGGj+1Iin4Myg1MCeT7r4qKOBIYYibIvHiDRyrntfjMsitZSWOYZr8io51I8ZhsbhVT6K2E+jqiqYZ2dDmN8xWYm7FmP1iPnUo61h2lIQgsXFzrkhM+luTIBe3wpoi2z5neNjiA0BkcQBXk+kiOOIcSc5+qO1lNyfq3PhONkBjd2ELBgpEsX1xrYka6a6EM3M8qiWxGAGHyycI8AyDLCchOMkMjXX6g7vK4PS+lTyIVSO8unk+3jrHv1/7+GZRX2FHO2vjXyK+qs5n7X7X5XM3g21HhIjI+v2VGlyASdegABJP6mwIdMmq07Ut++AGwmGb2xFpXX+7B+qD9sj5Dz5c3aHapK8cixqsTlSEfIWynxuZPkcvMg20tUQ3W3Qmxcx42dI1b2rt7zE94hb+8xBBzcrG/gDI1d0N1JcdJpdIVPtJP8ApTxf8hzPQG4pd10OGXD4fLEqMGW65gSNTnFwWJ5k3511tmYGOKNYolCRqLKo5f7k9SdTXXhjtUWjYyV+O9qWi1e8MGysEIYo4wb5EVbnrlAF/wAq0d4sEpVmvBHmXK00vvKBqmXUa315ixA0NdsCtPajOFurRIFuWeYEhbcjYEefUVEx0xNLz5/N6o/g8UpdJvZgzIHvkeZhJHaOdYlQ6XGXUeehqWqah2DmuO5JxcuJZc0BEYZZ4uIwBLHKue31r6elSnAs2XvKABYL7Qykj7xI5+ppE7By18t5hXfa7hcmIwGKGntDC58pNUPp7SoFvtCYNoCRNC6xyr+IaE/4lq0+2aDNsuRhzjeNx5HNk/RjVfdp8dxgpftRuvojBh/qq3ozXxs/FCWKOReTorD4OAR+tbFQ7st2wJ8EicmgAjYX6AAoR5EafEGpjUBSlKBSlKBSlKBXC32kVcHKXOVQBc/xAV3a0Nu7P+kQSRXAzrYEi4B5qbfG1BRW+K22fhh4SP8ApHUa2IP/ABDCX/4sf+sVNO0LZD4fBJFIwZo5Llhex4guOf4ageHmyYnDSdFkjJ/hdSfyqw9Diudton6wUIOTHFyYY3trfIuvqTXS61g2ibKCDax6QmdtfsqOR8+VVEZwm2Uw5gzSyJmwmHsI4xJmAD3ubG3Py51I228s+GleF5IOHYs8kdjl95sgbQkgEDnqRoa5GynyCEZ5Y/ZNEcsYZycLKVUFcrZTZidBUux2BjxEXDkDZGymwJRrqQy6ixGoFZZbq77X4orSZrO9Ov8ArP7sux2kMERm/tSi8T8Vhm/Ot2sWHiCKqi5AAAzEsdPEnUmstax2cVp20y/arntgxaBIos44jq+Vb66PE9/K+RlF+ZNqk++W9EWAgMj95zpFHfV2/ZR1P72qqd1d159rTtjMazcEtqeRky8o4vsRjlf0GtyCqLxPnCxrHd720zFyde7b1HToKt7dHCMsKg+C2tqDlREJB6i6mx6ix611Yd08KrXWMj7pdyuvMFS1iPI6V3o8IBUYtNtYsIlb6ivlI7V9kVKr54y6d4amw1Gp8B4mvnFPZGOYLYHvMLgeZFxcetVnicJl4ChCFWbErGApIDfToSgXTQ5A9vIGpXtfe5IXeOWOeEA2WbhF4zyNxbp0rOOT3d1vB22Pp/d3/EtGaQSCUmSKYHEQd4QtImii4MQYlrDz8+lSrZgtGtsttfcjMK8+kbElahs2PleNZIFGJeXEs65ZPoxeOGLhkqSdDmtp11rr7K3glYNHPhcThSsbMZZskkYy+Lq2p15W1ANWr2c/PGckww9qv/pWK/Cn/wAiVXHaT/5PZv4ZP9MddHtAx8y4CWKTECYusdsssciv31bOBwVYXsTYMwHKuZ2pHKMDF9mOQ+hZVH+mrsUy7ED7DEaf3i6/wC49LfnVl1F+zXCCPZuH0ALKXOnPOxYE+Pdyj0FSioClKUClKUClKUClKUFcdr2DzQubc0DesTW/SQ/KqJxgJjU9Rp+1em9+MHxMMT9k6/hcFG+Wa/pXm/FYYq0sR0IJtUwLc2fvrFJhldFkMmQc4ZzGZFAzrxI426+tZto7wTmONIsDiJJJolchH4SRknVHmBBVgRYgW0qBdnOAkxUckIkQLEQTG/EZbPe7cNHVZb2t7Qtaw0tVq7v7JTCxCJCSMzNeyqLubnKqAKi+AAqBG9i4iULLxWjjeOTjgYZzMFiIEWKUs2bM6izka6sKn+zZroLhwL2BlsGbrfnfXXQ2OnIVGtso8bCVQzLF37M0cUCxHuyx25vI63tm7uYJqvXPsNlWRQBxAF4kc8j3UYZvd4d/rAWU6DkGY6gGs9J10Uy/HnrCXiuFtXfDCQQSTmQOEOXKvvM591FvzvrrysCelbm1dswYfDtiJXAiABzDXNm90IPrE9AKrHdHdF8e6YrHIVw6qoghItxFX3WcfY8ftfh5z11lEV8s739Hxu9u/PtjEfTsfdcPf2UWozqDoidREOrc2N+VWlg2RkAhy8Ne6AosoyEqVA6WIItWwq8gBYDQAaAAeHgKr7EYbERRycRZgpmLKUcp7PNOQosw72cq58VYfZqtreVt4fgjl2Nyen5WHCy3ZQQStsw8MwuL1nZgASdABcnyHOoLhcJMVhlYYhldwx4TZWusUUcTMbi6XVzrca1+bK2VihOhY4gKbZyZHIGdZw+jEgWIh6aaeNR559mk+FrETM3jonUMquoZTdWFwR1B5V8z4lEKh2VS5yqCbZm52HibCmFhCIqDkqgC9uQFumla+08KZOHa3dlVjfwW97edXckRHm+GxhsQkih42V1N7MpBGhIOvxvXM3gxvDX3nQ2upCB0djosbEg2JNrajmNa+9n+wUROVDu8zRg3CnPK8irmta+UjTnoxAIBrj4nFEu75ZcsR70LHOr4mwMSx2uSALOcug0NgQ1omejWtYi8z6Q/cJg/aLGQCI0EffgMkTSORLiNQe5rk1NhcHnUkxscnDIgKI+mUupZAARe6gj6t7a1yd3cNkAOj3BzTRMQjve7tLET3JM1+WYjkSOVd8VbGNp2dlUXaPgiMTg4CsIeWYSNwVdAyRe8XQsVDHXUanLrUX7R5zLtHhrrwo44h5t7x/zNapNNtFMTtjEYpjeDBoUU8x7O5kI9c4/iFRrs8wrY7aqSPreRp3+CHMv+bIPWp9EPQezMIIoY4hyjRUH8Chf2rZoKVAUpSgUpSgUpSgUpSgx4iEOrKwuGBBHkRY15v382Y0GIYnmrZW8/BvUa+telKrztY3e4kX0hRfKMstvs/Vb0P5VMCnN2Ns/Qsak3903dl/A3M+hs3oavyNwQCCCDqCORB5EeVecJoSM0bcxy/arG7K967gYKdu+v9gT9ZR/d38R08vhSRYmOiZguRYywa6tIMwjNiM6qPebW1rrzOvjG9oSx4dfbsVhztJG83fkEobNM7xKAPo8rEd0AWdhoM65ZDtHaMcCZ5Wyi9hoWJPgqqCWPkAeRqNjYb4/EmfEZRhly8BYyDxhYtHM7Dmozkqp8T55oTW01nYY9kK21cXxschSGAjgYU6pna93mPJm0OnLp0bNYoa9R/YOwDC7txMyt9XLbUdSSSSf96kCx0JZkFaO8UsKYWaTERiWKNGd0Kq1xGM1gG0J061G9r7dxfGQYdRwy1vdzE25kkmw0udK62NR8Zg8ThzlWVo3jJNwl5E7reIBBGnSs68lbTkLzS1OrVG+cZ7gilRwk5YHhdw4VpY3sOJaQhoj7ma2ZM1g16lED5lVvEA/MXrhf90MNZVPFIUyGzSuQWnMhd2BNi/tZNfPrYV97f2q2GjCwpncLcBrkBUFtbak1a1orGyrWs2nId2v2otu1vFNLkGIjC8T3GUEC9rgEHxANj5VKKVtFo2C1ZrOS19oJGY242XhgXYsbABdc1/q2te/S16jmzMOJXUqpVE1iQsyTKJNfpQYk52kueetiwOrOlSfE4dJEZJFV0YEMrC6kHQgg8xUU2ThJNmu0bPn2fa8JYlpYXZgBAqgFpFYnugai3zsjZzEvUed/Px8zbSox2j7yDA4NmU+2k9nCOudhq1vui5+VfWF3oKySLilWNFLd8X9mAW4Zlv8AUdRdZB3b5kNiNal23t//ALQxjYqS64aHSFD4Dr+Jjr8h0ohq7Tf6JgEwwPtcR3pfEIDc3+JsPgKsTsO2Jw4JMUw1lOSP8EZ7xHxfT+AGqt2ZhJtpY1VHvStYdQka8z8Avz5da9MbNwSQxJFGLJGoVR5KLD1qZGzSlKgKUpQKUpQKUpQKUpQK+JogylWFwRYg8iDzr7pQefe0fdBsNL3AcpuYm8V5lD94fpUEcFrMhKupuCNCCNQQehBr1btvZMeKiaKUXU8iOakcmXwIrz3vtulNg5jcc/dYDuuPEeDeIqdHW3Q2u+0pymKlVXChQBdZHS1pUi6IXIu7A5iO6LCrWgQKAqgBQAABoABoAB0Fq802uQykq6kEEGxBHIgjUHzqyN0O0vlDtDRuSzgaH/mgcj94aeIHOmC2omrZVq5WGxAYBlYMp1DKQQR4gjQ1Enxki4iGGJI/axQgNJFxFVmGId3IBUkkRqPe89agdrae7sxkDQOmUNmAZmQqTzFwpzD5aaVIdlYMxqc7B5GOZ2AsCeVgL6ACwFQbae2pcOxR1wZySAM/CWPMjRpIMiSTAXuxBbOemlbS7VdzJiYY0ECYRpRBJCMzPG0ykB1a3eKAhgGBW1hreqVpWs7C1r2t0lPL1xN5dlySgNC1nAIsTa4PgehrQh2kkEvDxxw6gwo6yCLhKzO8okVQWb3VWK+vW/I6c7D43ENxMQI4ygwazLCcObs5M+UA3uCcqk6E2IFhzM2rFoyStprOw7OwtlzgRCcgLFcquYMxYggFiNAoBNgKktVuu1Ma0PFXDwvHdLNCkKsz8aIcNbTODmBZTcC173qTbHxZkTPJGkTrIAYxG6NF4q7MAXP3lABHK/OlaxWMgtabTspFUf3owbFXkZi8AQcSEkJYISxlik0KTLoQbgd3odaybZ3twmFh400oCm+RRq7kdFXmfjy8TVIb679z7ROTWHDA6Rg6tbkZD9Y+XIefOrKsO3tqjEPwMOcuGTQuAU4gHNsv1A1lLKO6WGawJtXIxeI4mWKMHhqQABzZuQ06k1plyRkTRepq6eyns/4WXF4pLPzhjYaoDydx9s9B0+PKR3ezDc76FDxJh/8A0SgZvuLzCDz6nzt4VOKUqApSlApSlApSlApSlApSlApSlArR2vsqLExmKZcyn5g9Cp6Gt6lB59377O5sKTIl3i6SAcvKQdD58j5VA5RbuyCvXrKCLHW9V/vZ2XYfEXeC0L/Z/uyfIc09NPKp0UjsTbmKwZvhpSF6o3ejPxU6eosfOprsbtMw+i4rDGM8i0N2T/ASGHwGaovvFuXjMGx4kTZftKMyH1GlR1nt7wpIv/Zm8mzJ7ZJ4b9FduG3+F7GpHBDEQMoBHkb/AL15aup/q1IwB7py/A2qB6tXCJ9j9axYiXDxC8jxRjxd1X/Ua8umdyNZXPkXP86wFEvfS/50HoPavaFsmAaSiZuiwKZL/B9E/wA1QLb/AGrTSd3CQJh16SPaSX4gEZEPo3xqus4HL+VZcPFJIQsaFmPIICWPw60H7iJ2di8rs7nmzEsx+dZMFhZJnVI1ZixsqqMzMfAAc6ne63ZFi5iHxNsOng3ekPwUcv4iPgauTdndLC4FbQJ3iLNI2sh9eg8hYUER7PezNcPlnxgDSjVItCsZ6Fj9Z/yHnzqzKUoFKUoFKUoFKUoFKUoFKUoFKUoFKUoFKUoFKUoPl0BFiAR4HUVEN59ysDIrO2HQNlY3Xu6hSRy86mNcveFrQufuP/pNVvORK1e6g8ZudEdVLD1v+tc99zCfdc+oH7Gp01qws1csct/d1Tx1QX/udJ9ofnWRN0be85t5aftUzZhXwNafWsj6VXM3W3Tw74mJJELKzWIJOo9KvTZOxMPhhlghjjH3VAJ+Lcz61WO7gAxUNvtireFbcNptuseWsRMYAV+0pWzIpSlApSlApSlApSlApSlApSlApSlApSlApSlApSlArlbxwM8DKnMgjw94EV1a18YhKm3P+VVvGxK1ZyYlWB3XxX2L28D/APlYpthzqLtC2nPSrJhkfoQB5rf960duPIFPeU6fZb+dcE5Ed3V55mcVsuGJ0AJ+Gpr6OAca5G+OU/yreBySEd7UC1vMAny612FxKhdcxPp/Os5s0c3dfAO+Ijyr7rBje47qnXpr/vVpiodue6tO5uLhLAdSCRc+lh86mVd/BGV1yc07YpSlbMilKUClKUClKUClKUClKUClKUClKUClKUClKUClKUCsOKF1Ol/LlWasWIW6nQnyFRPYhzsGx8v69K095X9mdRy/rpWXD3vyHOtXeC+Q6CvE5L9Mdta/fCDl9fe/r5VstNZfeI+F/wDatVwQ1qySg2t+3+1U2XViW7gt3XHEU63yW9oOlyeo+fpUvqK7iA8Nu8hF+QHtBz98+HhUqr2uH9EPL5P1SUpStVClKUClKUClKUClKUClKUClKUClKUClKUClKUClKUCsWJ906E6fV5+lZa/CKCMRY2MGzaa/A1qbc2lBb3j+tdyfYKMSQzKT4HStLE7qZ+cz+uv715tvCWmejsry03Vd4jFoWvy+fTT/AHrBicaLd1v6+NqnZ7P0J1mY/wAI/nX7H2eQA3Mjn0T9waR4Sy8+Iozdndzh7nhEE809/wD9zz8PKpbWts/BJDGsaCyr/RJ862a9CsZGOK07MyUpSrKlKUoFKUoFKUoFKUoFKUoFKUoFKUoFKUoFKUoFKUoFKUoFKUoFKUoFKUoFKUoFKUoFKUoFKUoFK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0" name="AutoShape 6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2" name="AutoShape 8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" name="9 Imagen" descr="http://2.bp.blogspot.com/-H6Qnw9cSQto/UTXpVX4lucI/AAAAAAAADRU/CXCuBrAOh7E/s1600/deposito%2520estratificado%2520froeling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714488"/>
            <a:ext cx="4865370" cy="394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L" dirty="0" smtClean="0"/>
              <a:t>   9. Estratificación del agua.</a:t>
            </a:r>
            <a:endParaRPr lang="es-CL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03238" y="828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706" name="AutoShape 2" descr="data:image/jpeg;base64,/9j/4AAQSkZJRgABAQAAAQABAAD/2wCEAAkGBxMTEhUUEhQVFRUXGBwbFhcVGBgWFxsYFBkaFxQaFxocHCggGBolHBoXIzEjJSkrLi8uHB8zODMsNygtLiwBCgoKDg0OGhAQGiwlHCYsKywvLCwsKyw0LCwsLCwtMCwsLywtLCwsLCwsLDQsLDQsLDAsLCwsLCwsLS0sLC43LP/AABEIAOEA4QMBIgACEQEDEQH/xAAcAAEAAgMBAQEAAAAAAAAAAAAABgcDBAUIAgH/xABHEAACAQIDBQUECAMGAwkBAAABAgMAEQQSIQUGEzFBByJRYYEjMnGRFEJSYnKhscGC0fAzQ5KisuFTc8IVFiU0NYOz0vEk/8QAGQEBAAMBAQAAAAAAAAAAAAAAAAECAwQF/8QAKhEBAAMAAQIFAwMFAAAAAAAAAAECEQMhMQQSQVFhEyKhMnGBkcHR4fD/2gAMAwEAAhEDEQA/ALxpSlApSlApSlApSlApSoXvX2j4XCXRTx5R9VCMqn77ch8OdBNK5O1d5cJh/wC3njQ/ZLAt/hFz+VUJvH2k4zEkjiGND9SK6D1bm1RCWZzqdL9f5k1OD0Dju1vAp7gml/CmUfNiK48/bVGPdwrH8Uqj9FNUczeJ/U185h4n+vWmC7k7bV64T5TD/wClb2F7Z8Kffw8y/hKP+4qguKnj+lZVZfH8v96YPTOze0jZ02gn4Z8JVZPzIt+dSjD4lJAGRldT1Uhh8xXkJSehB9f2Nb+y9tT4ds0MkkTfcJHzHI0wes6VS27PbBItlxiCRf8AiR6OPivI/lVsbF25Bikz4eRXHW3MfiHMVA6NKUoFKUoFKUoFKUoFKUoFKUoFKUoFKUoFYMbi0iRpJGCIouzMbACvnH41IY2kkYKii5J/rU1597Qt95MbLw47iFT3U/6n8T+lB1d/u06ScmHClo4eRI0kk+Xur5DXx8KrdiTq5sPDrR5Anm39fKpRuTuiuKlBxTsgsxSMaGThtklGb6uQ2zL72qnQG9WEb2fgpcQ+TDQtI3Wwvb8ROi+tTnY/ZPK9ji5gn3Iu+3qx7o+Rq0dm7OihQJCixoOSqLD18T5mttiALsQBcC50F2IVR8SSBVRE9ndnGz4v7kynxlZm/LRfyrgbzbFWPEvHh8OusZdI0hNyVgkJKsBbKGiRcvPM4N9bG0lsCASAScoB6tYtYedgT6VGu0HaBGzMQ2HkdH4SyI6FkbKsqBrHQg62I86DNuns2N8OS8K2M+IKcSIAmNsRIYjZluBkK2v0tW5i9zcBL7+EgPmI1U/NbGunh9oo2mt86x8tMzxLMCNeWVhr4isv/aEeXNc2yO/L6sRsx+ZFvGggm1OyLAyXMRlgb7rZ1/wvc/IioNt3szx+Gu0YXFRj/h+/bzjOv+Emr+jNx4GwuL3IuL2Na21Fl4TCC3FOiluSliAXPjlBLW62t1qdHl1VRiQQY3GhB018CDqD5VubN2rPhJA8blGHJlOh8iKnW8mxYMQ5iCMrRvwUZgVdREHUGRz77ORLiHY5rRRLyLgmHbT2PiMGEaZGbDzC8UpUgMp93MNSjFbHKdbHrY2kXPuH2jR4u0U9o5+n2X+HgfKp9Xkt4ilnjPdGuh1XwPmKuXsx7QOMFw+Jb2nKNz9byPnVRZ9KUoFKUoFKUoFKUoFKUoFKUoFfjMACToBzr9qGdpW8Aw+HZb6kXb191fUgk+Smgr3tT3xM0nBjJyDkPHzPx/T41W0jZdBqx9STWaWYsWlfUn9/51Ouy3dbOfps4uL+wU9SNDJ8ByHz8KnsMm7XZu3AaSdsmJYAxAgOsRGo4ikEOTyYHQAnrWWHAyQ58Ri2mgjhkhZmaMSu7q2U5GS3IDJxgLPHJlK3UVZiLWrtmZRGUYRniKwtNpC1vfjduSllzWv4E2NrVA2JMdGqcTMGUKrkoQ3s2OknP3LXN/AG1652LxrSs8Ko8hGeOVY8tkDAPDLxWIVSBa63zXJIBy1HN39ktFlRpJOCzN9DgJyYoxSqDJHLIG7kAIvbmSoNx7pkuztkmVUWRV4ADxvhkHDihYcrAW4g6XOmqsAKrNvSG1OLY81pyGk2Lvnd5u8uSWVcEglyvEMrPxpFyAELYqUGinzr82hhVySh8KZFiiMjriMVJrHKzOwyRgoQWjJI5aCpThtlFTHcqwERil7ts40yGw0072n3jXSWFR9UcgvL6o5A+I1OnnTLSt5uKvaN/eUE2u4wqyscLDaFYpO5NMpvJmiTKbaMAtr+GlZSAqPmgnjAiTOYcTxgI3uQoWcW6G4UdRzrs784NJsK0TSxw53QZ5CACVYNl56k2rtNg0K5SoIOW/nksVv42sKrETvdrNuH6VZmvXZ9+3T5/dF48W3FISVZJM5kMEoOGmZuHw4xr3XUWHIAaXvprq7d3qliiMKAnFuEihR1KSNNIPaSBTpwUBHeFxe4vYayTaWxkkVw3J3V5Cwv3YwO6v2R3Rr5tXBeJiqd1po5GYwwksJ44wP7SOYkNGba6kWzqoI622Y7sfp1tG0n+J/y6eB2DDLhIIZ2OKEQsZHZyWZbpLdr3ZCcylTcEaG4rr4/AxzRtFMivG4sysNCP28qjGBxvDysrgwC0YmIAECRWzQvEo0mZhlzWAOgsCEV5LBjgzKpDK5XMUIuVXoXtcKT0BPj4GrMZiYnJURvruk+y5cylnwkh7jHUox+pJ+dj1+IN4y8ZjIkjNlv05qeY9K9PbU2dHiInhmUPG4swP6jwINiD0IFeeNubCfAYlsLN30IzROfrxn/AKh18/SpQubsz3tGNgySH28Y733l5Bh+hqaV5f3b2s+AxaSKSQp1H2425j1H5ivTWDxKyxpIhzK6hlI6hhcH5VAzUpSgUpSgUpSgUpSgUpSg+JZAoJOgAJJ8hqa899p21jPiRHfl3mHm1rD+Fcq/HNV272YwR4dr8jfN+BAXf5qpHrXmjFYsu8sz8ySfUkk29amBl2Lss4zFx4ddEvdyOiLq5+Wg8yKvzCwKiqiAKqgBQOQA0AqquyrFQQLNNMXVnIXPw3MaqveIZwCEJJ620Aq2cFIsiq6MGVhdWUggg8iCOYoPjGYho7EIzJY5mTvOngwjtd153tc8tD0jsBMp4mVJcx9kiEiHFSxWIxLqfcRLAXuczAG7WjNbG1pRLMsQYKbm7WkhngjQXncN/eRsAFBFhmZT3rabewsKJ7SlE4ZAEXDYq+HWMWjjFuR6m1iCcpBAqlp9Ib8NInb27Q5riTDycaYST4edl4jMpWaGZDZSANQobkBp4X5tYaV8qKje6e0i+JxaOjK2fP3gw7tzEgAItbLGCCOeY+FViIpOb3bcl58RSbZnljr8+kdPhKhX7X5X7WjiRLtDw0jRwmJXZld7cNcxDNE6pcW90sQD0sTepXHewvzsL/GvqvwmqxXrrW3LNqVp7b+SsMgV1IvoQRdTqL6GxHI1U/apv7ctg8I+g0mkU8z1jQjp9oj4eNRfs22tPhpJJUUtDlCuC2SPOxHDJaxAbQ8hex8xUzMRGyrx0te0Vr3lbu0sEYWzRquoEaYdFBWaMAZxLfQEAmxOg6k5rV+bMxJRlEWZ45Cxj+20guJUxMjEm8YGnUhbd4rrgxgxeMWIQuIIJIw0jjWbva5B4aEa/HwscMWyFg9gV4eHmYInEcO/HW5SUjlZiLFbm/duBciqRPXpHR1344nj62+/2+Pn5/qmkMqsLqQw8QbjTQ2PxqA9p2x5cdhi8UDK2GvJHI/dZ8o76JHqxBA+tl1AsDW3h9uY+S8WGw/fU5JJsRaLDRuujLCi9+UA3tqeVNs7KdJAeEZpJwC8ipJIqyRqilY0DAKH1bvsqix53tWjhUviUEuGWdOae98Do39fzq4exTbfFwjQMe9A3d/5clyvyYOPhlqBRbJOHx8+ElBVZhxFUlSQJedyvduD4aDKbV8dl2PbCbTWJ9AxaBx+I9z1zhPmakehqUFKgKUpQKUpQKUpQKUrHiJ1RSzkKoFyTyAFBAu1vHZMO4Bt3APWVtf8sbfOqDxhtEB1JvVs9r+0klgDRNmR5AFYXseGhvz83NVjFFnxGGj+1Iin4Myg1MCeT7r4qKOBIYYibIvHiDRyrntfjMsitZSWOYZr8io51I8ZhsbhVT6K2E+jqiqYZ2dDmN8xWYm7FmP1iPnUo61h2lIQgsXFzrkhM+luTIBe3wpoi2z5neNjiA0BkcQBXk+kiOOIcSc5+qO1lNyfq3PhONkBjd2ELBgpEsX1xrYka6a6EM3M8qiWxGAGHyycI8AyDLCchOMkMjXX6g7vK4PS+lTyIVSO8unk+3jrHv1/7+GZRX2FHO2vjXyK+qs5n7X7X5XM3g21HhIjI+v2VGlyASdegABJP6mwIdMmq07Ut++AGwmGb2xFpXX+7B+qD9sj5Dz5c3aHapK8cixqsTlSEfIWynxuZPkcvMg20tUQ3W3Qmxcx42dI1b2rt7zE94hb+8xBBzcrG/gDI1d0N1JcdJpdIVPtJP8ApTxf8hzPQG4pd10OGXD4fLEqMGW65gSNTnFwWJ5k3511tmYGOKNYolCRqLKo5f7k9SdTXXhjtUWjYyV+O9qWi1e8MGysEIYo4wb5EVbnrlAF/wAq0d4sEpVmvBHmXK00vvKBqmXUa315ixA0NdsCtPajOFurRIFuWeYEhbcjYEefUVEx0xNLz5/N6o/g8UpdJvZgzIHvkeZhJHaOdYlQ6XGXUeehqWqah2DmuO5JxcuJZc0BEYZZ4uIwBLHKue31r6elSnAs2XvKABYL7Qykj7xI5+ppE7By18t5hXfa7hcmIwGKGntDC58pNUPp7SoFvtCYNoCRNC6xyr+IaE/4lq0+2aDNsuRhzjeNx5HNk/RjVfdp8dxgpftRuvojBh/qq3ozXxs/FCWKOReTorD4OAR+tbFQ7st2wJ8EicmgAjYX6AAoR5EafEGpjUBSlKBSlKBSlKBXC32kVcHKXOVQBc/xAV3a0Nu7P+kQSRXAzrYEi4B5qbfG1BRW+K22fhh4SP8ApHUa2IP/ABDCX/4sf+sVNO0LZD4fBJFIwZo5Llhex4guOf4ageHmyYnDSdFkjJ/hdSfyqw9Diudton6wUIOTHFyYY3trfIuvqTXS61g2ibKCDax6QmdtfsqOR8+VVEZwm2Uw5gzSyJmwmHsI4xJmAD3ubG3Py51I228s+GleF5IOHYs8kdjl95sgbQkgEDnqRoa5GynyCEZ5Y/ZNEcsYZycLKVUFcrZTZidBUux2BjxEXDkDZGymwJRrqQy6ixGoFZZbq77X4orSZrO9Ov8ArP7sux2kMERm/tSi8T8Vhm/Ot2sWHiCKqi5AAAzEsdPEnUmstax2cVp20y/arntgxaBIos44jq+Vb66PE9/K+RlF+ZNqk++W9EWAgMj95zpFHfV2/ZR1P72qqd1d159rTtjMazcEtqeRky8o4vsRjlf0GtyCqLxPnCxrHd720zFyde7b1HToKt7dHCMsKg+C2tqDlREJB6i6mx6ix611Yd08KrXWMj7pdyuvMFS1iPI6V3o8IBUYtNtYsIlb6ivlI7V9kVKr54y6d4amw1Gp8B4mvnFPZGOYLYHvMLgeZFxcetVnicJl4ChCFWbErGApIDfToSgXTQ5A9vIGpXtfe5IXeOWOeEA2WbhF4zyNxbp0rOOT3d1vB22Pp/d3/EtGaQSCUmSKYHEQd4QtImii4MQYlrDz8+lSrZgtGtsttfcjMK8+kbElahs2PleNZIFGJeXEs65ZPoxeOGLhkqSdDmtp11rr7K3glYNHPhcThSsbMZZskkYy+Lq2p15W1ANWr2c/PGckww9qv/pWK/Cn/wAiVXHaT/5PZv4ZP9MddHtAx8y4CWKTECYusdsssciv31bOBwVYXsTYMwHKuZ2pHKMDF9mOQ+hZVH+mrsUy7ED7DEaf3i6/wC49LfnVl1F+zXCCPZuH0ALKXOnPOxYE+Pdyj0FSioClKUClKUClKUClKUFcdr2DzQubc0DesTW/SQ/KqJxgJjU9Rp+1em9+MHxMMT9k6/hcFG+Wa/pXm/FYYq0sR0IJtUwLc2fvrFJhldFkMmQc4ZzGZFAzrxI426+tZto7wTmONIsDiJJJolchH4SRknVHmBBVgRYgW0qBdnOAkxUckIkQLEQTG/EZbPe7cNHVZb2t7Qtaw0tVq7v7JTCxCJCSMzNeyqLubnKqAKi+AAqBG9i4iULLxWjjeOTjgYZzMFiIEWKUs2bM6izka6sKn+zZroLhwL2BlsGbrfnfXXQ2OnIVGtso8bCVQzLF37M0cUCxHuyx25vI63tm7uYJqvXPsNlWRQBxAF4kc8j3UYZvd4d/rAWU6DkGY6gGs9J10Uy/HnrCXiuFtXfDCQQSTmQOEOXKvvM591FvzvrrysCelbm1dswYfDtiJXAiABzDXNm90IPrE9AKrHdHdF8e6YrHIVw6qoghItxFX3WcfY8ftfh5z11lEV8s739Hxu9u/PtjEfTsfdcPf2UWozqDoidREOrc2N+VWlg2RkAhy8Ne6AosoyEqVA6WIItWwq8gBYDQAaAAeHgKr7EYbERRycRZgpmLKUcp7PNOQosw72cq58VYfZqtreVt4fgjl2Nyen5WHCy3ZQQStsw8MwuL1nZgASdABcnyHOoLhcJMVhlYYhldwx4TZWusUUcTMbi6XVzrca1+bK2VihOhY4gKbZyZHIGdZw+jEgWIh6aaeNR559mk+FrETM3jonUMquoZTdWFwR1B5V8z4lEKh2VS5yqCbZm52HibCmFhCIqDkqgC9uQFumla+08KZOHa3dlVjfwW97edXckRHm+GxhsQkih42V1N7MpBGhIOvxvXM3gxvDX3nQ2upCB0djosbEg2JNrajmNa+9n+wUROVDu8zRg3CnPK8irmta+UjTnoxAIBrj4nFEu75ZcsR70LHOr4mwMSx2uSALOcug0NgQ1omejWtYi8z6Q/cJg/aLGQCI0EffgMkTSORLiNQe5rk1NhcHnUkxscnDIgKI+mUupZAARe6gj6t7a1yd3cNkAOj3BzTRMQjve7tLET3JM1+WYjkSOVd8VbGNp2dlUXaPgiMTg4CsIeWYSNwVdAyRe8XQsVDHXUanLrUX7R5zLtHhrrwo44h5t7x/zNapNNtFMTtjEYpjeDBoUU8x7O5kI9c4/iFRrs8wrY7aqSPreRp3+CHMv+bIPWp9EPQezMIIoY4hyjRUH8Chf2rZoKVAUpSgUpSgUpSgUpSgx4iEOrKwuGBBHkRY15v382Y0GIYnmrZW8/BvUa+telKrztY3e4kX0hRfKMstvs/Vb0P5VMCnN2Ns/Qsak3903dl/A3M+hs3oavyNwQCCCDqCORB5EeVecJoSM0bcxy/arG7K967gYKdu+v9gT9ZR/d38R08vhSRYmOiZguRYywa6tIMwjNiM6qPebW1rrzOvjG9oSx4dfbsVhztJG83fkEobNM7xKAPo8rEd0AWdhoM65ZDtHaMcCZ5Wyi9hoWJPgqqCWPkAeRqNjYb4/EmfEZRhly8BYyDxhYtHM7Dmozkqp8T55oTW01nYY9kK21cXxschSGAjgYU6pna93mPJm0OnLp0bNYoa9R/YOwDC7txMyt9XLbUdSSSSf96kCx0JZkFaO8UsKYWaTERiWKNGd0Kq1xGM1gG0J061G9r7dxfGQYdRwy1vdzE25kkmw0udK62NR8Zg8ThzlWVo3jJNwl5E7reIBBGnSs68lbTkLzS1OrVG+cZ7gilRwk5YHhdw4VpY3sOJaQhoj7ma2ZM1g16lED5lVvEA/MXrhf90MNZVPFIUyGzSuQWnMhd2BNi/tZNfPrYV97f2q2GjCwpncLcBrkBUFtbak1a1orGyrWs2nId2v2otu1vFNLkGIjC8T3GUEC9rgEHxANj5VKKVtFo2C1ZrOS19oJGY242XhgXYsbABdc1/q2te/S16jmzMOJXUqpVE1iQsyTKJNfpQYk52kueetiwOrOlSfE4dJEZJFV0YEMrC6kHQgg8xUU2ThJNmu0bPn2fa8JYlpYXZgBAqgFpFYnugai3zsjZzEvUed/Px8zbSox2j7yDA4NmU+2k9nCOudhq1vui5+VfWF3oKySLilWNFLd8X9mAW4Zlv8AUdRdZB3b5kNiNal23t//ALQxjYqS64aHSFD4Dr+Jjr8h0ohq7Tf6JgEwwPtcR3pfEIDc3+JsPgKsTsO2Jw4JMUw1lOSP8EZ7xHxfT+AGqt2ZhJtpY1VHvStYdQka8z8Avz5da9MbNwSQxJFGLJGoVR5KLD1qZGzSlKgKUpQKUpQKUpQKUpQK+JogylWFwRYg8iDzr7pQefe0fdBsNL3AcpuYm8V5lD94fpUEcFrMhKupuCNCCNQQehBr1btvZMeKiaKUXU8iOakcmXwIrz3vtulNg5jcc/dYDuuPEeDeIqdHW3Q2u+0pymKlVXChQBdZHS1pUi6IXIu7A5iO6LCrWgQKAqgBQAABoABoAB0Fq802uQykq6kEEGxBHIgjUHzqyN0O0vlDtDRuSzgaH/mgcj94aeIHOmC2omrZVq5WGxAYBlYMp1DKQQR4gjQ1Enxki4iGGJI/axQgNJFxFVmGId3IBUkkRqPe89agdrae7sxkDQOmUNmAZmQqTzFwpzD5aaVIdlYMxqc7B5GOZ2AsCeVgL6ACwFQbae2pcOxR1wZySAM/CWPMjRpIMiSTAXuxBbOemlbS7VdzJiYY0ECYRpRBJCMzPG0ykB1a3eKAhgGBW1hreqVpWs7C1r2t0lPL1xN5dlySgNC1nAIsTa4PgehrQh2kkEvDxxw6gwo6yCLhKzO8okVQWb3VWK+vW/I6c7D43ENxMQI4ygwazLCcObs5M+UA3uCcqk6E2IFhzM2rFoyStprOw7OwtlzgRCcgLFcquYMxYggFiNAoBNgKktVuu1Ma0PFXDwvHdLNCkKsz8aIcNbTODmBZTcC173qTbHxZkTPJGkTrIAYxG6NF4q7MAXP3lABHK/OlaxWMgtabTspFUf3owbFXkZi8AQcSEkJYISxlik0KTLoQbgd3odaybZ3twmFh400oCm+RRq7kdFXmfjy8TVIb679z7ROTWHDA6Rg6tbkZD9Y+XIefOrKsO3tqjEPwMOcuGTQuAU4gHNsv1A1lLKO6WGawJtXIxeI4mWKMHhqQABzZuQ06k1plyRkTRepq6eyns/4WXF4pLPzhjYaoDydx9s9B0+PKR3ezDc76FDxJh/8A0SgZvuLzCDz6nzt4VOKUqApSlApSlApSlApSlApSlApSlArR2vsqLExmKZcyn5g9Cp6Gt6lB59377O5sKTIl3i6SAcvKQdD58j5VA5RbuyCvXrKCLHW9V/vZ2XYfEXeC0L/Z/uyfIc09NPKp0UjsTbmKwZvhpSF6o3ejPxU6eosfOprsbtMw+i4rDGM8i0N2T/ASGHwGaovvFuXjMGx4kTZftKMyH1GlR1nt7wpIv/Zm8mzJ7ZJ4b9FduG3+F7GpHBDEQMoBHkb/AL15aup/q1IwB7py/A2qB6tXCJ9j9axYiXDxC8jxRjxd1X/Ua8umdyNZXPkXP86wFEvfS/50HoPavaFsmAaSiZuiwKZL/B9E/wA1QLb/AGrTSd3CQJh16SPaSX4gEZEPo3xqus4HL+VZcPFJIQsaFmPIICWPw60H7iJ2di8rs7nmzEsx+dZMFhZJnVI1ZixsqqMzMfAAc6ne63ZFi5iHxNsOng3ekPwUcv4iPgauTdndLC4FbQJ3iLNI2sh9eg8hYUER7PezNcPlnxgDSjVItCsZ6Fj9Z/yHnzqzKUoFKUoFKUoFKUoFKUoFKUoFKUoFKUoFKUoFKUoPl0BFiAR4HUVEN59ysDIrO2HQNlY3Xu6hSRy86mNcveFrQufuP/pNVvORK1e6g8ZudEdVLD1v+tc99zCfdc+oH7Gp01qws1csct/d1Tx1QX/udJ9ofnWRN0be85t5aftUzZhXwNafWsj6VXM3W3Tw74mJJELKzWIJOo9KvTZOxMPhhlghjjH3VAJ+Lcz61WO7gAxUNvtireFbcNptuseWsRMYAV+0pWzIpSlApSlApSlApSlApSlApSlApSlApSlApSlApSlArlbxwM8DKnMgjw94EV1a18YhKm3P+VVvGxK1ZyYlWB3XxX2L28D/APlYpthzqLtC2nPSrJhkfoQB5rf960duPIFPeU6fZb+dcE5Ed3V55mcVsuGJ0AJ+Gpr6OAca5G+OU/yreBySEd7UC1vMAny612FxKhdcxPp/Os5s0c3dfAO+Ijyr7rBje47qnXpr/vVpiodue6tO5uLhLAdSCRc+lh86mVd/BGV1yc07YpSlbMilKUClKUClKUClKUClKUClKUClKUClKUClKUClKUCsOKF1Ol/LlWasWIW6nQnyFRPYhzsGx8v69K095X9mdRy/rpWXD3vyHOtXeC+Q6CvE5L9Mdta/fCDl9fe/r5VstNZfeI+F/wDatVwQ1qySg2t+3+1U2XViW7gt3XHEU63yW9oOlyeo+fpUvqK7iA8Nu8hF+QHtBz98+HhUqr2uH9EPL5P1SUpStVClKUClKUClKUClKUClKUClKUClKUClKUClKUClKUCsWJ906E6fV5+lZa/CKCMRY2MGzaa/A1qbc2lBb3j+tdyfYKMSQzKT4HStLE7qZ+cz+uv715tvCWmejsry03Vd4jFoWvy+fTT/AHrBicaLd1v6+NqnZ7P0J1mY/wAI/nX7H2eQA3Mjn0T9waR4Sy8+Iozdndzh7nhEE809/wD9zz8PKpbWts/BJDGsaCyr/RJ862a9CsZGOK07MyUpSrKlKUoFKUoFKUoFKUoFKUoFKUoFKUoFKUoFKUoFKUoFKUoFKUoFKUoFKUoFKUoFKUoFKUoFKUoFKUoFKU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0" name="AutoShape 6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2712" name="AutoShape 8" descr="data:image/jpeg;base64,/9j/4AAQSkZJRgABAQAAAQABAAD/2wCEAAkGBxQTEhUUEhQVFhUWFRcUGBgXGBcYFBoaGBcZGBgXGBgYHSggHBslHBUXIjMhJSkrLi4uGB8zODMsNyguLisBCgoKDg0OFxAPFCwcHBwsLCwsLCwsLCwsLCwsLCwsLCwsLCwtLCwsLCwsLCwsLCwsLDAsLCwsLCwsLCwsLCwsLP/AABEIAOEA4QMBIgACEQEDEQH/xAAcAAEAAgMBAQEAAAAAAAAAAAAABQYCBAcDAQj/xABIEAACAQIDBQQGBgcGBAcAAAABAgMAEQQSIQUGEzFBIlFhcQcyQoGRoRQjUmKxwTNygpKistEVNEPC4fAkU2PxFkRkc4OT0v/EABcBAQEBAQAAAAAAAAAAAAAAAAABAgP/xAAZEQEBAQADAAAAAAAAAAAAAAAAAREhMVH/2gAMAwEAAhEDEQA/AO40pSgUpSgUpSgUpSgUpXwmg+0qNk21HciPNKRzEYzAeb+qPeajsTvCw/5Ef6zmV/ekQ/zUFjpVNl265/x3/wDjw6gfGRqipAjetLjG/WZSPgXoOj0rmTYGA/4kg/WjP4xvetnZgeF88MwfS2RppQpv/wBKY5b6cxrQdEpVUG9MifporeOqj46qfjUphN4oX5kofvcviNKCXpWKOCLggjvGorKgUpSgUpSgUpSgUpSgUpSgUpSgUpSgUpSgUr4TbU1Xdt7cA7K315Kps7jvJ9iPx5npbmQkcftZUvlsxXRiTljQ/ebv+6Lnwqs43abS/wDU8XBWEfqwg3bzcnyqK2lj1jXiYl1VV9VeSL4Ivf8AM1Upt48ViyVwacKPkZWHaPkOnz91BbtqbRRBfEzgKOSkhU8gg0+VQLb5Q3y4eKWY8uwtl+JrX2buhHmzTMZpdLlze2Ym3Z6AkHnflU9DAohSREAXOqspAuoL8NxobAqb35+qaYahv7axrnsYVFH35NfgKNjNof8ALw/xf+lWyPBWxGQnstCGUWGhRyHPvEkfwrSGEZsNcZiwxHDNrlrJjOG3LW2VTfwvVxNV9dq44ethoWH3ZGB+a2r2Xee36fDTRjqQokT+C5+VWc4C+JyjksOYjpd3spt3/Vt8TUfkIw5lIDFpSkY6EPPwouXSxUk916Ya+bL2tHIP+HmB71U39xjb+lbDxj7OQ98Y7P7UZ/y1o7T3egkkCMn1mQuHW6uoBA9dbEXJ0HWx7q1lXFYbqcTEOhsMQo8G0V/I2PnUXU3h8bLDZlbQ+0puh878j4NVn2XvIr9mXsnv9n3934VUNn42OZS8La8mUixB6rIh1B86+8G/qCzDUpz070PUfd/7UHTAa+1Rdi7faLRrsnd1Hiv9Ku0EyuoZCCpFwRQelKUoFKUoFKUoFKUoFKUoFKUoFKVFbwbSEMZv3cupvyUeJPyBoI/eLbIWyL2ifVXofvt9wdB7R8OdJ29ttMIhklJeVybD2nb8hXptfai4eN8RObseQHU+yi+HSqlu7suTGTHFYnW57C9AB0HgPmaD7s3Y82OkE+LJy80jFwoH9PmfAVdcHgbo6Q9iSMgBSABpZlHX6twLXHQnkQQPbDYbi5kRmimibMA3vCsVBs8TC459T6rDSaTZ7sYpQBHKoAdb5lKH14yQNbc1awsR0BYGsoDa+MXCxQ43hvkBEcq27SxyHmw70cAC1/WYDQ3qyjZMbRSoD2JwxNjoOItiV8/W82Jr125hQ+GlThGbOhThghS+bQDMdF53zdLX6VVdlb0MmAwIw+GUyTmSCOJpm4aLh+Je8rAsezFpp18KoukcJAAY3IAubWubam3SscLgljBCiwLu5/Wdi7fxMTXju5tQYrCw4hVKiWMPlJuRfmL9bG+tSVqDRXAqJGkt2mREOumVC7LYecrfLurwxuzs7xG9ljcyEfaORkUeQLlvNRUpaoHae8XCxmHwvAkYTm3G0ESnK7BR1ZrRkkDldddaCM3pxseBV5yC8s7RwxJpcsAeGgtrkzFmPM9o2voK+fQjFwsNF2n/AEkrsPZzXkkYDTPI5IA8WOuW1a8T/TsfHKcJNkwk+IhWbjRcDOhZSxi9cnMq2IGht3VadpxSFCISoc2GZuSgntOBbtEC5AOhNr6UFO2hslZJHeB+HPGQpcAlb2zBJBycWIuL3F+YvTAYzikxyrwsQmpAPweNvaU/97HQTU2zWUJBACkYF3kuC/O5AvcmRzcs57ydSdI3aGFTE5jC1pIXISUA5Q49ZQeTrcZWAPPTRhpMWV8njzX6SDU25OPtr494re3c21wmyt+jY6+B+0PzqNwuKMy6jhzxNZ1vfKw10PVSLEHqCKxxC3AkUWuSGX7LdR5HmP8ASorqAN+Vfare5+1M68Jjqouvivd7v98qslApSlApSlApSlApSlApSlBjI4UEnkBc1zzauMM8xJ9VD7s3X4DT3VaN79ocKGw5nX4Wt8yPga5hvTtL6NgzlP1knYXvzNzPuFzQQG0pjtHGiNf0MRIHiR6zfkPOug4DCIfqUkMciAMoAsbAcwrCzprY2uPEHlXPR5sfJDm9p9QSL6Dl87n31dcNhDL9XiIRp2lkRuzfldGuJI3senuY1YlbUWzmkRTLZJUJyvEeXiMw5MALobjprYGptFrXwUBRQpdnIv2my5jrpfKANBpe3StsCqjJa5Fs+YQYHZE8oZYopcZxGCM2TiDEKlwoJ1YgcutdcrK9BXfR7hmj2bhEdSrCBbqRZhfXUdDrW7j9spEMzGJEL8MPNKIkZ9RkQ5SWNweg5G17GpW9U7eLCySYaOGKPPPECli0YAvE0YeRJezLh3BIYanKxt2hoFpw+IzXBBVltmU2vryII0KmxsfAjQggV3ez++bLH/qpT8MNJUzh5Q8pdbFFQJmHqsb3IB6hbWuNLsw5g1tGxIJAJHK41Hl3UHN9mTQrtWFMHNOS+Ix5xcLucq9kvcxclTinsta57zXSiKxWJQxYKoYixawzEDkCeZr0NBG7TwRlAXOUQnthdGZfsh73UHqRrbkRzqLlwsmYRxqsEEeUAgIWcKAciLqI4x6pJGbQ2C6MbGwqF2ns0SFmmZnjAuIQOwbDXOo1lJ17J7PLs3F6CubYKi2MgIcJdZctiHiBOY3HMobtfuzd4r2YgMDf6uQBSeg+y/u0916lYWke+aIRx2sqswMh81W6qtumYnXW1rVAbPhyiXCn/CPYv1ifWP4arfvQ1Ksr1wU7QTA9Ubl8iPx+NdMhkDKGXUEAjyOtcvxDZgrnn6rea6fMWNXbc/FZ4Mp5obe46j8/hUVO0pSgUpSgUpSgUpSgUpSgoO+eIz4gJ0BA+Av+LH4VzPfaQy4yGBeSgH9pzlHwq87Smz4mQ/eb5sfyqh7MHG2s7HUCS37if1oOhRpDHGqSkogFww4iKuXS5lSwQ69SKn9lQv2WScSwkX7QVmtbTJKhAI8wxPfWnA0ykcOONl05yMj/AAyEH4itTZ2885lWKXZ2IhzFgJBleEWBOZmWwUafE1plcVFZ1QvRltb6Qis+OlnmMCNJC6IqoWI7SERqWAIK3BI1PWr4KDKlfKUERvLxskfAz34hzZOeXhS2vqNOJw/z0vVdxKY5oYeKrlx9J4mVY21DuIWGYGwIEZsNcpPUVd2Na80tBzvfzeLE4PBNZ2Ek0xjjdmXixgHXKoS2UrGSGvccUd1V3cf0pSIyxY9s8ZNhMfXT/wBy3rL97mOt+lf9J+8IxeMIQ3igBiQ9C1/rHHgSAPJAetV3ZmypsQ2WCNnPIkeqPNj2R7zUXH6rglDAEG4OvhXtVP8ARzhJoMHHDiCC6XAsbhVucqX62Fh8ulXBTVR8NauLVsp4ZUN0LAlR4kAgnyuK59tjaeOwmIlLYniucJjsU0QCmGFI/wC6Moyggk3U3JuQefOvXYe3cVD9KR+NjjHFgpkUBBNfEoS4GUAZAQDy0F6CYxhjRwMRimeUWkESEry6rBD23W49rPWptfs4jDzC4EgaBrgg9oGSPMDqLFXFj1evfZe1sfNnMmATDjTLxcRcsNb6Rxk3Gmhtz61570q/0Qs+XPG0cvZvl7Eik2vr6tx8aEa0q6yL32Ye7Q/I/Kpvcae0jr9pL+9T/qahcU31invFviCP6VvbpNbEp45h/CTWWnQaUpQKUpQKUpQKUpQKUpQckU3kY+Iqn7ia46Un7c38wFXSGPtsD0P5kVS9yuxjpAes0w/BvyoOlSTwqxz4zgtpdeNEttB7MgNu+rBgsYkqEwyRuNVzIwdQ1uRynxGlRKYlw1kgZ9B280Sp5atm/hqchOgvWmVZ3X2djDjHxONjijIwqYUCNwyuVlaQyKLdhdQAp1q41itZUBmsL1XNh7ytPM8ZjUKPUdZFkBH3svI1YzWlDs6KNmdI1Vm1YgAE+dBltDFCON5G5IjObc7KCT+FcUxu3ZsUHd5pwbXKxSvEiBh6iKmhA5FnDE89AbC7ek3fNcHEYY7PiJVIVbXCK3ZzsOt9QF6nwBqobC3UxwhW6wgutmDvIHVegdVUhjbmLjx1vQiK3L3LjxEkhkYskbhVQdnMCiuCxHSzDQdQdbV1vD7MSCIlUAVFJCqABoL2AGgrV3P3f+jJlvmZmLu1rZmNhoOigAADoAKtqR99QVnc7b30kupQIV7jfTx0q2AVr4PZ8cV+GirfnlAH4Vs1YOdx7Bx0h2is0MQONWVBPxr5EEbJBFwgtwovqQebE1Jbl7IxEcuInxUaRNLHhoVjVxJYYeMoXLAAdotcDpVxNebUEBtjEwMckjTrlJvw/pMf8cQGYe+1RG2Uj/s/FCJnZRDNrI0rtfIT60xLd3hVlx5lsDFwzzvnzWPdYre3Xoar29Mr/wBn4kyKqvwZFsjF11BVdWVT1GlqCLElwh8FPzWpjdUf8Un7X8jVCqtgB3ZR8wPyqx7mRXnJ+yhPx0/OstLzSlKBSlKBSlKBSlKBSlKDmuKgy4uVe9mt8bj5GueuvA2rLfT6yOX9luwx+JFdV3qh4eLSTo9r/wAp/AVQPSjs/hYrDzjRZVMDHxOqE+AIvQX3hSOOxMYltqVRC9+8NIGUDzU1vbFWPtPHM0xvkZjKXUFegUHIp11ygdL8qr2x5o8RhkaZA4UXZSuftICD2LHMedhY9KmcLPPJYRosEYtrIM0hA6LEhsgI5FmJHVK0ysCmsq8lNaG8G2kwsXEdXe7pEiIAXd5Gyoq3IGp7zREmTVV383vTAQ3tnnk7MMXMseWYga5QSPM2A1NeWO37gTB/Scr5i7QpAwtM0ysVMVlvqGGpF9PHSordTdeVpjj9oWfFvqiexAvsqo5ZgDbw15kkkrS3I3McSHG4+74qQ5wra8O/tHpntoANEAAHhZsftrgO68IOE4dyH1+sKixGTQi5NrnTL9rSxRRWrYUVBq7MlEkSSLazqraG4Fxci452OnurdAoBX2qFKjN4mxIgIwYUzMyKC9iqKzgPJYsM2Vbm19fHlVEXfDEkQI+Kw0F5sbE+JkjHBkGGdFR1UyALmzkaNzFB0w15sawwebhpnZXbKuZ1FlY21ZRc2B5gXNa218nCYyuY0FmLh2jK2IIOZSLC/O+luelBB7Sw+Ejds0TQ31MsSyRIdLktLARb9sjl1qN3z0wqQgk8WaGIFiWYjOHYknU9lTU3Gs6lfrUmiPtMMkoFj2g0YySdNMqdTc1WdtYgTY9YhywsRlfu4k3ZRT4hQW99CPpOt+9vwBP9Kuu5eGsjv3kKP2Rr8z8qqBj7YH2Rr5tr+A+ddI2VheHEidQLnzOp+ZrLTbpSlApSlApSlApSlApSlBA744LiQZhzQ39x0P5fCqvt/ZY2hsx0H6RBceDLqPwB91dEkQEEHUEEEeBqlYEnCYpo29Rzz/A/78e6goHo820b5H0LEqwPSVNGB/WAB87ir5MmpknmywoQyqDw0FrWMjXu5zXsNF1Ayk61RfSJsL6DjBiUuMPiCM5HKOQerJ5A/K/MtVs2Dj1xCrxFUyRMCQQDlaxAdfME2I7zSeJVg2ZjXkuxjMcZHYz3ErfeZPYW3IHta6hbWqu+lHGiLDQSMCVjx2GkIFrkIxYgX66VvYjGtGsk88giRFYInrLcmyvIF1dybARqettSbiqbq7MxWLxLS7VRiYY1jjjdEEB4i9tioJBe1r6WBJHQAVGXoy2Ms2bHygtI0+I4SE5o4A0rF+H0LEk9sdBpXSokrwwkCooVFVVUWCqAFA7gBoBW2tBmorOsAa+3qozpesb0vQQm+82JXBSjBozzuBGuW2ZQxszi5GqrcjXnaqrj4WXAxRRbKlZVgxGFUOsRxMTNGFWS2YjI7ElmB9nlyropNYE0VB7nTIMJFAsiPJhoosPMEYNkkjjVWUkdxBHuPdTESSqWkhYTxlmzRZlzqwNmEMmguCCDG55+0trVo7R3XC4sY3CNw5rESxjSLED7Mn2W+/Y62NqzwUkcsjSxZo2vaePQMXtbLNHrZwMtnU9oW1K2uHyR4cPE86oY1K5ymqC+p/RtZUdi1ibAk2vyqF3P2c4hbEYjSXEO2Kl7lU6Rp5BbD316Ypf7QxQgX+7QnPO3RiOSeOtx+990mc3gktaFeZsz26AaKn+/Gosjw3awZlmzNyvnb5WH8o+NX6ovd/Z/Cj19ZtT+Q+fzqUqKUpSgUpSgUpSgUpSgUpSgVDby7J40d1HbTUeI7v6f61M0oKdhOHjcO+ExIBuLa/IjxFcvMM2y8UIJTy0w8repIn/JkPIHuP4aZetbxbHIbjw6MNWA+OYfn8e+tHHxYfaOHMGJUXtz6g9GU9DUGjs/GRYlVYjtRtmyNzRwCLkdbXNifPmNJb6QFIvytc1yraOCxWy5RxXYxerHiVGYW9lJh3chfy8ALBuv6QYp7RYi0E/cT9W/cY3OmvcfderKzYv8WKTvt58uV+dbKt3VVtqbQeNhw4S4EbtcZtCLWWyqdTcnv0661r4bb0t2Aw7gdrW0hFlC2I+r1vc+Oh0qmLopqr7J30R4Y2lSRXZkRsqHhgyBSrXuewc62689LAmtyLbgCqZAwJucuVs2UdSALk9bAdbVWxsbAqqsWxf1bgDsO7dkR2XKsR7A4CHMB39qxIoLrsjai4iMSoHCk6Z1yk/eAPs+PW1buaq1srbOFiSOBWlAULGvFhmQkllQC7xqC2Z1HvqdMlVHltHakcNuISLhm0Vm0QAsTlBsBcanqRXjj9sxRcTiMV4So79lyAJGZVIIHa1VuV7W1tXltPApNbOWFldOyxW6vbMDbmOyp/Z7rgxm8MEHCdsTKURkSN2LKtwhZl1t6xLnlzoJydgQQdQdCK5zvNg1xO0IvoZc4kIYmKMVUqDzdlNyFuwJ8QNSNPn/AIkxW05uBs2MrCDaSdwRp+Kjw9Y/dFzXQNhbFw+zYCb5nYDPIfXkIGiqOijoBoKza1IYHAxbOwoRe017k9ZJD1PgOg5AAdBWO7WzTI5nl1F7i/tN3+QrDBYJ8ZJxZbiMaAeA9lfzPuq3IgAAAsALADkBRWVKUoFKUoFKUoFKUoFKUoFKUoFKUoFVzbW79yZING5leh8v6fhVjpQUZMbmUxTKGvcFXHPvFjVC3h9HkT3OEYJe54EtzFr9h+cf4V2faWyY5h2hZujD1vf3++q5jNkzRc14qd49Ye7n+PnQcXi2ptDZ3YcusfIJiBnht3RzLy8BcAd1WbZnpJiGuIhliP21tLF+8uvyNXVHRgVzWB0KyC6+WulRWK3Gwkna+jBD9rDu0fyQ5flV4MRG09u4TFlGjxcAspWzyNC9+JFILEi4/RZTpyY18OBzBPrcO/DYOpOJJJZS7BmPCObV+RuOyNKzn9FuHY3E+IX9dIn+eQE/GtU+iCI/+ZH/ANAv8nqIzESxsC+IwiKcQmIctigSWEsckjBeEt2bhAWvU3jvSNgI/wDH4h7olZ/mBl+dRuF9DuGv2ppT+pHGt/3larLs70aYGLU4cvYc5nJX3pon8NNMUqX0iYrFMY9nYRmblmcZ2Hmi9lfNmtUjsr0Y4jEus218Q7nmIUa58iVsqDwQDzroS47DYdciFABySBQFHhcaCvEYvE4jSFOFGfaOhI/WP+UHzpVepmgwUYiiRVCjsxJYAeLmvPBbKkxLiXE3C+ynI27reyPmfCpHZe78cXabtvzueQPeB3+JuamKDFEAAAAAAsANAB3CsqUoFKUoFKUoFKUoFKUoFKUoFKUoFKUoFKUoFKUoNTF7Nil9dAT38m/eGtRUm66g3ikdPmPlY/OrBSg5bHvJKCRmbQkcweR8RWwu9M49o/up/wDmoOWGzN5k/OsstY1cSku8859t/cQv8oqNxm15GGuv6xZvxNeZSj4bsk1dFt3CjDySlwGKqlrgGxJa9u7lV5qlej715v1Y/wAXq61YhSlKoUpSgUpSgUpSgUpSgUpSgUpSgUpSgUpSgUpSgUpSgUpSg5PisIyuQwINzodDXmY6vm+OJRY1ViLs4IvbkAb+NVlow1iAtr21y9w76xiolI7mtuSMZSL62/EV8wkg4zISvl2QOffyrYnxEYOhBIOoXU6HwoLFuJgiqPIQRnIAv1C31+LH4VaK8sNOHRXF7MoYXFjYi+or1raFKUoFKUoFKUoFKUoFKUoFKUoFKUoFKUoFKUoFKUoFKUoFKUoKT6R5SOFa/XQGPr3htbfKqbHjWAGg58uCjfg1XH0mQFkiNrjMRqsZW9vvEH4d1UFMMdNBz6QufmrVi9rGUWIPFJtz+4i/ItcVniMWx0JI15M4t8I60xB9YbhSPGK3X7xv8aMrXsAR4AqPkgJrKu0bs/3WHS3YHQr8m19/XnUpUfu/hzHholYWIQXGosTrY5tb66+NSFdWSlKUClKUClKUClKUClKUClKUClKUClKUClKUClKUClKUClKUEbvBgWmhKJa9wdeRsb2qoYjYrRreSKwBFzoRrYdD310GvPEQK6lXUMp5gi47x8xUsHM8PhEMtii6kKNNSSbAX99TWF3bl4iEIqKrqxJI5Ag6AXN6s0GxYEYMsSBhqDa5B7xfkakKmBSlK0FKUoFKUoFKUoFKUoFKUoFKUoFKUoFKUoFKUoFKUoFKUoFKUoFKUoFKUoFKUoFKUoFKUoFKUoFKUoFKUoFKUo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9" name="8 Imagen" descr="media/immagini/722_MAXIS_CK1_N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357430"/>
            <a:ext cx="3272768" cy="313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10 Imagen" descr="http://www.termicol.es/uploads/images/entrada-5562e83bb59d0-1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2285992"/>
            <a:ext cx="3326524" cy="332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sz="3600" dirty="0" smtClean="0"/>
              <a:t>1.1.1</a:t>
            </a:r>
            <a:r>
              <a:rPr lang="es-ES" sz="3600" dirty="0"/>
              <a:t>	</a:t>
            </a:r>
            <a:r>
              <a:rPr lang="es-ES" sz="3600" dirty="0" smtClean="0"/>
              <a:t>Descomposición de la radiación solar.</a:t>
            </a:r>
            <a:endParaRPr lang="es-CL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8" name="4 Imagen" descr="distrib de la radiacion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785918" y="1857364"/>
            <a:ext cx="5786478" cy="40719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31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1.2.</a:t>
            </a:r>
            <a:r>
              <a:rPr lang="es-ES" dirty="0"/>
              <a:t>	Movimiento terrestre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4357718" cy="225742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CL" sz="2400" dirty="0" smtClean="0"/>
              <a:t>ROTACIÓN:</a:t>
            </a:r>
          </a:p>
          <a:p>
            <a:pPr marL="0" indent="0" algn="just"/>
            <a:r>
              <a:rPr lang="es-CL" sz="2400" dirty="0" smtClean="0"/>
              <a:t>La tierra gira sobre su propio eje.</a:t>
            </a:r>
          </a:p>
          <a:p>
            <a:pPr marL="0" indent="0" algn="just"/>
            <a:r>
              <a:rPr lang="es-CL" sz="2400" dirty="0" smtClean="0"/>
              <a:t>Origina </a:t>
            </a:r>
            <a:r>
              <a:rPr lang="es-CL" sz="2400" dirty="0"/>
              <a:t>el día y la </a:t>
            </a:r>
            <a:r>
              <a:rPr lang="es-CL" sz="2400" dirty="0" smtClean="0"/>
              <a:t>noche. </a:t>
            </a:r>
          </a:p>
          <a:p>
            <a:pPr marL="0" indent="0" algn="just"/>
            <a:r>
              <a:rPr lang="es-CL" sz="2400" dirty="0" smtClean="0"/>
              <a:t>Duración: 24 horas</a:t>
            </a:r>
            <a:endParaRPr lang="es-CL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" y="3786190"/>
            <a:ext cx="9099421" cy="219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14876" y="1571612"/>
            <a:ext cx="4071966" cy="242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CL" sz="2400" dirty="0" smtClean="0"/>
              <a:t>TRASLACIÓN</a:t>
            </a: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 tierra gira alrededor</a:t>
            </a:r>
            <a:r>
              <a:rPr kumimoji="0" lang="es-C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sol.</a:t>
            </a:r>
            <a:endParaRPr kumimoji="0" lang="es-C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Origina las estaciones del año.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C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Duración: 1</a:t>
            </a:r>
            <a:r>
              <a:rPr kumimoji="0" lang="es-CL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año</a:t>
            </a:r>
            <a:endParaRPr kumimoji="0" lang="es-CL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CL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C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3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7971990"/>
              </p:ext>
            </p:extLst>
          </p:nvPr>
        </p:nvGraphicFramePr>
        <p:xfrm>
          <a:off x="2962793" y="1844824"/>
          <a:ext cx="6073703" cy="4861917"/>
        </p:xfrm>
        <a:graphic>
          <a:graphicData uri="http://schemas.openxmlformats.org/presentationml/2006/ole">
            <p:oleObj spid="_x0000_s34833" r:id="rId4" imgW="6400800" imgH="548640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1.2.</a:t>
            </a:r>
            <a:r>
              <a:rPr lang="es-ES" dirty="0"/>
              <a:t>	Movimiento terrestre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30624" cy="492514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CL" sz="2600" dirty="0"/>
              <a:t>Estos movimientos se traducen </a:t>
            </a:r>
            <a:r>
              <a:rPr lang="es-CL" sz="2600" dirty="0" smtClean="0"/>
              <a:t>en</a:t>
            </a:r>
          </a:p>
          <a:p>
            <a:pPr marL="0" indent="0" algn="just">
              <a:buNone/>
            </a:pPr>
            <a:endParaRPr lang="es-CL" sz="2600" dirty="0" smtClean="0"/>
          </a:p>
          <a:p>
            <a:pPr algn="just"/>
            <a:r>
              <a:rPr lang="es-CL" sz="2600" dirty="0" smtClean="0"/>
              <a:t>Diferentes </a:t>
            </a:r>
            <a:r>
              <a:rPr lang="es-CL" sz="2600" dirty="0"/>
              <a:t>recorridos del Sol en el día. </a:t>
            </a:r>
            <a:endParaRPr lang="es-CL" sz="2600" dirty="0" smtClean="0"/>
          </a:p>
          <a:p>
            <a:pPr algn="just"/>
            <a:endParaRPr lang="es-CL" sz="2600" dirty="0" smtClean="0"/>
          </a:p>
          <a:p>
            <a:pPr algn="just"/>
            <a:r>
              <a:rPr lang="es-CL" sz="2600" dirty="0" smtClean="0"/>
              <a:t>Los </a:t>
            </a:r>
            <a:r>
              <a:rPr lang="es-CL" sz="2600" dirty="0"/>
              <a:t>puntos del horizonte por donde sale y se pone el Sol varían en el transcurso del año. </a:t>
            </a:r>
          </a:p>
          <a:p>
            <a:pPr marL="0" lvl="0" indent="0">
              <a:buNone/>
            </a:pPr>
            <a:endParaRPr lang="es-CL" sz="1800" dirty="0"/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42466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1.3.</a:t>
            </a:r>
            <a:r>
              <a:rPr lang="es-ES" dirty="0"/>
              <a:t>	Elevación </a:t>
            </a:r>
            <a:r>
              <a:rPr lang="es-ES" dirty="0" smtClean="0"/>
              <a:t>solar.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sz="2400" dirty="0"/>
              <a:t>La elevación solar es el ángulo formado por el sol respecto del plano horizontal. Cambia a lo largo del día y tiene su altura máxima  al medio día. Esta altura máxima varía a lo largo del año entre el solsticio de invierno y el solsticio de verano.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11" name="10 Imagen" descr="elevacion sol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214686"/>
            <a:ext cx="6324600" cy="3619500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6715140" y="3728869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DETERMINA  </a:t>
            </a:r>
            <a:r>
              <a:rPr lang="es-CL" b="1" dirty="0" smtClean="0"/>
              <a:t>INCLINACIÓN</a:t>
            </a:r>
            <a:r>
              <a:rPr lang="es-CL" dirty="0" smtClean="0"/>
              <a:t> </a:t>
            </a:r>
          </a:p>
          <a:p>
            <a:pPr algn="ctr"/>
            <a:r>
              <a:rPr lang="es-CL" dirty="0" smtClean="0"/>
              <a:t>DE LOS COLECTORES</a:t>
            </a:r>
            <a:endParaRPr lang="es-CL" dirty="0"/>
          </a:p>
        </p:txBody>
      </p:sp>
      <p:sp>
        <p:nvSpPr>
          <p:cNvPr id="13" name="12 Sol"/>
          <p:cNvSpPr/>
          <p:nvPr/>
        </p:nvSpPr>
        <p:spPr>
          <a:xfrm>
            <a:off x="6000760" y="2857496"/>
            <a:ext cx="3214678" cy="2928958"/>
          </a:xfrm>
          <a:prstGeom prst="su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36329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1.4.</a:t>
            </a:r>
            <a:r>
              <a:rPr lang="es-ES" dirty="0"/>
              <a:t>	Azimut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1"/>
            <a:ext cx="8229600" cy="17145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L" sz="2400" dirty="0"/>
              <a:t>El azimut solar es el ángulo que forma la proyección vertical del sol sobre el horizonte respecto del punto cardinal </a:t>
            </a:r>
            <a:r>
              <a:rPr lang="es-CL" sz="2400" b="1" dirty="0" smtClean="0"/>
              <a:t>NORTE</a:t>
            </a:r>
            <a:r>
              <a:rPr lang="es-CL" sz="2400" dirty="0" smtClean="0"/>
              <a:t>. </a:t>
            </a:r>
            <a:r>
              <a:rPr lang="es-CL" sz="2400" dirty="0"/>
              <a:t>En el hemisferio sur toma el valor </a:t>
            </a:r>
            <a:r>
              <a:rPr lang="es-CL" sz="2400" b="1" dirty="0" smtClean="0"/>
              <a:t>0°</a:t>
            </a:r>
            <a:r>
              <a:rPr lang="es-CL" sz="2400" dirty="0" smtClean="0"/>
              <a:t> </a:t>
            </a:r>
            <a:r>
              <a:rPr lang="es-CL" sz="2400" dirty="0"/>
              <a:t>cuando el sol esta exactamente en el norte geográfico, y va cambiando a lo largo del día.</a:t>
            </a:r>
          </a:p>
          <a:p>
            <a:pPr marL="0" lvl="0" indent="0">
              <a:buNone/>
            </a:pPr>
            <a:endParaRPr lang="es-C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44034" name="Picture 2" descr="http://es.photopills.com/sites/default/files/tutorials/2014/2-azimut-elevac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071810"/>
            <a:ext cx="4429156" cy="3321867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6429388" y="3934430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 smtClean="0"/>
              <a:t>DETERMINA  </a:t>
            </a:r>
            <a:r>
              <a:rPr lang="es-CL" b="1" dirty="0" smtClean="0"/>
              <a:t>ORIENTACIÓN</a:t>
            </a:r>
          </a:p>
          <a:p>
            <a:pPr algn="ctr"/>
            <a:r>
              <a:rPr lang="es-CL" dirty="0" smtClean="0"/>
              <a:t> DE LOS COLECTORES</a:t>
            </a:r>
            <a:endParaRPr lang="es-CL" dirty="0"/>
          </a:p>
        </p:txBody>
      </p:sp>
      <p:sp>
        <p:nvSpPr>
          <p:cNvPr id="9" name="8 Sol"/>
          <p:cNvSpPr/>
          <p:nvPr/>
        </p:nvSpPr>
        <p:spPr>
          <a:xfrm>
            <a:off x="5715008" y="3071810"/>
            <a:ext cx="3214678" cy="2928958"/>
          </a:xfrm>
          <a:prstGeom prst="su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10858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1013</Words>
  <Application>Microsoft Office PowerPoint</Application>
  <PresentationFormat>Presentación en pantalla (4:3)</PresentationFormat>
  <Paragraphs>215</Paragraphs>
  <Slides>42</Slides>
  <Notes>28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Office Theme</vt:lpstr>
      <vt:lpstr>Diapositiva 1</vt:lpstr>
      <vt:lpstr>Diapositiva 2</vt:lpstr>
      <vt:lpstr>1. El sol</vt:lpstr>
      <vt:lpstr>1.1. Constante solar</vt:lpstr>
      <vt:lpstr>1.1.1 Descomposición de la radiación solar.</vt:lpstr>
      <vt:lpstr>1.2. Movimiento terrestre</vt:lpstr>
      <vt:lpstr>1.2. Movimiento terrestre</vt:lpstr>
      <vt:lpstr>1.3. Elevación solar.</vt:lpstr>
      <vt:lpstr>1.4. Azimut</vt:lpstr>
      <vt:lpstr>1.4. Azimut</vt:lpstr>
      <vt:lpstr>1.5. ¿Cómo posicionar los colectores?</vt:lpstr>
      <vt:lpstr>2. Radiación solar</vt:lpstr>
      <vt:lpstr>3. Condiciones climáticas</vt:lpstr>
      <vt:lpstr>3. Condiciones climáticas</vt:lpstr>
      <vt:lpstr>CONCEPTOS BASICOS                      DE                                                      CALOR  Y  FLUIDOS</vt:lpstr>
      <vt:lpstr> 4.Energía y potencia</vt:lpstr>
      <vt:lpstr>4.Energía y potencia.</vt:lpstr>
      <vt:lpstr>5. Calor y temperatura</vt:lpstr>
      <vt:lpstr>  5. Calor y temperatura</vt:lpstr>
      <vt:lpstr>  5. Calor y temperatura</vt:lpstr>
      <vt:lpstr>  5. Calor y temperatura</vt:lpstr>
      <vt:lpstr>   6. Transferencia de calor.</vt:lpstr>
      <vt:lpstr>   6.1 Conducción del calor.</vt:lpstr>
      <vt:lpstr>   6.1 Conducción de calor.</vt:lpstr>
      <vt:lpstr>   6.2 Convección del calor.</vt:lpstr>
      <vt:lpstr>   6.2 Convección del calor.</vt:lpstr>
      <vt:lpstr>   6.3 Radiación térmica.</vt:lpstr>
      <vt:lpstr>   6.3 Radiación térmica.</vt:lpstr>
      <vt:lpstr>   6.3 Radiación térmica.</vt:lpstr>
      <vt:lpstr>   7. Calor específico.</vt:lpstr>
      <vt:lpstr>   8.1. Hidráulica. (Presión)</vt:lpstr>
      <vt:lpstr>   8.1. Hidráulica. (Presión)</vt:lpstr>
      <vt:lpstr>   8.1. Hidráulica. (Presión)</vt:lpstr>
      <vt:lpstr>   8.1. Hidráulica. (Presión)</vt:lpstr>
      <vt:lpstr>   8.2. Hidráulica. (Caudal)</vt:lpstr>
      <vt:lpstr>   8.2. Hidráulica. (Caudal)</vt:lpstr>
      <vt:lpstr>   8.2 Hidráulica. (Caudal)</vt:lpstr>
      <vt:lpstr>   8.2 Hidráulica. (Caudal)</vt:lpstr>
      <vt:lpstr>   8.2 Hidráulica. (Caudal)</vt:lpstr>
      <vt:lpstr>   8.2 Hidráulica. (Caudal)</vt:lpstr>
      <vt:lpstr>   9. Estratificación del agua.</vt:lpstr>
      <vt:lpstr>   9. Estratificación del agua.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Claudio</dc:creator>
  <cp:lastModifiedBy>Patricio</cp:lastModifiedBy>
  <cp:revision>228</cp:revision>
  <dcterms:created xsi:type="dcterms:W3CDTF">2014-06-17T15:05:33Z</dcterms:created>
  <dcterms:modified xsi:type="dcterms:W3CDTF">2016-05-18T18:33:16Z</dcterms:modified>
</cp:coreProperties>
</file>