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64" r:id="rId5"/>
    <p:sldId id="261" r:id="rId6"/>
    <p:sldId id="260" r:id="rId7"/>
    <p:sldId id="265" r:id="rId8"/>
    <p:sldId id="266" r:id="rId9"/>
    <p:sldId id="269" r:id="rId10"/>
    <p:sldId id="270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7" r:id="rId19"/>
    <p:sldId id="278" r:id="rId2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87276" autoAdjust="0"/>
  </p:normalViewPr>
  <p:slideViewPr>
    <p:cSldViewPr>
      <p:cViewPr>
        <p:scale>
          <a:sx n="70" d="100"/>
          <a:sy n="70" d="100"/>
        </p:scale>
        <p:origin x="-1296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C9FF9-DDCF-4B7F-ADEB-979A9C6F150F}" type="datetimeFigureOut">
              <a:rPr lang="es-CL" smtClean="0"/>
              <a:pPr/>
              <a:t>17-05-2016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80937-CA0F-4B0C-B1E5-CA6131B2173F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2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17-05-2016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390915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17-05-2016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69658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17-05-2016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55962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17-05-2016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6505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17-05-2016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372739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17-05-2016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135173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17-05-2016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59908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17-05-2016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73371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17-05-2016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114550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17-05-2016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145694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17-05-2016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07156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97F2-E4AD-4FE1-995B-B677B46FD58B}" type="datetimeFigureOut">
              <a:rPr lang="es-CL" smtClean="0"/>
              <a:pPr/>
              <a:t>17-05-2016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27210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U3%20heat_pipe_180_ES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algoritmo_fchart%20v3.x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714500"/>
            <a:ext cx="44577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276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3.3. Obtención de datos. (Azimut)</a:t>
            </a:r>
            <a:endParaRPr lang="es-CL" dirty="0"/>
          </a:p>
        </p:txBody>
      </p:sp>
      <p:pic>
        <p:nvPicPr>
          <p:cNvPr id="5" name="4 Imagen" descr="U3 9 localizacion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714488"/>
            <a:ext cx="7500958" cy="42172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3.4 Selección de equipos.</a:t>
            </a:r>
            <a:endParaRPr lang="es-CL" dirty="0"/>
          </a:p>
        </p:txBody>
      </p:sp>
      <p:pic>
        <p:nvPicPr>
          <p:cNvPr id="4" name="3 Imagen" descr="heat-pipe presurizado precio.jp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357298"/>
            <a:ext cx="6229369" cy="48312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3.4 Selección de equipos.</a:t>
            </a:r>
            <a:endParaRPr lang="es-CL" dirty="0"/>
          </a:p>
        </p:txBody>
      </p:sp>
      <p:pic>
        <p:nvPicPr>
          <p:cNvPr id="5" name="4 Imagen" descr="U3 8 ficha hp 18 tubos 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0" y="1174403"/>
            <a:ext cx="8633810" cy="52549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4. Listado de equipos y componentes.</a:t>
            </a:r>
            <a:endParaRPr lang="es-CL" dirty="0"/>
          </a:p>
        </p:txBody>
      </p:sp>
      <p:pic>
        <p:nvPicPr>
          <p:cNvPr id="5" name="4 Imagen" descr="U3 1b Esquema hidrauli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054"/>
            <a:ext cx="9144000" cy="45678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796908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4.1. Listado de equipos y componentes.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42907" y="1142980"/>
          <a:ext cx="7858182" cy="5072099"/>
        </p:xfrm>
        <a:graphic>
          <a:graphicData uri="http://schemas.openxmlformats.org/drawingml/2006/table">
            <a:tbl>
              <a:tblPr/>
              <a:tblGrid>
                <a:gridCol w="406583"/>
                <a:gridCol w="760729"/>
                <a:gridCol w="3881898"/>
                <a:gridCol w="1463376"/>
                <a:gridCol w="1345596"/>
              </a:tblGrid>
              <a:tr h="280729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Heat</a:t>
                      </a:r>
                      <a:r>
                        <a:rPr lang="es-C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pipe compacto 24 tubos 240 litros   (IVA incluido)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614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Item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Cantidad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Equipo u </a:t>
                      </a:r>
                      <a:r>
                        <a:rPr lang="es-CL" sz="14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otro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Precio unitario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Precio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Termo presurizado Heat-pipe24tubos, 240 litros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666.400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666.400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Válvula de corte.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  7.000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28.000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Válvula termostática de 3 vías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32.000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32.000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Válvula de seguridad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15.000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15.000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Válvula antiretorno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  5.000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  5.000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Vaso de expansión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12.000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12.000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Contador de (opcional)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         -  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30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metro cañeria cobre M 1/2"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  2.000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60.000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metro aislación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  1.500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22.500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Fitting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20.000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20.000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Manometro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10.000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  10.000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 err="1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Calefont</a:t>
                      </a:r>
                      <a:r>
                        <a:rPr lang="es-CL" sz="1400" baseline="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Solar (Modulante)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</a:t>
                      </a:r>
                      <a:r>
                        <a:rPr lang="es-CL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247.520 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247.520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400">
                        <a:latin typeface="Calibri"/>
                        <a:ea typeface="Times New Roman"/>
                      </a:endParaRPr>
                    </a:p>
                  </a:txBody>
                  <a:tcPr marL="43807" marR="4380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400">
                        <a:latin typeface="Calibri"/>
                        <a:ea typeface="Times New Roman"/>
                      </a:endParaRPr>
                    </a:p>
                  </a:txBody>
                  <a:tcPr marL="43807" marR="4380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Total materiales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1.118.420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400">
                        <a:latin typeface="Calibri"/>
                        <a:ea typeface="Times New Roman"/>
                      </a:endParaRPr>
                    </a:p>
                  </a:txBody>
                  <a:tcPr marL="43807" marR="4380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400">
                        <a:latin typeface="Calibri"/>
                        <a:ea typeface="Times New Roman"/>
                      </a:endParaRPr>
                    </a:p>
                  </a:txBody>
                  <a:tcPr marL="43807" marR="4380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+ 30% instalación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    335.526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TOTAL   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    1.453.946 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807" marR="438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4.2. Evaluación económica.</a:t>
            </a:r>
            <a:endParaRPr lang="es-C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42910" y="2000241"/>
          <a:ext cx="7786743" cy="3100917"/>
        </p:xfrm>
        <a:graphic>
          <a:graphicData uri="http://schemas.openxmlformats.org/drawingml/2006/table">
            <a:tbl>
              <a:tblPr/>
              <a:tblGrid>
                <a:gridCol w="2053769"/>
                <a:gridCol w="1475997"/>
                <a:gridCol w="2192819"/>
                <a:gridCol w="2064158"/>
              </a:tblGrid>
              <a:tr h="6716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800" dirty="0">
                        <a:latin typeface="Calibri"/>
                        <a:ea typeface="Times New Roman"/>
                      </a:endParaRPr>
                    </a:p>
                  </a:txBody>
                  <a:tcPr marL="43793" marR="437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 tubos, </a:t>
                      </a:r>
                      <a:endParaRPr lang="es-CL" sz="1800" b="1" dirty="0" smtClean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CL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180 </a:t>
                      </a:r>
                      <a:r>
                        <a:rPr lang="es-CL" sz="18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litros</a:t>
                      </a:r>
                      <a:endParaRPr lang="es-C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 tubos, </a:t>
                      </a:r>
                      <a:endParaRPr lang="es-CL" sz="1800" b="1" dirty="0" smtClean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240 </a:t>
                      </a:r>
                      <a:r>
                        <a:rPr lang="es-CL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litros</a:t>
                      </a:r>
                      <a:endParaRPr lang="es-C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300 tubos, </a:t>
                      </a:r>
                      <a:endParaRPr lang="es-CL" sz="1800" b="1" dirty="0" smtClean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300 </a:t>
                      </a:r>
                      <a:r>
                        <a:rPr lang="es-CL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litros</a:t>
                      </a:r>
                      <a:endParaRPr lang="es-C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Contribución Solar(Anual)</a:t>
                      </a:r>
                      <a:endParaRPr lang="es-C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64%</a:t>
                      </a:r>
                      <a:endParaRPr lang="es-C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72,5%</a:t>
                      </a:r>
                      <a:endParaRPr lang="es-C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86%</a:t>
                      </a:r>
                      <a:endParaRPr lang="es-C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4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Inversión</a:t>
                      </a:r>
                      <a:endParaRPr lang="es-C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$ 1.289.171</a:t>
                      </a:r>
                      <a:endParaRPr lang="es-C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   1.453.946</a:t>
                      </a:r>
                      <a:endParaRPr lang="es-C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   1.639.586</a:t>
                      </a:r>
                      <a:endParaRPr lang="es-C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Ahorro anual      </a:t>
                      </a:r>
                      <a:endParaRPr lang="es-CL" sz="1800" b="1" dirty="0" smtClean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s-CL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F-Chart)</a:t>
                      </a:r>
                      <a:endParaRPr lang="es-C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$ 147.882</a:t>
                      </a:r>
                      <a:endParaRPr lang="es-C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      179.980</a:t>
                      </a:r>
                      <a:endParaRPr lang="es-C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      198.519</a:t>
                      </a:r>
                      <a:endParaRPr lang="es-C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Años de recuperación</a:t>
                      </a:r>
                      <a:endParaRPr lang="es-C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8,7</a:t>
                      </a:r>
                      <a:endParaRPr lang="es-CL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8,1</a:t>
                      </a:r>
                      <a:endParaRPr lang="es-C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8,3</a:t>
                      </a:r>
                      <a:endParaRPr lang="es-CL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4.2. Evaluación económica.</a:t>
            </a:r>
            <a:endParaRPr lang="es-CL" dirty="0"/>
          </a:p>
        </p:txBody>
      </p:sp>
      <p:pic>
        <p:nvPicPr>
          <p:cNvPr id="31746" name="Picture 2" descr="U3 extra3 Contrib 18 tub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2928926" cy="292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 descr="U3 extra2 Contrib 24 tubo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285860"/>
            <a:ext cx="296138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 descr="U3 extra1 Contrib 30 tubo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09211" y="1285860"/>
            <a:ext cx="2934789" cy="299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42909" y="4500570"/>
          <a:ext cx="7786743" cy="2201881"/>
        </p:xfrm>
        <a:graphic>
          <a:graphicData uri="http://schemas.openxmlformats.org/drawingml/2006/table">
            <a:tbl>
              <a:tblPr/>
              <a:tblGrid>
                <a:gridCol w="2053769"/>
                <a:gridCol w="1475997"/>
                <a:gridCol w="2192819"/>
                <a:gridCol w="2064158"/>
              </a:tblGrid>
              <a:tr h="5302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400" dirty="0">
                        <a:latin typeface="Calibri"/>
                        <a:ea typeface="Times New Roman"/>
                      </a:endParaRPr>
                    </a:p>
                  </a:txBody>
                  <a:tcPr marL="43793" marR="437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 tubos, </a:t>
                      </a:r>
                      <a:endParaRPr lang="es-CL" sz="1400" b="1" dirty="0" smtClean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C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180 </a:t>
                      </a:r>
                      <a:r>
                        <a:rPr lang="es-CL" sz="14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litros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 tubos, </a:t>
                      </a:r>
                      <a:endParaRPr lang="es-CL" sz="1400" b="1" dirty="0" smtClean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240 </a:t>
                      </a:r>
                      <a:r>
                        <a:rPr lang="es-C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litros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300 tubos, </a:t>
                      </a:r>
                      <a:endParaRPr lang="es-CL" sz="1400" b="1" dirty="0" smtClean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300 </a:t>
                      </a:r>
                      <a:r>
                        <a:rPr lang="es-C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litros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Contribución Solar(Anual)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64%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72,5%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86%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4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Inversión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$ 1.289.171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   1.453.946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   1.639.586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Ahorro anual      </a:t>
                      </a:r>
                      <a:endParaRPr lang="es-CL" sz="1400" b="1" dirty="0" smtClean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s-C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F-Chart)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$ 147.882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      179.980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$      198.519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Años de recuperación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8,7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8,1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8,3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793" marR="437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s-ES" b="1" dirty="0" smtClean="0"/>
              <a:t>5. ¿Cómo reducir costos?</a:t>
            </a:r>
            <a:endParaRPr lang="es-CL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00034" y="1571612"/>
            <a:ext cx="8229600" cy="428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5.1.</a:t>
            </a:r>
            <a:r>
              <a:rPr kumimoji="0" lang="es-E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Hazlo tu mismo.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aseline="0" dirty="0" smtClean="0">
                <a:latin typeface="+mj-lt"/>
                <a:ea typeface="+mj-ea"/>
                <a:cs typeface="+mj-cs"/>
              </a:rPr>
              <a:t>5.2.</a:t>
            </a:r>
            <a:r>
              <a:rPr lang="es-ES" sz="4400" dirty="0" smtClean="0">
                <a:latin typeface="+mj-lt"/>
                <a:ea typeface="+mj-ea"/>
                <a:cs typeface="+mj-cs"/>
              </a:rPr>
              <a:t> Utiliza tu </a:t>
            </a:r>
            <a:r>
              <a:rPr lang="es-ES" sz="4400" dirty="0" err="1" smtClean="0">
                <a:latin typeface="+mj-lt"/>
                <a:ea typeface="+mj-ea"/>
                <a:cs typeface="+mj-cs"/>
              </a:rPr>
              <a:t>Calefont</a:t>
            </a:r>
            <a:r>
              <a:rPr lang="es-ES" sz="4400" dirty="0" smtClean="0">
                <a:latin typeface="+mj-lt"/>
                <a:ea typeface="+mj-ea"/>
                <a:cs typeface="+mj-cs"/>
              </a:rPr>
              <a:t> actual.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44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smtClean="0">
                <a:latin typeface="+mj-lt"/>
                <a:ea typeface="+mj-ea"/>
                <a:cs typeface="+mj-cs"/>
              </a:rPr>
              <a:t>5.3. </a:t>
            </a:r>
            <a:r>
              <a:rPr lang="es-ES" sz="4400" dirty="0" err="1" smtClean="0">
                <a:latin typeface="+mj-lt"/>
                <a:ea typeface="+mj-ea"/>
                <a:cs typeface="+mj-cs"/>
              </a:rPr>
              <a:t>Calefont</a:t>
            </a:r>
            <a:r>
              <a:rPr lang="es-ES" sz="4400" dirty="0" smtClean="0">
                <a:latin typeface="+mj-lt"/>
                <a:ea typeface="+mj-ea"/>
                <a:cs typeface="+mj-cs"/>
              </a:rPr>
              <a:t> actual e ingenio.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00034" y="500042"/>
            <a:ext cx="8229600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aseline="0" dirty="0" smtClean="0">
                <a:latin typeface="+mj-lt"/>
                <a:ea typeface="+mj-ea"/>
                <a:cs typeface="+mj-cs"/>
              </a:rPr>
              <a:t>5.2.</a:t>
            </a:r>
            <a:r>
              <a:rPr lang="es-ES" sz="4400" dirty="0" smtClean="0">
                <a:latin typeface="+mj-lt"/>
                <a:ea typeface="+mj-ea"/>
                <a:cs typeface="+mj-cs"/>
              </a:rPr>
              <a:t> Utiliza tu </a:t>
            </a:r>
            <a:r>
              <a:rPr lang="es-ES" sz="4400" dirty="0" err="1" smtClean="0">
                <a:latin typeface="+mj-lt"/>
                <a:ea typeface="+mj-ea"/>
                <a:cs typeface="+mj-cs"/>
              </a:rPr>
              <a:t>Calefont</a:t>
            </a:r>
            <a:r>
              <a:rPr lang="es-ES" sz="4400" dirty="0" smtClean="0">
                <a:latin typeface="+mj-lt"/>
                <a:ea typeface="+mj-ea"/>
                <a:cs typeface="+mj-cs"/>
              </a:rPr>
              <a:t> actual.</a:t>
            </a:r>
          </a:p>
        </p:txBody>
      </p:sp>
      <p:pic>
        <p:nvPicPr>
          <p:cNvPr id="5" name="4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189" y="1643050"/>
            <a:ext cx="6389811" cy="2541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00240"/>
            <a:ext cx="5412105" cy="410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00034" y="357166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smtClean="0">
                <a:latin typeface="+mj-lt"/>
                <a:ea typeface="+mj-ea"/>
                <a:cs typeface="+mj-cs"/>
              </a:rPr>
              <a:t>5.3. </a:t>
            </a:r>
            <a:r>
              <a:rPr lang="es-ES" sz="4400" dirty="0" err="1" smtClean="0">
                <a:latin typeface="+mj-lt"/>
                <a:ea typeface="+mj-ea"/>
                <a:cs typeface="+mj-cs"/>
              </a:rPr>
              <a:t>Calefont</a:t>
            </a:r>
            <a:r>
              <a:rPr lang="es-ES" sz="4400" dirty="0" smtClean="0">
                <a:latin typeface="+mj-lt"/>
                <a:ea typeface="+mj-ea"/>
                <a:cs typeface="+mj-cs"/>
              </a:rPr>
              <a:t> actual e ingenio.</a:t>
            </a:r>
          </a:p>
        </p:txBody>
      </p:sp>
      <p:pic>
        <p:nvPicPr>
          <p:cNvPr id="5" name="4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295535" cy="359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3116"/>
            <a:ext cx="3592348" cy="3258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12397348"/>
              </p:ext>
            </p:extLst>
          </p:nvPr>
        </p:nvGraphicFramePr>
        <p:xfrm>
          <a:off x="857224" y="428604"/>
          <a:ext cx="7500990" cy="344897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49461"/>
                <a:gridCol w="5451529"/>
              </a:tblGrid>
              <a:tr h="177457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36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SST-ACS                     </a:t>
                      </a:r>
                      <a:r>
                        <a:rPr lang="es-CL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Sistemas Solares</a:t>
                      </a:r>
                      <a:r>
                        <a:rPr lang="es-CL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Térmicos                           para Agua Caliente Sanitaria.</a:t>
                      </a:r>
                      <a:endParaRPr lang="es-CL" sz="3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76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786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36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800" dirty="0">
                          <a:effectLst/>
                        </a:rPr>
                        <a:t>Unidad </a:t>
                      </a:r>
                      <a:r>
                        <a:rPr lang="es-CL" sz="2800" dirty="0" smtClean="0">
                          <a:effectLst/>
                        </a:rPr>
                        <a:t>II</a:t>
                      </a:r>
                      <a:endParaRPr lang="es-CL" sz="1100" dirty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800" dirty="0" smtClean="0">
                          <a:effectLst/>
                        </a:rPr>
                        <a:t>SST-ACS</a:t>
                      </a:r>
                      <a:r>
                        <a:rPr lang="es-CL" sz="2800" baseline="0" dirty="0" smtClean="0">
                          <a:effectLst/>
                        </a:rPr>
                        <a:t> de Circulación Natural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5786" y="4143380"/>
            <a:ext cx="7416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L" b="1" dirty="0" smtClean="0"/>
              <a:t>.</a:t>
            </a:r>
            <a:endParaRPr lang="es-CL" b="1" dirty="0" smtClean="0"/>
          </a:p>
          <a:p>
            <a:pPr algn="r"/>
            <a:endParaRPr lang="es-CL" b="1" dirty="0" smtClean="0"/>
          </a:p>
          <a:p>
            <a:r>
              <a:rPr lang="es-CL" dirty="0" smtClean="0"/>
              <a:t>Contenidos:</a:t>
            </a:r>
          </a:p>
          <a:p>
            <a:pPr lvl="0">
              <a:buFont typeface="Arial" pitchFamily="34" charset="0"/>
              <a:buChar char="•"/>
            </a:pPr>
            <a:r>
              <a:rPr lang="es-CL" dirty="0" smtClean="0"/>
              <a:t>¿Por qué escoger un SST-ACS de Circulación Natural?.</a:t>
            </a:r>
          </a:p>
          <a:p>
            <a:pPr lvl="0">
              <a:buFont typeface="Arial" pitchFamily="34" charset="0"/>
              <a:buChar char="•"/>
            </a:pPr>
            <a:r>
              <a:rPr lang="es-CL" dirty="0" smtClean="0"/>
              <a:t>Esquema de instalación.</a:t>
            </a:r>
          </a:p>
          <a:p>
            <a:pPr lvl="0">
              <a:buFont typeface="Arial" pitchFamily="34" charset="0"/>
              <a:buChar char="•"/>
            </a:pPr>
            <a:r>
              <a:rPr lang="es-CL" dirty="0" smtClean="0"/>
              <a:t>Dimensionamiento y selección de componentes.</a:t>
            </a:r>
          </a:p>
          <a:p>
            <a:pPr lvl="0">
              <a:buFont typeface="Arial" pitchFamily="34" charset="0"/>
              <a:buChar char="•"/>
            </a:pPr>
            <a:r>
              <a:rPr lang="es-CL" dirty="0" smtClean="0"/>
              <a:t>Evaluación económica. </a:t>
            </a:r>
          </a:p>
        </p:txBody>
      </p:sp>
    </p:spTree>
    <p:extLst>
      <p:ext uri="{BB962C8B-B14F-4D97-AF65-F5344CB8AC3E}">
        <p14:creationId xmlns="" xmlns:p14="http://schemas.microsoft.com/office/powerpoint/2010/main" val="1234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1. ¿Por qué escoger un SST de Circulación Natural?</a:t>
            </a:r>
            <a:endParaRPr lang="es-CL" sz="3200" dirty="0"/>
          </a:p>
        </p:txBody>
      </p:sp>
      <p:pic>
        <p:nvPicPr>
          <p:cNvPr id="6" name="5 Imagen" descr="U3 3 Esquema 3d simple hidrauli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323995"/>
            <a:ext cx="4505325" cy="4962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U3 4 seleccion forzado natu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" y="2214554"/>
            <a:ext cx="8646549" cy="272875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4282" y="428604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¿Por qué escoger un SST de Circulación Natural?</a:t>
            </a: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274638"/>
            <a:ext cx="9144000" cy="796908"/>
          </a:xfrm>
        </p:spPr>
        <p:txBody>
          <a:bodyPr>
            <a:noAutofit/>
          </a:bodyPr>
          <a:lstStyle/>
          <a:p>
            <a:pPr algn="l"/>
            <a:r>
              <a:rPr lang="es-ES" sz="4000" dirty="0" smtClean="0"/>
              <a:t>Circulación Forzada v/s Circulación Natural</a:t>
            </a:r>
            <a:endParaRPr lang="es-CL" sz="4000" dirty="0"/>
          </a:p>
        </p:txBody>
      </p:sp>
      <p:pic>
        <p:nvPicPr>
          <p:cNvPr id="3" name="2 Imagen" descr="U3 6 diferencias esquema 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5" y="1214422"/>
            <a:ext cx="8677275" cy="5200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nzalo\Dropbox\TERMOSOLAR\imagenes curso solar\U3 1 Esquema hidraulic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452269"/>
            <a:ext cx="9372584" cy="59771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3. Dimensionamiento y selección.</a:t>
            </a:r>
            <a:endParaRPr lang="es-CL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285860"/>
            <a:ext cx="778674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smtClean="0"/>
              <a:t>3.1 Dimensionamiento de colectores y acumulador.</a:t>
            </a:r>
          </a:p>
          <a:p>
            <a:endParaRPr lang="es-CL" dirty="0" smtClean="0"/>
          </a:p>
          <a:p>
            <a:pPr>
              <a:buFontTx/>
              <a:buChar char="-"/>
            </a:pPr>
            <a:r>
              <a:rPr lang="es-CL" dirty="0" smtClean="0"/>
              <a:t>Calcular la demanda de energía.     Depende de:</a:t>
            </a:r>
          </a:p>
          <a:p>
            <a:pPr lvl="8"/>
            <a:r>
              <a:rPr lang="es-CL" dirty="0" smtClean="0"/>
              <a:t>	-Cantidad de usuarios.</a:t>
            </a:r>
          </a:p>
          <a:p>
            <a:pPr lvl="8"/>
            <a:r>
              <a:rPr lang="es-CL" dirty="0" smtClean="0"/>
              <a:t>	-Hábitos de los usuarios.</a:t>
            </a:r>
          </a:p>
          <a:p>
            <a:pPr lvl="8"/>
            <a:r>
              <a:rPr lang="es-CL" dirty="0" smtClean="0"/>
              <a:t>	-Temperatura del agua de la red.</a:t>
            </a:r>
          </a:p>
          <a:p>
            <a:pPr lvl="8"/>
            <a:endParaRPr lang="es-CL" dirty="0" smtClean="0"/>
          </a:p>
          <a:p>
            <a:pPr lvl="8"/>
            <a:endParaRPr lang="es-CL" dirty="0" smtClean="0"/>
          </a:p>
          <a:p>
            <a:pPr lvl="8"/>
            <a:endParaRPr lang="es-CL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714348" y="3286124"/>
            <a:ext cx="757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CL" dirty="0" smtClean="0"/>
              <a:t>Calcular energía disponible.          Depende de:</a:t>
            </a:r>
          </a:p>
          <a:p>
            <a:pPr lvl="8"/>
            <a:r>
              <a:rPr lang="es-CL" dirty="0" smtClean="0"/>
              <a:t>                 -  GHI local. (explorador solar)</a:t>
            </a:r>
          </a:p>
          <a:p>
            <a:pPr lvl="8"/>
            <a:r>
              <a:rPr lang="es-CL" dirty="0" smtClean="0"/>
              <a:t>	-  Inclinación y orientación.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14348" y="4214818"/>
            <a:ext cx="757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CL" dirty="0" smtClean="0"/>
              <a:t>Calcular superficie colectores(A).     Depende de:</a:t>
            </a:r>
          </a:p>
          <a:p>
            <a:pPr lvl="8"/>
            <a:r>
              <a:rPr lang="es-CL" dirty="0" smtClean="0"/>
              <a:t>                 -  Tipo de colector.</a:t>
            </a:r>
          </a:p>
          <a:p>
            <a:pPr lvl="8"/>
            <a:r>
              <a:rPr lang="es-CL" dirty="0" smtClean="0"/>
              <a:t>	-  Características técnicas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714348" y="5286388"/>
            <a:ext cx="757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CL" dirty="0" smtClean="0"/>
              <a:t>Calcular Volumen acumulador(V).   Depende de:</a:t>
            </a:r>
          </a:p>
          <a:p>
            <a:pPr lvl="8"/>
            <a:r>
              <a:rPr lang="es-CL" dirty="0" smtClean="0"/>
              <a:t>                 -  Tipo de acumulador.</a:t>
            </a:r>
          </a:p>
          <a:p>
            <a:pPr lvl="8"/>
            <a:r>
              <a:rPr lang="es-CL" dirty="0" smtClean="0"/>
              <a:t>	-  Características técnicas.</a:t>
            </a:r>
          </a:p>
          <a:p>
            <a:pPr lvl="8"/>
            <a:r>
              <a:rPr lang="es-CL" dirty="0" smtClean="0"/>
              <a:t>	- 40  &lt;  V/A   &lt;  180</a:t>
            </a:r>
          </a:p>
        </p:txBody>
      </p:sp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3.2 Dimensionamiento F-Chart</a:t>
            </a:r>
            <a:endParaRPr lang="es-CL" dirty="0"/>
          </a:p>
        </p:txBody>
      </p:sp>
      <p:pic>
        <p:nvPicPr>
          <p:cNvPr id="3" name="2 Imagen" descr="U3 7 f-chart .jp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390334"/>
            <a:ext cx="8734678" cy="48806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3.3. Obtención de datos</a:t>
            </a:r>
            <a:endParaRPr lang="es-CL" dirty="0"/>
          </a:p>
        </p:txBody>
      </p:sp>
      <p:pic>
        <p:nvPicPr>
          <p:cNvPr id="4" name="3 Imagen" descr="U3 8 localizacion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428736"/>
            <a:ext cx="8001024" cy="44983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6758</TotalTime>
  <Words>474</Words>
  <Application>Microsoft Office PowerPoint</Application>
  <PresentationFormat>Presentación en pantalla (4:3)</PresentationFormat>
  <Paragraphs>176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Office Theme</vt:lpstr>
      <vt:lpstr>Diapositiva 1</vt:lpstr>
      <vt:lpstr>Diapositiva 2</vt:lpstr>
      <vt:lpstr>1. ¿Por qué escoger un SST de Circulación Natural?</vt:lpstr>
      <vt:lpstr>Diapositiva 4</vt:lpstr>
      <vt:lpstr>Circulación Forzada v/s Circulación Natural</vt:lpstr>
      <vt:lpstr>Diapositiva 6</vt:lpstr>
      <vt:lpstr>3. Dimensionamiento y selección.</vt:lpstr>
      <vt:lpstr>3.2 Dimensionamiento F-Chart</vt:lpstr>
      <vt:lpstr>3.3. Obtención de datos</vt:lpstr>
      <vt:lpstr>3.3. Obtención de datos. (Azimut)</vt:lpstr>
      <vt:lpstr>3.4 Selección de equipos.</vt:lpstr>
      <vt:lpstr>3.4 Selección de equipos.</vt:lpstr>
      <vt:lpstr>4. Listado de equipos y componentes.</vt:lpstr>
      <vt:lpstr>4.1. Listado de equipos y componentes.</vt:lpstr>
      <vt:lpstr>4.2. Evaluación económica.</vt:lpstr>
      <vt:lpstr>4.2. Evaluación económica.</vt:lpstr>
      <vt:lpstr>5. ¿Cómo reducir costos?</vt:lpstr>
      <vt:lpstr>Diapositiva 18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</dc:creator>
  <cp:lastModifiedBy>Patricio</cp:lastModifiedBy>
  <cp:revision>344</cp:revision>
  <dcterms:created xsi:type="dcterms:W3CDTF">2014-06-17T15:05:33Z</dcterms:created>
  <dcterms:modified xsi:type="dcterms:W3CDTF">2016-05-17T15:17:14Z</dcterms:modified>
</cp:coreProperties>
</file>