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15B91"/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2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D729E0-307B-4F59-8193-51BBF47B3EA0}"/>
              </a:ext>
            </a:extLst>
          </p:cNvPr>
          <p:cNvGrpSpPr>
            <a:grpSpLocks noChangeAspect="1"/>
          </p:cNvGrpSpPr>
          <p:nvPr/>
        </p:nvGrpSpPr>
        <p:grpSpPr>
          <a:xfrm>
            <a:off x="1958862" y="10300"/>
            <a:ext cx="7456288" cy="5112867"/>
            <a:chOff x="2351113" y="-41261"/>
            <a:chExt cx="6483729" cy="444597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170C95C-44CC-4A84-9D10-1073EDFF7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481" y="-41261"/>
              <a:ext cx="5927961" cy="4445971"/>
            </a:xfrm>
            <a:prstGeom prst="rect">
              <a:avLst/>
            </a:prstGeom>
          </p:spPr>
        </p:pic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733E079-7F67-4278-BE58-2EE7CB2F22D4}"/>
                </a:ext>
              </a:extLst>
            </p:cNvPr>
            <p:cNvCxnSpPr>
              <a:cxnSpLocks/>
            </p:cNvCxnSpPr>
            <p:nvPr/>
          </p:nvCxnSpPr>
          <p:spPr>
            <a:xfrm>
              <a:off x="6999610" y="2305500"/>
              <a:ext cx="1415057" cy="1269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B0A8158-2D8B-4562-A288-C8018E2471FB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2749754" y="2522650"/>
              <a:ext cx="494598" cy="509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493CA5-D42C-44C9-B08E-675AB419F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4731" y="2329972"/>
              <a:ext cx="10081" cy="143003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7CC63B1-5726-45F1-9AB7-723CCAD72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8989" y="3030651"/>
              <a:ext cx="0" cy="729351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E6FA61A-010C-4ACE-B0DF-A8658D11FAE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968568" y="2609727"/>
              <a:ext cx="88713" cy="8871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7009991" y="3086300"/>
              <a:ext cx="7636" cy="673702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A2CF77-80F1-4B3B-8995-73B39D33A77F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4148439" y="483539"/>
              <a:ext cx="0" cy="130899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E399315-0AF8-42EE-8539-09AC750792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965634" y="2992517"/>
              <a:ext cx="88713" cy="8871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F22C2A8-F0B7-4586-AF69-405D81577DF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04083" y="1762684"/>
              <a:ext cx="88713" cy="8871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0F4B0D-5BB4-45C6-AB64-D08BE9F60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8191" y="1362598"/>
              <a:ext cx="626739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CABCD7B-4EDD-4475-AFA7-40FA01F45B7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309991" y="1311381"/>
              <a:ext cx="88713" cy="8871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F9BF7C0-5F91-4419-9578-99F1C6C6F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6279" y="476072"/>
              <a:ext cx="8371" cy="820569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0F11234-345F-47BA-B692-575BBB3B0DB8}"/>
                </a:ext>
              </a:extLst>
            </p:cNvPr>
            <p:cNvCxnSpPr>
              <a:cxnSpLocks/>
            </p:cNvCxnSpPr>
            <p:nvPr/>
          </p:nvCxnSpPr>
          <p:spPr>
            <a:xfrm>
              <a:off x="7025655" y="1959221"/>
              <a:ext cx="1389012" cy="1038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85C7E14-931A-4FF6-B45F-95B858E02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5635" y="1903591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873AD68-F5C1-4143-958D-A2CDA2F2D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731" y="1296640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4BA1351-1F08-4518-8FEF-DB30F4736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862" y="2937713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6650E4C-3573-46B8-A815-AE2E2CB8DB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352" y="2472812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CCA669-17FB-47B4-B942-046F12810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4975" y="2250273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0C554EF-6E27-4B5F-A654-2D2CE461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5635" y="2248870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4D8FCD0-3454-4236-9E83-718AF4733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7725" y="3047313"/>
              <a:ext cx="585392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EB0CA96-94FA-4867-B2DA-EB045F80AEA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305052" y="2997587"/>
              <a:ext cx="88713" cy="8871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53EAE7-BBE2-440F-96AC-DC2DA9FA7431}"/>
                </a:ext>
              </a:extLst>
            </p:cNvPr>
            <p:cNvSpPr txBox="1"/>
            <p:nvPr/>
          </p:nvSpPr>
          <p:spPr>
            <a:xfrm>
              <a:off x="2351113" y="107334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90BC499-11AA-4F48-9EE7-4249CEB4FF94}"/>
                </a:ext>
              </a:extLst>
            </p:cNvPr>
            <p:cNvSpPr txBox="1"/>
            <p:nvPr/>
          </p:nvSpPr>
          <p:spPr>
            <a:xfrm>
              <a:off x="2368880" y="274448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EA621C5-2544-4EA6-AB3A-C9E8F27521FB}"/>
                </a:ext>
              </a:extLst>
            </p:cNvPr>
            <p:cNvSpPr txBox="1"/>
            <p:nvPr/>
          </p:nvSpPr>
          <p:spPr>
            <a:xfrm>
              <a:off x="2365531" y="2211628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0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41A8BDA-BFC0-4AA3-8B4F-F4A253EC1FC9}"/>
                </a:ext>
              </a:extLst>
            </p:cNvPr>
            <p:cNvSpPr txBox="1"/>
            <p:nvPr/>
          </p:nvSpPr>
          <p:spPr>
            <a:xfrm>
              <a:off x="5995626" y="24032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6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A95771-BC7F-43EF-A05D-4270CE0BACDC}"/>
                </a:ext>
              </a:extLst>
            </p:cNvPr>
            <p:cNvSpPr txBox="1"/>
            <p:nvPr/>
          </p:nvSpPr>
          <p:spPr>
            <a:xfrm>
              <a:off x="5011026" y="367965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0A1FD78-D530-4599-B7C6-284D6A402CF3}"/>
                </a:ext>
              </a:extLst>
            </p:cNvPr>
            <p:cNvSpPr txBox="1"/>
            <p:nvPr/>
          </p:nvSpPr>
          <p:spPr>
            <a:xfrm>
              <a:off x="8361073" y="20757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8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2847E9-C8D8-4D00-A835-1530D6BF7A3C}"/>
                </a:ext>
              </a:extLst>
            </p:cNvPr>
            <p:cNvSpPr txBox="1"/>
            <p:nvPr/>
          </p:nvSpPr>
          <p:spPr>
            <a:xfrm>
              <a:off x="8376062" y="171184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7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45F3EB5-AB27-4D4B-9F5D-A8F2C0829977}"/>
                </a:ext>
              </a:extLst>
            </p:cNvPr>
            <p:cNvSpPr txBox="1"/>
            <p:nvPr/>
          </p:nvSpPr>
          <p:spPr>
            <a:xfrm>
              <a:off x="6135422" y="368509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5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96BE42C-97A5-4770-9D39-E945CB5DAB09}"/>
                </a:ext>
              </a:extLst>
            </p:cNvPr>
            <p:cNvSpPr txBox="1"/>
            <p:nvPr/>
          </p:nvSpPr>
          <p:spPr>
            <a:xfrm>
              <a:off x="6644640" y="3679653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10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F20B6F7-0D8C-4F0C-ACD8-23D30672F12A}"/>
                </a:ext>
              </a:extLst>
            </p:cNvPr>
            <p:cNvSpPr txBox="1"/>
            <p:nvPr/>
          </p:nvSpPr>
          <p:spPr>
            <a:xfrm>
              <a:off x="8358139" y="244587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9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0B049EE-25E9-4521-B76F-E5C57E4EA4D8}"/>
                </a:ext>
              </a:extLst>
            </p:cNvPr>
            <p:cNvSpPr txBox="1"/>
            <p:nvPr/>
          </p:nvSpPr>
          <p:spPr>
            <a:xfrm>
              <a:off x="4148439" y="19115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3</a:t>
              </a: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6E4C7AA-5858-4489-8914-2288FC4FD413}"/>
                </a:ext>
              </a:extLst>
            </p:cNvPr>
            <p:cNvCxnSpPr>
              <a:stCxn id="42" idx="0"/>
            </p:cNvCxnSpPr>
            <p:nvPr/>
          </p:nvCxnSpPr>
          <p:spPr>
            <a:xfrm>
              <a:off x="7057281" y="2654084"/>
              <a:ext cx="1357386" cy="64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A25725-A776-42F9-B497-4DCB7F1181D9}"/>
                </a:ext>
              </a:extLst>
            </p:cNvPr>
            <p:cNvSpPr txBox="1"/>
            <p:nvPr/>
          </p:nvSpPr>
          <p:spPr>
            <a:xfrm>
              <a:off x="8009615" y="183685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11</a:t>
              </a: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00B7527-A960-4094-B4CB-D2B145EBC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6136" y="1355737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EA61B43-591C-44BE-B0E5-46AD592C4A56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V="1">
              <a:off x="7735974" y="659667"/>
              <a:ext cx="370906" cy="69607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319A010-60FD-4D0C-94B6-CD39BC977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9632" y="659667"/>
              <a:ext cx="467897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1622613" y="4998124"/>
            <a:ext cx="3392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0</a:t>
            </a:r>
            <a:r>
              <a:rPr lang="en-US" altLang="zh-CN"/>
              <a:t>- LED1,</a:t>
            </a:r>
            <a:r>
              <a:rPr lang="zh-CN" altLang="en-US"/>
              <a:t> </a:t>
            </a:r>
            <a:r>
              <a:rPr lang="en-US" altLang="zh-CN"/>
              <a:t>Power LED</a:t>
            </a:r>
          </a:p>
          <a:p>
            <a:r>
              <a:rPr lang="en-US" b="1">
                <a:solidFill>
                  <a:schemeClr val="accent1"/>
                </a:solidFill>
              </a:rPr>
              <a:t>1</a:t>
            </a:r>
            <a:r>
              <a:rPr lang="en-US"/>
              <a:t>- J1, USB Host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0</a:t>
            </a:r>
          </a:p>
          <a:p>
            <a:r>
              <a:rPr lang="en-US" b="1">
                <a:solidFill>
                  <a:schemeClr val="accent1"/>
                </a:solidFill>
              </a:rPr>
              <a:t>2</a:t>
            </a:r>
            <a:r>
              <a:rPr lang="en-US"/>
              <a:t>- J2, USB OTG and DC Power In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0</a:t>
            </a:r>
          </a:p>
          <a:p>
            <a:r>
              <a:rPr lang="en-US" b="1">
                <a:solidFill>
                  <a:schemeClr val="accent1"/>
                </a:solidFill>
              </a:rPr>
              <a:t>3</a:t>
            </a:r>
            <a:r>
              <a:rPr lang="en-US"/>
              <a:t>- U4, 32MB SDRAM</a:t>
            </a:r>
          </a:p>
          <a:p>
            <a:r>
              <a:rPr lang="en-US" b="1">
                <a:solidFill>
                  <a:schemeClr val="accent1"/>
                </a:solidFill>
              </a:rPr>
              <a:t>4</a:t>
            </a:r>
            <a:r>
              <a:rPr lang="en-US"/>
              <a:t>- U7, 64MB HyperFlash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endParaRPr lang="en-US" b="1" baseline="30000">
              <a:solidFill>
                <a:srgbClr val="FF0000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5</a:t>
            </a:r>
            <a:r>
              <a:rPr lang="en-US"/>
              <a:t>- U8, CPU RT1052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31AC7F7-50A9-4C0A-93F5-1D9110CE8985}"/>
              </a:ext>
            </a:extLst>
          </p:cNvPr>
          <p:cNvSpPr txBox="1"/>
          <p:nvPr/>
        </p:nvSpPr>
        <p:spPr>
          <a:xfrm>
            <a:off x="6454731" y="4998124"/>
            <a:ext cx="3778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6</a:t>
            </a:r>
            <a:r>
              <a:rPr lang="en-US"/>
              <a:t>- SW1, Boot Configuration DIP Swit</a:t>
            </a:r>
            <a:r>
              <a:rPr lang="en-US" altLang="zh-CN"/>
              <a:t>c</a:t>
            </a:r>
            <a:r>
              <a:rPr lang="en-US"/>
              <a:t>h</a:t>
            </a:r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7</a:t>
            </a:r>
            <a:r>
              <a:rPr lang="en-US" altLang="zh-CN"/>
              <a:t>- LED2,</a:t>
            </a:r>
            <a:r>
              <a:rPr lang="zh-CN" altLang="en-US"/>
              <a:t> </a:t>
            </a:r>
            <a:r>
              <a:rPr lang="en-US" altLang="zh-CN"/>
              <a:t>RGB</a:t>
            </a:r>
          </a:p>
          <a:p>
            <a:r>
              <a:rPr lang="en-US" b="1">
                <a:solidFill>
                  <a:schemeClr val="accent1"/>
                </a:solidFill>
              </a:rPr>
              <a:t>8</a:t>
            </a:r>
            <a:r>
              <a:rPr lang="en-US"/>
              <a:t>- SW2, User Button</a:t>
            </a:r>
          </a:p>
          <a:p>
            <a:r>
              <a:rPr lang="en-US" b="1">
                <a:solidFill>
                  <a:schemeClr val="accent1"/>
                </a:solidFill>
              </a:rPr>
              <a:t>9</a:t>
            </a:r>
            <a:r>
              <a:rPr lang="en-US"/>
              <a:t>- SW3, Reset Button</a:t>
            </a:r>
          </a:p>
          <a:p>
            <a:r>
              <a:rPr lang="en-US" b="1">
                <a:solidFill>
                  <a:schemeClr val="accent1"/>
                </a:solidFill>
              </a:rPr>
              <a:t>10</a:t>
            </a:r>
            <a:r>
              <a:rPr lang="en-US"/>
              <a:t>- SW4, P</a:t>
            </a:r>
            <a:r>
              <a:rPr lang="en-US" altLang="zh-CN"/>
              <a:t>ower </a:t>
            </a:r>
            <a:r>
              <a:rPr lang="en-US"/>
              <a:t>ON/OFF B</a:t>
            </a:r>
            <a:r>
              <a:rPr lang="en-US" altLang="zh-CN"/>
              <a:t>utton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2</a:t>
            </a:r>
            <a:endParaRPr lang="en-US" b="1" baseline="30000">
              <a:solidFill>
                <a:srgbClr val="FF0000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11</a:t>
            </a:r>
            <a:r>
              <a:rPr lang="en-US"/>
              <a:t>- J5, RGB LCD I</a:t>
            </a:r>
            <a:r>
              <a:rPr lang="en-US" altLang="zh-CN"/>
              <a:t>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9AA980-62F6-4A3F-BE11-111D8880C2FC}"/>
              </a:ext>
            </a:extLst>
          </p:cNvPr>
          <p:cNvGrpSpPr>
            <a:grpSpLocks noChangeAspect="1"/>
          </p:cNvGrpSpPr>
          <p:nvPr/>
        </p:nvGrpSpPr>
        <p:grpSpPr>
          <a:xfrm>
            <a:off x="1815648" y="353137"/>
            <a:ext cx="7495258" cy="5112867"/>
            <a:chOff x="2120449" y="305512"/>
            <a:chExt cx="6555839" cy="447204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C8068C3-961A-4435-8C2A-5B6DDD624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60" y="305512"/>
              <a:ext cx="5962728" cy="447204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B0A8158-2D8B-4562-A288-C8018E2471FB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2571750" y="3154022"/>
              <a:ext cx="672602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493CA5-D42C-44C9-B08E-675AB419F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414" y="3958039"/>
              <a:ext cx="5040" cy="563161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7CC63B1-5726-45F1-9AB7-723CCAD72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52" y="3427705"/>
              <a:ext cx="0" cy="729351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0F4B0D-5BB4-45C6-AB64-D08BE9F60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750" y="1993970"/>
              <a:ext cx="743181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CABCD7B-4EDD-4475-AFA7-40FA01F45B7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309991" y="1942753"/>
              <a:ext cx="88713" cy="8871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F9BF7C0-5F91-4419-9578-99F1C6C6F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6431" y="517236"/>
              <a:ext cx="8371" cy="690136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873AD68-F5C1-4143-958D-A2CDA2F2D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5" y="1107444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4BA1351-1F08-4518-8FEF-DB30F4736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7625" y="3334767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6650E4C-3573-46B8-A815-AE2E2CB8DB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352" y="3104184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CCA669-17FB-47B4-B942-046F12810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4617" y="3860957"/>
              <a:ext cx="99675" cy="9967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53EAE7-BBE2-440F-96AC-DC2DA9FA7431}"/>
                </a:ext>
              </a:extLst>
            </p:cNvPr>
            <p:cNvSpPr txBox="1"/>
            <p:nvPr/>
          </p:nvSpPr>
          <p:spPr>
            <a:xfrm>
              <a:off x="2121530" y="1506923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13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EA621C5-2544-4EA6-AB3A-C9E8F27521FB}"/>
                </a:ext>
              </a:extLst>
            </p:cNvPr>
            <p:cNvSpPr txBox="1"/>
            <p:nvPr/>
          </p:nvSpPr>
          <p:spPr>
            <a:xfrm>
              <a:off x="2120449" y="3101728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14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41A8BDA-BFC0-4AA3-8B4F-F4A253EC1FC9}"/>
                </a:ext>
              </a:extLst>
            </p:cNvPr>
            <p:cNvSpPr txBox="1"/>
            <p:nvPr/>
          </p:nvSpPr>
          <p:spPr>
            <a:xfrm>
              <a:off x="5890496" y="406594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12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A95771-BC7F-43EF-A05D-4270CE0BACDC}"/>
                </a:ext>
              </a:extLst>
            </p:cNvPr>
            <p:cNvSpPr txBox="1"/>
            <p:nvPr/>
          </p:nvSpPr>
          <p:spPr>
            <a:xfrm>
              <a:off x="4648789" y="4076707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15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45F3EB5-AB27-4D4B-9F5D-A8F2C0829977}"/>
                </a:ext>
              </a:extLst>
            </p:cNvPr>
            <p:cNvSpPr txBox="1"/>
            <p:nvPr/>
          </p:nvSpPr>
          <p:spPr>
            <a:xfrm>
              <a:off x="6538556" y="4076707"/>
              <a:ext cx="7328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12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3815861" y="5402800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12</a:t>
            </a:r>
            <a:r>
              <a:rPr lang="en-US" altLang="zh-CN"/>
              <a:t>- </a:t>
            </a:r>
            <a:r>
              <a:rPr lang="en-US"/>
              <a:t>J3 J4 , 1x22Pin Expansion PIN Header</a:t>
            </a:r>
            <a:endParaRPr lang="en-US" altLang="zh-CN"/>
          </a:p>
          <a:p>
            <a:r>
              <a:rPr lang="en-US" b="1">
                <a:solidFill>
                  <a:schemeClr val="accent1"/>
                </a:solidFill>
              </a:rPr>
              <a:t>13</a:t>
            </a:r>
            <a:r>
              <a:rPr lang="en-US"/>
              <a:t>- J7, M</a:t>
            </a:r>
            <a:r>
              <a:rPr lang="en-US" altLang="zh-CN"/>
              <a:t>icro SD Card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14</a:t>
            </a:r>
            <a:r>
              <a:rPr lang="en-US"/>
              <a:t>- J6, RTC CR2032 BAT Connector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3</a:t>
            </a:r>
          </a:p>
          <a:p>
            <a:r>
              <a:rPr lang="en-US" b="1">
                <a:solidFill>
                  <a:schemeClr val="accent1"/>
                </a:solidFill>
              </a:rPr>
              <a:t>15</a:t>
            </a:r>
            <a:r>
              <a:rPr lang="en-US"/>
              <a:t>- U11,</a:t>
            </a:r>
            <a:r>
              <a:rPr lang="zh-CN" altLang="en-US"/>
              <a:t> </a:t>
            </a:r>
            <a:r>
              <a:rPr lang="en-US" altLang="zh-CN"/>
              <a:t>8MB</a:t>
            </a:r>
            <a:r>
              <a:rPr lang="zh-CN" altLang="en-US"/>
              <a:t> </a:t>
            </a:r>
            <a:r>
              <a:rPr lang="en-US" altLang="zh-CN"/>
              <a:t>QSPI</a:t>
            </a:r>
            <a:r>
              <a:rPr lang="zh-CN" altLang="en-US"/>
              <a:t> </a:t>
            </a:r>
            <a:r>
              <a:rPr lang="en-US" altLang="zh-CN"/>
              <a:t>Flash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endParaRPr lang="en-US" b="1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9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127</Words>
  <Application>Microsoft Office PowerPoint</Application>
  <PresentationFormat>宽屏</PresentationFormat>
  <Paragraphs>35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Arial Black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120</cp:revision>
  <dcterms:created xsi:type="dcterms:W3CDTF">2018-08-02T02:20:03Z</dcterms:created>
  <dcterms:modified xsi:type="dcterms:W3CDTF">2019-03-04T05:44:36Z</dcterms:modified>
</cp:coreProperties>
</file>