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15B91"/>
    <a:srgbClr val="A5A5A5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4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6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170C95C-44CC-4A84-9D10-1073EDFF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81" y="-41261"/>
            <a:ext cx="5927961" cy="4445971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6999610" y="2305500"/>
            <a:ext cx="1415057" cy="1269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749754" y="2522650"/>
            <a:ext cx="494598" cy="509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H="1" flipV="1">
            <a:off x="6354731" y="2329972"/>
            <a:ext cx="10081" cy="143003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</p:cNvCxnSpPr>
          <p:nvPr/>
        </p:nvCxnSpPr>
        <p:spPr>
          <a:xfrm flipV="1">
            <a:off x="5258989" y="3030651"/>
            <a:ext cx="0" cy="7293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 rot="5400000">
            <a:off x="6968568" y="2609727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7009991" y="3086300"/>
            <a:ext cx="7636" cy="67370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4148439" y="483539"/>
            <a:ext cx="0" cy="130899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 rot="5400000">
            <a:off x="6965634" y="2992517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 rot="5400000">
            <a:off x="4104083" y="1762684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688191" y="1362598"/>
            <a:ext cx="62673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 rot="5400000">
            <a:off x="3309991" y="1311381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9BF7C0-5F91-4419-9578-99F1C6C6F177}"/>
              </a:ext>
            </a:extLst>
          </p:cNvPr>
          <p:cNvCxnSpPr>
            <a:cxnSpLocks/>
          </p:cNvCxnSpPr>
          <p:nvPr/>
        </p:nvCxnSpPr>
        <p:spPr>
          <a:xfrm flipV="1">
            <a:off x="6406279" y="476072"/>
            <a:ext cx="8371" cy="820569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0F11234-345F-47BA-B692-575BBB3B0DB8}"/>
              </a:ext>
            </a:extLst>
          </p:cNvPr>
          <p:cNvCxnSpPr>
            <a:cxnSpLocks/>
          </p:cNvCxnSpPr>
          <p:nvPr/>
        </p:nvCxnSpPr>
        <p:spPr>
          <a:xfrm>
            <a:off x="7025655" y="1959221"/>
            <a:ext cx="1389012" cy="103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6965635" y="1903591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6354731" y="129664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5209862" y="293771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3244352" y="247281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6314975" y="225027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6965635" y="224887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4D8FCD0-3454-4236-9E83-718AF4733F1F}"/>
              </a:ext>
            </a:extLst>
          </p:cNvPr>
          <p:cNvCxnSpPr>
            <a:cxnSpLocks/>
          </p:cNvCxnSpPr>
          <p:nvPr/>
        </p:nvCxnSpPr>
        <p:spPr>
          <a:xfrm flipH="1">
            <a:off x="2707725" y="3047313"/>
            <a:ext cx="585392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5EB0CA96-94FA-4867-B2DA-EB045F80AEAD}"/>
              </a:ext>
            </a:extLst>
          </p:cNvPr>
          <p:cNvSpPr>
            <a:spLocks noChangeAspect="1"/>
          </p:cNvSpPr>
          <p:nvPr/>
        </p:nvSpPr>
        <p:spPr>
          <a:xfrm rot="5400000">
            <a:off x="3305052" y="2997587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53EAE7-BBE2-440F-96AC-DC2DA9FA7431}"/>
              </a:ext>
            </a:extLst>
          </p:cNvPr>
          <p:cNvSpPr txBox="1"/>
          <p:nvPr/>
        </p:nvSpPr>
        <p:spPr>
          <a:xfrm>
            <a:off x="2351113" y="107334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90BC499-11AA-4F48-9EE7-4249CEB4FF94}"/>
              </a:ext>
            </a:extLst>
          </p:cNvPr>
          <p:cNvSpPr txBox="1"/>
          <p:nvPr/>
        </p:nvSpPr>
        <p:spPr>
          <a:xfrm>
            <a:off x="2368880" y="27444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EA621C5-2544-4EA6-AB3A-C9E8F27521FB}"/>
              </a:ext>
            </a:extLst>
          </p:cNvPr>
          <p:cNvSpPr txBox="1"/>
          <p:nvPr/>
        </p:nvSpPr>
        <p:spPr>
          <a:xfrm>
            <a:off x="2365531" y="221162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41A8BDA-BFC0-4AA3-8B4F-F4A253EC1FC9}"/>
              </a:ext>
            </a:extLst>
          </p:cNvPr>
          <p:cNvSpPr txBox="1"/>
          <p:nvPr/>
        </p:nvSpPr>
        <p:spPr>
          <a:xfrm>
            <a:off x="5995626" y="24032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8A95771-BC7F-43EF-A05D-4270CE0BACDC}"/>
              </a:ext>
            </a:extLst>
          </p:cNvPr>
          <p:cNvSpPr txBox="1"/>
          <p:nvPr/>
        </p:nvSpPr>
        <p:spPr>
          <a:xfrm>
            <a:off x="5011026" y="36796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0A1FD78-D530-4599-B7C6-284D6A402CF3}"/>
              </a:ext>
            </a:extLst>
          </p:cNvPr>
          <p:cNvSpPr txBox="1"/>
          <p:nvPr/>
        </p:nvSpPr>
        <p:spPr>
          <a:xfrm>
            <a:off x="8361073" y="207574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52847E9-C8D8-4D00-A835-1530D6BF7A3C}"/>
              </a:ext>
            </a:extLst>
          </p:cNvPr>
          <p:cNvSpPr txBox="1"/>
          <p:nvPr/>
        </p:nvSpPr>
        <p:spPr>
          <a:xfrm>
            <a:off x="8376062" y="17118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5F3EB5-AB27-4D4B-9F5D-A8F2C0829977}"/>
              </a:ext>
            </a:extLst>
          </p:cNvPr>
          <p:cNvSpPr txBox="1"/>
          <p:nvPr/>
        </p:nvSpPr>
        <p:spPr>
          <a:xfrm>
            <a:off x="6135422" y="368509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96BE42C-97A5-4770-9D39-E945CB5DAB09}"/>
              </a:ext>
            </a:extLst>
          </p:cNvPr>
          <p:cNvSpPr txBox="1"/>
          <p:nvPr/>
        </p:nvSpPr>
        <p:spPr>
          <a:xfrm>
            <a:off x="6644640" y="367965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F20B6F7-0D8C-4F0C-ACD8-23D30672F12A}"/>
              </a:ext>
            </a:extLst>
          </p:cNvPr>
          <p:cNvSpPr txBox="1"/>
          <p:nvPr/>
        </p:nvSpPr>
        <p:spPr>
          <a:xfrm>
            <a:off x="8358139" y="24458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9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0B049EE-25E9-4521-B76F-E5C57E4EA4D8}"/>
              </a:ext>
            </a:extLst>
          </p:cNvPr>
          <p:cNvSpPr txBox="1"/>
          <p:nvPr/>
        </p:nvSpPr>
        <p:spPr>
          <a:xfrm>
            <a:off x="4148439" y="19115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6E4C7AA-5858-4489-8914-2288FC4FD413}"/>
              </a:ext>
            </a:extLst>
          </p:cNvPr>
          <p:cNvCxnSpPr>
            <a:stCxn id="42" idx="0"/>
          </p:cNvCxnSpPr>
          <p:nvPr/>
        </p:nvCxnSpPr>
        <p:spPr>
          <a:xfrm>
            <a:off x="7057281" y="2654084"/>
            <a:ext cx="1357386" cy="643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25725-A776-42F9-B497-4DCB7F1181D9}"/>
              </a:ext>
            </a:extLst>
          </p:cNvPr>
          <p:cNvSpPr txBox="1"/>
          <p:nvPr/>
        </p:nvSpPr>
        <p:spPr>
          <a:xfrm>
            <a:off x="8009615" y="183685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11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00B7527-A960-4094-B4CB-D2B145EBC116}"/>
              </a:ext>
            </a:extLst>
          </p:cNvPr>
          <p:cNvSpPr>
            <a:spLocks noChangeAspect="1"/>
          </p:cNvSpPr>
          <p:nvPr/>
        </p:nvSpPr>
        <p:spPr>
          <a:xfrm>
            <a:off x="7686136" y="135573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EA61B43-591C-44BE-B0E5-46AD592C4A56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735974" y="659667"/>
            <a:ext cx="370906" cy="69607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6319A010-60FD-4D0C-94B6-CD39BC977822}"/>
              </a:ext>
            </a:extLst>
          </p:cNvPr>
          <p:cNvCxnSpPr>
            <a:cxnSpLocks/>
          </p:cNvCxnSpPr>
          <p:nvPr/>
        </p:nvCxnSpPr>
        <p:spPr>
          <a:xfrm flipH="1">
            <a:off x="8119632" y="659667"/>
            <a:ext cx="467897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C306897-0E2C-4676-932F-D98B69DCC635}"/>
              </a:ext>
            </a:extLst>
          </p:cNvPr>
          <p:cNvSpPr txBox="1"/>
          <p:nvPr/>
        </p:nvSpPr>
        <p:spPr>
          <a:xfrm>
            <a:off x="1674648" y="4462658"/>
            <a:ext cx="3392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0</a:t>
            </a:r>
            <a:r>
              <a:rPr lang="en-US" altLang="zh-CN"/>
              <a:t>- LED1,</a:t>
            </a:r>
            <a:r>
              <a:rPr lang="zh-CN" altLang="en-US"/>
              <a:t> </a:t>
            </a:r>
            <a:r>
              <a:rPr lang="en-US" altLang="zh-CN"/>
              <a:t>Power LED</a:t>
            </a:r>
          </a:p>
          <a:p>
            <a:r>
              <a:rPr lang="en-US" b="1">
                <a:solidFill>
                  <a:schemeClr val="accent1"/>
                </a:solidFill>
              </a:rPr>
              <a:t>1</a:t>
            </a:r>
            <a:r>
              <a:rPr lang="en-US"/>
              <a:t>- J1, USB Host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b="1" baseline="30000">
                <a:solidFill>
                  <a:srgbClr val="FF0000"/>
                </a:solidFill>
              </a:rPr>
              <a:t>0</a:t>
            </a:r>
          </a:p>
          <a:p>
            <a:r>
              <a:rPr lang="en-US" b="1">
                <a:solidFill>
                  <a:schemeClr val="accent1"/>
                </a:solidFill>
              </a:rPr>
              <a:t>2</a:t>
            </a:r>
            <a:r>
              <a:rPr lang="en-US"/>
              <a:t>- J2, USB OTG and DC Power In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b="1" baseline="30000">
                <a:solidFill>
                  <a:srgbClr val="FF0000"/>
                </a:solidFill>
              </a:rPr>
              <a:t>0</a:t>
            </a:r>
          </a:p>
          <a:p>
            <a:r>
              <a:rPr lang="en-US" b="1">
                <a:solidFill>
                  <a:schemeClr val="accent1"/>
                </a:solidFill>
              </a:rPr>
              <a:t>3</a:t>
            </a:r>
            <a:r>
              <a:rPr lang="en-US"/>
              <a:t>- U4, 32MB SDRAM</a:t>
            </a:r>
          </a:p>
          <a:p>
            <a:r>
              <a:rPr lang="en-US" b="1">
                <a:solidFill>
                  <a:schemeClr val="accent1"/>
                </a:solidFill>
              </a:rPr>
              <a:t>4</a:t>
            </a:r>
            <a:r>
              <a:rPr lang="en-US"/>
              <a:t>- U7, 64MB HyperFlash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en-US" altLang="zh-CN" b="1" baseline="30000">
                <a:solidFill>
                  <a:srgbClr val="FF0000"/>
                </a:solidFill>
              </a:rPr>
              <a:t>1</a:t>
            </a:r>
            <a:endParaRPr lang="en-US" b="1" baseline="30000">
              <a:solidFill>
                <a:srgbClr val="FF0000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5</a:t>
            </a:r>
            <a:r>
              <a:rPr lang="en-US"/>
              <a:t>- U8, CPU RT1052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31AC7F7-50A9-4C0A-93F5-1D9110CE8985}"/>
              </a:ext>
            </a:extLst>
          </p:cNvPr>
          <p:cNvSpPr txBox="1"/>
          <p:nvPr/>
        </p:nvSpPr>
        <p:spPr>
          <a:xfrm>
            <a:off x="6506766" y="4462658"/>
            <a:ext cx="3778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6</a:t>
            </a:r>
            <a:r>
              <a:rPr lang="en-US"/>
              <a:t>- SW1, Boot Configuration DIP Swit</a:t>
            </a:r>
            <a:r>
              <a:rPr lang="en-US" altLang="zh-CN"/>
              <a:t>c</a:t>
            </a:r>
            <a:r>
              <a:rPr lang="en-US"/>
              <a:t>h</a:t>
            </a:r>
            <a:endParaRPr lang="en-US" b="1">
              <a:solidFill>
                <a:schemeClr val="accent1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7</a:t>
            </a:r>
            <a:r>
              <a:rPr lang="en-US" altLang="zh-CN"/>
              <a:t>- LED2,</a:t>
            </a:r>
            <a:r>
              <a:rPr lang="zh-CN" altLang="en-US"/>
              <a:t> </a:t>
            </a:r>
            <a:r>
              <a:rPr lang="en-US" altLang="zh-CN"/>
              <a:t>RGB</a:t>
            </a:r>
          </a:p>
          <a:p>
            <a:r>
              <a:rPr lang="en-US" b="1">
                <a:solidFill>
                  <a:schemeClr val="accent1"/>
                </a:solidFill>
              </a:rPr>
              <a:t>8</a:t>
            </a:r>
            <a:r>
              <a:rPr lang="en-US"/>
              <a:t>- SW2, User Button</a:t>
            </a:r>
          </a:p>
          <a:p>
            <a:r>
              <a:rPr lang="en-US" b="1">
                <a:solidFill>
                  <a:schemeClr val="accent1"/>
                </a:solidFill>
              </a:rPr>
              <a:t>9</a:t>
            </a:r>
            <a:r>
              <a:rPr lang="en-US"/>
              <a:t>- SW3, Reset Button</a:t>
            </a:r>
          </a:p>
          <a:p>
            <a:r>
              <a:rPr lang="en-US" b="1">
                <a:solidFill>
                  <a:schemeClr val="accent1"/>
                </a:solidFill>
              </a:rPr>
              <a:t>10</a:t>
            </a:r>
            <a:r>
              <a:rPr lang="en-US"/>
              <a:t>- SW4, P</a:t>
            </a:r>
            <a:r>
              <a:rPr lang="en-US" altLang="zh-CN"/>
              <a:t>ower </a:t>
            </a:r>
            <a:r>
              <a:rPr lang="en-US"/>
              <a:t>ON/OFF B</a:t>
            </a:r>
            <a:r>
              <a:rPr lang="en-US" altLang="zh-CN"/>
              <a:t>utton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 b="1" baseline="30000">
                <a:solidFill>
                  <a:srgbClr val="FF0000"/>
                </a:solidFill>
              </a:rPr>
              <a:t>2</a:t>
            </a:r>
            <a:endParaRPr lang="en-US" b="1" baseline="30000">
              <a:solidFill>
                <a:srgbClr val="FF0000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11</a:t>
            </a:r>
            <a:r>
              <a:rPr lang="en-US"/>
              <a:t>- J5, RGB LCD I</a:t>
            </a:r>
            <a:r>
              <a:rPr lang="en-US" altLang="zh-CN"/>
              <a:t>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8068C3-961A-4435-8C2A-5B6DDD624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0" y="305512"/>
            <a:ext cx="5962728" cy="4472045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2571750" y="3154022"/>
            <a:ext cx="672602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H="1" flipV="1">
            <a:off x="6569414" y="3958039"/>
            <a:ext cx="5040" cy="5631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</p:cNvCxnSpPr>
          <p:nvPr/>
        </p:nvCxnSpPr>
        <p:spPr>
          <a:xfrm flipV="1">
            <a:off x="4896752" y="3427705"/>
            <a:ext cx="0" cy="7293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571750" y="1993970"/>
            <a:ext cx="743181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 rot="5400000">
            <a:off x="3309991" y="1942753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9BF7C0-5F91-4419-9578-99F1C6C6F177}"/>
              </a:ext>
            </a:extLst>
          </p:cNvPr>
          <p:cNvCxnSpPr>
            <a:cxnSpLocks/>
          </p:cNvCxnSpPr>
          <p:nvPr/>
        </p:nvCxnSpPr>
        <p:spPr>
          <a:xfrm flipV="1">
            <a:off x="6586431" y="517236"/>
            <a:ext cx="8371" cy="69013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6544965" y="110744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4847625" y="333476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3244352" y="310418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6524617" y="386095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53EAE7-BBE2-440F-96AC-DC2DA9FA7431}"/>
              </a:ext>
            </a:extLst>
          </p:cNvPr>
          <p:cNvSpPr txBox="1"/>
          <p:nvPr/>
        </p:nvSpPr>
        <p:spPr>
          <a:xfrm>
            <a:off x="2121530" y="150692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13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EA621C5-2544-4EA6-AB3A-C9E8F27521FB}"/>
              </a:ext>
            </a:extLst>
          </p:cNvPr>
          <p:cNvSpPr txBox="1"/>
          <p:nvPr/>
        </p:nvSpPr>
        <p:spPr>
          <a:xfrm>
            <a:off x="2120449" y="3101728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14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41A8BDA-BFC0-4AA3-8B4F-F4A253EC1FC9}"/>
              </a:ext>
            </a:extLst>
          </p:cNvPr>
          <p:cNvSpPr txBox="1"/>
          <p:nvPr/>
        </p:nvSpPr>
        <p:spPr>
          <a:xfrm>
            <a:off x="5890496" y="406594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12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8A95771-BC7F-43EF-A05D-4270CE0BACDC}"/>
              </a:ext>
            </a:extLst>
          </p:cNvPr>
          <p:cNvSpPr txBox="1"/>
          <p:nvPr/>
        </p:nvSpPr>
        <p:spPr>
          <a:xfrm>
            <a:off x="4648789" y="4076707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15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5F3EB5-AB27-4D4B-9F5D-A8F2C0829977}"/>
              </a:ext>
            </a:extLst>
          </p:cNvPr>
          <p:cNvSpPr txBox="1"/>
          <p:nvPr/>
        </p:nvSpPr>
        <p:spPr>
          <a:xfrm>
            <a:off x="6538556" y="4076707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12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C306897-0E2C-4676-932F-D98B69DCC635}"/>
              </a:ext>
            </a:extLst>
          </p:cNvPr>
          <p:cNvSpPr txBox="1"/>
          <p:nvPr/>
        </p:nvSpPr>
        <p:spPr>
          <a:xfrm>
            <a:off x="4253028" y="4887698"/>
            <a:ext cx="4007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12</a:t>
            </a:r>
            <a:r>
              <a:rPr lang="en-US" altLang="zh-CN"/>
              <a:t>- </a:t>
            </a:r>
            <a:r>
              <a:rPr lang="en-US"/>
              <a:t>J3 J4 , 1x22Pin Expansion PIN Header</a:t>
            </a:r>
            <a:endParaRPr lang="en-US" altLang="zh-CN"/>
          </a:p>
          <a:p>
            <a:r>
              <a:rPr lang="en-US" b="1">
                <a:solidFill>
                  <a:schemeClr val="accent1"/>
                </a:solidFill>
              </a:rPr>
              <a:t>13</a:t>
            </a:r>
            <a:r>
              <a:rPr lang="en-US"/>
              <a:t>- J7, M</a:t>
            </a:r>
            <a:r>
              <a:rPr lang="en-US" altLang="zh-CN"/>
              <a:t>icro SD Card</a:t>
            </a:r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14</a:t>
            </a:r>
            <a:r>
              <a:rPr lang="en-US"/>
              <a:t>- J6, RTC CR2032 BAT Connector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b="1" baseline="30000">
                <a:solidFill>
                  <a:srgbClr val="FF0000"/>
                </a:solidFill>
              </a:rPr>
              <a:t>3</a:t>
            </a:r>
          </a:p>
          <a:p>
            <a:r>
              <a:rPr lang="en-US" b="1">
                <a:solidFill>
                  <a:schemeClr val="accent1"/>
                </a:solidFill>
              </a:rPr>
              <a:t>15</a:t>
            </a:r>
            <a:r>
              <a:rPr lang="en-US"/>
              <a:t>- U11,</a:t>
            </a:r>
            <a:r>
              <a:rPr lang="zh-CN" altLang="en-US"/>
              <a:t> </a:t>
            </a:r>
            <a:r>
              <a:rPr lang="en-US" altLang="zh-CN"/>
              <a:t>8MB</a:t>
            </a:r>
            <a:r>
              <a:rPr lang="zh-CN" altLang="en-US"/>
              <a:t> </a:t>
            </a:r>
            <a:r>
              <a:rPr lang="en-US" altLang="zh-CN"/>
              <a:t>QSPI</a:t>
            </a:r>
            <a:r>
              <a:rPr lang="zh-CN" altLang="en-US"/>
              <a:t> </a:t>
            </a:r>
            <a:r>
              <a:rPr lang="en-US" altLang="zh-CN"/>
              <a:t>Flash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 b="1" baseline="30000">
                <a:solidFill>
                  <a:srgbClr val="FF0000"/>
                </a:solidFill>
              </a:rPr>
              <a:t>1</a:t>
            </a:r>
            <a:endParaRPr lang="en-US" b="1" baseline="30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9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127</Words>
  <Application>Microsoft Office PowerPoint</Application>
  <PresentationFormat>宽屏</PresentationFormat>
  <Paragraphs>35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Arial Black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117</cp:revision>
  <dcterms:created xsi:type="dcterms:W3CDTF">2018-08-02T02:20:03Z</dcterms:created>
  <dcterms:modified xsi:type="dcterms:W3CDTF">2019-03-04T03:37:13Z</dcterms:modified>
</cp:coreProperties>
</file>