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983E63E-3E87-40AD-9BA7-94107119A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912" y="560479"/>
            <a:ext cx="5334000" cy="40005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76E6D201-F918-44D3-8CF0-36E3D4607571}"/>
              </a:ext>
            </a:extLst>
          </p:cNvPr>
          <p:cNvGrpSpPr/>
          <p:nvPr/>
        </p:nvGrpSpPr>
        <p:grpSpPr>
          <a:xfrm>
            <a:off x="3135221" y="2188632"/>
            <a:ext cx="1055989" cy="701217"/>
            <a:chOff x="3248156" y="1872948"/>
            <a:chExt cx="1504697" cy="701217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>
              <a:off x="3655573" y="1872948"/>
              <a:ext cx="109728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>
              <a:off x="3655573" y="2574165"/>
              <a:ext cx="109728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8156" y="2343059"/>
              <a:ext cx="14630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>
              <a:off x="3253632" y="2101314"/>
              <a:ext cx="14630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3140698" y="1950707"/>
            <a:ext cx="280446" cy="23792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3140697" y="2889849"/>
            <a:ext cx="280447" cy="23463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622183" y="4625054"/>
            <a:ext cx="634797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</a:t>
            </a:r>
            <a:r>
              <a:rPr lang="zh-CN" alt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将此模块的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 </a:t>
            </a:r>
            <a:r>
              <a:rPr lang="zh-CN" alt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；连接到系统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7D4E32D-8E31-44A0-A677-EF1FE20A81F9}"/>
              </a:ext>
            </a:extLst>
          </p:cNvPr>
          <p:cNvGrpSpPr/>
          <p:nvPr/>
        </p:nvGrpSpPr>
        <p:grpSpPr>
          <a:xfrm>
            <a:off x="2658970" y="1605740"/>
            <a:ext cx="476250" cy="1886426"/>
            <a:chOff x="2261625" y="1357253"/>
            <a:chExt cx="476250" cy="1886426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725DBFD-9386-4099-AD05-B68C0B14B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94ED9535-D1C1-42FA-930D-676D411F2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E1B15D79-0094-4D8C-9AD8-1B1D8C9B6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947E7C36-7CD4-49F4-93BD-C1136AED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A87C5E1-6289-4842-BE3C-66033B403B1E}"/>
              </a:ext>
            </a:extLst>
          </p:cNvPr>
          <p:cNvGrpSpPr/>
          <p:nvPr/>
        </p:nvGrpSpPr>
        <p:grpSpPr>
          <a:xfrm>
            <a:off x="1391153" y="4696846"/>
            <a:ext cx="266700" cy="1217219"/>
            <a:chOff x="6884220" y="1641910"/>
            <a:chExt cx="266700" cy="1217219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CA9C3071-9603-40A9-8222-381D7D4E7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1958750"/>
              <a:ext cx="266700" cy="266700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E6A2B3EE-279E-430C-8486-B5F9943BC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1641910"/>
              <a:ext cx="266700" cy="266700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0ADC9064-80EA-4C1A-8C1A-38BEC1DDF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2592429"/>
              <a:ext cx="266700" cy="266700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2002B381-D04D-4871-9F43-F79C8C9B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2275589"/>
              <a:ext cx="266700" cy="266700"/>
            </a:xfrm>
            <a:prstGeom prst="rect">
              <a:avLst/>
            </a:prstGeom>
          </p:spPr>
        </p:pic>
      </p:grpSp>
      <p:sp>
        <p:nvSpPr>
          <p:cNvPr id="15" name="椭圆 14">
            <a:extLst>
              <a:ext uri="{FF2B5EF4-FFF2-40B4-BE49-F238E27FC236}">
                <a16:creationId xmlns:a16="http://schemas.microsoft.com/office/drawing/2014/main" id="{FA35671C-DF03-418D-B6AF-C93C9A3D3353}"/>
              </a:ext>
            </a:extLst>
          </p:cNvPr>
          <p:cNvSpPr>
            <a:spLocks noChangeAspect="1"/>
          </p:cNvSpPr>
          <p:nvPr/>
        </p:nvSpPr>
        <p:spPr>
          <a:xfrm>
            <a:off x="5320700" y="2575840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05C01B5-0846-4B83-8816-6A272D81627B}"/>
              </a:ext>
            </a:extLst>
          </p:cNvPr>
          <p:cNvSpPr>
            <a:spLocks noChangeAspect="1"/>
          </p:cNvSpPr>
          <p:nvPr/>
        </p:nvSpPr>
        <p:spPr>
          <a:xfrm>
            <a:off x="5931502" y="3137300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D339CB2-7B3A-4C38-80FC-6D93E69089D3}"/>
              </a:ext>
            </a:extLst>
          </p:cNvPr>
          <p:cNvSpPr>
            <a:spLocks noChangeAspect="1"/>
          </p:cNvSpPr>
          <p:nvPr/>
        </p:nvSpPr>
        <p:spPr>
          <a:xfrm>
            <a:off x="6186772" y="1843865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E054DF7-FC33-4D39-B1E1-3F0DACBEE603}"/>
              </a:ext>
            </a:extLst>
          </p:cNvPr>
          <p:cNvSpPr>
            <a:spLocks noChangeAspect="1"/>
          </p:cNvSpPr>
          <p:nvPr/>
        </p:nvSpPr>
        <p:spPr>
          <a:xfrm>
            <a:off x="6186772" y="2442734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F76F9BD5-F8B9-417B-85FD-74EDB9100EB7}"/>
              </a:ext>
            </a:extLst>
          </p:cNvPr>
          <p:cNvSpPr>
            <a:spLocks noChangeAspect="1"/>
          </p:cNvSpPr>
          <p:nvPr/>
        </p:nvSpPr>
        <p:spPr>
          <a:xfrm>
            <a:off x="6869086" y="2309112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D8C6BAE-6EAA-43C1-9E38-42426C4A6147}"/>
              </a:ext>
            </a:extLst>
          </p:cNvPr>
          <p:cNvCxnSpPr>
            <a:cxnSpLocks/>
            <a:stCxn id="15" idx="4"/>
            <a:endCxn id="40" idx="2"/>
          </p:cNvCxnSpPr>
          <p:nvPr/>
        </p:nvCxnSpPr>
        <p:spPr>
          <a:xfrm flipH="1" flipV="1">
            <a:off x="5352752" y="1240203"/>
            <a:ext cx="19510" cy="143876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85B461E6-A0C8-473D-BDC3-C66E99D9EB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925" y="759316"/>
            <a:ext cx="472059" cy="472059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9975F7C1-82E2-4DFA-A457-7949611DE7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722" y="768144"/>
            <a:ext cx="472059" cy="472059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1030DF27-B139-4F7B-BCE5-AA3AB7ACE4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35" y="3822881"/>
            <a:ext cx="472059" cy="472059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811BBC10-0490-4950-AE24-05FF30F8F7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352" y="755097"/>
            <a:ext cx="472059" cy="472059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A90CBCF1-2023-4091-A836-2DE978A97D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15" y="3824728"/>
            <a:ext cx="472059" cy="472059"/>
          </a:xfrm>
          <a:prstGeom prst="rect">
            <a:avLst/>
          </a:prstGeom>
        </p:spPr>
      </p:pic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1EE381B-27C1-4FD8-922B-E803539ED050}"/>
              </a:ext>
            </a:extLst>
          </p:cNvPr>
          <p:cNvCxnSpPr>
            <a:cxnSpLocks/>
          </p:cNvCxnSpPr>
          <p:nvPr/>
        </p:nvCxnSpPr>
        <p:spPr>
          <a:xfrm flipH="1">
            <a:off x="6237132" y="1227156"/>
            <a:ext cx="1202" cy="59416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5185EC4-A395-4BBF-82E4-1CF0A811F22E}"/>
              </a:ext>
            </a:extLst>
          </p:cNvPr>
          <p:cNvCxnSpPr>
            <a:cxnSpLocks/>
            <a:stCxn id="31" idx="4"/>
            <a:endCxn id="45" idx="0"/>
          </p:cNvCxnSpPr>
          <p:nvPr/>
        </p:nvCxnSpPr>
        <p:spPr>
          <a:xfrm>
            <a:off x="5983064" y="3240424"/>
            <a:ext cx="1" cy="58245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5FC662E-7A2B-401B-B477-2D4D24647849}"/>
              </a:ext>
            </a:extLst>
          </p:cNvPr>
          <p:cNvCxnSpPr>
            <a:cxnSpLocks/>
          </p:cNvCxnSpPr>
          <p:nvPr/>
        </p:nvCxnSpPr>
        <p:spPr>
          <a:xfrm>
            <a:off x="6490799" y="2494296"/>
            <a:ext cx="8585" cy="132289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0B14417-60C6-4E8F-95B3-63DABBB1EF5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6917382" y="1227156"/>
            <a:ext cx="1741" cy="10699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2AE90B7-8EDC-4934-8763-DA87E3AB4540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6289896" y="2494296"/>
            <a:ext cx="20948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1" name="图片 70">
            <a:extLst>
              <a:ext uri="{FF2B5EF4-FFF2-40B4-BE49-F238E27FC236}">
                <a16:creationId xmlns:a16="http://schemas.microsoft.com/office/drawing/2014/main" id="{C7B81784-1B68-458E-9D4E-506EC968A6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215" y="4638098"/>
            <a:ext cx="265176" cy="265176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1AB5D69B-7F12-4A13-871F-2F94B8AB6B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215" y="4950721"/>
            <a:ext cx="265176" cy="265176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1300E153-E2E6-4793-AA13-61FD8F8BCA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215" y="5263344"/>
            <a:ext cx="265176" cy="265176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A834CB26-94AF-4706-87ED-078E28D9C6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215" y="5575967"/>
            <a:ext cx="265176" cy="265176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B5D9DC62-880B-4C74-A356-524B3911E8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215" y="5888590"/>
            <a:ext cx="265176" cy="265176"/>
          </a:xfrm>
          <a:prstGeom prst="rect">
            <a:avLst/>
          </a:prstGeom>
        </p:spPr>
      </p:pic>
      <p:sp>
        <p:nvSpPr>
          <p:cNvPr id="76" name="文本框 75">
            <a:extLst>
              <a:ext uri="{FF2B5EF4-FFF2-40B4-BE49-F238E27FC236}">
                <a16:creationId xmlns:a16="http://schemas.microsoft.com/office/drawing/2014/main" id="{5F28D8D1-B144-406B-A2B2-51CC7A509BBF}"/>
              </a:ext>
            </a:extLst>
          </p:cNvPr>
          <p:cNvSpPr txBox="1"/>
          <p:nvPr/>
        </p:nvSpPr>
        <p:spPr>
          <a:xfrm>
            <a:off x="6384147" y="4556118"/>
            <a:ext cx="5358706" cy="2403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KEY A: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default High, output Low when pressing.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KEY B: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default High, output Low when pressing.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KEY C: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default High, output Low when pressing.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KEY D: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default High, output Low when pressing.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KEY E: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default High, output Low when pressing.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Interrupt: provide the interrupt pin for customer use.</a:t>
            </a: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37C78738-BF12-4FDC-9392-CA5EC786E8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90" y="3811618"/>
            <a:ext cx="472059" cy="472059"/>
          </a:xfrm>
          <a:prstGeom prst="rect">
            <a:avLst/>
          </a:prstGeom>
        </p:spPr>
      </p:pic>
      <p:sp>
        <p:nvSpPr>
          <p:cNvPr id="47" name="椭圆 46">
            <a:extLst>
              <a:ext uri="{FF2B5EF4-FFF2-40B4-BE49-F238E27FC236}">
                <a16:creationId xmlns:a16="http://schemas.microsoft.com/office/drawing/2014/main" id="{38001646-9A1B-4396-9EED-B73ECF9C99E8}"/>
              </a:ext>
            </a:extLst>
          </p:cNvPr>
          <p:cNvSpPr>
            <a:spLocks noChangeAspect="1"/>
          </p:cNvSpPr>
          <p:nvPr/>
        </p:nvSpPr>
        <p:spPr>
          <a:xfrm>
            <a:off x="4437562" y="3528923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9165120-30D8-4C07-981E-6FE141D091A8}"/>
              </a:ext>
            </a:extLst>
          </p:cNvPr>
          <p:cNvCxnSpPr>
            <a:cxnSpLocks/>
            <a:stCxn id="47" idx="4"/>
          </p:cNvCxnSpPr>
          <p:nvPr/>
        </p:nvCxnSpPr>
        <p:spPr>
          <a:xfrm flipH="1">
            <a:off x="4486120" y="3632047"/>
            <a:ext cx="3004" cy="19268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5" name="图片 54">
            <a:extLst>
              <a:ext uri="{FF2B5EF4-FFF2-40B4-BE49-F238E27FC236}">
                <a16:creationId xmlns:a16="http://schemas.microsoft.com/office/drawing/2014/main" id="{9CAA5BE9-77D5-4382-974E-04B238C982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215" y="6203521"/>
            <a:ext cx="265176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3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0B08047-5316-46EE-A59C-D6E747BCD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99431" y="1148006"/>
            <a:ext cx="5334000" cy="4000500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50FDFEA-C91C-4CBB-8B1A-1E2155BC3C6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417897" y="2121543"/>
            <a:ext cx="1011974" cy="41626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F5C06D-A311-41BC-9EFE-BBEDA2D820B8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417897" y="3837762"/>
            <a:ext cx="1011974" cy="47493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7DEEE3A-B241-4860-AE77-59AD803ED9F6}"/>
              </a:ext>
            </a:extLst>
          </p:cNvPr>
          <p:cNvSpPr/>
          <p:nvPr/>
        </p:nvSpPr>
        <p:spPr>
          <a:xfrm>
            <a:off x="4429871" y="1909662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96F62E8-5406-4873-816E-F09EC10BE688}"/>
              </a:ext>
            </a:extLst>
          </p:cNvPr>
          <p:cNvSpPr/>
          <p:nvPr/>
        </p:nvSpPr>
        <p:spPr>
          <a:xfrm>
            <a:off x="4429871" y="2457451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19560A3-083F-41D7-A991-168D2F531566}"/>
              </a:ext>
            </a:extLst>
          </p:cNvPr>
          <p:cNvSpPr/>
          <p:nvPr/>
        </p:nvSpPr>
        <p:spPr>
          <a:xfrm>
            <a:off x="4429871" y="300523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63E8A4-AAFA-4DE8-AFFF-74FF843FBE3A}"/>
              </a:ext>
            </a:extLst>
          </p:cNvPr>
          <p:cNvSpPr/>
          <p:nvPr/>
        </p:nvSpPr>
        <p:spPr>
          <a:xfrm>
            <a:off x="4429871" y="3553028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82D3BAF-EA16-49F8-A6D5-6DABF7C6E168}"/>
              </a:ext>
            </a:extLst>
          </p:cNvPr>
          <p:cNvSpPr/>
          <p:nvPr/>
        </p:nvSpPr>
        <p:spPr>
          <a:xfrm>
            <a:off x="4429871" y="4100816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63D4BA-88FE-4A76-9AD7-0D4299BFF731}"/>
              </a:ext>
            </a:extLst>
          </p:cNvPr>
          <p:cNvSpPr txBox="1"/>
          <p:nvPr/>
        </p:nvSpPr>
        <p:spPr>
          <a:xfrm>
            <a:off x="4913861" y="1762909"/>
            <a:ext cx="6765250" cy="2770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/>
              <a:t>GND: 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</a:t>
            </a:r>
            <a:r>
              <a:rPr lang="en-US" altLang="zh-CN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  <a:endParaRPr lang="en-US"/>
          </a:p>
          <a:p>
            <a:pPr>
              <a:lnSpc>
                <a:spcPts val="4300"/>
              </a:lnSpc>
            </a:pPr>
            <a:r>
              <a:rPr lang="en-US"/>
              <a:t>SDA: 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</a:t>
            </a:r>
            <a:r>
              <a:rPr lang="en-US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data, act as UART_RX when burning firmware</a:t>
            </a:r>
            <a:endParaRPr lang="en-US"/>
          </a:p>
          <a:p>
            <a:pPr>
              <a:lnSpc>
                <a:spcPts val="4300"/>
              </a:lnSpc>
            </a:pPr>
            <a:r>
              <a:rPr lang="en-US"/>
              <a:t>SCL: 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</a:t>
            </a:r>
            <a:r>
              <a:rPr lang="en-US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clock, act as 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UART_TX when burning firmware</a:t>
            </a:r>
            <a:endParaRPr lang="en-US"/>
          </a:p>
          <a:p>
            <a:pPr>
              <a:lnSpc>
                <a:spcPts val="4300"/>
              </a:lnSpc>
            </a:pPr>
            <a:r>
              <a:rPr lang="en-US"/>
              <a:t>VCC: </a:t>
            </a:r>
            <a:r>
              <a:rPr lang="en-US" altLang="zh-CN"/>
              <a:t>when you burn the firmware, VCC should be 3.3V</a:t>
            </a:r>
            <a:endParaRPr lang="en-US"/>
          </a:p>
          <a:p>
            <a:pPr>
              <a:lnSpc>
                <a:spcPts val="4300"/>
              </a:lnSpc>
            </a:pPr>
            <a:r>
              <a:rPr lang="en-US"/>
              <a:t>BOOT: need to be pulled High, when use UART mode to burn 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firmware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9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983E63E-3E87-40AD-9BA7-94107119A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912" y="560479"/>
            <a:ext cx="5334000" cy="40005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76E6D201-F918-44D3-8CF0-36E3D4607571}"/>
              </a:ext>
            </a:extLst>
          </p:cNvPr>
          <p:cNvGrpSpPr/>
          <p:nvPr/>
        </p:nvGrpSpPr>
        <p:grpSpPr>
          <a:xfrm>
            <a:off x="3135221" y="2188632"/>
            <a:ext cx="1055989" cy="701217"/>
            <a:chOff x="3248156" y="1872948"/>
            <a:chExt cx="1504697" cy="701217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>
              <a:off x="3655573" y="1872948"/>
              <a:ext cx="109728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>
              <a:off x="3655573" y="2574165"/>
              <a:ext cx="109728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8156" y="2343059"/>
              <a:ext cx="14630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>
              <a:off x="3253632" y="2101314"/>
              <a:ext cx="14630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3140698" y="1950707"/>
            <a:ext cx="280446" cy="23792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3140697" y="2889849"/>
            <a:ext cx="280447" cy="23463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929015" y="4548836"/>
            <a:ext cx="4360881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将此模块的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连接到系统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上</a:t>
            </a:r>
            <a:r>
              <a:rPr 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您可使用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5V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或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3.3V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串行数据</a:t>
            </a:r>
            <a:endParaRPr lang="en-US" altLang="zh-CN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串行时钟</a:t>
            </a:r>
            <a:endParaRPr lang="en-US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7D4E32D-8E31-44A0-A677-EF1FE20A81F9}"/>
              </a:ext>
            </a:extLst>
          </p:cNvPr>
          <p:cNvGrpSpPr/>
          <p:nvPr/>
        </p:nvGrpSpPr>
        <p:grpSpPr>
          <a:xfrm>
            <a:off x="2658970" y="1605740"/>
            <a:ext cx="476250" cy="1886426"/>
            <a:chOff x="2261625" y="1357253"/>
            <a:chExt cx="476250" cy="1886426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725DBFD-9386-4099-AD05-B68C0B14B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94ED9535-D1C1-42FA-930D-676D411F2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E1B15D79-0094-4D8C-9AD8-1B1D8C9B6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947E7C36-7CD4-49F4-93BD-C1136AED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A87C5E1-6289-4842-BE3C-66033B403B1E}"/>
              </a:ext>
            </a:extLst>
          </p:cNvPr>
          <p:cNvGrpSpPr/>
          <p:nvPr/>
        </p:nvGrpSpPr>
        <p:grpSpPr>
          <a:xfrm>
            <a:off x="1697985" y="4620628"/>
            <a:ext cx="266700" cy="1217219"/>
            <a:chOff x="6884220" y="1641910"/>
            <a:chExt cx="266700" cy="1217219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CA9C3071-9603-40A9-8222-381D7D4E7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1958750"/>
              <a:ext cx="266700" cy="266700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E6A2B3EE-279E-430C-8486-B5F9943BC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1641910"/>
              <a:ext cx="266700" cy="266700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0ADC9064-80EA-4C1A-8C1A-38BEC1DDF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2592429"/>
              <a:ext cx="266700" cy="266700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2002B381-D04D-4871-9F43-F79C8C9B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2275589"/>
              <a:ext cx="266700" cy="266700"/>
            </a:xfrm>
            <a:prstGeom prst="rect">
              <a:avLst/>
            </a:prstGeom>
          </p:spPr>
        </p:pic>
      </p:grpSp>
      <p:sp>
        <p:nvSpPr>
          <p:cNvPr id="15" name="椭圆 14">
            <a:extLst>
              <a:ext uri="{FF2B5EF4-FFF2-40B4-BE49-F238E27FC236}">
                <a16:creationId xmlns:a16="http://schemas.microsoft.com/office/drawing/2014/main" id="{FA35671C-DF03-418D-B6AF-C93C9A3D3353}"/>
              </a:ext>
            </a:extLst>
          </p:cNvPr>
          <p:cNvSpPr>
            <a:spLocks noChangeAspect="1"/>
          </p:cNvSpPr>
          <p:nvPr/>
        </p:nvSpPr>
        <p:spPr>
          <a:xfrm>
            <a:off x="5320700" y="2575840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05C01B5-0846-4B83-8816-6A272D81627B}"/>
              </a:ext>
            </a:extLst>
          </p:cNvPr>
          <p:cNvSpPr>
            <a:spLocks noChangeAspect="1"/>
          </p:cNvSpPr>
          <p:nvPr/>
        </p:nvSpPr>
        <p:spPr>
          <a:xfrm>
            <a:off x="5931502" y="3137300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D339CB2-7B3A-4C38-80FC-6D93E69089D3}"/>
              </a:ext>
            </a:extLst>
          </p:cNvPr>
          <p:cNvSpPr>
            <a:spLocks noChangeAspect="1"/>
          </p:cNvSpPr>
          <p:nvPr/>
        </p:nvSpPr>
        <p:spPr>
          <a:xfrm>
            <a:off x="6186772" y="1843865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E054DF7-FC33-4D39-B1E1-3F0DACBEE603}"/>
              </a:ext>
            </a:extLst>
          </p:cNvPr>
          <p:cNvSpPr>
            <a:spLocks noChangeAspect="1"/>
          </p:cNvSpPr>
          <p:nvPr/>
        </p:nvSpPr>
        <p:spPr>
          <a:xfrm>
            <a:off x="6186772" y="2442734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F76F9BD5-F8B9-417B-85FD-74EDB9100EB7}"/>
              </a:ext>
            </a:extLst>
          </p:cNvPr>
          <p:cNvSpPr>
            <a:spLocks noChangeAspect="1"/>
          </p:cNvSpPr>
          <p:nvPr/>
        </p:nvSpPr>
        <p:spPr>
          <a:xfrm>
            <a:off x="6869086" y="2309112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D8C6BAE-6EAA-43C1-9E38-42426C4A6147}"/>
              </a:ext>
            </a:extLst>
          </p:cNvPr>
          <p:cNvCxnSpPr>
            <a:cxnSpLocks/>
            <a:stCxn id="15" idx="4"/>
            <a:endCxn id="40" idx="2"/>
          </p:cNvCxnSpPr>
          <p:nvPr/>
        </p:nvCxnSpPr>
        <p:spPr>
          <a:xfrm flipH="1" flipV="1">
            <a:off x="5352752" y="1240203"/>
            <a:ext cx="19510" cy="143876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85B461E6-A0C8-473D-BDC3-C66E99D9EB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925" y="759316"/>
            <a:ext cx="472059" cy="472059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9975F7C1-82E2-4DFA-A457-7949611DE7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722" y="768144"/>
            <a:ext cx="472059" cy="472059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1030DF27-B139-4F7B-BCE5-AA3AB7ACE4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35" y="3822881"/>
            <a:ext cx="472059" cy="472059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811BBC10-0490-4950-AE24-05FF30F8F7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352" y="755097"/>
            <a:ext cx="472059" cy="472059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A90CBCF1-2023-4091-A836-2DE978A97D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15" y="3824728"/>
            <a:ext cx="472059" cy="472059"/>
          </a:xfrm>
          <a:prstGeom prst="rect">
            <a:avLst/>
          </a:prstGeom>
        </p:spPr>
      </p:pic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1EE381B-27C1-4FD8-922B-E803539ED050}"/>
              </a:ext>
            </a:extLst>
          </p:cNvPr>
          <p:cNvCxnSpPr>
            <a:cxnSpLocks/>
          </p:cNvCxnSpPr>
          <p:nvPr/>
        </p:nvCxnSpPr>
        <p:spPr>
          <a:xfrm flipH="1">
            <a:off x="6237132" y="1227156"/>
            <a:ext cx="1202" cy="59416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5185EC4-A395-4BBF-82E4-1CF0A811F22E}"/>
              </a:ext>
            </a:extLst>
          </p:cNvPr>
          <p:cNvCxnSpPr>
            <a:cxnSpLocks/>
            <a:stCxn id="31" idx="4"/>
            <a:endCxn id="45" idx="0"/>
          </p:cNvCxnSpPr>
          <p:nvPr/>
        </p:nvCxnSpPr>
        <p:spPr>
          <a:xfrm>
            <a:off x="5983064" y="3240424"/>
            <a:ext cx="1" cy="58245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5FC662E-7A2B-401B-B477-2D4D24647849}"/>
              </a:ext>
            </a:extLst>
          </p:cNvPr>
          <p:cNvCxnSpPr>
            <a:cxnSpLocks/>
          </p:cNvCxnSpPr>
          <p:nvPr/>
        </p:nvCxnSpPr>
        <p:spPr>
          <a:xfrm>
            <a:off x="6490799" y="2494296"/>
            <a:ext cx="8585" cy="132289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0B14417-60C6-4E8F-95B3-63DABBB1EF5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6917382" y="1227156"/>
            <a:ext cx="1741" cy="10699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2AE90B7-8EDC-4934-8763-DA87E3AB4540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6289896" y="2494296"/>
            <a:ext cx="20948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1" name="图片 70">
            <a:extLst>
              <a:ext uri="{FF2B5EF4-FFF2-40B4-BE49-F238E27FC236}">
                <a16:creationId xmlns:a16="http://schemas.microsoft.com/office/drawing/2014/main" id="{C7B81784-1B68-458E-9D4E-506EC968A6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215" y="4638098"/>
            <a:ext cx="265176" cy="265176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1AB5D69B-7F12-4A13-871F-2F94B8AB6B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215" y="4950721"/>
            <a:ext cx="265176" cy="265176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1300E153-E2E6-4793-AA13-61FD8F8BCA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215" y="5263344"/>
            <a:ext cx="265176" cy="265176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A834CB26-94AF-4706-87ED-078E28D9C6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215" y="5575967"/>
            <a:ext cx="265176" cy="265176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B5D9DC62-880B-4C74-A356-524B3911E8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215" y="5888590"/>
            <a:ext cx="265176" cy="265176"/>
          </a:xfrm>
          <a:prstGeom prst="rect">
            <a:avLst/>
          </a:prstGeom>
        </p:spPr>
      </p:pic>
      <p:sp>
        <p:nvSpPr>
          <p:cNvPr id="76" name="文本框 75">
            <a:extLst>
              <a:ext uri="{FF2B5EF4-FFF2-40B4-BE49-F238E27FC236}">
                <a16:creationId xmlns:a16="http://schemas.microsoft.com/office/drawing/2014/main" id="{5F28D8D1-B144-406B-A2B2-51CC7A509BBF}"/>
              </a:ext>
            </a:extLst>
          </p:cNvPr>
          <p:cNvSpPr txBox="1"/>
          <p:nvPr/>
        </p:nvSpPr>
        <p:spPr>
          <a:xfrm>
            <a:off x="6384147" y="4556118"/>
            <a:ext cx="535870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KEY A: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默认高电平，按压时输出为低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KEY B: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默认高电平，按压时输出为低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KEY C: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默认高电平，按压时输出为低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 </a:t>
            </a:r>
            <a:endParaRPr lang="en-US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KEY D: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默认高电平，按压时输出为低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KEY E: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默认高电平，按压时输出为低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Interrupt: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为自定义使用提供终端引脚</a:t>
            </a:r>
            <a:endParaRPr lang="en-US" sz="12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37C78738-BF12-4FDC-9392-CA5EC786E8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90" y="3811618"/>
            <a:ext cx="472059" cy="472059"/>
          </a:xfrm>
          <a:prstGeom prst="rect">
            <a:avLst/>
          </a:prstGeom>
        </p:spPr>
      </p:pic>
      <p:sp>
        <p:nvSpPr>
          <p:cNvPr id="47" name="椭圆 46">
            <a:extLst>
              <a:ext uri="{FF2B5EF4-FFF2-40B4-BE49-F238E27FC236}">
                <a16:creationId xmlns:a16="http://schemas.microsoft.com/office/drawing/2014/main" id="{38001646-9A1B-4396-9EED-B73ECF9C99E8}"/>
              </a:ext>
            </a:extLst>
          </p:cNvPr>
          <p:cNvSpPr>
            <a:spLocks noChangeAspect="1"/>
          </p:cNvSpPr>
          <p:nvPr/>
        </p:nvSpPr>
        <p:spPr>
          <a:xfrm>
            <a:off x="4437562" y="3528923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9165120-30D8-4C07-981E-6FE141D091A8}"/>
              </a:ext>
            </a:extLst>
          </p:cNvPr>
          <p:cNvCxnSpPr>
            <a:cxnSpLocks/>
            <a:stCxn id="47" idx="4"/>
          </p:cNvCxnSpPr>
          <p:nvPr/>
        </p:nvCxnSpPr>
        <p:spPr>
          <a:xfrm flipH="1">
            <a:off x="4486120" y="3632047"/>
            <a:ext cx="3004" cy="19268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5" name="图片 54">
            <a:extLst>
              <a:ext uri="{FF2B5EF4-FFF2-40B4-BE49-F238E27FC236}">
                <a16:creationId xmlns:a16="http://schemas.microsoft.com/office/drawing/2014/main" id="{9CAA5BE9-77D5-4382-974E-04B238C982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215" y="6203521"/>
            <a:ext cx="265176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6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0B08047-5316-46EE-A59C-D6E747BCD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99431" y="1148006"/>
            <a:ext cx="5334000" cy="4000500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50FDFEA-C91C-4CBB-8B1A-1E2155BC3C6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417897" y="2121543"/>
            <a:ext cx="1011974" cy="41626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F5C06D-A311-41BC-9EFE-BBEDA2D820B8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417897" y="3837762"/>
            <a:ext cx="1011974" cy="47493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7DEEE3A-B241-4860-AE77-59AD803ED9F6}"/>
              </a:ext>
            </a:extLst>
          </p:cNvPr>
          <p:cNvSpPr/>
          <p:nvPr/>
        </p:nvSpPr>
        <p:spPr>
          <a:xfrm>
            <a:off x="4429871" y="1909662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96F62E8-5406-4873-816E-F09EC10BE688}"/>
              </a:ext>
            </a:extLst>
          </p:cNvPr>
          <p:cNvSpPr/>
          <p:nvPr/>
        </p:nvSpPr>
        <p:spPr>
          <a:xfrm>
            <a:off x="4429871" y="2457451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19560A3-083F-41D7-A991-168D2F531566}"/>
              </a:ext>
            </a:extLst>
          </p:cNvPr>
          <p:cNvSpPr/>
          <p:nvPr/>
        </p:nvSpPr>
        <p:spPr>
          <a:xfrm>
            <a:off x="4429871" y="300523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63E8A4-AAFA-4DE8-AFFF-74FF843FBE3A}"/>
              </a:ext>
            </a:extLst>
          </p:cNvPr>
          <p:cNvSpPr/>
          <p:nvPr/>
        </p:nvSpPr>
        <p:spPr>
          <a:xfrm>
            <a:off x="4429871" y="3553028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82D3BAF-EA16-49F8-A6D5-6DABF7C6E168}"/>
              </a:ext>
            </a:extLst>
          </p:cNvPr>
          <p:cNvSpPr/>
          <p:nvPr/>
        </p:nvSpPr>
        <p:spPr>
          <a:xfrm>
            <a:off x="4429871" y="4100816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63D4BA-88FE-4A76-9AD7-0D4299BFF731}"/>
              </a:ext>
            </a:extLst>
          </p:cNvPr>
          <p:cNvSpPr txBox="1"/>
          <p:nvPr/>
        </p:nvSpPr>
        <p:spPr>
          <a:xfrm>
            <a:off x="4913861" y="1762909"/>
            <a:ext cx="5540748" cy="277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/>
              <a:t>GND: 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连接到系统 </a:t>
            </a:r>
            <a:r>
              <a:rPr lang="en-US" altLang="zh-CN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</a:t>
            </a:r>
            <a:endParaRPr lang="en-US"/>
          </a:p>
          <a:p>
            <a:pPr>
              <a:lnSpc>
                <a:spcPts val="4300"/>
              </a:lnSpc>
            </a:pPr>
            <a:r>
              <a:rPr lang="en-US"/>
              <a:t>SDA: 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</a:t>
            </a:r>
            <a:r>
              <a:rPr lang="en-US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串行数据，烧写固件时起到 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UART_RX 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的功能</a:t>
            </a:r>
            <a:endParaRPr 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300"/>
              </a:lnSpc>
            </a:pPr>
            <a:r>
              <a:rPr lang="en-US"/>
              <a:t>SCL: 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</a:t>
            </a:r>
            <a:r>
              <a:rPr lang="en-US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串行时钟，烧写固件时起到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 </a:t>
            </a:r>
            <a:r>
              <a:rPr lang="en-US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UART_TX 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的功能</a:t>
            </a:r>
            <a:endParaRPr 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300"/>
              </a:lnSpc>
            </a:pPr>
            <a:r>
              <a:rPr lang="en-US"/>
              <a:t>VCC: 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烧写固件时 </a:t>
            </a:r>
            <a:r>
              <a:rPr lang="en-US" altLang="zh-CN"/>
              <a:t>VCC 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应为</a:t>
            </a:r>
            <a:r>
              <a:rPr lang="en-US" altLang="zh-CN"/>
              <a:t>3.3V</a:t>
            </a:r>
            <a:endParaRPr lang="en-US"/>
          </a:p>
          <a:p>
            <a:pPr>
              <a:lnSpc>
                <a:spcPts val="4300"/>
              </a:lnSpc>
            </a:pPr>
            <a:r>
              <a:rPr lang="en-US"/>
              <a:t>BOOT: 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当使用 </a:t>
            </a:r>
            <a:r>
              <a:rPr lang="en-US"/>
              <a:t>UART 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模式烧写固件时，需被置高电平</a:t>
            </a:r>
            <a:endParaRPr 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661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324</Words>
  <Application>Microsoft Office PowerPoint</Application>
  <PresentationFormat>宽屏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Microsoft JhengHei Light</vt:lpstr>
      <vt:lpstr>华文楷体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玉祥 刘</cp:lastModifiedBy>
  <cp:revision>60</cp:revision>
  <dcterms:created xsi:type="dcterms:W3CDTF">2018-08-02T02:20:03Z</dcterms:created>
  <dcterms:modified xsi:type="dcterms:W3CDTF">2018-09-29T08:46:30Z</dcterms:modified>
</cp:coreProperties>
</file>