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A72E483-9C22-4601-A770-5A714CA1F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79" y="59130"/>
            <a:ext cx="5689600" cy="4267200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578748" y="1794441"/>
            <a:ext cx="1246435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578748" y="2495658"/>
            <a:ext cx="1246435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 flipV="1">
            <a:off x="2888863" y="2264552"/>
            <a:ext cx="1958683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898136" y="2022807"/>
            <a:ext cx="1958683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2894339" y="1556516"/>
            <a:ext cx="684409" cy="23792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2894339" y="2495658"/>
            <a:ext cx="684409" cy="23463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168229" y="4057801"/>
            <a:ext cx="4995411" cy="225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6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6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NC: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none connected in this module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6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SIG: output the Vout voltage signal 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A6958E65-9292-4269-8906-BB52EB9B7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254" y="405388"/>
            <a:ext cx="472059" cy="47205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A1EB678-2A0E-4D81-9C77-85F3C5046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98" y="3617691"/>
            <a:ext cx="472059" cy="47205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FC288AB-2E77-4BF6-8EC8-F6B8BE5B17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862" y="304934"/>
            <a:ext cx="472059" cy="47205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0459E7EB-C377-43C6-AAFB-A5B220D45F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851" y="3621381"/>
            <a:ext cx="472059" cy="472059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F11B499-9500-4EF5-93E5-4DBDC261FDE4}"/>
              </a:ext>
            </a:extLst>
          </p:cNvPr>
          <p:cNvCxnSpPr>
            <a:cxnSpLocks/>
          </p:cNvCxnSpPr>
          <p:nvPr/>
        </p:nvCxnSpPr>
        <p:spPr>
          <a:xfrm>
            <a:off x="6156964" y="2528513"/>
            <a:ext cx="0" cy="1147562"/>
          </a:xfrm>
          <a:prstGeom prst="line">
            <a:avLst/>
          </a:prstGeom>
          <a:ln w="158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1C41BEC-2089-4C7D-8C10-6170C12C96F6}"/>
              </a:ext>
            </a:extLst>
          </p:cNvPr>
          <p:cNvCxnSpPr>
            <a:cxnSpLocks/>
          </p:cNvCxnSpPr>
          <p:nvPr/>
        </p:nvCxnSpPr>
        <p:spPr>
          <a:xfrm>
            <a:off x="6558743" y="2537749"/>
            <a:ext cx="0" cy="1138326"/>
          </a:xfrm>
          <a:prstGeom prst="line">
            <a:avLst/>
          </a:prstGeom>
          <a:ln w="158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7CC3042-034A-4932-A6AF-85FB7BE51F91}"/>
              </a:ext>
            </a:extLst>
          </p:cNvPr>
          <p:cNvCxnSpPr>
            <a:cxnSpLocks/>
          </p:cNvCxnSpPr>
          <p:nvPr/>
        </p:nvCxnSpPr>
        <p:spPr>
          <a:xfrm>
            <a:off x="6357853" y="748148"/>
            <a:ext cx="0" cy="1389106"/>
          </a:xfrm>
          <a:prstGeom prst="line">
            <a:avLst/>
          </a:prstGeom>
          <a:ln w="158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08D13224-C2AD-4270-B9B1-149D886D4CF2}"/>
              </a:ext>
            </a:extLst>
          </p:cNvPr>
          <p:cNvSpPr>
            <a:spLocks noChangeAspect="1"/>
          </p:cNvSpPr>
          <p:nvPr/>
        </p:nvSpPr>
        <p:spPr>
          <a:xfrm>
            <a:off x="6306290" y="1971245"/>
            <a:ext cx="103124" cy="103124"/>
          </a:xfrm>
          <a:prstGeom prst="ellipse">
            <a:avLst/>
          </a:prstGeom>
          <a:solidFill>
            <a:srgbClr val="FFC000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8E85074-40BE-4085-91DA-B64B0F42212B}"/>
              </a:ext>
            </a:extLst>
          </p:cNvPr>
          <p:cNvSpPr>
            <a:spLocks noChangeAspect="1"/>
          </p:cNvSpPr>
          <p:nvPr/>
        </p:nvSpPr>
        <p:spPr>
          <a:xfrm>
            <a:off x="6105402" y="249565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0764EC2-063F-4C10-BB93-30EDDB5F4245}"/>
              </a:ext>
            </a:extLst>
          </p:cNvPr>
          <p:cNvSpPr>
            <a:spLocks noChangeAspect="1"/>
          </p:cNvSpPr>
          <p:nvPr/>
        </p:nvSpPr>
        <p:spPr>
          <a:xfrm>
            <a:off x="6507181" y="249565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2068334C-6FE8-4C13-A95F-EBAAFA2BE8A3}"/>
              </a:ext>
            </a:extLst>
          </p:cNvPr>
          <p:cNvSpPr>
            <a:spLocks noChangeAspect="1"/>
          </p:cNvSpPr>
          <p:nvPr/>
        </p:nvSpPr>
        <p:spPr>
          <a:xfrm>
            <a:off x="7898917" y="214116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23AAD6E-962D-479C-AAA2-96812B3D9D0D}"/>
              </a:ext>
            </a:extLst>
          </p:cNvPr>
          <p:cNvCxnSpPr>
            <a:cxnSpLocks/>
          </p:cNvCxnSpPr>
          <p:nvPr/>
        </p:nvCxnSpPr>
        <p:spPr>
          <a:xfrm>
            <a:off x="8002041" y="2244292"/>
            <a:ext cx="891749" cy="1055401"/>
          </a:xfrm>
          <a:prstGeom prst="line">
            <a:avLst/>
          </a:prstGeom>
          <a:ln w="158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C97324C-4AD8-45C2-BD7B-DD7249D681B4}"/>
              </a:ext>
            </a:extLst>
          </p:cNvPr>
          <p:cNvSpPr/>
          <p:nvPr/>
        </p:nvSpPr>
        <p:spPr>
          <a:xfrm>
            <a:off x="6023080" y="1904246"/>
            <a:ext cx="684409" cy="844974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CAA32BB-8BF3-4A83-9324-2C6DC41ADA91}"/>
              </a:ext>
            </a:extLst>
          </p:cNvPr>
          <p:cNvCxnSpPr>
            <a:cxnSpLocks/>
          </p:cNvCxnSpPr>
          <p:nvPr/>
        </p:nvCxnSpPr>
        <p:spPr>
          <a:xfrm>
            <a:off x="8893790" y="3299693"/>
            <a:ext cx="416466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670675D-8898-48C2-93BA-75AA88FA6AAA}"/>
              </a:ext>
            </a:extLst>
          </p:cNvPr>
          <p:cNvCxnSpPr>
            <a:cxnSpLocks/>
          </p:cNvCxnSpPr>
          <p:nvPr/>
        </p:nvCxnSpPr>
        <p:spPr>
          <a:xfrm flipV="1">
            <a:off x="6707489" y="641418"/>
            <a:ext cx="1242990" cy="1241000"/>
          </a:xfrm>
          <a:prstGeom prst="line">
            <a:avLst/>
          </a:prstGeom>
          <a:ln w="158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A71FE37-03F7-4228-AD00-573936300570}"/>
              </a:ext>
            </a:extLst>
          </p:cNvPr>
          <p:cNvCxnSpPr>
            <a:cxnSpLocks/>
          </p:cNvCxnSpPr>
          <p:nvPr/>
        </p:nvCxnSpPr>
        <p:spPr>
          <a:xfrm>
            <a:off x="7950479" y="641418"/>
            <a:ext cx="630104" cy="0"/>
          </a:xfrm>
          <a:prstGeom prst="line">
            <a:avLst/>
          </a:prstGeom>
          <a:ln w="158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0" name="图片 59">
            <a:extLst>
              <a:ext uri="{FF2B5EF4-FFF2-40B4-BE49-F238E27FC236}">
                <a16:creationId xmlns:a16="http://schemas.microsoft.com/office/drawing/2014/main" id="{E62EADCD-48DB-428A-98CE-BC0525981E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763" y="3036635"/>
            <a:ext cx="472059" cy="472059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397DFC32-6346-4CB6-8CBA-169B9BE04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68" y="4827169"/>
            <a:ext cx="265176" cy="265176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6D43AF69-63F5-4304-9525-E4EE0F4216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68" y="5472297"/>
            <a:ext cx="265176" cy="265176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4033A3C1-B254-4F6B-8047-10BDA263D3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68" y="5784920"/>
            <a:ext cx="265176" cy="265176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F7DE02AD-B78A-46D9-9A9D-FABCB2CF01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68" y="6097543"/>
            <a:ext cx="265176" cy="265176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A9EAAC09-3F19-42F5-991F-ACBDD67CB5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68" y="6410166"/>
            <a:ext cx="265176" cy="265176"/>
          </a:xfrm>
          <a:prstGeom prst="rect">
            <a:avLst/>
          </a:prstGeom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C75F2847-9915-4BF7-BD28-9AAAF3EC3617}"/>
              </a:ext>
            </a:extLst>
          </p:cNvPr>
          <p:cNvSpPr txBox="1"/>
          <p:nvPr/>
        </p:nvSpPr>
        <p:spPr>
          <a:xfrm>
            <a:off x="5677437" y="4745189"/>
            <a:ext cx="5689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Potentiometer: you can use a screwdriver to rotate the potentiometer</a:t>
            </a:r>
            <a:r>
              <a:rPr lang="zh-CN" alt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which controls the sensitivity of this sensor.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the GND pin of the 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potentiometer.</a:t>
            </a:r>
          </a:p>
          <a:p>
            <a:pPr>
              <a:lnSpc>
                <a:spcPts val="2500"/>
              </a:lnSpc>
            </a:pP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Vsen: the lower the voltage of Vsen, the higher the sensitivity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the VCC pin of the 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potentiometer.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SW-420: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the Vibration Sensor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/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2104ED9B-FADE-40E3-B011-506408B94823}"/>
              </a:ext>
            </a:extLst>
          </p:cNvPr>
          <p:cNvGrpSpPr/>
          <p:nvPr/>
        </p:nvGrpSpPr>
        <p:grpSpPr>
          <a:xfrm>
            <a:off x="934834" y="4160042"/>
            <a:ext cx="266700" cy="1217219"/>
            <a:chOff x="6884220" y="1641910"/>
            <a:chExt cx="266700" cy="1217219"/>
          </a:xfrm>
        </p:grpSpPr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6BF4E1D3-9B3C-4AD8-AC10-EE22E695B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1958750"/>
              <a:ext cx="266700" cy="266700"/>
            </a:xfrm>
            <a:prstGeom prst="rect">
              <a:avLst/>
            </a:prstGeom>
          </p:spPr>
        </p:pic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41AFE91E-B19F-4FAE-9253-A809A5B51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1641910"/>
              <a:ext cx="266700" cy="266700"/>
            </a:xfrm>
            <a:prstGeom prst="rect">
              <a:avLst/>
            </a:prstGeom>
          </p:spPr>
        </p:pic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8E43279F-585C-4D57-8809-2F90D157E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2592429"/>
              <a:ext cx="266700" cy="266700"/>
            </a:xfrm>
            <a:prstGeom prst="rect">
              <a:avLst/>
            </a:prstGeom>
          </p:spPr>
        </p:pic>
        <p:pic>
          <p:nvPicPr>
            <p:cNvPr id="84" name="图片 83">
              <a:extLst>
                <a:ext uri="{FF2B5EF4-FFF2-40B4-BE49-F238E27FC236}">
                  <a16:creationId xmlns:a16="http://schemas.microsoft.com/office/drawing/2014/main" id="{D470A0F8-3A59-4C81-BD8C-BB2D17BC2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2275589"/>
              <a:ext cx="266700" cy="266700"/>
            </a:xfrm>
            <a:prstGeom prst="rect">
              <a:avLst/>
            </a:prstGeom>
          </p:spPr>
        </p:pic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BB3B2951-60E5-415E-A9C6-CF9174E31D62}"/>
              </a:ext>
            </a:extLst>
          </p:cNvPr>
          <p:cNvGrpSpPr/>
          <p:nvPr/>
        </p:nvGrpSpPr>
        <p:grpSpPr>
          <a:xfrm>
            <a:off x="2438910" y="1215868"/>
            <a:ext cx="476250" cy="1886426"/>
            <a:chOff x="2261625" y="1357253"/>
            <a:chExt cx="476250" cy="1886426"/>
          </a:xfrm>
        </p:grpSpPr>
        <p:pic>
          <p:nvPicPr>
            <p:cNvPr id="87" name="图片 86">
              <a:extLst>
                <a:ext uri="{FF2B5EF4-FFF2-40B4-BE49-F238E27FC236}">
                  <a16:creationId xmlns:a16="http://schemas.microsoft.com/office/drawing/2014/main" id="{7387EFAC-A049-4EEA-9615-727CEC095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1C5042F9-22F9-487E-B903-8296CC1E7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626C8167-3CEC-418C-B58F-D44423243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90" name="图片 89">
              <a:extLst>
                <a:ext uri="{FF2B5EF4-FFF2-40B4-BE49-F238E27FC236}">
                  <a16:creationId xmlns:a16="http://schemas.microsoft.com/office/drawing/2014/main" id="{CDBABC00-DC94-4CA4-B385-9FEAEDBBC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A72E483-9C22-4601-A770-5A714CA1F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79" y="59130"/>
            <a:ext cx="5689600" cy="4267200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578748" y="1794441"/>
            <a:ext cx="1246435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578748" y="2495658"/>
            <a:ext cx="1246435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 flipV="1">
            <a:off x="2888863" y="2264552"/>
            <a:ext cx="1958683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898136" y="2022807"/>
            <a:ext cx="1958683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2894339" y="1556516"/>
            <a:ext cx="684409" cy="23792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2894339" y="2495658"/>
            <a:ext cx="684409" cy="23463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603659" y="4057801"/>
            <a:ext cx="4995411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将此模块连接到系统 </a:t>
            </a:r>
            <a:r>
              <a:rPr 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GND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上</a:t>
            </a:r>
            <a:endParaRPr lang="en-US" sz="1600">
              <a:latin typeface="华文楷体" panose="02010600040101010101" pitchFamily="2" charset="-122"/>
              <a:ea typeface="华文楷体" panose="02010600040101010101" pitchFamily="2" charset="-122"/>
              <a:cs typeface="Leelawadee UI" panose="020B0502040204020203" pitchFamily="34" charset="-34"/>
            </a:endParaRPr>
          </a:p>
          <a:p>
            <a:pPr>
              <a:lnSpc>
                <a:spcPts val="2600"/>
              </a:lnSpc>
            </a:pPr>
            <a:r>
              <a:rPr 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此模块中您可使用 </a:t>
            </a:r>
            <a:r>
              <a:rPr 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5V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或</a:t>
            </a:r>
            <a:r>
              <a:rPr 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 3.3V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电压</a:t>
            </a:r>
            <a:endParaRPr lang="en-US" sz="1600">
              <a:latin typeface="华文楷体" panose="02010600040101010101" pitchFamily="2" charset="-122"/>
              <a:ea typeface="华文楷体" panose="02010600040101010101" pitchFamily="2" charset="-122"/>
              <a:cs typeface="Leelawadee UI" panose="020B0502040204020203" pitchFamily="34" charset="-34"/>
            </a:endParaRPr>
          </a:p>
          <a:p>
            <a:pPr>
              <a:lnSpc>
                <a:spcPts val="2600"/>
              </a:lnSpc>
            </a:pPr>
            <a:r>
              <a:rPr 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NC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此模块中不连接</a:t>
            </a:r>
            <a:endParaRPr lang="en-US" sz="1600">
              <a:latin typeface="华文楷体" panose="02010600040101010101" pitchFamily="2" charset="-122"/>
              <a:ea typeface="华文楷体" panose="02010600040101010101" pitchFamily="2" charset="-122"/>
              <a:cs typeface="Leelawadee UI" panose="020B0502040204020203" pitchFamily="34" charset="-34"/>
            </a:endParaRPr>
          </a:p>
          <a:p>
            <a:pPr>
              <a:lnSpc>
                <a:spcPts val="2600"/>
              </a:lnSpc>
            </a:pPr>
            <a:r>
              <a:rPr 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SIG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输出 </a:t>
            </a:r>
            <a:r>
              <a:rPr lang="en-US" sz="1600" err="1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Vout</a:t>
            </a:r>
            <a:r>
              <a:rPr 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电压信号</a:t>
            </a:r>
            <a:endParaRPr lang="en-US" sz="1200">
              <a:solidFill>
                <a:srgbClr val="D4D4D4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A6958E65-9292-4269-8906-BB52EB9B7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254" y="405388"/>
            <a:ext cx="472059" cy="47205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A1EB678-2A0E-4D81-9C77-85F3C5046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98" y="3617691"/>
            <a:ext cx="472059" cy="47205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FC288AB-2E77-4BF6-8EC8-F6B8BE5B17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862" y="304934"/>
            <a:ext cx="472059" cy="47205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0459E7EB-C377-43C6-AAFB-A5B220D45F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851" y="3621381"/>
            <a:ext cx="472059" cy="472059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F11B499-9500-4EF5-93E5-4DBDC261FDE4}"/>
              </a:ext>
            </a:extLst>
          </p:cNvPr>
          <p:cNvCxnSpPr>
            <a:cxnSpLocks/>
          </p:cNvCxnSpPr>
          <p:nvPr/>
        </p:nvCxnSpPr>
        <p:spPr>
          <a:xfrm>
            <a:off x="6156964" y="2528513"/>
            <a:ext cx="0" cy="1147562"/>
          </a:xfrm>
          <a:prstGeom prst="line">
            <a:avLst/>
          </a:prstGeom>
          <a:ln w="158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1C41BEC-2089-4C7D-8C10-6170C12C96F6}"/>
              </a:ext>
            </a:extLst>
          </p:cNvPr>
          <p:cNvCxnSpPr>
            <a:cxnSpLocks/>
          </p:cNvCxnSpPr>
          <p:nvPr/>
        </p:nvCxnSpPr>
        <p:spPr>
          <a:xfrm>
            <a:off x="6558743" y="2537749"/>
            <a:ext cx="0" cy="1138326"/>
          </a:xfrm>
          <a:prstGeom prst="line">
            <a:avLst/>
          </a:prstGeom>
          <a:ln w="158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7CC3042-034A-4932-A6AF-85FB7BE51F91}"/>
              </a:ext>
            </a:extLst>
          </p:cNvPr>
          <p:cNvCxnSpPr>
            <a:cxnSpLocks/>
          </p:cNvCxnSpPr>
          <p:nvPr/>
        </p:nvCxnSpPr>
        <p:spPr>
          <a:xfrm>
            <a:off x="6357853" y="748148"/>
            <a:ext cx="0" cy="1389106"/>
          </a:xfrm>
          <a:prstGeom prst="line">
            <a:avLst/>
          </a:prstGeom>
          <a:ln w="158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08D13224-C2AD-4270-B9B1-149D886D4CF2}"/>
              </a:ext>
            </a:extLst>
          </p:cNvPr>
          <p:cNvSpPr>
            <a:spLocks noChangeAspect="1"/>
          </p:cNvSpPr>
          <p:nvPr/>
        </p:nvSpPr>
        <p:spPr>
          <a:xfrm>
            <a:off x="6306290" y="1971245"/>
            <a:ext cx="103124" cy="103124"/>
          </a:xfrm>
          <a:prstGeom prst="ellipse">
            <a:avLst/>
          </a:prstGeom>
          <a:solidFill>
            <a:srgbClr val="FFC000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8E85074-40BE-4085-91DA-B64B0F42212B}"/>
              </a:ext>
            </a:extLst>
          </p:cNvPr>
          <p:cNvSpPr>
            <a:spLocks noChangeAspect="1"/>
          </p:cNvSpPr>
          <p:nvPr/>
        </p:nvSpPr>
        <p:spPr>
          <a:xfrm>
            <a:off x="6105402" y="249565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0764EC2-063F-4C10-BB93-30EDDB5F4245}"/>
              </a:ext>
            </a:extLst>
          </p:cNvPr>
          <p:cNvSpPr>
            <a:spLocks noChangeAspect="1"/>
          </p:cNvSpPr>
          <p:nvPr/>
        </p:nvSpPr>
        <p:spPr>
          <a:xfrm>
            <a:off x="6507181" y="249565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2068334C-6FE8-4C13-A95F-EBAAFA2BE8A3}"/>
              </a:ext>
            </a:extLst>
          </p:cNvPr>
          <p:cNvSpPr>
            <a:spLocks noChangeAspect="1"/>
          </p:cNvSpPr>
          <p:nvPr/>
        </p:nvSpPr>
        <p:spPr>
          <a:xfrm>
            <a:off x="7898917" y="214116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23AAD6E-962D-479C-AAA2-96812B3D9D0D}"/>
              </a:ext>
            </a:extLst>
          </p:cNvPr>
          <p:cNvCxnSpPr>
            <a:cxnSpLocks/>
          </p:cNvCxnSpPr>
          <p:nvPr/>
        </p:nvCxnSpPr>
        <p:spPr>
          <a:xfrm>
            <a:off x="8002041" y="2244292"/>
            <a:ext cx="891749" cy="1055401"/>
          </a:xfrm>
          <a:prstGeom prst="line">
            <a:avLst/>
          </a:prstGeom>
          <a:ln w="158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C97324C-4AD8-45C2-BD7B-DD7249D681B4}"/>
              </a:ext>
            </a:extLst>
          </p:cNvPr>
          <p:cNvSpPr/>
          <p:nvPr/>
        </p:nvSpPr>
        <p:spPr>
          <a:xfrm>
            <a:off x="6023080" y="1904246"/>
            <a:ext cx="684409" cy="844974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CAA32BB-8BF3-4A83-9324-2C6DC41ADA91}"/>
              </a:ext>
            </a:extLst>
          </p:cNvPr>
          <p:cNvCxnSpPr>
            <a:cxnSpLocks/>
          </p:cNvCxnSpPr>
          <p:nvPr/>
        </p:nvCxnSpPr>
        <p:spPr>
          <a:xfrm>
            <a:off x="8893790" y="3299693"/>
            <a:ext cx="416466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670675D-8898-48C2-93BA-75AA88FA6AAA}"/>
              </a:ext>
            </a:extLst>
          </p:cNvPr>
          <p:cNvCxnSpPr>
            <a:cxnSpLocks/>
          </p:cNvCxnSpPr>
          <p:nvPr/>
        </p:nvCxnSpPr>
        <p:spPr>
          <a:xfrm flipV="1">
            <a:off x="6707489" y="641418"/>
            <a:ext cx="1242990" cy="1241000"/>
          </a:xfrm>
          <a:prstGeom prst="line">
            <a:avLst/>
          </a:prstGeom>
          <a:ln w="158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A71FE37-03F7-4228-AD00-573936300570}"/>
              </a:ext>
            </a:extLst>
          </p:cNvPr>
          <p:cNvCxnSpPr>
            <a:cxnSpLocks/>
          </p:cNvCxnSpPr>
          <p:nvPr/>
        </p:nvCxnSpPr>
        <p:spPr>
          <a:xfrm>
            <a:off x="7950479" y="641418"/>
            <a:ext cx="630104" cy="0"/>
          </a:xfrm>
          <a:prstGeom prst="line">
            <a:avLst/>
          </a:prstGeom>
          <a:ln w="158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0" name="图片 59">
            <a:extLst>
              <a:ext uri="{FF2B5EF4-FFF2-40B4-BE49-F238E27FC236}">
                <a16:creationId xmlns:a16="http://schemas.microsoft.com/office/drawing/2014/main" id="{E62EADCD-48DB-428A-98CE-BC0525981E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763" y="3036635"/>
            <a:ext cx="472059" cy="472059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397DFC32-6346-4CB6-8CBA-169B9BE04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68" y="4827169"/>
            <a:ext cx="265176" cy="265176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6D43AF69-63F5-4304-9525-E4EE0F4216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68" y="5472297"/>
            <a:ext cx="265176" cy="265176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4033A3C1-B254-4F6B-8047-10BDA263D3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68" y="5784920"/>
            <a:ext cx="265176" cy="265176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F7DE02AD-B78A-46D9-9A9D-FABCB2CF01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68" y="6097543"/>
            <a:ext cx="265176" cy="265176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A9EAAC09-3F19-42F5-991F-ACBDD67CB5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68" y="6410166"/>
            <a:ext cx="265176" cy="265176"/>
          </a:xfrm>
          <a:prstGeom prst="rect">
            <a:avLst/>
          </a:prstGeom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C75F2847-9915-4BF7-BD28-9AAAF3EC3617}"/>
              </a:ext>
            </a:extLst>
          </p:cNvPr>
          <p:cNvSpPr txBox="1"/>
          <p:nvPr/>
        </p:nvSpPr>
        <p:spPr>
          <a:xfrm>
            <a:off x="5677437" y="4745189"/>
            <a:ext cx="5689600" cy="1988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电位器</a:t>
            </a:r>
            <a:r>
              <a:rPr 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您可以使用螺丝刀来旋转电位器，它控制了此模块的灵敏度。</a:t>
            </a:r>
            <a:endParaRPr lang="en-US" altLang="zh-CN" sz="1600">
              <a:latin typeface="华文楷体" panose="02010600040101010101" pitchFamily="2" charset="-122"/>
              <a:ea typeface="华文楷体" panose="02010600040101010101" pitchFamily="2" charset="-122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</a:t>
            </a:r>
            <a:r>
              <a:rPr 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电位器的 </a:t>
            </a:r>
            <a:r>
              <a:rPr lang="en-US" altLang="zh-CN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GND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引脚</a:t>
            </a:r>
            <a:endParaRPr lang="en-US" altLang="zh-CN" sz="1600">
              <a:latin typeface="华文楷体" panose="02010600040101010101" pitchFamily="2" charset="-122"/>
              <a:ea typeface="华文楷体" panose="02010600040101010101" pitchFamily="2" charset="-122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altLang="zh-CN" sz="1600" b="1" err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Vsen</a:t>
            </a:r>
            <a:r>
              <a:rPr lang="en-US" altLang="zh-CN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: </a:t>
            </a:r>
            <a:r>
              <a:rPr lang="en-US" altLang="zh-CN" sz="1600" err="1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Vsen</a:t>
            </a:r>
            <a:r>
              <a:rPr lang="en-US" altLang="zh-CN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的电压越低，传感器的灵敏度越高</a:t>
            </a:r>
            <a:endParaRPr lang="en-US" altLang="zh-CN" sz="1600">
              <a:latin typeface="华文楷体" panose="02010600040101010101" pitchFamily="2" charset="-122"/>
              <a:ea typeface="华文楷体" panose="02010600040101010101" pitchFamily="2" charset="-122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</a:t>
            </a:r>
            <a:r>
              <a:rPr 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电位器的 </a:t>
            </a:r>
            <a:r>
              <a:rPr lang="en-US" altLang="zh-CN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VCC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引脚</a:t>
            </a:r>
            <a:endParaRPr lang="en-US" altLang="zh-CN" sz="1600">
              <a:latin typeface="华文楷体" panose="02010600040101010101" pitchFamily="2" charset="-122"/>
              <a:ea typeface="华文楷体" panose="02010600040101010101" pitchFamily="2" charset="-122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SW-420</a:t>
            </a:r>
            <a:r>
              <a:rPr 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: </a:t>
            </a:r>
            <a:r>
              <a:rPr lang="zh-CN" altLang="en-US" sz="1600">
                <a:latin typeface="华文楷体" panose="02010600040101010101" pitchFamily="2" charset="-122"/>
                <a:ea typeface="华文楷体" panose="02010600040101010101" pitchFamily="2" charset="-122"/>
                <a:cs typeface="Leelawadee UI" panose="020B0502040204020203" pitchFamily="34" charset="-34"/>
              </a:rPr>
              <a:t>振动传感器</a:t>
            </a:r>
            <a:endParaRPr 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2104ED9B-FADE-40E3-B011-506408B94823}"/>
              </a:ext>
            </a:extLst>
          </p:cNvPr>
          <p:cNvGrpSpPr/>
          <p:nvPr/>
        </p:nvGrpSpPr>
        <p:grpSpPr>
          <a:xfrm>
            <a:off x="1370264" y="4160042"/>
            <a:ext cx="266700" cy="1217219"/>
            <a:chOff x="6884220" y="1641910"/>
            <a:chExt cx="266700" cy="1217219"/>
          </a:xfrm>
        </p:grpSpPr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6BF4E1D3-9B3C-4AD8-AC10-EE22E695B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1958750"/>
              <a:ext cx="266700" cy="266700"/>
            </a:xfrm>
            <a:prstGeom prst="rect">
              <a:avLst/>
            </a:prstGeom>
          </p:spPr>
        </p:pic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41AFE91E-B19F-4FAE-9253-A809A5B51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1641910"/>
              <a:ext cx="266700" cy="266700"/>
            </a:xfrm>
            <a:prstGeom prst="rect">
              <a:avLst/>
            </a:prstGeom>
          </p:spPr>
        </p:pic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8E43279F-585C-4D57-8809-2F90D157E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2592429"/>
              <a:ext cx="266700" cy="266700"/>
            </a:xfrm>
            <a:prstGeom prst="rect">
              <a:avLst/>
            </a:prstGeom>
          </p:spPr>
        </p:pic>
        <p:pic>
          <p:nvPicPr>
            <p:cNvPr id="84" name="图片 83">
              <a:extLst>
                <a:ext uri="{FF2B5EF4-FFF2-40B4-BE49-F238E27FC236}">
                  <a16:creationId xmlns:a16="http://schemas.microsoft.com/office/drawing/2014/main" id="{D470A0F8-3A59-4C81-BD8C-BB2D17BC2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220" y="2275589"/>
              <a:ext cx="266700" cy="266700"/>
            </a:xfrm>
            <a:prstGeom prst="rect">
              <a:avLst/>
            </a:prstGeom>
          </p:spPr>
        </p:pic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BB3B2951-60E5-415E-A9C6-CF9174E31D62}"/>
              </a:ext>
            </a:extLst>
          </p:cNvPr>
          <p:cNvGrpSpPr/>
          <p:nvPr/>
        </p:nvGrpSpPr>
        <p:grpSpPr>
          <a:xfrm>
            <a:off x="2438910" y="1215868"/>
            <a:ext cx="476250" cy="1886426"/>
            <a:chOff x="2261625" y="1357253"/>
            <a:chExt cx="476250" cy="1886426"/>
          </a:xfrm>
        </p:grpSpPr>
        <p:pic>
          <p:nvPicPr>
            <p:cNvPr id="87" name="图片 86">
              <a:extLst>
                <a:ext uri="{FF2B5EF4-FFF2-40B4-BE49-F238E27FC236}">
                  <a16:creationId xmlns:a16="http://schemas.microsoft.com/office/drawing/2014/main" id="{7387EFAC-A049-4EEA-9615-727CEC095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1C5042F9-22F9-487E-B903-8296CC1E7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626C8167-3CEC-418C-B58F-D44423243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90" name="图片 89">
              <a:extLst>
                <a:ext uri="{FF2B5EF4-FFF2-40B4-BE49-F238E27FC236}">
                  <a16:creationId xmlns:a16="http://schemas.microsoft.com/office/drawing/2014/main" id="{CDBABC00-DC94-4CA4-B385-9FEAEDBBC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1222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169</Words>
  <Application>Microsoft Office PowerPoint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Microsoft JhengHei Light</vt:lpstr>
      <vt:lpstr>华文楷体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玉祥 刘</cp:lastModifiedBy>
  <cp:revision>39</cp:revision>
  <dcterms:created xsi:type="dcterms:W3CDTF">2018-08-02T02:20:03Z</dcterms:created>
  <dcterms:modified xsi:type="dcterms:W3CDTF">2018-09-20T10:00:48Z</dcterms:modified>
</cp:coreProperties>
</file>