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263F5-D0EC-43C1-BFCB-7F9501787F76}" v="21" dt="2025-08-26T14:22:33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CE19-EBED-451E-91E0-C198AD08F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145B64-6C48-44B2-B7B4-57274BD4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20D4F-3FCB-40B3-8BE3-60072338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2192C-EC7A-46DD-9347-3764F61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193D5-8C6D-4BDE-8F8D-F430A131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B2481-D0F7-4870-A6C0-04C6E9BB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820709-D872-4C69-B2B6-3B6D7CA0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7F55D-1FEB-4CA8-B203-728C43F2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5A63C-71DF-414C-A4FC-C7E7E4A4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3E261E-AB65-470B-B35B-5A446B11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4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3B29B4-134C-42DF-A25F-B54C0DE7F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078E6F-1729-4630-8060-550AE5DB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2AFFBF-AD2C-480A-BC2C-8D85043E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7D2F8-1A23-42F2-9982-EE905490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180F3-733E-4F4D-B8AD-0C367381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DCE7E-9A8B-410B-8B65-6CB59DC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5523-BCEE-4C31-8BFF-AF47EA95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F9E9BC-BFEA-43D6-968E-98CC5C94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20E44-A29A-44E2-9829-5102DAFD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BBBC1-F40D-40D4-A868-5DBBE124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2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0B5FD-678F-471A-BA6F-61B5B41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7656B0-63BC-429C-B9AF-BB662118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CD178-D062-4AF4-953E-4BD28B91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E843C-E3EB-4E58-ADA5-6DC613A2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83E5B-C506-471A-9D60-DBB020A9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3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AA949-715C-4A78-914B-92027654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35333-A494-4B07-A1D7-5F174A2E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9742E6-AFC8-48FC-9771-B2CF3F89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9F0B0-F526-44C8-B0FF-4F5CA0BB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9DC055-6F2C-4B81-9171-BAC8EE7A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B50C74-F595-4811-8A53-1BAF6EE8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6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00988-600A-4E44-AC4F-1DB743FB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432440-29B1-4C5B-88C8-8D7D4CE1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C6856-B2CC-48A7-B149-42F6AAC4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C0C2A4-B9EB-4029-9DD7-821D3FBAA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08E772-3A57-4C2A-B373-432C74A56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AD4486-F94E-49CB-9ABE-A30EA3CA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5D600B-0B9D-4406-9CDE-BD3C6C19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98436A-1BE2-4FA7-9C47-DF5EE74B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54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85539-1E1C-4743-89E2-8BB2DF83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2E7496-BC67-40D0-BE7E-71AA419A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BF14F1-046C-46F5-9F34-97CCFC2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92B520-C62A-413F-87F1-C59A6378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76217B-AFDA-45C1-A9D5-A97B99E4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DA2E0A-E4D2-430C-A6B5-17C10198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6E633F-4B31-4DE0-8695-7E50217C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75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CE476-18B9-4F8F-A525-12DD0442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3F1A4-E67A-47A0-A306-C6362FCD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14BEC-C2C3-4088-8A46-73964C1C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0490E-8A2E-41A6-9B87-0C79E38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FD68B-5065-486E-A3C9-7A46B132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02C7F-4A1D-477E-B113-0413DEAC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2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CE1B3-DE1B-4E06-AF32-8ABA839A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93D35B-7EAC-46A5-A5AC-006AAE1B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C7E8E9-18C3-49D4-9C30-F229DE556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948DA-A616-42B5-A854-6E257073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5CBF3-BB48-422E-9D52-B7AF422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8DCEC-3F60-4DF4-B00F-6707EE47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84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9F44E2-AE3F-4C4E-AA40-FE7DAA88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1EA78-5B81-49C8-9A75-A645ECF9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C416B-8A59-4D36-BC81-AC9AAD46C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7E03-85F5-4258-96E4-5478DBFEB42D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47F9-4C4C-4C7E-AE79-587E8C0D7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70B99-EBD8-4F35-AA7A-DCB7E7092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4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7">
            <a:extLst>
              <a:ext uri="{FF2B5EF4-FFF2-40B4-BE49-F238E27FC236}">
                <a16:creationId xmlns:a16="http://schemas.microsoft.com/office/drawing/2014/main" id="{F72CC2D9-5B95-4047-A93C-0FE900D9E20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994400" y="0"/>
            <a:ext cx="6211180" cy="6866392"/>
          </a:xfrm>
          <a:custGeom>
            <a:avLst/>
            <a:gdLst>
              <a:gd name="connsiteX0" fmla="*/ 9047048 w 9190842"/>
              <a:gd name="connsiteY0" fmla="*/ 0 h 720001"/>
              <a:gd name="connsiteX1" fmla="*/ 0 w 9190842"/>
              <a:gd name="connsiteY1" fmla="*/ 0 h 720001"/>
              <a:gd name="connsiteX2" fmla="*/ 0 w 9190842"/>
              <a:gd name="connsiteY2" fmla="*/ 720001 h 720001"/>
              <a:gd name="connsiteX3" fmla="*/ 9190842 w 9190842"/>
              <a:gd name="connsiteY3" fmla="*/ 717359 h 720001"/>
              <a:gd name="connsiteX4" fmla="*/ 9047048 w 9190842"/>
              <a:gd name="connsiteY4" fmla="*/ 0 h 720001"/>
              <a:gd name="connsiteX0" fmla="*/ 9047048 w 9092988"/>
              <a:gd name="connsiteY0" fmla="*/ 0 h 720001"/>
              <a:gd name="connsiteX1" fmla="*/ 0 w 9092988"/>
              <a:gd name="connsiteY1" fmla="*/ 0 h 720001"/>
              <a:gd name="connsiteX2" fmla="*/ 0 w 9092988"/>
              <a:gd name="connsiteY2" fmla="*/ 720001 h 720001"/>
              <a:gd name="connsiteX3" fmla="*/ 9092988 w 9092988"/>
              <a:gd name="connsiteY3" fmla="*/ 719121 h 720001"/>
              <a:gd name="connsiteX4" fmla="*/ 9047048 w 9092988"/>
              <a:gd name="connsiteY4" fmla="*/ 0 h 720001"/>
              <a:gd name="connsiteX0" fmla="*/ 9034817 w 9092988"/>
              <a:gd name="connsiteY0" fmla="*/ 0 h 720001"/>
              <a:gd name="connsiteX1" fmla="*/ 0 w 9092988"/>
              <a:gd name="connsiteY1" fmla="*/ 0 h 720001"/>
              <a:gd name="connsiteX2" fmla="*/ 0 w 9092988"/>
              <a:gd name="connsiteY2" fmla="*/ 720001 h 720001"/>
              <a:gd name="connsiteX3" fmla="*/ 9092988 w 9092988"/>
              <a:gd name="connsiteY3" fmla="*/ 719121 h 720001"/>
              <a:gd name="connsiteX4" fmla="*/ 9034817 w 9092988"/>
              <a:gd name="connsiteY4" fmla="*/ 0 h 720001"/>
              <a:gd name="connsiteX0" fmla="*/ 9034817 w 9092988"/>
              <a:gd name="connsiteY0" fmla="*/ 0 h 720001"/>
              <a:gd name="connsiteX1" fmla="*/ 0 w 9092988"/>
              <a:gd name="connsiteY1" fmla="*/ 0 h 720001"/>
              <a:gd name="connsiteX2" fmla="*/ 0 w 9092988"/>
              <a:gd name="connsiteY2" fmla="*/ 720001 h 720001"/>
              <a:gd name="connsiteX3" fmla="*/ 9092988 w 9092988"/>
              <a:gd name="connsiteY3" fmla="*/ 719121 h 720001"/>
              <a:gd name="connsiteX4" fmla="*/ 9034817 w 9092988"/>
              <a:gd name="connsiteY4" fmla="*/ 0 h 720001"/>
              <a:gd name="connsiteX0" fmla="*/ 9034817 w 9056293"/>
              <a:gd name="connsiteY0" fmla="*/ 0 h 720882"/>
              <a:gd name="connsiteX1" fmla="*/ 0 w 9056293"/>
              <a:gd name="connsiteY1" fmla="*/ 0 h 720882"/>
              <a:gd name="connsiteX2" fmla="*/ 0 w 9056293"/>
              <a:gd name="connsiteY2" fmla="*/ 720001 h 720882"/>
              <a:gd name="connsiteX3" fmla="*/ 9056293 w 9056293"/>
              <a:gd name="connsiteY3" fmla="*/ 720882 h 720882"/>
              <a:gd name="connsiteX4" fmla="*/ 9034817 w 9056293"/>
              <a:gd name="connsiteY4" fmla="*/ 0 h 72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6293" h="720882">
                <a:moveTo>
                  <a:pt x="9034817" y="0"/>
                </a:moveTo>
                <a:lnTo>
                  <a:pt x="0" y="0"/>
                </a:lnTo>
                <a:lnTo>
                  <a:pt x="0" y="720001"/>
                </a:lnTo>
                <a:lnTo>
                  <a:pt x="9056293" y="720882"/>
                </a:lnTo>
                <a:cubicBezTo>
                  <a:pt x="9036903" y="481175"/>
                  <a:pt x="9041976" y="283749"/>
                  <a:pt x="9034817" y="0"/>
                </a:cubicBezTo>
                <a:close/>
              </a:path>
            </a:pathLst>
          </a:custGeom>
          <a:solidFill>
            <a:srgbClr val="CF11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9BE5-3FC4-450B-865E-C93A36BF5243}"/>
              </a:ext>
            </a:extLst>
          </p:cNvPr>
          <p:cNvSpPr/>
          <p:nvPr/>
        </p:nvSpPr>
        <p:spPr>
          <a:xfrm>
            <a:off x="-13579" y="8392"/>
            <a:ext cx="599440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lvl="3"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b="1">
              <a:solidFill>
                <a:srgbClr val="CD005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034D4B-9854-4EA2-B5D0-3BD2BA0ADFD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3163"/>
            <a:ext cx="4267200" cy="1703917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609585" fontAlgn="auto">
              <a:spcAft>
                <a:spcPts val="0"/>
              </a:spcAft>
              <a:tabLst>
                <a:tab pos="0" algn="l"/>
                <a:tab pos="596885" algn="l"/>
                <a:tab pos="1195887" algn="l"/>
                <a:tab pos="1794888" algn="l"/>
                <a:tab pos="2393891" algn="l"/>
                <a:tab pos="2992892" algn="l"/>
                <a:tab pos="3591894" algn="l"/>
                <a:tab pos="4190895" algn="l"/>
                <a:tab pos="4789898" algn="l"/>
                <a:tab pos="5388899" algn="l"/>
                <a:tab pos="5987901" algn="l"/>
                <a:tab pos="6586902" algn="l"/>
                <a:tab pos="7185904" algn="l"/>
                <a:tab pos="7784905" algn="l"/>
                <a:tab pos="8383908" algn="l"/>
                <a:tab pos="8982909" algn="l"/>
                <a:tab pos="9581911" algn="l"/>
                <a:tab pos="10180912" algn="l"/>
                <a:tab pos="10779914" algn="l"/>
                <a:tab pos="11378916" algn="l"/>
                <a:tab pos="11977918" algn="l"/>
              </a:tabLst>
              <a:defRPr/>
            </a:pPr>
            <a:endParaRPr lang="fr-FR" altLang="fr-FR" sz="1867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657811-4861-40B1-B52D-722C9DCDFC66}"/>
              </a:ext>
            </a:extLst>
          </p:cNvPr>
          <p:cNvSpPr txBox="1">
            <a:spLocks/>
          </p:cNvSpPr>
          <p:nvPr/>
        </p:nvSpPr>
        <p:spPr bwMode="auto">
          <a:xfrm>
            <a:off x="6663024" y="2111809"/>
            <a:ext cx="4983792" cy="417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139697" algn="l"/>
                <a:tab pos="738699" algn="l"/>
                <a:tab pos="1337700" algn="l"/>
                <a:tab pos="1936702" algn="l"/>
                <a:tab pos="2535703" algn="l"/>
                <a:tab pos="3134706" algn="l"/>
                <a:tab pos="3733707" algn="l"/>
                <a:tab pos="4332709" algn="l"/>
                <a:tab pos="4931710" algn="l"/>
                <a:tab pos="5530712" algn="l"/>
                <a:tab pos="6129713" algn="l"/>
                <a:tab pos="6728716" algn="l"/>
                <a:tab pos="7327717" algn="l"/>
                <a:tab pos="7926719" algn="l"/>
                <a:tab pos="8525720" algn="l"/>
                <a:tab pos="9124723" algn="l"/>
                <a:tab pos="9723724" algn="l"/>
                <a:tab pos="10322726" algn="l"/>
                <a:tab pos="10921727" algn="l"/>
                <a:tab pos="11520729" algn="l"/>
              </a:tabLst>
            </a:pPr>
            <a:r>
              <a:rPr lang="fr-FR" alt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C++ et Statistiques</a:t>
            </a:r>
            <a:endParaRPr lang="fr-FR" altLang="fr-FR" sz="2133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lang="en-US" altLang="fr-FR" sz="4267" dirty="0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Open Sans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44018E8-829E-4BB7-ADE4-0C6337B054AF}"/>
              </a:ext>
            </a:extLst>
          </p:cNvPr>
          <p:cNvSpPr txBox="1">
            <a:spLocks/>
          </p:cNvSpPr>
          <p:nvPr/>
        </p:nvSpPr>
        <p:spPr bwMode="auto">
          <a:xfrm>
            <a:off x="6622385" y="5848349"/>
            <a:ext cx="47371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0"/>
              </a:spcBef>
            </a:pPr>
            <a:r>
              <a:rPr lang="en-US" altLang="fr-FR" sz="1400" b="1" dirty="0">
                <a:solidFill>
                  <a:schemeClr val="bg1"/>
                </a:solidFill>
                <a:latin typeface="Calibri"/>
                <a:cs typeface="Times New Roman" pitchFamily="18" charset="0"/>
              </a:rPr>
              <a:t>PRESENTATION DE : </a:t>
            </a:r>
            <a:r>
              <a:rPr lang="fr-FR" altLang="fr-FR" sz="1400" b="1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Constantin Keuky</a:t>
            </a:r>
            <a:endParaRPr lang="en-US" altLang="fr-FR" sz="1400" dirty="0">
              <a:latin typeface="DIN Light" pitchFamily="50" charset="0"/>
              <a:ea typeface="ＭＳ Ｐゴシック" panose="020B0600070205080204" pitchFamily="34" charset="-128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26E942E-47F8-45B2-A0E9-852EA90CC3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58" y="8386"/>
            <a:ext cx="834238" cy="785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CCD6C-AD0A-5BDA-ACB1-14BA4A1A6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2482"/>
          <a:stretch>
            <a:fillRect/>
          </a:stretch>
        </p:blipFill>
        <p:spPr>
          <a:xfrm>
            <a:off x="6741" y="1503221"/>
            <a:ext cx="5974080" cy="38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7">
            <a:extLst>
              <a:ext uri="{FF2B5EF4-FFF2-40B4-BE49-F238E27FC236}">
                <a16:creationId xmlns:a16="http://schemas.microsoft.com/office/drawing/2014/main" id="{62C6E570-C5FE-445F-8683-71726B78ECD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8390"/>
            <a:ext cx="12207838" cy="720001"/>
          </a:xfrm>
          <a:custGeom>
            <a:avLst/>
            <a:gdLst>
              <a:gd name="connsiteX0" fmla="*/ 9047048 w 9047048"/>
              <a:gd name="connsiteY0" fmla="*/ 0 h 720001"/>
              <a:gd name="connsiteX1" fmla="*/ 0 w 9047048"/>
              <a:gd name="connsiteY1" fmla="*/ 0 h 720001"/>
              <a:gd name="connsiteX2" fmla="*/ 0 w 9047048"/>
              <a:gd name="connsiteY2" fmla="*/ 720001 h 720001"/>
              <a:gd name="connsiteX3" fmla="*/ 8809416 w 9047048"/>
              <a:gd name="connsiteY3" fmla="*/ 703223 h 720001"/>
              <a:gd name="connsiteX4" fmla="*/ 9047048 w 9047048"/>
              <a:gd name="connsiteY4" fmla="*/ 0 h 720001"/>
              <a:gd name="connsiteX0" fmla="*/ 8822725 w 8822725"/>
              <a:gd name="connsiteY0" fmla="*/ 8389 h 720001"/>
              <a:gd name="connsiteX1" fmla="*/ 0 w 8822725"/>
              <a:gd name="connsiteY1" fmla="*/ 0 h 720001"/>
              <a:gd name="connsiteX2" fmla="*/ 0 w 8822725"/>
              <a:gd name="connsiteY2" fmla="*/ 720001 h 720001"/>
              <a:gd name="connsiteX3" fmla="*/ 8809416 w 8822725"/>
              <a:gd name="connsiteY3" fmla="*/ 703223 h 720001"/>
              <a:gd name="connsiteX4" fmla="*/ 8822725 w 8822725"/>
              <a:gd name="connsiteY4" fmla="*/ 8389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2725" h="720001">
                <a:moveTo>
                  <a:pt x="8822725" y="8389"/>
                </a:moveTo>
                <a:lnTo>
                  <a:pt x="0" y="0"/>
                </a:lnTo>
                <a:lnTo>
                  <a:pt x="0" y="720001"/>
                </a:lnTo>
                <a:lnTo>
                  <a:pt x="8809416" y="703223"/>
                </a:lnTo>
                <a:lnTo>
                  <a:pt x="8822725" y="8389"/>
                </a:lnTo>
                <a:close/>
              </a:path>
            </a:pathLst>
          </a:custGeom>
          <a:solidFill>
            <a:srgbClr val="CF11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AB9C046C-04B5-4344-B31F-CB7964E480BD}"/>
              </a:ext>
            </a:extLst>
          </p:cNvPr>
          <p:cNvSpPr/>
          <p:nvPr/>
        </p:nvSpPr>
        <p:spPr>
          <a:xfrm>
            <a:off x="478064" y="21185"/>
            <a:ext cx="661817" cy="65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1F80D-47B6-4108-AB64-3236B7734996}"/>
              </a:ext>
            </a:extLst>
          </p:cNvPr>
          <p:cNvSpPr/>
          <p:nvPr/>
        </p:nvSpPr>
        <p:spPr>
          <a:xfrm>
            <a:off x="10958346" y="162690"/>
            <a:ext cx="9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Calibri" panose="020F0502020204030204" pitchFamily="34" charset="0"/>
              </a:rPr>
              <a:t>Dataset</a:t>
            </a:r>
            <a:r>
              <a:rPr lang="fr-FR" dirty="0">
                <a:latin typeface="Calibri" panose="020F050202020403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83EAD-6C92-0809-13FB-F8AC952F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12" y="2112536"/>
            <a:ext cx="9100214" cy="26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7">
            <a:extLst>
              <a:ext uri="{FF2B5EF4-FFF2-40B4-BE49-F238E27FC236}">
                <a16:creationId xmlns:a16="http://schemas.microsoft.com/office/drawing/2014/main" id="{62C6E570-C5FE-445F-8683-71726B78ECD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8390"/>
            <a:ext cx="12207838" cy="720001"/>
          </a:xfrm>
          <a:custGeom>
            <a:avLst/>
            <a:gdLst>
              <a:gd name="connsiteX0" fmla="*/ 9047048 w 9047048"/>
              <a:gd name="connsiteY0" fmla="*/ 0 h 720001"/>
              <a:gd name="connsiteX1" fmla="*/ 0 w 9047048"/>
              <a:gd name="connsiteY1" fmla="*/ 0 h 720001"/>
              <a:gd name="connsiteX2" fmla="*/ 0 w 9047048"/>
              <a:gd name="connsiteY2" fmla="*/ 720001 h 720001"/>
              <a:gd name="connsiteX3" fmla="*/ 8809416 w 9047048"/>
              <a:gd name="connsiteY3" fmla="*/ 703223 h 720001"/>
              <a:gd name="connsiteX4" fmla="*/ 9047048 w 9047048"/>
              <a:gd name="connsiteY4" fmla="*/ 0 h 720001"/>
              <a:gd name="connsiteX0" fmla="*/ 8822725 w 8822725"/>
              <a:gd name="connsiteY0" fmla="*/ 8389 h 720001"/>
              <a:gd name="connsiteX1" fmla="*/ 0 w 8822725"/>
              <a:gd name="connsiteY1" fmla="*/ 0 h 720001"/>
              <a:gd name="connsiteX2" fmla="*/ 0 w 8822725"/>
              <a:gd name="connsiteY2" fmla="*/ 720001 h 720001"/>
              <a:gd name="connsiteX3" fmla="*/ 8809416 w 8822725"/>
              <a:gd name="connsiteY3" fmla="*/ 703223 h 720001"/>
              <a:gd name="connsiteX4" fmla="*/ 8822725 w 8822725"/>
              <a:gd name="connsiteY4" fmla="*/ 8389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2725" h="720001">
                <a:moveTo>
                  <a:pt x="8822725" y="8389"/>
                </a:moveTo>
                <a:lnTo>
                  <a:pt x="0" y="0"/>
                </a:lnTo>
                <a:lnTo>
                  <a:pt x="0" y="720001"/>
                </a:lnTo>
                <a:lnTo>
                  <a:pt x="8809416" y="703223"/>
                </a:lnTo>
                <a:lnTo>
                  <a:pt x="8822725" y="8389"/>
                </a:lnTo>
                <a:close/>
              </a:path>
            </a:pathLst>
          </a:custGeom>
          <a:solidFill>
            <a:srgbClr val="CF11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AB9C046C-04B5-4344-B31F-CB7964E480BD}"/>
              </a:ext>
            </a:extLst>
          </p:cNvPr>
          <p:cNvSpPr/>
          <p:nvPr/>
        </p:nvSpPr>
        <p:spPr>
          <a:xfrm>
            <a:off x="478064" y="21185"/>
            <a:ext cx="661817" cy="65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1F80D-47B6-4108-AB64-3236B7734996}"/>
              </a:ext>
            </a:extLst>
          </p:cNvPr>
          <p:cNvSpPr/>
          <p:nvPr/>
        </p:nvSpPr>
        <p:spPr>
          <a:xfrm>
            <a:off x="10571285" y="162690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</a:rPr>
              <a:t>UML</a:t>
            </a:r>
            <a:r>
              <a:rPr lang="fr-FR" dirty="0">
                <a:latin typeface="Calibri" panose="020F050202020403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A89C9F1-0472-D5DD-81CC-9F6CD952A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8" y="839406"/>
            <a:ext cx="7541824" cy="58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E23-57C3-4A89-8340-BB78838F6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7">
            <a:extLst>
              <a:ext uri="{FF2B5EF4-FFF2-40B4-BE49-F238E27FC236}">
                <a16:creationId xmlns:a16="http://schemas.microsoft.com/office/drawing/2014/main" id="{1A69A11E-E759-4556-3DB9-0CF2271559F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8390"/>
            <a:ext cx="12207838" cy="720001"/>
          </a:xfrm>
          <a:custGeom>
            <a:avLst/>
            <a:gdLst>
              <a:gd name="connsiteX0" fmla="*/ 9047048 w 9047048"/>
              <a:gd name="connsiteY0" fmla="*/ 0 h 720001"/>
              <a:gd name="connsiteX1" fmla="*/ 0 w 9047048"/>
              <a:gd name="connsiteY1" fmla="*/ 0 h 720001"/>
              <a:gd name="connsiteX2" fmla="*/ 0 w 9047048"/>
              <a:gd name="connsiteY2" fmla="*/ 720001 h 720001"/>
              <a:gd name="connsiteX3" fmla="*/ 8809416 w 9047048"/>
              <a:gd name="connsiteY3" fmla="*/ 703223 h 720001"/>
              <a:gd name="connsiteX4" fmla="*/ 9047048 w 9047048"/>
              <a:gd name="connsiteY4" fmla="*/ 0 h 720001"/>
              <a:gd name="connsiteX0" fmla="*/ 8822725 w 8822725"/>
              <a:gd name="connsiteY0" fmla="*/ 8389 h 720001"/>
              <a:gd name="connsiteX1" fmla="*/ 0 w 8822725"/>
              <a:gd name="connsiteY1" fmla="*/ 0 h 720001"/>
              <a:gd name="connsiteX2" fmla="*/ 0 w 8822725"/>
              <a:gd name="connsiteY2" fmla="*/ 720001 h 720001"/>
              <a:gd name="connsiteX3" fmla="*/ 8809416 w 8822725"/>
              <a:gd name="connsiteY3" fmla="*/ 703223 h 720001"/>
              <a:gd name="connsiteX4" fmla="*/ 8822725 w 8822725"/>
              <a:gd name="connsiteY4" fmla="*/ 8389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2725" h="720001">
                <a:moveTo>
                  <a:pt x="8822725" y="8389"/>
                </a:moveTo>
                <a:lnTo>
                  <a:pt x="0" y="0"/>
                </a:lnTo>
                <a:lnTo>
                  <a:pt x="0" y="720001"/>
                </a:lnTo>
                <a:lnTo>
                  <a:pt x="8809416" y="703223"/>
                </a:lnTo>
                <a:lnTo>
                  <a:pt x="8822725" y="8389"/>
                </a:lnTo>
                <a:close/>
              </a:path>
            </a:pathLst>
          </a:custGeom>
          <a:solidFill>
            <a:srgbClr val="CF11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192E56F5-71B5-FE49-9F3B-92AE66041019}"/>
              </a:ext>
            </a:extLst>
          </p:cNvPr>
          <p:cNvSpPr/>
          <p:nvPr/>
        </p:nvSpPr>
        <p:spPr>
          <a:xfrm>
            <a:off x="478064" y="21185"/>
            <a:ext cx="661817" cy="65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B68F9-A0B9-0008-7F97-964F39CA0E58}"/>
              </a:ext>
            </a:extLst>
          </p:cNvPr>
          <p:cNvSpPr/>
          <p:nvPr/>
        </p:nvSpPr>
        <p:spPr>
          <a:xfrm>
            <a:off x="8618907" y="162690"/>
            <a:ext cx="358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</a:rPr>
              <a:t>Résultats descriptifs et probabilités</a:t>
            </a:r>
            <a:r>
              <a:rPr lang="fr-FR" dirty="0">
                <a:latin typeface="Calibri" panose="020F050202020403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E3DB7-EC44-87A8-C75C-0A3B1EEF8081}"/>
              </a:ext>
            </a:extLst>
          </p:cNvPr>
          <p:cNvSpPr txBox="1"/>
          <p:nvPr/>
        </p:nvSpPr>
        <p:spPr>
          <a:xfrm>
            <a:off x="1287988" y="1002279"/>
            <a:ext cx="34916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Moyenne de </a:t>
            </a:r>
            <a:r>
              <a:rPr lang="fr-FR" dirty="0" err="1"/>
              <a:t>streams</a:t>
            </a:r>
            <a:r>
              <a:rPr lang="fr-FR" dirty="0"/>
              <a:t> : 2914.44</a:t>
            </a:r>
          </a:p>
          <a:p>
            <a:r>
              <a:rPr lang="fr-FR" dirty="0"/>
              <a:t>Moyenne de </a:t>
            </a:r>
            <a:r>
              <a:rPr lang="fr-FR" dirty="0" err="1"/>
              <a:t>daily</a:t>
            </a:r>
            <a:r>
              <a:rPr lang="fr-FR" dirty="0"/>
              <a:t> : 1.85081</a:t>
            </a:r>
          </a:p>
          <a:p>
            <a:r>
              <a:rPr lang="en-US" dirty="0" err="1"/>
              <a:t>Mediane</a:t>
            </a:r>
            <a:r>
              <a:rPr lang="en-US" dirty="0"/>
              <a:t> de streams : 1459.4</a:t>
            </a:r>
          </a:p>
          <a:p>
            <a:r>
              <a:rPr lang="en-US" dirty="0" err="1"/>
              <a:t>Mediane</a:t>
            </a:r>
            <a:r>
              <a:rPr lang="en-US" dirty="0"/>
              <a:t> de daily : 0.8695</a:t>
            </a:r>
          </a:p>
          <a:p>
            <a:r>
              <a:rPr lang="fr-FR" dirty="0"/>
              <a:t>Mode(s) de </a:t>
            </a:r>
            <a:r>
              <a:rPr lang="fr-FR" dirty="0" err="1"/>
              <a:t>streams</a:t>
            </a:r>
            <a:r>
              <a:rPr lang="fr-FR" dirty="0"/>
              <a:t> : 731.6</a:t>
            </a:r>
          </a:p>
          <a:p>
            <a:r>
              <a:rPr lang="fr-FR" dirty="0"/>
              <a:t>Mode(s) de </a:t>
            </a:r>
            <a:r>
              <a:rPr lang="fr-FR" dirty="0" err="1"/>
              <a:t>daily</a:t>
            </a:r>
            <a:r>
              <a:rPr lang="fr-FR" dirty="0"/>
              <a:t> : 0.405 0.52 0.587</a:t>
            </a:r>
          </a:p>
          <a:p>
            <a:r>
              <a:rPr lang="en-US" dirty="0"/>
              <a:t>Minimum de streams : 728.6</a:t>
            </a:r>
          </a:p>
          <a:p>
            <a:r>
              <a:rPr lang="en-US" dirty="0"/>
              <a:t>Minimum de daily : 0</a:t>
            </a:r>
          </a:p>
          <a:p>
            <a:r>
              <a:rPr lang="en-US" dirty="0"/>
              <a:t>Maximum de streams : 85041.3</a:t>
            </a:r>
          </a:p>
          <a:p>
            <a:r>
              <a:rPr lang="en-US" dirty="0"/>
              <a:t>Maximum de daily : 85.793</a:t>
            </a:r>
          </a:p>
          <a:p>
            <a:r>
              <a:rPr lang="fr-FR" dirty="0"/>
              <a:t>Amplitude de </a:t>
            </a:r>
            <a:r>
              <a:rPr lang="fr-FR" dirty="0" err="1"/>
              <a:t>streams</a:t>
            </a:r>
            <a:r>
              <a:rPr lang="fr-FR" dirty="0"/>
              <a:t> : 84312.7</a:t>
            </a:r>
          </a:p>
          <a:p>
            <a:r>
              <a:rPr lang="fr-FR" dirty="0"/>
              <a:t>Amplitude de </a:t>
            </a:r>
            <a:r>
              <a:rPr lang="fr-FR" dirty="0" err="1"/>
              <a:t>daily</a:t>
            </a:r>
            <a:r>
              <a:rPr lang="fr-FR" dirty="0"/>
              <a:t> : 85.793</a:t>
            </a:r>
          </a:p>
          <a:p>
            <a:r>
              <a:rPr lang="en-US" dirty="0"/>
              <a:t>Variance de streams : 2.32932e+07</a:t>
            </a:r>
          </a:p>
          <a:p>
            <a:r>
              <a:rPr lang="en-US" dirty="0"/>
              <a:t>Variance de daily : 14.1033</a:t>
            </a:r>
          </a:p>
          <a:p>
            <a:r>
              <a:rPr lang="en-US" dirty="0" err="1"/>
              <a:t>Ecart</a:t>
            </a:r>
            <a:r>
              <a:rPr lang="en-US" dirty="0"/>
              <a:t>-type de streams : 4826.31</a:t>
            </a:r>
          </a:p>
          <a:p>
            <a:r>
              <a:rPr lang="en-US" dirty="0" err="1"/>
              <a:t>Ecart</a:t>
            </a:r>
            <a:r>
              <a:rPr lang="en-US" dirty="0"/>
              <a:t>-type de daily : 3.75544</a:t>
            </a:r>
          </a:p>
          <a:p>
            <a:r>
              <a:rPr lang="fr-FR" dirty="0"/>
              <a:t>Répartition globale des </a:t>
            </a:r>
            <a:r>
              <a:rPr lang="fr-FR" dirty="0" err="1"/>
              <a:t>streams</a:t>
            </a:r>
            <a:r>
              <a:rPr lang="fr-FR" dirty="0"/>
              <a:t> :</a:t>
            </a:r>
          </a:p>
          <a:p>
            <a:r>
              <a:rPr lang="fr-FR" dirty="0"/>
              <a:t>% solo : 50.95</a:t>
            </a:r>
          </a:p>
          <a:p>
            <a:r>
              <a:rPr lang="fr-FR" dirty="0"/>
              <a:t>% </a:t>
            </a:r>
            <a:r>
              <a:rPr lang="fr-FR" dirty="0" err="1"/>
              <a:t>feature</a:t>
            </a:r>
            <a:r>
              <a:rPr lang="fr-FR" dirty="0"/>
              <a:t> : 26.53</a:t>
            </a:r>
          </a:p>
          <a:p>
            <a:r>
              <a:rPr lang="fr-FR" dirty="0"/>
              <a:t>Autre : 22.52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5A919-CE95-DD53-B512-01DDEBBED5BB}"/>
              </a:ext>
            </a:extLst>
          </p:cNvPr>
          <p:cNvSpPr txBox="1"/>
          <p:nvPr/>
        </p:nvSpPr>
        <p:spPr>
          <a:xfrm>
            <a:off x="6646046" y="3079771"/>
            <a:ext cx="5055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Proba d’</a:t>
            </a:r>
            <a:r>
              <a:rPr lang="fr-FR" dirty="0" err="1"/>
              <a:t>etre</a:t>
            </a:r>
            <a:r>
              <a:rPr lang="fr-FR" dirty="0"/>
              <a:t> dans le top 10 de </a:t>
            </a:r>
            <a:r>
              <a:rPr lang="fr-FR" dirty="0" err="1"/>
              <a:t>streams</a:t>
            </a:r>
            <a:r>
              <a:rPr lang="fr-FR" dirty="0"/>
              <a:t> (</a:t>
            </a:r>
            <a:r>
              <a:rPr lang="fr-FR" dirty="0" err="1"/>
              <a:t>modele</a:t>
            </a:r>
            <a:endParaRPr lang="fr-FR" dirty="0"/>
          </a:p>
          <a:p>
            <a:r>
              <a:rPr lang="fr-FR" dirty="0"/>
              <a:t>uniforme n/N) : 0.00333333</a:t>
            </a:r>
          </a:p>
          <a:p>
            <a:r>
              <a:rPr lang="fr-FR" dirty="0"/>
              <a:t>Proba qu’un artiste ait &gt;70% de </a:t>
            </a:r>
            <a:r>
              <a:rPr lang="fr-FR" dirty="0" err="1"/>
              <a:t>streams</a:t>
            </a:r>
            <a:r>
              <a:rPr lang="fr-FR" dirty="0"/>
              <a:t> solo : 0.399</a:t>
            </a:r>
          </a:p>
          <a:p>
            <a:r>
              <a:rPr lang="en-US" dirty="0"/>
              <a:t>: Proba(</a:t>
            </a:r>
            <a:r>
              <a:rPr lang="en-US" dirty="0" err="1"/>
              <a:t>d’etre</a:t>
            </a:r>
            <a:r>
              <a:rPr lang="en-US" dirty="0"/>
              <a:t> dans le top10 daily GLOBAL —</a:t>
            </a:r>
          </a:p>
          <a:p>
            <a:r>
              <a:rPr lang="en-US" dirty="0"/>
              <a:t>streams &gt; 10000) = 0.0551724</a:t>
            </a:r>
          </a:p>
        </p:txBody>
      </p:sp>
    </p:spTree>
    <p:extLst>
      <p:ext uri="{BB962C8B-B14F-4D97-AF65-F5344CB8AC3E}">
        <p14:creationId xmlns:p14="http://schemas.microsoft.com/office/powerpoint/2010/main" val="3760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500A3-43F6-EBF5-5937-7A93C021F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7">
            <a:extLst>
              <a:ext uri="{FF2B5EF4-FFF2-40B4-BE49-F238E27FC236}">
                <a16:creationId xmlns:a16="http://schemas.microsoft.com/office/drawing/2014/main" id="{76C4A6F0-AE13-2C1F-AEE7-0F880CF8B07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8390"/>
            <a:ext cx="12207838" cy="720001"/>
          </a:xfrm>
          <a:custGeom>
            <a:avLst/>
            <a:gdLst>
              <a:gd name="connsiteX0" fmla="*/ 9047048 w 9047048"/>
              <a:gd name="connsiteY0" fmla="*/ 0 h 720001"/>
              <a:gd name="connsiteX1" fmla="*/ 0 w 9047048"/>
              <a:gd name="connsiteY1" fmla="*/ 0 h 720001"/>
              <a:gd name="connsiteX2" fmla="*/ 0 w 9047048"/>
              <a:gd name="connsiteY2" fmla="*/ 720001 h 720001"/>
              <a:gd name="connsiteX3" fmla="*/ 8809416 w 9047048"/>
              <a:gd name="connsiteY3" fmla="*/ 703223 h 720001"/>
              <a:gd name="connsiteX4" fmla="*/ 9047048 w 9047048"/>
              <a:gd name="connsiteY4" fmla="*/ 0 h 720001"/>
              <a:gd name="connsiteX0" fmla="*/ 8822725 w 8822725"/>
              <a:gd name="connsiteY0" fmla="*/ 8389 h 720001"/>
              <a:gd name="connsiteX1" fmla="*/ 0 w 8822725"/>
              <a:gd name="connsiteY1" fmla="*/ 0 h 720001"/>
              <a:gd name="connsiteX2" fmla="*/ 0 w 8822725"/>
              <a:gd name="connsiteY2" fmla="*/ 720001 h 720001"/>
              <a:gd name="connsiteX3" fmla="*/ 8809416 w 8822725"/>
              <a:gd name="connsiteY3" fmla="*/ 703223 h 720001"/>
              <a:gd name="connsiteX4" fmla="*/ 8822725 w 8822725"/>
              <a:gd name="connsiteY4" fmla="*/ 8389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2725" h="720001">
                <a:moveTo>
                  <a:pt x="8822725" y="8389"/>
                </a:moveTo>
                <a:lnTo>
                  <a:pt x="0" y="0"/>
                </a:lnTo>
                <a:lnTo>
                  <a:pt x="0" y="720001"/>
                </a:lnTo>
                <a:lnTo>
                  <a:pt x="8809416" y="703223"/>
                </a:lnTo>
                <a:lnTo>
                  <a:pt x="8822725" y="8389"/>
                </a:lnTo>
                <a:close/>
              </a:path>
            </a:pathLst>
          </a:custGeom>
          <a:solidFill>
            <a:srgbClr val="CF11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DB93FF41-3516-D93D-028F-4FD53F084CD9}"/>
              </a:ext>
            </a:extLst>
          </p:cNvPr>
          <p:cNvSpPr/>
          <p:nvPr/>
        </p:nvSpPr>
        <p:spPr>
          <a:xfrm>
            <a:off x="478064" y="21185"/>
            <a:ext cx="661817" cy="65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BE31F-5F87-77DA-73D8-754B3099D757}"/>
              </a:ext>
            </a:extLst>
          </p:cNvPr>
          <p:cNvSpPr/>
          <p:nvPr/>
        </p:nvSpPr>
        <p:spPr>
          <a:xfrm>
            <a:off x="8618907" y="162690"/>
            <a:ext cx="358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</a:rPr>
              <a:t>Résultats descriptifs et probabilités</a:t>
            </a:r>
            <a:r>
              <a:rPr lang="fr-FR" dirty="0">
                <a:latin typeface="Calibri" panose="020F050202020403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54B9B-9B4E-56C6-91CC-16A2F2D61CDB}"/>
              </a:ext>
            </a:extLst>
          </p:cNvPr>
          <p:cNvSpPr txBox="1"/>
          <p:nvPr/>
        </p:nvSpPr>
        <p:spPr>
          <a:xfrm>
            <a:off x="3329762" y="1076239"/>
            <a:ext cx="67681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 95% pour la moyenne de </a:t>
            </a:r>
            <a:r>
              <a:rPr lang="fr-FR" dirty="0" err="1"/>
              <a:t>streams</a:t>
            </a:r>
            <a:r>
              <a:rPr lang="fr-FR" dirty="0"/>
              <a:t> : [2741.73 ; 3087.15]</a:t>
            </a:r>
          </a:p>
          <a:p>
            <a:r>
              <a:rPr lang="fr-FR" dirty="0"/>
              <a:t> IC 95% pour la proportion d’artistes avec </a:t>
            </a:r>
            <a:r>
              <a:rPr lang="fr-FR" dirty="0" err="1"/>
              <a:t>streams</a:t>
            </a:r>
            <a:r>
              <a:rPr lang="fr-FR" dirty="0"/>
              <a:t> &gt;</a:t>
            </a:r>
          </a:p>
          <a:p>
            <a:r>
              <a:rPr lang="fr-FR" dirty="0"/>
              <a:t>10000 : [0.0406586 ; 0.056008]</a:t>
            </a:r>
          </a:p>
          <a:p>
            <a:r>
              <a:rPr lang="fr-FR" dirty="0"/>
              <a:t>T-statistique pour comparaison des moyennes (solo vs</a:t>
            </a:r>
          </a:p>
          <a:p>
            <a:r>
              <a:rPr lang="fr-FR" dirty="0" err="1"/>
              <a:t>feature</a:t>
            </a:r>
            <a:r>
              <a:rPr lang="fr-FR" dirty="0"/>
              <a:t>) : 11.8227 (|t| &gt;= 2 =&gt; significatif a 5% environ)</a:t>
            </a:r>
          </a:p>
          <a:p>
            <a:r>
              <a:rPr lang="fr-FR" dirty="0"/>
              <a:t>Test de proportion (H0 : p = 0.5) : z =</a:t>
            </a:r>
          </a:p>
          <a:p>
            <a:r>
              <a:rPr lang="fr-FR" dirty="0"/>
              <a:t>-1.7162 (&gt; 1.96ou &lt; −1.96 = significatif ´a 5%)</a:t>
            </a:r>
          </a:p>
          <a:p>
            <a:r>
              <a:rPr lang="en-US" dirty="0"/>
              <a:t>Regression streams − &gt; solo</a:t>
            </a:r>
          </a:p>
          <a:p>
            <a:r>
              <a:rPr lang="en-US" dirty="0"/>
              <a:t>Y = 0.464382 * X + 131.53 ; Rˆ2 = 0.68154</a:t>
            </a:r>
          </a:p>
          <a:p>
            <a:r>
              <a:rPr lang="en-US" dirty="0"/>
              <a:t>Residuals : mean=-4.56339e-13, std=1532.04, min=-6941.55, max=0</a:t>
            </a:r>
          </a:p>
          <a:p>
            <a:r>
              <a:rPr lang="en-US" dirty="0"/>
              <a:t>Regression </a:t>
            </a:r>
            <a:r>
              <a:rPr lang="en-US" dirty="0" err="1"/>
              <a:t>aslead</a:t>
            </a:r>
            <a:r>
              <a:rPr lang="en-US" dirty="0"/>
              <a:t> − &gt; </a:t>
            </a:r>
            <a:r>
              <a:rPr lang="en-US" dirty="0" err="1"/>
              <a:t>asfeature</a:t>
            </a:r>
            <a:endParaRPr lang="en-US" dirty="0"/>
          </a:p>
          <a:p>
            <a:r>
              <a:rPr lang="en-US" dirty="0"/>
              <a:t>Y = 0.27005 * X + 194.871 ; Rˆ2 = 0.267406</a:t>
            </a:r>
          </a:p>
          <a:p>
            <a:r>
              <a:rPr lang="en-US" dirty="0"/>
              <a:t>Residuals : mean=-2.78552e-13, std=1602.24, min=12132.7, max=29.2</a:t>
            </a:r>
          </a:p>
          <a:p>
            <a:r>
              <a:rPr lang="fr-FR" dirty="0" err="1"/>
              <a:t>Correlation</a:t>
            </a:r>
            <a:r>
              <a:rPr lang="fr-FR" dirty="0"/>
              <a:t> de Pearson entre solo et </a:t>
            </a:r>
            <a:r>
              <a:rPr lang="fr-FR" dirty="0" err="1"/>
              <a:t>asfeature</a:t>
            </a:r>
            <a:r>
              <a:rPr lang="fr-FR" dirty="0"/>
              <a:t> :</a:t>
            </a:r>
          </a:p>
          <a:p>
            <a:r>
              <a:rPr lang="fr-FR"/>
              <a:t>0.345153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232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7F8C58407B14FAB3B5F36C91A4214" ma:contentTypeVersion="2" ma:contentTypeDescription="Crée un document." ma:contentTypeScope="" ma:versionID="bbc870921bbb12d46f5636a97f3c6668">
  <xsd:schema xmlns:xsd="http://www.w3.org/2001/XMLSchema" xmlns:xs="http://www.w3.org/2001/XMLSchema" xmlns:p="http://schemas.microsoft.com/office/2006/metadata/properties" xmlns:ns2="e5542b5d-b517-4b2e-81d1-dd00da6f2ea6" targetNamespace="http://schemas.microsoft.com/office/2006/metadata/properties" ma:root="true" ma:fieldsID="bb039db18ce7065dde5c0c32953d9156" ns2:_="">
    <xsd:import namespace="e5542b5d-b517-4b2e-81d1-dd00da6f2e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42b5d-b517-4b2e-81d1-dd00da6f2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454BA2-445F-493F-A749-5C6317C1C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1EF6BC-4A64-40D2-AD03-9B032E0966B7}">
  <ds:schemaRefs>
    <ds:schemaRef ds:uri="e5542b5d-b517-4b2e-81d1-dd00da6f2e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36349A-D90C-47DB-9197-F15ABE81A076}">
  <ds:schemaRefs>
    <ds:schemaRef ds:uri="e5542b5d-b517-4b2e-81d1-dd00da6f2e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DIN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DJEBALI Sonia</dc:creator>
  <cp:lastModifiedBy>KEUKY Constantin</cp:lastModifiedBy>
  <cp:revision>16</cp:revision>
  <dcterms:created xsi:type="dcterms:W3CDTF">2021-05-10T15:56:49Z</dcterms:created>
  <dcterms:modified xsi:type="dcterms:W3CDTF">2025-08-26T14:23:06Z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0x010100FD87F8C58407B14FAB3B5F36C91A4214</vt:lpwstr>
  </property>
</Properties>
</file>