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8d4c04d18_2_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f8d4c04d18_2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fd0a78a6d4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fd0a78a6d4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fd897acda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fd897acda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d897acda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fd897acda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fd0a78a6d4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fd0a78a6d4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f8d4c04d18_2_1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f8d4c04d18_2_1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f8d4c04d18_2_1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f8d4c04d18_2_1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cefead97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fcefead97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fd897acda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fd897acda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fd773cece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fd773cece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f8d4c04d18_2_1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f8d4c04d18_2_1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8d4c04d18_2_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f8d4c04d18_2_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fcf556a94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fcf556a94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fcf556a94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fcf556a94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fcf556a94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fcf556a94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f8d4c04d18_2_1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f8d4c04d18_2_1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fcf556a94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fcf556a94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fcf556a94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fcf556a94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fcf556a946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fcf556a94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fcf556a94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fcf556a94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fcf556a94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fcf556a94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f8d4c04d18_2_2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gf8d4c04d18_2_2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8d4c04d18_2_10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f8d4c04d18_2_1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f8d4c04d18_2_2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gf8d4c04d18_2_2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cefead97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fcefead97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3359"/>
              </a:buClr>
              <a:buSzPts val="1100"/>
              <a:buChar char="•"/>
            </a:pPr>
            <a:r>
              <a:rPr lang="en">
                <a:solidFill>
                  <a:srgbClr val="003359"/>
                </a:solidFill>
              </a:rPr>
              <a:t>Development Board</a:t>
            </a:r>
            <a:endParaRPr>
              <a:solidFill>
                <a:srgbClr val="003359"/>
              </a:solidFill>
            </a:endParaRPr>
          </a:p>
          <a:p>
            <a:pPr indent="-273050" lvl="1" marL="914400" rtl="0" algn="l">
              <a:spcBef>
                <a:spcPts val="0"/>
              </a:spcBef>
              <a:spcAft>
                <a:spcPts val="0"/>
              </a:spcAft>
              <a:buClr>
                <a:srgbClr val="003359"/>
              </a:buClr>
              <a:buSzPts val="700"/>
              <a:buChar char="–"/>
            </a:pPr>
            <a:r>
              <a:rPr lang="en" sz="700">
                <a:solidFill>
                  <a:srgbClr val="003359"/>
                </a:solidFill>
              </a:rPr>
              <a:t>Zybo Z7-20, Zynq-7000 ARM/FPGA SoC Development Board</a:t>
            </a:r>
            <a:endParaRPr sz="700">
              <a:solidFill>
                <a:srgbClr val="003359"/>
              </a:solidFill>
            </a:endParaRPr>
          </a:p>
          <a:p>
            <a:pPr indent="-273050" lvl="1" marL="914400" rtl="0" algn="l">
              <a:spcBef>
                <a:spcPts val="0"/>
              </a:spcBef>
              <a:spcAft>
                <a:spcPts val="0"/>
              </a:spcAft>
              <a:buClr>
                <a:srgbClr val="003359"/>
              </a:buClr>
              <a:buSzPts val="700"/>
              <a:buChar char="–"/>
            </a:pPr>
            <a:r>
              <a:rPr lang="en" sz="700">
                <a:solidFill>
                  <a:srgbClr val="003359"/>
                </a:solidFill>
              </a:rPr>
              <a:t>Full support for Vivado, including tool integration, example projects and tutorials</a:t>
            </a:r>
            <a:endParaRPr sz="700">
              <a:solidFill>
                <a:srgbClr val="003359"/>
              </a:solidFill>
            </a:endParaRPr>
          </a:p>
          <a:p>
            <a:pPr indent="-273050" lvl="1" marL="914400" rtl="0" algn="l">
              <a:spcBef>
                <a:spcPts val="0"/>
              </a:spcBef>
              <a:spcAft>
                <a:spcPts val="0"/>
              </a:spcAft>
              <a:buClr>
                <a:srgbClr val="003359"/>
              </a:buClr>
              <a:buSzPts val="700"/>
              <a:buChar char="–"/>
            </a:pPr>
            <a:r>
              <a:rPr lang="en" sz="700">
                <a:solidFill>
                  <a:srgbClr val="003359"/>
                </a:solidFill>
              </a:rPr>
              <a:t>667MHz dual-core Cortex-A9 processor with tightly integrated Xilinx FPGA</a:t>
            </a:r>
            <a:endParaRPr sz="700">
              <a:solidFill>
                <a:srgbClr val="003359"/>
              </a:solidFill>
            </a:endParaRPr>
          </a:p>
          <a:p>
            <a:pPr indent="-273050" lvl="1" marL="914400" rtl="0" algn="l">
              <a:spcBef>
                <a:spcPts val="0"/>
              </a:spcBef>
              <a:spcAft>
                <a:spcPts val="0"/>
              </a:spcAft>
              <a:buClr>
                <a:srgbClr val="003359"/>
              </a:buClr>
              <a:buSzPts val="700"/>
              <a:buChar char="–"/>
            </a:pPr>
            <a:r>
              <a:rPr lang="en" sz="700">
                <a:solidFill>
                  <a:srgbClr val="003359"/>
                </a:solidFill>
              </a:rPr>
              <a:t>Pmod connectors for adding-on hardware devices</a:t>
            </a:r>
            <a:endParaRPr sz="700">
              <a:solidFill>
                <a:srgbClr val="003359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003359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3359"/>
              </a:buClr>
              <a:buSzPts val="1100"/>
              <a:buChar char="•"/>
            </a:pPr>
            <a:r>
              <a:rPr lang="en">
                <a:solidFill>
                  <a:srgbClr val="003359"/>
                </a:solidFill>
              </a:rPr>
              <a:t>PMODs</a:t>
            </a:r>
            <a:endParaRPr>
              <a:solidFill>
                <a:srgbClr val="003359"/>
              </a:solidFill>
            </a:endParaRPr>
          </a:p>
          <a:p>
            <a:pPr indent="-273050" lvl="1" marL="914400" rtl="0" algn="l">
              <a:spcBef>
                <a:spcPts val="0"/>
              </a:spcBef>
              <a:spcAft>
                <a:spcPts val="0"/>
              </a:spcAft>
              <a:buClr>
                <a:srgbClr val="003359"/>
              </a:buClr>
              <a:buSzPts val="700"/>
              <a:buChar char="–"/>
            </a:pPr>
            <a:r>
              <a:rPr lang="en" sz="700">
                <a:solidFill>
                  <a:srgbClr val="003359"/>
                </a:solidFill>
              </a:rPr>
              <a:t>PMOD DHB1 (Motor Driver)</a:t>
            </a:r>
            <a:endParaRPr sz="700">
              <a:solidFill>
                <a:srgbClr val="003359"/>
              </a:solidFill>
            </a:endParaRPr>
          </a:p>
          <a:p>
            <a:pPr indent="-273050" lvl="1" marL="914400" rtl="0" algn="l">
              <a:spcBef>
                <a:spcPts val="0"/>
              </a:spcBef>
              <a:spcAft>
                <a:spcPts val="0"/>
              </a:spcAft>
              <a:buClr>
                <a:srgbClr val="003359"/>
              </a:buClr>
              <a:buSzPts val="700"/>
              <a:buChar char="–"/>
            </a:pPr>
            <a:r>
              <a:rPr lang="en" sz="700">
                <a:solidFill>
                  <a:srgbClr val="003359"/>
                </a:solidFill>
              </a:rPr>
              <a:t>PMOD GYRO (Gyroscope)</a:t>
            </a:r>
            <a:endParaRPr sz="700">
              <a:solidFill>
                <a:srgbClr val="003359"/>
              </a:solidFill>
            </a:endParaRPr>
          </a:p>
          <a:p>
            <a:pPr indent="-273050" lvl="1" marL="914400" rtl="0" algn="l">
              <a:spcBef>
                <a:spcPts val="0"/>
              </a:spcBef>
              <a:spcAft>
                <a:spcPts val="0"/>
              </a:spcAft>
              <a:buClr>
                <a:srgbClr val="003359"/>
              </a:buClr>
              <a:buSzPts val="700"/>
              <a:buChar char="–"/>
            </a:pPr>
            <a:r>
              <a:rPr lang="en" sz="700">
                <a:solidFill>
                  <a:srgbClr val="003359"/>
                </a:solidFill>
              </a:rPr>
              <a:t>PMOD ACL (Accelerometer)</a:t>
            </a:r>
            <a:endParaRPr sz="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d897acda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d897acda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cefead9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fcefead9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cf556a94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fcf556a94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8d4c04d1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8d4c04d1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d897acda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fd897acda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611560" y="474345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3930650" y="474345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1763688" y="474345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Seite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611560" y="474345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3930650" y="474345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1763688" y="474345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Seite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überschrift" type="secHead">
  <p:cSld name="SECTION_HEAD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6"/>
          <p:cNvSpPr txBox="1"/>
          <p:nvPr>
            <p:ph idx="10" type="dt"/>
          </p:nvPr>
        </p:nvSpPr>
        <p:spPr>
          <a:xfrm>
            <a:off x="611560" y="474345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1" type="ftr"/>
          </p:nvPr>
        </p:nvSpPr>
        <p:spPr>
          <a:xfrm>
            <a:off x="3930650" y="474345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1763688" y="474345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Seite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 type="twoObj">
  <p:cSld name="TWO_OBJEC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7"/>
          <p:cNvSpPr txBox="1"/>
          <p:nvPr>
            <p:ph idx="2" type="body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7"/>
          <p:cNvSpPr txBox="1"/>
          <p:nvPr>
            <p:ph idx="10" type="dt"/>
          </p:nvPr>
        </p:nvSpPr>
        <p:spPr>
          <a:xfrm>
            <a:off x="611560" y="474345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1" type="ftr"/>
          </p:nvPr>
        </p:nvSpPr>
        <p:spPr>
          <a:xfrm>
            <a:off x="3930650" y="474345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1763688" y="474345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Seite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 type="twoTxTwoObj">
  <p:cSld name="TWO_OBJECTS_WITH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8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8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8"/>
          <p:cNvSpPr txBox="1"/>
          <p:nvPr>
            <p:ph idx="10" type="dt"/>
          </p:nvPr>
        </p:nvSpPr>
        <p:spPr>
          <a:xfrm>
            <a:off x="611560" y="474345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1" type="ftr"/>
          </p:nvPr>
        </p:nvSpPr>
        <p:spPr>
          <a:xfrm>
            <a:off x="3930650" y="474345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1763688" y="474345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Seite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19"/>
          <p:cNvSpPr txBox="1"/>
          <p:nvPr>
            <p:ph idx="10" type="dt"/>
          </p:nvPr>
        </p:nvSpPr>
        <p:spPr>
          <a:xfrm>
            <a:off x="611560" y="474345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11" type="ftr"/>
          </p:nvPr>
        </p:nvSpPr>
        <p:spPr>
          <a:xfrm>
            <a:off x="3930650" y="474345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1763688" y="474345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Seite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10" type="dt"/>
          </p:nvPr>
        </p:nvSpPr>
        <p:spPr>
          <a:xfrm>
            <a:off x="611560" y="474345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1" type="ftr"/>
          </p:nvPr>
        </p:nvSpPr>
        <p:spPr>
          <a:xfrm>
            <a:off x="3930650" y="474345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1763688" y="474345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Seite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Beschriftung" type="objTx">
  <p:cSld name="OBJECT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1"/>
          <p:cNvSpPr txBox="1"/>
          <p:nvPr>
            <p:ph idx="10" type="dt"/>
          </p:nvPr>
        </p:nvSpPr>
        <p:spPr>
          <a:xfrm>
            <a:off x="611560" y="474345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1" type="ftr"/>
          </p:nvPr>
        </p:nvSpPr>
        <p:spPr>
          <a:xfrm>
            <a:off x="3930650" y="474345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1763688" y="474345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Seite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Beschriftung" type="picTx">
  <p:cSld name="PICTURE_WITH_CAPTION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22"/>
          <p:cNvSpPr txBox="1"/>
          <p:nvPr>
            <p:ph idx="10" type="dt"/>
          </p:nvPr>
        </p:nvSpPr>
        <p:spPr>
          <a:xfrm>
            <a:off x="611560" y="474345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idx="11" type="ftr"/>
          </p:nvPr>
        </p:nvSpPr>
        <p:spPr>
          <a:xfrm>
            <a:off x="3930650" y="474345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12" type="sldNum"/>
          </p:nvPr>
        </p:nvSpPr>
        <p:spPr>
          <a:xfrm>
            <a:off x="1763688" y="474345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Seite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vertikaler Text" type="vertTx">
  <p:cSld name="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23"/>
          <p:cNvSpPr txBox="1"/>
          <p:nvPr>
            <p:ph idx="10" type="dt"/>
          </p:nvPr>
        </p:nvSpPr>
        <p:spPr>
          <a:xfrm>
            <a:off x="611560" y="474345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11" type="ftr"/>
          </p:nvPr>
        </p:nvSpPr>
        <p:spPr>
          <a:xfrm>
            <a:off x="3930650" y="474345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2" type="sldNum"/>
          </p:nvPr>
        </p:nvSpPr>
        <p:spPr>
          <a:xfrm>
            <a:off x="1763688" y="474345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Seite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kaler Titel und Text" type="vertTitleAndTx">
  <p:cSld name="VERTICAL_TITLE_AND_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24"/>
          <p:cNvSpPr txBox="1"/>
          <p:nvPr>
            <p:ph idx="10" type="dt"/>
          </p:nvPr>
        </p:nvSpPr>
        <p:spPr>
          <a:xfrm>
            <a:off x="611560" y="474345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11" type="ftr"/>
          </p:nvPr>
        </p:nvSpPr>
        <p:spPr>
          <a:xfrm>
            <a:off x="3930650" y="474345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2" type="sldNum"/>
          </p:nvPr>
        </p:nvSpPr>
        <p:spPr>
          <a:xfrm>
            <a:off x="1763688" y="474345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Seite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457200" cy="3886200"/>
          </a:xfrm>
          <a:prstGeom prst="rect">
            <a:avLst/>
          </a:prstGeom>
          <a:solidFill>
            <a:srgbClr val="FF7900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469605"/>
            <a:ext cx="9144000" cy="673894"/>
          </a:xfrm>
          <a:prstGeom prst="rect">
            <a:avLst/>
          </a:prstGeom>
          <a:solidFill>
            <a:srgbClr val="0033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-A4-50mm-4C" id="53" name="Google Shape;53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315200" y="4616694"/>
            <a:ext cx="971550" cy="32623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/>
          <p:nvPr/>
        </p:nvSpPr>
        <p:spPr>
          <a:xfrm>
            <a:off x="0" y="1428750"/>
            <a:ext cx="457200" cy="685800"/>
          </a:xfrm>
          <a:prstGeom prst="rect">
            <a:avLst/>
          </a:prstGeom>
          <a:solidFill>
            <a:srgbClr val="FF7900">
              <a:alpha val="9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611560" y="474345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3930650" y="474345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1763688" y="474345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Seite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2114549"/>
            <a:ext cx="457200" cy="2355056"/>
          </a:xfrm>
          <a:prstGeom prst="rect">
            <a:avLst/>
          </a:prstGeom>
          <a:solidFill>
            <a:srgbClr val="FF790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0" y="1143000"/>
            <a:ext cx="457200" cy="2743200"/>
          </a:xfrm>
          <a:prstGeom prst="rect">
            <a:avLst/>
          </a:prstGeom>
          <a:solidFill>
            <a:srgbClr val="FF7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0" y="2343150"/>
            <a:ext cx="457200" cy="57150"/>
          </a:xfrm>
          <a:prstGeom prst="rect">
            <a:avLst/>
          </a:prstGeom>
          <a:solidFill>
            <a:srgbClr val="FF79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0" y="285750"/>
            <a:ext cx="457200" cy="57150"/>
          </a:xfrm>
          <a:prstGeom prst="rect">
            <a:avLst/>
          </a:prstGeom>
          <a:solidFill>
            <a:srgbClr val="FF790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0" y="4407954"/>
            <a:ext cx="457200" cy="61652"/>
          </a:xfrm>
          <a:prstGeom prst="rect">
            <a:avLst/>
          </a:prstGeom>
          <a:solidFill>
            <a:schemeClr val="lt1">
              <a:alpha val="4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0" y="5086350"/>
            <a:ext cx="9144000" cy="57150"/>
          </a:xfrm>
          <a:prstGeom prst="rect">
            <a:avLst/>
          </a:prstGeom>
          <a:solidFill>
            <a:srgbClr val="0074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0" y="0"/>
            <a:ext cx="457200" cy="342900"/>
          </a:xfrm>
          <a:prstGeom prst="rect">
            <a:avLst/>
          </a:prstGeom>
          <a:solidFill>
            <a:srgbClr val="FF7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0" y="914400"/>
            <a:ext cx="457200" cy="114300"/>
          </a:xfrm>
          <a:prstGeom prst="rect">
            <a:avLst/>
          </a:prstGeom>
          <a:solidFill>
            <a:srgbClr val="FF7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0" y="3943350"/>
            <a:ext cx="457200" cy="114300"/>
          </a:xfrm>
          <a:prstGeom prst="rect">
            <a:avLst/>
          </a:prstGeom>
          <a:solidFill>
            <a:srgbClr val="FF7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eSpirit_Powerpoint-01.png" id="67" name="Google Shape;6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00192" y="4757148"/>
            <a:ext cx="516354" cy="20113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457200" y="205978"/>
            <a:ext cx="8229600" cy="3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 sz="3200"/>
            </a:br>
            <a:br>
              <a:rPr lang="en" sz="3200"/>
            </a:br>
            <a:r>
              <a:rPr lang="en" sz="3200"/>
              <a:t>Sensor and Actuator Data Processing with FPGA</a:t>
            </a:r>
            <a:br>
              <a:rPr lang="en" sz="3200"/>
            </a:br>
            <a:br>
              <a:rPr lang="en"/>
            </a:br>
            <a:r>
              <a:rPr lang="en" sz="2600">
                <a:solidFill>
                  <a:schemeClr val="dk1"/>
                </a:solidFill>
              </a:rPr>
              <a:t>Atieh Nazariasl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Tuna Temiz</a:t>
            </a:r>
            <a:br>
              <a:rPr lang="en" sz="3200">
                <a:solidFill>
                  <a:schemeClr val="dk1"/>
                </a:solidFill>
              </a:rPr>
            </a:br>
            <a:br>
              <a:rPr lang="en" sz="28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SS</a:t>
            </a:r>
            <a:r>
              <a:rPr lang="en" sz="2000">
                <a:solidFill>
                  <a:schemeClr val="dk1"/>
                </a:solidFill>
              </a:rPr>
              <a:t> 2021</a:t>
            </a:r>
            <a:br>
              <a:rPr lang="en" sz="3200">
                <a:solidFill>
                  <a:schemeClr val="dk1"/>
                </a:solidFill>
              </a:rPr>
            </a:br>
            <a:endParaRPr/>
          </a:p>
        </p:txBody>
      </p:sp>
      <p:sp>
        <p:nvSpPr>
          <p:cNvPr id="142" name="Google Shape;142;p25"/>
          <p:cNvSpPr txBox="1"/>
          <p:nvPr>
            <p:ph idx="10" type="dt"/>
          </p:nvPr>
        </p:nvSpPr>
        <p:spPr>
          <a:xfrm>
            <a:off x="611560" y="474345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r>
              <a:rPr lang="en"/>
              <a:t>11.2021</a:t>
            </a:r>
            <a:endParaRPr/>
          </a:p>
        </p:txBody>
      </p:sp>
      <p:sp>
        <p:nvSpPr>
          <p:cNvPr id="143" name="Google Shape;143;p25"/>
          <p:cNvSpPr txBox="1"/>
          <p:nvPr>
            <p:ph idx="11" type="ftr"/>
          </p:nvPr>
        </p:nvSpPr>
        <p:spPr>
          <a:xfrm>
            <a:off x="3930650" y="474345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www.tu-ilmenau.de</a:t>
            </a:r>
            <a:endParaRPr/>
          </a:p>
        </p:txBody>
      </p:sp>
      <p:sp>
        <p:nvSpPr>
          <p:cNvPr id="144" name="Google Shape;144;p25"/>
          <p:cNvSpPr txBox="1"/>
          <p:nvPr>
            <p:ph idx="12" type="sldNum"/>
          </p:nvPr>
        </p:nvSpPr>
        <p:spPr>
          <a:xfrm>
            <a:off x="1763688" y="474345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Seite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INS Parameter Settings</a:t>
            </a:r>
            <a:endParaRPr sz="3200"/>
          </a:p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457200" y="1200150"/>
            <a:ext cx="2233800" cy="118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4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Calibration Buffer Size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Sleep time</a:t>
            </a:r>
            <a:endParaRPr sz="2000"/>
          </a:p>
        </p:txBody>
      </p:sp>
      <p:pic>
        <p:nvPicPr>
          <p:cNvPr id="225" name="Google Shape;2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9500" y="971400"/>
            <a:ext cx="6442949" cy="334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4"/>
          <p:cNvSpPr txBox="1"/>
          <p:nvPr>
            <p:ph idx="10" type="dt"/>
          </p:nvPr>
        </p:nvSpPr>
        <p:spPr>
          <a:xfrm>
            <a:off x="611560" y="474345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03.11.2021</a:t>
            </a:r>
            <a:endParaRPr/>
          </a:p>
        </p:txBody>
      </p:sp>
      <p:sp>
        <p:nvSpPr>
          <p:cNvPr id="227" name="Google Shape;227;p34"/>
          <p:cNvSpPr txBox="1"/>
          <p:nvPr>
            <p:ph idx="11" type="ftr"/>
          </p:nvPr>
        </p:nvSpPr>
        <p:spPr>
          <a:xfrm>
            <a:off x="3930650" y="474345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www.tu-ilmenau.de</a:t>
            </a:r>
            <a:endParaRPr/>
          </a:p>
        </p:txBody>
      </p:sp>
      <p:sp>
        <p:nvSpPr>
          <p:cNvPr id="228" name="Google Shape;228;p34"/>
          <p:cNvSpPr txBox="1"/>
          <p:nvPr>
            <p:ph idx="12" type="sldNum"/>
          </p:nvPr>
        </p:nvSpPr>
        <p:spPr>
          <a:xfrm>
            <a:off x="1763688" y="474345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Seite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/>
        </p:nvSpPr>
        <p:spPr>
          <a:xfrm>
            <a:off x="5928350" y="3671925"/>
            <a:ext cx="229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5"/>
          <p:cNvSpPr txBox="1"/>
          <p:nvPr>
            <p:ph idx="10" type="dt"/>
          </p:nvPr>
        </p:nvSpPr>
        <p:spPr>
          <a:xfrm>
            <a:off x="611560" y="474345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03.11.2021</a:t>
            </a:r>
            <a:endParaRPr/>
          </a:p>
        </p:txBody>
      </p:sp>
      <p:sp>
        <p:nvSpPr>
          <p:cNvPr id="235" name="Google Shape;235;p35"/>
          <p:cNvSpPr txBox="1"/>
          <p:nvPr>
            <p:ph idx="11" type="ftr"/>
          </p:nvPr>
        </p:nvSpPr>
        <p:spPr>
          <a:xfrm>
            <a:off x="3930650" y="474345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www.tu-ilmenau.de</a:t>
            </a:r>
            <a:endParaRPr/>
          </a:p>
        </p:txBody>
      </p:sp>
      <p:sp>
        <p:nvSpPr>
          <p:cNvPr id="236" name="Google Shape;236;p35"/>
          <p:cNvSpPr txBox="1"/>
          <p:nvPr>
            <p:ph idx="12" type="sldNum"/>
          </p:nvPr>
        </p:nvSpPr>
        <p:spPr>
          <a:xfrm>
            <a:off x="1763688" y="474345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Seite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7" name="Google Shape;23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9149" y="0"/>
            <a:ext cx="3366650" cy="5143461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5"/>
          <p:cNvSpPr txBox="1"/>
          <p:nvPr/>
        </p:nvSpPr>
        <p:spPr>
          <a:xfrm>
            <a:off x="5591975" y="4166800"/>
            <a:ext cx="35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 of angular rotation calculation</a:t>
            </a:r>
            <a:endParaRPr/>
          </a:p>
        </p:txBody>
      </p:sp>
      <p:sp>
        <p:nvSpPr>
          <p:cNvPr id="239" name="Google Shape;239;p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Angle </a:t>
            </a:r>
            <a:r>
              <a:rPr lang="en" sz="3200"/>
              <a:t>Calculation</a:t>
            </a:r>
            <a:endParaRPr sz="3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Gyroscope Calibration Results</a:t>
            </a:r>
            <a:endParaRPr/>
          </a:p>
        </p:txBody>
      </p:sp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4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Calculated angular rotation with no calibration</a:t>
            </a:r>
            <a:endParaRPr sz="2000"/>
          </a:p>
        </p:txBody>
      </p:sp>
      <p:pic>
        <p:nvPicPr>
          <p:cNvPr id="246" name="Google Shape;24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67774"/>
            <a:ext cx="9144003" cy="281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6"/>
          <p:cNvSpPr txBox="1"/>
          <p:nvPr>
            <p:ph idx="10" type="dt"/>
          </p:nvPr>
        </p:nvSpPr>
        <p:spPr>
          <a:xfrm>
            <a:off x="611560" y="474345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03.11.2021</a:t>
            </a:r>
            <a:endParaRPr/>
          </a:p>
        </p:txBody>
      </p:sp>
      <p:sp>
        <p:nvSpPr>
          <p:cNvPr id="248" name="Google Shape;248;p36"/>
          <p:cNvSpPr txBox="1"/>
          <p:nvPr>
            <p:ph idx="11" type="ftr"/>
          </p:nvPr>
        </p:nvSpPr>
        <p:spPr>
          <a:xfrm>
            <a:off x="3930650" y="474345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www.tu-ilmenau.de</a:t>
            </a:r>
            <a:endParaRPr/>
          </a:p>
        </p:txBody>
      </p:sp>
      <p:sp>
        <p:nvSpPr>
          <p:cNvPr id="249" name="Google Shape;249;p36"/>
          <p:cNvSpPr txBox="1"/>
          <p:nvPr>
            <p:ph idx="12" type="sldNum"/>
          </p:nvPr>
        </p:nvSpPr>
        <p:spPr>
          <a:xfrm>
            <a:off x="1763688" y="474345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Seite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Gyroscope Calibration Results</a:t>
            </a:r>
            <a:endParaRPr sz="3200"/>
          </a:p>
        </p:txBody>
      </p:sp>
      <p:sp>
        <p:nvSpPr>
          <p:cNvPr id="255" name="Google Shape;255;p37"/>
          <p:cNvSpPr txBox="1"/>
          <p:nvPr>
            <p:ph idx="1" type="body"/>
          </p:nvPr>
        </p:nvSpPr>
        <p:spPr>
          <a:xfrm>
            <a:off x="457200" y="1242200"/>
            <a:ext cx="26121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4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Deviations</a:t>
            </a:r>
            <a:r>
              <a:rPr lang="en" sz="2000"/>
              <a:t> of the calibrated means with no movement</a:t>
            </a:r>
            <a:endParaRPr sz="2000"/>
          </a:p>
        </p:txBody>
      </p:sp>
      <p:pic>
        <p:nvPicPr>
          <p:cNvPr id="256" name="Google Shape;256;p37"/>
          <p:cNvPicPr preferRelativeResize="0"/>
          <p:nvPr/>
        </p:nvPicPr>
        <p:blipFill rotWithShape="1">
          <a:blip r:embed="rId3">
            <a:alphaModFix/>
          </a:blip>
          <a:srcRect b="12225" l="30724" r="26949" t="39546"/>
          <a:stretch/>
        </p:blipFill>
        <p:spPr>
          <a:xfrm>
            <a:off x="3611975" y="1027001"/>
            <a:ext cx="2109583" cy="3394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7"/>
          <p:cNvSpPr txBox="1"/>
          <p:nvPr>
            <p:ph idx="10" type="dt"/>
          </p:nvPr>
        </p:nvSpPr>
        <p:spPr>
          <a:xfrm>
            <a:off x="611560" y="474345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03.11.2021</a:t>
            </a:r>
            <a:endParaRPr/>
          </a:p>
        </p:txBody>
      </p:sp>
      <p:sp>
        <p:nvSpPr>
          <p:cNvPr id="258" name="Google Shape;258;p37"/>
          <p:cNvSpPr txBox="1"/>
          <p:nvPr>
            <p:ph idx="11" type="ftr"/>
          </p:nvPr>
        </p:nvSpPr>
        <p:spPr>
          <a:xfrm>
            <a:off x="3930650" y="474345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www.tu-ilmenau.de</a:t>
            </a:r>
            <a:endParaRPr/>
          </a:p>
        </p:txBody>
      </p:sp>
      <p:sp>
        <p:nvSpPr>
          <p:cNvPr id="259" name="Google Shape;259;p37"/>
          <p:cNvSpPr txBox="1"/>
          <p:nvPr>
            <p:ph idx="12" type="sldNum"/>
          </p:nvPr>
        </p:nvSpPr>
        <p:spPr>
          <a:xfrm>
            <a:off x="1763688" y="474345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Seite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Gyroscope Calibration Results</a:t>
            </a:r>
            <a:endParaRPr sz="3200"/>
          </a:p>
        </p:txBody>
      </p:sp>
      <p:sp>
        <p:nvSpPr>
          <p:cNvPr id="265" name="Google Shape;265;p38"/>
          <p:cNvSpPr txBox="1"/>
          <p:nvPr>
            <p:ph idx="10" type="dt"/>
          </p:nvPr>
        </p:nvSpPr>
        <p:spPr>
          <a:xfrm>
            <a:off x="611560" y="474345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r>
              <a:rPr lang="en"/>
              <a:t>11.2021</a:t>
            </a:r>
            <a:endParaRPr/>
          </a:p>
        </p:txBody>
      </p:sp>
      <p:sp>
        <p:nvSpPr>
          <p:cNvPr id="266" name="Google Shape;266;p38"/>
          <p:cNvSpPr txBox="1"/>
          <p:nvPr>
            <p:ph idx="11" type="ftr"/>
          </p:nvPr>
        </p:nvSpPr>
        <p:spPr>
          <a:xfrm>
            <a:off x="3930650" y="474345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www.tu-ilmenau.de</a:t>
            </a:r>
            <a:endParaRPr/>
          </a:p>
        </p:txBody>
      </p:sp>
      <p:sp>
        <p:nvSpPr>
          <p:cNvPr id="267" name="Google Shape;267;p38"/>
          <p:cNvSpPr txBox="1"/>
          <p:nvPr>
            <p:ph idx="12" type="sldNum"/>
          </p:nvPr>
        </p:nvSpPr>
        <p:spPr>
          <a:xfrm>
            <a:off x="1763688" y="474345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Seite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3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/>
              <a:t>Comparison of the results during movement </a:t>
            </a:r>
            <a:endParaRPr sz="2000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69" name="Google Shape;26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0875" y="1731625"/>
            <a:ext cx="4150000" cy="26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Accelerometer Measurements</a:t>
            </a:r>
            <a:endParaRPr sz="3200"/>
          </a:p>
        </p:txBody>
      </p:sp>
      <p:sp>
        <p:nvSpPr>
          <p:cNvPr id="275" name="Google Shape;275;p39"/>
          <p:cNvSpPr txBox="1"/>
          <p:nvPr>
            <p:ph idx="1" type="body"/>
          </p:nvPr>
        </p:nvSpPr>
        <p:spPr>
          <a:xfrm>
            <a:off x="457200" y="1200150"/>
            <a:ext cx="27543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" sz="2600"/>
              <a:t>Accelerometer Measurements</a:t>
            </a:r>
            <a:endParaRPr sz="26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6" name="Google Shape;276;p39"/>
          <p:cNvSpPr txBox="1"/>
          <p:nvPr>
            <p:ph idx="10" type="dt"/>
          </p:nvPr>
        </p:nvSpPr>
        <p:spPr>
          <a:xfrm>
            <a:off x="611560" y="474345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r>
              <a:rPr lang="en"/>
              <a:t>11.2021</a:t>
            </a:r>
            <a:endParaRPr/>
          </a:p>
        </p:txBody>
      </p:sp>
      <p:sp>
        <p:nvSpPr>
          <p:cNvPr id="277" name="Google Shape;277;p39"/>
          <p:cNvSpPr txBox="1"/>
          <p:nvPr>
            <p:ph idx="11" type="ftr"/>
          </p:nvPr>
        </p:nvSpPr>
        <p:spPr>
          <a:xfrm>
            <a:off x="3930650" y="474345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www.tu-ilmenau.de</a:t>
            </a:r>
            <a:endParaRPr/>
          </a:p>
        </p:txBody>
      </p:sp>
      <p:sp>
        <p:nvSpPr>
          <p:cNvPr id="278" name="Google Shape;278;p39"/>
          <p:cNvSpPr txBox="1"/>
          <p:nvPr>
            <p:ph idx="12" type="sldNum"/>
          </p:nvPr>
        </p:nvSpPr>
        <p:spPr>
          <a:xfrm>
            <a:off x="1763688" y="474345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Seite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9" name="Google Shape;27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498" y="1063377"/>
            <a:ext cx="6537778" cy="339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PWM Goals</a:t>
            </a:r>
            <a:endParaRPr sz="3600"/>
          </a:p>
        </p:txBody>
      </p:sp>
      <p:sp>
        <p:nvSpPr>
          <p:cNvPr id="285" name="Google Shape;285;p40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4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Creation of hardware and software configuration</a:t>
            </a:r>
            <a:endParaRPr sz="20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64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Repurposing or creating the required functionalities</a:t>
            </a:r>
            <a:endParaRPr sz="20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64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Configuring the functionalities to be controlled through user input</a:t>
            </a:r>
            <a:endParaRPr sz="20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64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Testing of behaviour</a:t>
            </a:r>
            <a:endParaRPr sz="20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86" name="Google Shape;286;p40"/>
          <p:cNvSpPr txBox="1"/>
          <p:nvPr>
            <p:ph idx="10" type="dt"/>
          </p:nvPr>
        </p:nvSpPr>
        <p:spPr>
          <a:xfrm>
            <a:off x="611560" y="474345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03.11.2021</a:t>
            </a:r>
            <a:endParaRPr/>
          </a:p>
        </p:txBody>
      </p:sp>
      <p:sp>
        <p:nvSpPr>
          <p:cNvPr id="287" name="Google Shape;287;p40"/>
          <p:cNvSpPr txBox="1"/>
          <p:nvPr>
            <p:ph idx="11" type="ftr"/>
          </p:nvPr>
        </p:nvSpPr>
        <p:spPr>
          <a:xfrm>
            <a:off x="3930650" y="474345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www.tu-ilmenau.de</a:t>
            </a:r>
            <a:endParaRPr/>
          </a:p>
        </p:txBody>
      </p:sp>
      <p:sp>
        <p:nvSpPr>
          <p:cNvPr id="288" name="Google Shape;288;p40"/>
          <p:cNvSpPr txBox="1"/>
          <p:nvPr>
            <p:ph idx="12" type="sldNum"/>
          </p:nvPr>
        </p:nvSpPr>
        <p:spPr>
          <a:xfrm>
            <a:off x="1763688" y="474345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Seite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Used Hardware</a:t>
            </a:r>
            <a:endParaRPr sz="3600"/>
          </a:p>
        </p:txBody>
      </p:sp>
      <p:sp>
        <p:nvSpPr>
          <p:cNvPr id="294" name="Google Shape;294;p4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DC Motor/Gearbox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" sz="1600"/>
              <a:t>Custom 6V Motor with rugged, heavy duty construction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" sz="1600"/>
              <a:t>1:53 Gear Ratio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" sz="1600"/>
              <a:t>Includes encoder for sensing rotation and speed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" sz="1600"/>
              <a:t>Suitable for use with the Digilent Mechatronic system or in custom applications</a:t>
            </a:r>
            <a:endParaRPr sz="1600"/>
          </a:p>
        </p:txBody>
      </p:sp>
      <p:sp>
        <p:nvSpPr>
          <p:cNvPr id="295" name="Google Shape;295;p41"/>
          <p:cNvSpPr txBox="1"/>
          <p:nvPr>
            <p:ph idx="10" type="dt"/>
          </p:nvPr>
        </p:nvSpPr>
        <p:spPr>
          <a:xfrm>
            <a:off x="611560" y="474345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03.11.2021</a:t>
            </a:r>
            <a:endParaRPr/>
          </a:p>
        </p:txBody>
      </p:sp>
      <p:sp>
        <p:nvSpPr>
          <p:cNvPr id="296" name="Google Shape;296;p41"/>
          <p:cNvSpPr txBox="1"/>
          <p:nvPr>
            <p:ph idx="11" type="ftr"/>
          </p:nvPr>
        </p:nvSpPr>
        <p:spPr>
          <a:xfrm>
            <a:off x="3930650" y="474345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www.tu-ilmenau.de</a:t>
            </a:r>
            <a:endParaRPr/>
          </a:p>
        </p:txBody>
      </p:sp>
      <p:sp>
        <p:nvSpPr>
          <p:cNvPr id="297" name="Google Shape;297;p41"/>
          <p:cNvSpPr txBox="1"/>
          <p:nvPr>
            <p:ph idx="12" type="sldNum"/>
          </p:nvPr>
        </p:nvSpPr>
        <p:spPr>
          <a:xfrm>
            <a:off x="1763688" y="474345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Seite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Introduction to Motor Controllers</a:t>
            </a:r>
            <a:endParaRPr sz="3200"/>
          </a:p>
        </p:txBody>
      </p:sp>
      <p:sp>
        <p:nvSpPr>
          <p:cNvPr id="303" name="Google Shape;303;p42"/>
          <p:cNvSpPr txBox="1"/>
          <p:nvPr>
            <p:ph idx="1" type="body"/>
          </p:nvPr>
        </p:nvSpPr>
        <p:spPr>
          <a:xfrm>
            <a:off x="457200" y="1200150"/>
            <a:ext cx="4114800" cy="327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4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PWM</a:t>
            </a:r>
            <a:endParaRPr sz="20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64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Open-loop Control</a:t>
            </a:r>
            <a:endParaRPr sz="20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304" name="Google Shape;30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4275" y="1528774"/>
            <a:ext cx="4397925" cy="20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2"/>
          <p:cNvSpPr txBox="1"/>
          <p:nvPr/>
        </p:nvSpPr>
        <p:spPr>
          <a:xfrm>
            <a:off x="3071138" y="1006150"/>
            <a:ext cx="5584200" cy="32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PWM signal with its two basic time periods [2]</a:t>
            </a:r>
            <a:endParaRPr/>
          </a:p>
        </p:txBody>
      </p:sp>
      <p:sp>
        <p:nvSpPr>
          <p:cNvPr id="306" name="Google Shape;306;p42"/>
          <p:cNvSpPr txBox="1"/>
          <p:nvPr>
            <p:ph idx="10" type="dt"/>
          </p:nvPr>
        </p:nvSpPr>
        <p:spPr>
          <a:xfrm>
            <a:off x="611560" y="474345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03.11.2021</a:t>
            </a:r>
            <a:endParaRPr/>
          </a:p>
        </p:txBody>
      </p:sp>
      <p:sp>
        <p:nvSpPr>
          <p:cNvPr id="307" name="Google Shape;307;p42"/>
          <p:cNvSpPr txBox="1"/>
          <p:nvPr>
            <p:ph idx="11" type="ftr"/>
          </p:nvPr>
        </p:nvSpPr>
        <p:spPr>
          <a:xfrm>
            <a:off x="3930650" y="474345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www.tu-ilmenau.de</a:t>
            </a:r>
            <a:endParaRPr/>
          </a:p>
        </p:txBody>
      </p:sp>
      <p:sp>
        <p:nvSpPr>
          <p:cNvPr id="308" name="Google Shape;308;p42"/>
          <p:cNvSpPr txBox="1"/>
          <p:nvPr>
            <p:ph idx="12" type="sldNum"/>
          </p:nvPr>
        </p:nvSpPr>
        <p:spPr>
          <a:xfrm>
            <a:off x="1763688" y="474345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Seite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PWM </a:t>
            </a:r>
            <a:r>
              <a:rPr lang="en" sz="3200"/>
              <a:t>Implementation Process</a:t>
            </a:r>
            <a:endParaRPr sz="3200"/>
          </a:p>
        </p:txBody>
      </p:sp>
      <p:sp>
        <p:nvSpPr>
          <p:cNvPr id="314" name="Google Shape;314;p43"/>
          <p:cNvSpPr txBox="1"/>
          <p:nvPr>
            <p:ph idx="1" type="body"/>
          </p:nvPr>
        </p:nvSpPr>
        <p:spPr>
          <a:xfrm>
            <a:off x="421425" y="8745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64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Two main goals;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" sz="1600"/>
              <a:t>acquiring the necessary functionalities for the motors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" sz="1600"/>
              <a:t>operation through console</a:t>
            </a:r>
            <a:endParaRPr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55600" lvl="0" marL="457200" rtl="0" algn="l">
              <a:spcBef>
                <a:spcPts val="64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Necessary include files;</a:t>
            </a:r>
            <a:endParaRPr sz="20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–"/>
            </a:pPr>
            <a:r>
              <a:rPr lang="en" sz="1600"/>
              <a:t>headers belonging to the PMOD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–"/>
            </a:pPr>
            <a:r>
              <a:rPr lang="en" sz="1600"/>
              <a:t>those necessary for the UART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–"/>
            </a:pPr>
            <a:r>
              <a:rPr lang="en" sz="1600"/>
              <a:t>provided by Digilent Inc. and Xilinx respectively</a:t>
            </a:r>
            <a:endParaRPr sz="12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5" name="Google Shape;315;p43"/>
          <p:cNvSpPr txBox="1"/>
          <p:nvPr>
            <p:ph idx="11" type="ftr"/>
          </p:nvPr>
        </p:nvSpPr>
        <p:spPr>
          <a:xfrm>
            <a:off x="3930650" y="474345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www.tu-ilmenau.de</a:t>
            </a:r>
            <a:endParaRPr/>
          </a:p>
        </p:txBody>
      </p:sp>
      <p:sp>
        <p:nvSpPr>
          <p:cNvPr id="316" name="Google Shape;316;p43"/>
          <p:cNvSpPr txBox="1"/>
          <p:nvPr>
            <p:ph idx="12" type="sldNum"/>
          </p:nvPr>
        </p:nvSpPr>
        <p:spPr>
          <a:xfrm>
            <a:off x="1763688" y="474345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Seite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43"/>
          <p:cNvSpPr txBox="1"/>
          <p:nvPr>
            <p:ph idx="10" type="dt"/>
          </p:nvPr>
        </p:nvSpPr>
        <p:spPr>
          <a:xfrm>
            <a:off x="611560" y="474345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03.11.2021</a:t>
            </a:r>
            <a:endParaRPr/>
          </a:p>
        </p:txBody>
      </p:sp>
      <p:sp>
        <p:nvSpPr>
          <p:cNvPr id="318" name="Google Shape;318;p43"/>
          <p:cNvSpPr txBox="1"/>
          <p:nvPr>
            <p:ph idx="11" type="ftr"/>
          </p:nvPr>
        </p:nvSpPr>
        <p:spPr>
          <a:xfrm>
            <a:off x="3930650" y="474345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www.tu-ilmenau.de</a:t>
            </a:r>
            <a:endParaRPr/>
          </a:p>
        </p:txBody>
      </p:sp>
      <p:sp>
        <p:nvSpPr>
          <p:cNvPr id="319" name="Google Shape;319;p43"/>
          <p:cNvSpPr txBox="1"/>
          <p:nvPr>
            <p:ph idx="12" type="sldNum"/>
          </p:nvPr>
        </p:nvSpPr>
        <p:spPr>
          <a:xfrm>
            <a:off x="1763688" y="474345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Seite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Overview</a:t>
            </a:r>
            <a:endParaRPr sz="3200"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/>
              <a:t>Project Description</a:t>
            </a:r>
            <a:endParaRPr sz="2000"/>
          </a:p>
          <a:p>
            <a:pPr indent="-2667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Literature Review</a:t>
            </a:r>
            <a:endParaRPr sz="2000"/>
          </a:p>
          <a:p>
            <a:pPr indent="-2921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/>
              <a:t>Implementation Process</a:t>
            </a:r>
            <a:endParaRPr sz="2000"/>
          </a:p>
          <a:p>
            <a:pPr indent="-2921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/>
              <a:t>Results and Discussion</a:t>
            </a:r>
            <a:endParaRPr sz="2000"/>
          </a:p>
          <a:p>
            <a:pPr indent="-2921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Conclusions and Summary</a:t>
            </a:r>
            <a:endParaRPr sz="2000"/>
          </a:p>
        </p:txBody>
      </p:sp>
      <p:sp>
        <p:nvSpPr>
          <p:cNvPr id="151" name="Google Shape;151;p26"/>
          <p:cNvSpPr txBox="1"/>
          <p:nvPr>
            <p:ph idx="10" type="dt"/>
          </p:nvPr>
        </p:nvSpPr>
        <p:spPr>
          <a:xfrm>
            <a:off x="611560" y="474345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13.</a:t>
            </a:r>
            <a:r>
              <a:rPr lang="en"/>
              <a:t>10.2021</a:t>
            </a:r>
            <a:endParaRPr/>
          </a:p>
        </p:txBody>
      </p:sp>
      <p:sp>
        <p:nvSpPr>
          <p:cNvPr id="152" name="Google Shape;152;p26"/>
          <p:cNvSpPr txBox="1"/>
          <p:nvPr>
            <p:ph idx="11" type="ftr"/>
          </p:nvPr>
        </p:nvSpPr>
        <p:spPr>
          <a:xfrm>
            <a:off x="3930650" y="474345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www.tu-ilmenau.de</a:t>
            </a:r>
            <a:endParaRPr/>
          </a:p>
        </p:txBody>
      </p:sp>
      <p:sp>
        <p:nvSpPr>
          <p:cNvPr id="153" name="Google Shape;153;p26"/>
          <p:cNvSpPr txBox="1"/>
          <p:nvPr>
            <p:ph idx="12" type="sldNum"/>
          </p:nvPr>
        </p:nvSpPr>
        <p:spPr>
          <a:xfrm>
            <a:off x="1763688" y="474345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Seite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3200"/>
              <a:t>PWM Implementation Process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4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Inline function and parameter declarations made. Can be changed with ease.</a:t>
            </a:r>
            <a:endParaRPr sz="20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64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Two main bodies of code repurposed;</a:t>
            </a:r>
            <a:endParaRPr sz="20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–"/>
            </a:pPr>
            <a:r>
              <a:rPr lang="en" sz="1600"/>
              <a:t>example code for the PMOD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–"/>
            </a:pPr>
            <a:r>
              <a:rPr lang="en" sz="1600"/>
              <a:t>another Xilinx example for UART</a:t>
            </a:r>
            <a:endParaRPr sz="1200"/>
          </a:p>
          <a:p>
            <a:pPr indent="0" lvl="0" marL="9144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55600" lvl="0" marL="457200" rtl="0" algn="l">
              <a:spcBef>
                <a:spcPts val="64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Function prototypes are declared, then variable definitions</a:t>
            </a:r>
            <a:endParaRPr sz="2000"/>
          </a:p>
        </p:txBody>
      </p:sp>
      <p:pic>
        <p:nvPicPr>
          <p:cNvPr id="326" name="Google Shape;32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238" y="2003000"/>
            <a:ext cx="8375775" cy="47932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4"/>
          <p:cNvSpPr txBox="1"/>
          <p:nvPr>
            <p:ph idx="10" type="dt"/>
          </p:nvPr>
        </p:nvSpPr>
        <p:spPr>
          <a:xfrm>
            <a:off x="611560" y="474345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03.11.2021</a:t>
            </a:r>
            <a:endParaRPr/>
          </a:p>
        </p:txBody>
      </p:sp>
      <p:sp>
        <p:nvSpPr>
          <p:cNvPr id="328" name="Google Shape;328;p44"/>
          <p:cNvSpPr txBox="1"/>
          <p:nvPr>
            <p:ph idx="11" type="ftr"/>
          </p:nvPr>
        </p:nvSpPr>
        <p:spPr>
          <a:xfrm>
            <a:off x="3930650" y="474345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www.tu-ilmenau.de</a:t>
            </a:r>
            <a:endParaRPr/>
          </a:p>
        </p:txBody>
      </p:sp>
      <p:sp>
        <p:nvSpPr>
          <p:cNvPr id="329" name="Google Shape;329;p44"/>
          <p:cNvSpPr txBox="1"/>
          <p:nvPr>
            <p:ph idx="12" type="sldNum"/>
          </p:nvPr>
        </p:nvSpPr>
        <p:spPr>
          <a:xfrm>
            <a:off x="1763688" y="474345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Seite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PWM Implementation Process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5"/>
          <p:cNvSpPr txBox="1"/>
          <p:nvPr>
            <p:ph idx="1" type="body"/>
          </p:nvPr>
        </p:nvSpPr>
        <p:spPr>
          <a:xfrm>
            <a:off x="457200" y="1063375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4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An array for the storage of these characters is defined</a:t>
            </a:r>
            <a:endParaRPr sz="20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  <a:p>
            <a:pPr indent="-355600" lvl="0" marL="457200" rtl="0" algn="l">
              <a:spcBef>
                <a:spcPts val="64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Also integer values for;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1600"/>
              <a:t>the number of sensor edges,</a:t>
            </a:r>
            <a:r>
              <a:rPr lang="en" sz="2000"/>
              <a:t>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1600"/>
              <a:t>speed (duty cycle percentage)</a:t>
            </a:r>
            <a:r>
              <a:rPr lang="en" sz="2000"/>
              <a:t> 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1600"/>
              <a:t>to store the total distance travelled</a:t>
            </a:r>
            <a:r>
              <a:rPr lang="en" sz="2000"/>
              <a:t> </a:t>
            </a:r>
            <a:endParaRPr sz="2000"/>
          </a:p>
        </p:txBody>
      </p:sp>
      <p:pic>
        <p:nvPicPr>
          <p:cNvPr id="336" name="Google Shape;33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313" y="1063363"/>
            <a:ext cx="6124575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5"/>
          <p:cNvSpPr txBox="1"/>
          <p:nvPr>
            <p:ph idx="10" type="dt"/>
          </p:nvPr>
        </p:nvSpPr>
        <p:spPr>
          <a:xfrm>
            <a:off x="611560" y="474345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03.11.2021</a:t>
            </a:r>
            <a:endParaRPr/>
          </a:p>
        </p:txBody>
      </p:sp>
      <p:sp>
        <p:nvSpPr>
          <p:cNvPr id="338" name="Google Shape;338;p45"/>
          <p:cNvSpPr txBox="1"/>
          <p:nvPr>
            <p:ph idx="11" type="ftr"/>
          </p:nvPr>
        </p:nvSpPr>
        <p:spPr>
          <a:xfrm>
            <a:off x="3930650" y="474345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www.tu-ilmenau.de</a:t>
            </a:r>
            <a:endParaRPr/>
          </a:p>
        </p:txBody>
      </p:sp>
      <p:sp>
        <p:nvSpPr>
          <p:cNvPr id="339" name="Google Shape;339;p45"/>
          <p:cNvSpPr txBox="1"/>
          <p:nvPr>
            <p:ph idx="12" type="sldNum"/>
          </p:nvPr>
        </p:nvSpPr>
        <p:spPr>
          <a:xfrm>
            <a:off x="1763688" y="474345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Seite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PWM Implementation Process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6"/>
          <p:cNvSpPr txBox="1"/>
          <p:nvPr>
            <p:ph idx="1" type="body"/>
          </p:nvPr>
        </p:nvSpPr>
        <p:spPr>
          <a:xfrm>
            <a:off x="457200" y="1200150"/>
            <a:ext cx="3447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4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When sensed edges equal to the defined value;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" sz="1600"/>
              <a:t>clears position counter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" sz="1600"/>
              <a:t>disables motor</a:t>
            </a:r>
            <a:endParaRPr sz="1600"/>
          </a:p>
          <a:p>
            <a:pPr indent="0" lvl="0" marL="9144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55600" lvl="0" marL="457200" rtl="0" algn="l">
              <a:spcBef>
                <a:spcPts val="64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Can be repeated multiple times</a:t>
            </a:r>
            <a:endParaRPr sz="2000"/>
          </a:p>
        </p:txBody>
      </p:sp>
      <p:pic>
        <p:nvPicPr>
          <p:cNvPr id="346" name="Google Shape;34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4763" y="874500"/>
            <a:ext cx="4782025" cy="339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6"/>
          <p:cNvSpPr txBox="1"/>
          <p:nvPr>
            <p:ph idx="10" type="dt"/>
          </p:nvPr>
        </p:nvSpPr>
        <p:spPr>
          <a:xfrm>
            <a:off x="611560" y="474345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03.11.2021</a:t>
            </a:r>
            <a:endParaRPr/>
          </a:p>
        </p:txBody>
      </p:sp>
      <p:sp>
        <p:nvSpPr>
          <p:cNvPr id="348" name="Google Shape;348;p46"/>
          <p:cNvSpPr txBox="1"/>
          <p:nvPr>
            <p:ph idx="11" type="ftr"/>
          </p:nvPr>
        </p:nvSpPr>
        <p:spPr>
          <a:xfrm>
            <a:off x="3930650" y="474345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www.tu-ilmenau.de</a:t>
            </a:r>
            <a:endParaRPr/>
          </a:p>
        </p:txBody>
      </p:sp>
      <p:sp>
        <p:nvSpPr>
          <p:cNvPr id="349" name="Google Shape;349;p46"/>
          <p:cNvSpPr txBox="1"/>
          <p:nvPr>
            <p:ph idx="12" type="sldNum"/>
          </p:nvPr>
        </p:nvSpPr>
        <p:spPr>
          <a:xfrm>
            <a:off x="1763688" y="474345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Seite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Results of PWM</a:t>
            </a:r>
            <a:endParaRPr sz="3200"/>
          </a:p>
        </p:txBody>
      </p:sp>
      <p:sp>
        <p:nvSpPr>
          <p:cNvPr id="355" name="Google Shape;355;p47"/>
          <p:cNvSpPr txBox="1"/>
          <p:nvPr>
            <p:ph idx="11" type="ftr"/>
          </p:nvPr>
        </p:nvSpPr>
        <p:spPr>
          <a:xfrm>
            <a:off x="3930650" y="474345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www.tu-ilmenau.de</a:t>
            </a:r>
            <a:endParaRPr/>
          </a:p>
        </p:txBody>
      </p:sp>
      <p:sp>
        <p:nvSpPr>
          <p:cNvPr id="356" name="Google Shape;356;p47"/>
          <p:cNvSpPr txBox="1"/>
          <p:nvPr>
            <p:ph idx="12" type="sldNum"/>
          </p:nvPr>
        </p:nvSpPr>
        <p:spPr>
          <a:xfrm>
            <a:off x="1763688" y="474345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Seite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7" name="Google Shape;357;p47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Currently, can set the speed, direction and distance to be traveled by the user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Tests had to be made for accurate functionality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64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External power applied to the PMOD was within operational parameters, all the observations made at room temperature</a:t>
            </a:r>
            <a:endParaRPr sz="2000"/>
          </a:p>
        </p:txBody>
      </p:sp>
      <p:sp>
        <p:nvSpPr>
          <p:cNvPr id="358" name="Google Shape;358;p47"/>
          <p:cNvSpPr txBox="1"/>
          <p:nvPr>
            <p:ph idx="10" type="dt"/>
          </p:nvPr>
        </p:nvSpPr>
        <p:spPr>
          <a:xfrm>
            <a:off x="611560" y="474345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03.11.2021</a:t>
            </a:r>
            <a:endParaRPr/>
          </a:p>
        </p:txBody>
      </p:sp>
      <p:sp>
        <p:nvSpPr>
          <p:cNvPr id="359" name="Google Shape;359;p47"/>
          <p:cNvSpPr txBox="1"/>
          <p:nvPr>
            <p:ph idx="11" type="ftr"/>
          </p:nvPr>
        </p:nvSpPr>
        <p:spPr>
          <a:xfrm>
            <a:off x="3930650" y="474345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www.tu-ilmenau.de</a:t>
            </a:r>
            <a:endParaRPr/>
          </a:p>
        </p:txBody>
      </p:sp>
      <p:sp>
        <p:nvSpPr>
          <p:cNvPr id="360" name="Google Shape;360;p47"/>
          <p:cNvSpPr txBox="1"/>
          <p:nvPr>
            <p:ph idx="12" type="sldNum"/>
          </p:nvPr>
        </p:nvSpPr>
        <p:spPr>
          <a:xfrm>
            <a:off x="1763688" y="474345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Seite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3200"/>
              <a:t>Results of PWM</a:t>
            </a:r>
            <a:endParaRPr/>
          </a:p>
        </p:txBody>
      </p:sp>
      <p:sp>
        <p:nvSpPr>
          <p:cNvPr id="366" name="Google Shape;366;p4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4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For tests</a:t>
            </a:r>
            <a:r>
              <a:rPr lang="en" sz="2000"/>
              <a:t> enabled and disabled the pins on the PMOD DHB1 to see if observations are correct</a:t>
            </a:r>
            <a:endParaRPr sz="20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367" name="Google Shape;36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876" y="2121575"/>
            <a:ext cx="5624249" cy="186782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8"/>
          <p:cNvSpPr txBox="1"/>
          <p:nvPr>
            <p:ph idx="10" type="dt"/>
          </p:nvPr>
        </p:nvSpPr>
        <p:spPr>
          <a:xfrm>
            <a:off x="611560" y="474345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03.11.2021</a:t>
            </a:r>
            <a:endParaRPr/>
          </a:p>
        </p:txBody>
      </p:sp>
      <p:sp>
        <p:nvSpPr>
          <p:cNvPr id="369" name="Google Shape;369;p48"/>
          <p:cNvSpPr txBox="1"/>
          <p:nvPr>
            <p:ph idx="11" type="ftr"/>
          </p:nvPr>
        </p:nvSpPr>
        <p:spPr>
          <a:xfrm>
            <a:off x="3930650" y="474345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www.tu-ilmenau.de</a:t>
            </a:r>
            <a:endParaRPr/>
          </a:p>
        </p:txBody>
      </p:sp>
      <p:sp>
        <p:nvSpPr>
          <p:cNvPr id="370" name="Google Shape;370;p48"/>
          <p:cNvSpPr txBox="1"/>
          <p:nvPr>
            <p:ph idx="12" type="sldNum"/>
          </p:nvPr>
        </p:nvSpPr>
        <p:spPr>
          <a:xfrm>
            <a:off x="1763688" y="474345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Seite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Results of PWM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64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The disabling, sleep and enabling of the motor took approximately 0.4 seconds</a:t>
            </a:r>
            <a:endParaRPr sz="20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64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D</a:t>
            </a:r>
            <a:r>
              <a:rPr lang="en" sz="2000"/>
              <a:t>uration is mainly due to the disabling of the motor; safeguard against short circuits</a:t>
            </a:r>
            <a:endParaRPr sz="2000"/>
          </a:p>
        </p:txBody>
      </p:sp>
      <p:pic>
        <p:nvPicPr>
          <p:cNvPr id="377" name="Google Shape;37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749" y="951425"/>
            <a:ext cx="5095225" cy="147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49"/>
          <p:cNvSpPr txBox="1"/>
          <p:nvPr>
            <p:ph idx="10" type="dt"/>
          </p:nvPr>
        </p:nvSpPr>
        <p:spPr>
          <a:xfrm>
            <a:off x="611560" y="474345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03.11.2021</a:t>
            </a:r>
            <a:endParaRPr/>
          </a:p>
        </p:txBody>
      </p:sp>
      <p:sp>
        <p:nvSpPr>
          <p:cNvPr id="379" name="Google Shape;379;p49"/>
          <p:cNvSpPr txBox="1"/>
          <p:nvPr>
            <p:ph idx="11" type="ftr"/>
          </p:nvPr>
        </p:nvSpPr>
        <p:spPr>
          <a:xfrm>
            <a:off x="3930650" y="474345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www.tu-ilmenau.de</a:t>
            </a:r>
            <a:endParaRPr/>
          </a:p>
        </p:txBody>
      </p:sp>
      <p:sp>
        <p:nvSpPr>
          <p:cNvPr id="380" name="Google Shape;380;p49"/>
          <p:cNvSpPr txBox="1"/>
          <p:nvPr>
            <p:ph idx="12" type="sldNum"/>
          </p:nvPr>
        </p:nvSpPr>
        <p:spPr>
          <a:xfrm>
            <a:off x="1763688" y="474345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Seite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Results of PWM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386" name="Google Shape;386;p50"/>
          <p:cNvSpPr txBox="1"/>
          <p:nvPr>
            <p:ph idx="1" type="body"/>
          </p:nvPr>
        </p:nvSpPr>
        <p:spPr>
          <a:xfrm>
            <a:off x="457188" y="1063375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64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Can be adapted to any hardware configuration if using the same PMOD</a:t>
            </a:r>
            <a:endParaRPr sz="20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64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Possible improvements to be made are mentioned in the following slides</a:t>
            </a:r>
            <a:endParaRPr sz="2000"/>
          </a:p>
        </p:txBody>
      </p:sp>
      <p:pic>
        <p:nvPicPr>
          <p:cNvPr id="387" name="Google Shape;38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675" y="1028475"/>
            <a:ext cx="6524625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50"/>
          <p:cNvSpPr txBox="1"/>
          <p:nvPr>
            <p:ph idx="10" type="dt"/>
          </p:nvPr>
        </p:nvSpPr>
        <p:spPr>
          <a:xfrm>
            <a:off x="611560" y="474345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03.11.2021</a:t>
            </a:r>
            <a:endParaRPr/>
          </a:p>
        </p:txBody>
      </p:sp>
      <p:sp>
        <p:nvSpPr>
          <p:cNvPr id="389" name="Google Shape;389;p50"/>
          <p:cNvSpPr txBox="1"/>
          <p:nvPr>
            <p:ph idx="11" type="ftr"/>
          </p:nvPr>
        </p:nvSpPr>
        <p:spPr>
          <a:xfrm>
            <a:off x="3930650" y="474345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www.tu-ilmenau.de</a:t>
            </a:r>
            <a:endParaRPr/>
          </a:p>
        </p:txBody>
      </p:sp>
      <p:sp>
        <p:nvSpPr>
          <p:cNvPr id="390" name="Google Shape;390;p50"/>
          <p:cNvSpPr txBox="1"/>
          <p:nvPr>
            <p:ph idx="12" type="sldNum"/>
          </p:nvPr>
        </p:nvSpPr>
        <p:spPr>
          <a:xfrm>
            <a:off x="1763688" y="474345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Seite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Future Development 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5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Implement Kalman filter for error compensation in INS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Integration of the INS solution with GPS measurements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Add error messages, t</a:t>
            </a:r>
            <a:r>
              <a:rPr lang="en" sz="2000"/>
              <a:t>ravel distance limit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Interruption functionality, more intuitive user interface</a:t>
            </a:r>
            <a:endParaRPr sz="20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97" name="Google Shape;397;p51"/>
          <p:cNvSpPr txBox="1"/>
          <p:nvPr>
            <p:ph idx="10" type="dt"/>
          </p:nvPr>
        </p:nvSpPr>
        <p:spPr>
          <a:xfrm>
            <a:off x="611560" y="474345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03.11.2021</a:t>
            </a:r>
            <a:endParaRPr/>
          </a:p>
        </p:txBody>
      </p:sp>
      <p:sp>
        <p:nvSpPr>
          <p:cNvPr id="398" name="Google Shape;398;p51"/>
          <p:cNvSpPr txBox="1"/>
          <p:nvPr>
            <p:ph idx="11" type="ftr"/>
          </p:nvPr>
        </p:nvSpPr>
        <p:spPr>
          <a:xfrm>
            <a:off x="3930650" y="474345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www.tu-ilmenau.de</a:t>
            </a:r>
            <a:endParaRPr/>
          </a:p>
        </p:txBody>
      </p:sp>
      <p:sp>
        <p:nvSpPr>
          <p:cNvPr id="399" name="Google Shape;399;p51"/>
          <p:cNvSpPr txBox="1"/>
          <p:nvPr>
            <p:ph idx="12" type="sldNum"/>
          </p:nvPr>
        </p:nvSpPr>
        <p:spPr>
          <a:xfrm>
            <a:off x="1763688" y="474345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Seite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Conclusion</a:t>
            </a:r>
            <a:endParaRPr sz="3200"/>
          </a:p>
        </p:txBody>
      </p:sp>
      <p:sp>
        <p:nvSpPr>
          <p:cNvPr id="405" name="Google Shape;405;p5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Successful </a:t>
            </a:r>
            <a:r>
              <a:rPr lang="en" sz="2000"/>
              <a:t>implementation</a:t>
            </a:r>
            <a:r>
              <a:rPr lang="en" sz="2000"/>
              <a:t> of software solutions on an FPGA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Estimation of drift error in accelerometer and gyroscope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Suggestion of error compensation methods for INS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Implementation of a pulse width modulator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Implementation of a user interface to control the speed of vehicle</a:t>
            </a:r>
            <a:endParaRPr sz="2000"/>
          </a:p>
        </p:txBody>
      </p:sp>
      <p:sp>
        <p:nvSpPr>
          <p:cNvPr id="406" name="Google Shape;406;p52"/>
          <p:cNvSpPr txBox="1"/>
          <p:nvPr>
            <p:ph idx="10" type="dt"/>
          </p:nvPr>
        </p:nvSpPr>
        <p:spPr>
          <a:xfrm>
            <a:off x="611560" y="474345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03.11.2021</a:t>
            </a:r>
            <a:endParaRPr/>
          </a:p>
        </p:txBody>
      </p:sp>
      <p:sp>
        <p:nvSpPr>
          <p:cNvPr id="407" name="Google Shape;407;p52"/>
          <p:cNvSpPr txBox="1"/>
          <p:nvPr>
            <p:ph idx="11" type="ftr"/>
          </p:nvPr>
        </p:nvSpPr>
        <p:spPr>
          <a:xfrm>
            <a:off x="3930650" y="474345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www.tu-ilmenau.de</a:t>
            </a:r>
            <a:endParaRPr/>
          </a:p>
        </p:txBody>
      </p:sp>
      <p:sp>
        <p:nvSpPr>
          <p:cNvPr id="408" name="Google Shape;408;p52"/>
          <p:cNvSpPr txBox="1"/>
          <p:nvPr>
            <p:ph idx="12" type="sldNum"/>
          </p:nvPr>
        </p:nvSpPr>
        <p:spPr>
          <a:xfrm>
            <a:off x="1763688" y="474345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Seite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Summary</a:t>
            </a:r>
            <a:endParaRPr sz="3200"/>
          </a:p>
        </p:txBody>
      </p:sp>
      <p:sp>
        <p:nvSpPr>
          <p:cNvPr id="414" name="Google Shape;414;p53"/>
          <p:cNvSpPr txBox="1"/>
          <p:nvPr>
            <p:ph idx="1" type="body"/>
          </p:nvPr>
        </p:nvSpPr>
        <p:spPr>
          <a:xfrm>
            <a:off x="457200" y="1004650"/>
            <a:ext cx="8229600" cy="3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/>
              <a:t>Introduction to inertial navigation and pulse width modulation</a:t>
            </a:r>
            <a:endParaRPr sz="2000"/>
          </a:p>
          <a:p>
            <a:pPr indent="-2667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/>
              <a:t>Project Description</a:t>
            </a:r>
            <a:endParaRPr sz="2000"/>
          </a:p>
          <a:p>
            <a:pPr indent="-266700" lvl="0" marL="3429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/>
              <a:t>A Detailed Explanation of the Implementation process</a:t>
            </a:r>
            <a:endParaRPr sz="2000"/>
          </a:p>
          <a:p>
            <a:pPr indent="-266700" lvl="0" marL="3429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/>
              <a:t>Numerical</a:t>
            </a:r>
            <a:r>
              <a:rPr lang="en" sz="2000"/>
              <a:t> and Analytical Results</a:t>
            </a:r>
            <a:endParaRPr sz="2000"/>
          </a:p>
          <a:p>
            <a:pPr indent="-266700" lvl="0" marL="3429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Conclusions and Future Work</a:t>
            </a:r>
            <a:endParaRPr sz="20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15" name="Google Shape;415;p53"/>
          <p:cNvSpPr txBox="1"/>
          <p:nvPr>
            <p:ph idx="11" type="ftr"/>
          </p:nvPr>
        </p:nvSpPr>
        <p:spPr>
          <a:xfrm>
            <a:off x="3930650" y="474345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www.tu-ilmenau.de</a:t>
            </a:r>
            <a:endParaRPr/>
          </a:p>
        </p:txBody>
      </p:sp>
      <p:sp>
        <p:nvSpPr>
          <p:cNvPr id="416" name="Google Shape;416;p53"/>
          <p:cNvSpPr txBox="1"/>
          <p:nvPr>
            <p:ph idx="12" type="sldNum"/>
          </p:nvPr>
        </p:nvSpPr>
        <p:spPr>
          <a:xfrm>
            <a:off x="1763688" y="474345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Seite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7" name="Google Shape;417;p53"/>
          <p:cNvSpPr txBox="1"/>
          <p:nvPr>
            <p:ph idx="10" type="dt"/>
          </p:nvPr>
        </p:nvSpPr>
        <p:spPr>
          <a:xfrm>
            <a:off x="611560" y="474345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03.11.2021</a:t>
            </a:r>
            <a:endParaRPr/>
          </a:p>
        </p:txBody>
      </p:sp>
      <p:sp>
        <p:nvSpPr>
          <p:cNvPr id="418" name="Google Shape;418;p53"/>
          <p:cNvSpPr txBox="1"/>
          <p:nvPr>
            <p:ph idx="11" type="ftr"/>
          </p:nvPr>
        </p:nvSpPr>
        <p:spPr>
          <a:xfrm>
            <a:off x="3930650" y="474345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www.tu-ilmenau.de</a:t>
            </a:r>
            <a:endParaRPr/>
          </a:p>
        </p:txBody>
      </p:sp>
      <p:sp>
        <p:nvSpPr>
          <p:cNvPr id="419" name="Google Shape;419;p53"/>
          <p:cNvSpPr txBox="1"/>
          <p:nvPr>
            <p:ph idx="12" type="sldNum"/>
          </p:nvPr>
        </p:nvSpPr>
        <p:spPr>
          <a:xfrm>
            <a:off x="1763688" y="474345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Seite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Project</a:t>
            </a:r>
            <a:r>
              <a:rPr lang="en" sz="3200"/>
              <a:t> </a:t>
            </a:r>
            <a:r>
              <a:rPr lang="en" sz="3200"/>
              <a:t>Description</a:t>
            </a:r>
            <a:endParaRPr sz="3200"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/>
              <a:t>Project Goals</a:t>
            </a:r>
            <a:endParaRPr sz="2000"/>
          </a:p>
          <a:p>
            <a:pPr indent="-2095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" sz="1600"/>
              <a:t>INS </a:t>
            </a:r>
            <a:endParaRPr sz="1600"/>
          </a:p>
          <a:p>
            <a:pPr indent="-2095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" sz="1600"/>
              <a:t>PWM </a:t>
            </a:r>
            <a:endParaRPr sz="1600"/>
          </a:p>
          <a:p>
            <a:pPr indent="-266700" lvl="0" marL="3429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/>
              <a:t>Used Hardware</a:t>
            </a:r>
            <a:endParaRPr sz="2000"/>
          </a:p>
          <a:p>
            <a:pPr indent="-209550" lvl="1" marL="74295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1600"/>
              <a:buChar char="–"/>
            </a:pPr>
            <a:r>
              <a:rPr lang="en" sz="1600"/>
              <a:t>Zybo z7</a:t>
            </a:r>
            <a:endParaRPr sz="1600"/>
          </a:p>
          <a:p>
            <a:pPr indent="-266700" lvl="0" marL="3429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Required Software</a:t>
            </a:r>
            <a:endParaRPr sz="2000"/>
          </a:p>
          <a:p>
            <a:pPr indent="-209550" lvl="1" marL="742950" rtl="0" algn="l"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" sz="1600"/>
              <a:t>Xilinx Vivado Design Suite</a:t>
            </a:r>
            <a:endParaRPr sz="1600"/>
          </a:p>
          <a:p>
            <a:pPr indent="-209550" lvl="1" marL="742950" rtl="0" algn="l"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" sz="1600"/>
              <a:t>Xilinx Software Development Kit (XSDK)</a:t>
            </a:r>
            <a:endParaRPr sz="16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0" name="Google Shape;160;p27"/>
          <p:cNvSpPr txBox="1"/>
          <p:nvPr>
            <p:ph idx="10" type="dt"/>
          </p:nvPr>
        </p:nvSpPr>
        <p:spPr>
          <a:xfrm>
            <a:off x="611560" y="474345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13.</a:t>
            </a:r>
            <a:r>
              <a:rPr lang="en"/>
              <a:t>10.2021</a:t>
            </a:r>
            <a:endParaRPr/>
          </a:p>
        </p:txBody>
      </p:sp>
      <p:sp>
        <p:nvSpPr>
          <p:cNvPr id="161" name="Google Shape;161;p27"/>
          <p:cNvSpPr txBox="1"/>
          <p:nvPr>
            <p:ph idx="11" type="ftr"/>
          </p:nvPr>
        </p:nvSpPr>
        <p:spPr>
          <a:xfrm>
            <a:off x="3930650" y="474345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www.tu-ilmenau.de</a:t>
            </a:r>
            <a:endParaRPr/>
          </a:p>
        </p:txBody>
      </p:sp>
      <p:sp>
        <p:nvSpPr>
          <p:cNvPr id="162" name="Google Shape;162;p27"/>
          <p:cNvSpPr txBox="1"/>
          <p:nvPr>
            <p:ph idx="12" type="sldNum"/>
          </p:nvPr>
        </p:nvSpPr>
        <p:spPr>
          <a:xfrm>
            <a:off x="1763688" y="474345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Seite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References</a:t>
            </a:r>
            <a:endParaRPr sz="3200"/>
          </a:p>
        </p:txBody>
      </p:sp>
      <p:sp>
        <p:nvSpPr>
          <p:cNvPr id="425" name="Google Shape;425;p5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Barr, Michael: Pulse width modulation. In:Embedded Systems Programming 14 (2001), Nr. 10, S. 103–104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Mohamed, Mokhtar &amp; Elmahalawy, Ahmed &amp; Harb, Hany. (2013). Developing the pulse width modulation tool (PWMT) for two timer mechanism technique in microcontrollers. 148-153. 10.1109/JEC-ECC.2013.6766403.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Britting, Kenneth R.:Inertial navigation systems analysis.   Wiley-Interscience, 1971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Herman, Stephen L.:Understanding Motor Controls. Cengage Learning, 2012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Fabian Hanke, B. S.:Ego and Object Motion Estimation. Munich, Bavaria,Germany, Technical University of Munich, Diplomarbeit, June 2018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Johns, Kenneth A.:Inertial Navigation Systems. University Lecture, 2009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Kelly, Alonzo:Modern Inertial and Satellite Navigation Systems. Carnegie Mellon University, 1994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Nichols, Timothy A.:Propagation of Sensor Noise in Navigation Equations and High Accuracy Dynamic Calibration of Sensors Accuracy Dynamic Calibration of Sensors. Rochester, New York, United States of America, June 2016</a:t>
            </a:r>
            <a:endParaRPr sz="1400"/>
          </a:p>
        </p:txBody>
      </p:sp>
      <p:sp>
        <p:nvSpPr>
          <p:cNvPr id="426" name="Google Shape;426;p54"/>
          <p:cNvSpPr txBox="1"/>
          <p:nvPr>
            <p:ph idx="11" type="ftr"/>
          </p:nvPr>
        </p:nvSpPr>
        <p:spPr>
          <a:xfrm>
            <a:off x="3930650" y="474345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www.tu-ilmenau.de</a:t>
            </a:r>
            <a:endParaRPr/>
          </a:p>
        </p:txBody>
      </p:sp>
      <p:sp>
        <p:nvSpPr>
          <p:cNvPr id="427" name="Google Shape;427;p54"/>
          <p:cNvSpPr txBox="1"/>
          <p:nvPr>
            <p:ph idx="12" type="sldNum"/>
          </p:nvPr>
        </p:nvSpPr>
        <p:spPr>
          <a:xfrm>
            <a:off x="1763688" y="474345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Seite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8" name="Google Shape;428;p54"/>
          <p:cNvSpPr txBox="1"/>
          <p:nvPr>
            <p:ph idx="10" type="dt"/>
          </p:nvPr>
        </p:nvSpPr>
        <p:spPr>
          <a:xfrm>
            <a:off x="611560" y="474345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03.11.2021</a:t>
            </a:r>
            <a:endParaRPr/>
          </a:p>
        </p:txBody>
      </p:sp>
      <p:sp>
        <p:nvSpPr>
          <p:cNvPr id="429" name="Google Shape;429;p54"/>
          <p:cNvSpPr txBox="1"/>
          <p:nvPr>
            <p:ph idx="11" type="ftr"/>
          </p:nvPr>
        </p:nvSpPr>
        <p:spPr>
          <a:xfrm>
            <a:off x="3930650" y="474345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www.tu-ilmenau.de</a:t>
            </a:r>
            <a:endParaRPr/>
          </a:p>
        </p:txBody>
      </p:sp>
      <p:sp>
        <p:nvSpPr>
          <p:cNvPr id="430" name="Google Shape;430;p54"/>
          <p:cNvSpPr txBox="1"/>
          <p:nvPr>
            <p:ph idx="12" type="sldNum"/>
          </p:nvPr>
        </p:nvSpPr>
        <p:spPr>
          <a:xfrm>
            <a:off x="1763688" y="474345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Seite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Used Hardware</a:t>
            </a:r>
            <a:endParaRPr sz="3600"/>
          </a:p>
        </p:txBody>
      </p:sp>
      <p:sp>
        <p:nvSpPr>
          <p:cNvPr id="168" name="Google Shape;168;p28"/>
          <p:cNvSpPr txBox="1"/>
          <p:nvPr>
            <p:ph idx="10" type="dt"/>
          </p:nvPr>
        </p:nvSpPr>
        <p:spPr>
          <a:xfrm>
            <a:off x="611560" y="474345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03.11.2021</a:t>
            </a:r>
            <a:endParaRPr/>
          </a:p>
        </p:txBody>
      </p:sp>
      <p:sp>
        <p:nvSpPr>
          <p:cNvPr id="169" name="Google Shape;169;p28"/>
          <p:cNvSpPr txBox="1"/>
          <p:nvPr>
            <p:ph idx="11" type="ftr"/>
          </p:nvPr>
        </p:nvSpPr>
        <p:spPr>
          <a:xfrm>
            <a:off x="3930650" y="474345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www.tu-ilmenau.de</a:t>
            </a:r>
            <a:endParaRPr/>
          </a:p>
        </p:txBody>
      </p:sp>
      <p:sp>
        <p:nvSpPr>
          <p:cNvPr id="170" name="Google Shape;170;p28"/>
          <p:cNvSpPr txBox="1"/>
          <p:nvPr>
            <p:ph idx="12" type="sldNum"/>
          </p:nvPr>
        </p:nvSpPr>
        <p:spPr>
          <a:xfrm>
            <a:off x="1763688" y="474345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Seite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1" name="Google Shape;171;p28"/>
          <p:cNvPicPr preferRelativeResize="0"/>
          <p:nvPr/>
        </p:nvPicPr>
        <p:blipFill rotWithShape="1">
          <a:blip r:embed="rId3">
            <a:alphaModFix/>
          </a:blip>
          <a:srcRect b="4118" l="14700" r="15564" t="22335"/>
          <a:stretch/>
        </p:blipFill>
        <p:spPr>
          <a:xfrm>
            <a:off x="1721050" y="867175"/>
            <a:ext cx="5300449" cy="41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Introduction to INS</a:t>
            </a:r>
            <a:endParaRPr sz="3200"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Main components of INS systems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The basic principles of INS systems</a:t>
            </a:r>
            <a:endParaRPr sz="20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" sz="1600"/>
              <a:t>Position calculation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" sz="1600"/>
              <a:t>Angular position calculation</a:t>
            </a:r>
            <a:endParaRPr sz="16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Limitations of inertial navigation</a:t>
            </a:r>
            <a:endParaRPr sz="20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" sz="1600"/>
              <a:t>Sources of errors in inertial navigation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" sz="1600"/>
              <a:t>Error compensation methods</a:t>
            </a:r>
            <a:endParaRPr sz="1600"/>
          </a:p>
        </p:txBody>
      </p:sp>
      <p:sp>
        <p:nvSpPr>
          <p:cNvPr id="178" name="Google Shape;178;p29"/>
          <p:cNvSpPr txBox="1"/>
          <p:nvPr>
            <p:ph idx="10" type="dt"/>
          </p:nvPr>
        </p:nvSpPr>
        <p:spPr>
          <a:xfrm>
            <a:off x="611560" y="474345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03.11.2021</a:t>
            </a:r>
            <a:endParaRPr/>
          </a:p>
        </p:txBody>
      </p:sp>
      <p:sp>
        <p:nvSpPr>
          <p:cNvPr id="179" name="Google Shape;179;p29"/>
          <p:cNvSpPr txBox="1"/>
          <p:nvPr>
            <p:ph idx="11" type="ftr"/>
          </p:nvPr>
        </p:nvSpPr>
        <p:spPr>
          <a:xfrm>
            <a:off x="3930650" y="474345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www.tu-ilmenau.de</a:t>
            </a:r>
            <a:endParaRPr/>
          </a:p>
        </p:txBody>
      </p:sp>
      <p:sp>
        <p:nvSpPr>
          <p:cNvPr id="180" name="Google Shape;180;p29"/>
          <p:cNvSpPr txBox="1"/>
          <p:nvPr>
            <p:ph idx="12" type="sldNum"/>
          </p:nvPr>
        </p:nvSpPr>
        <p:spPr>
          <a:xfrm>
            <a:off x="1763688" y="474345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Seite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INS Goals</a:t>
            </a:r>
            <a:endParaRPr sz="3600"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457200" y="9274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Gyroscope Calibration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highlight>
                  <a:schemeClr val="lt1"/>
                </a:highlight>
              </a:rPr>
              <a:t>Gyroscope sampling</a:t>
            </a:r>
            <a:endParaRPr sz="2000"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highlight>
                  <a:schemeClr val="lt1"/>
                </a:highlight>
              </a:rPr>
              <a:t>Error compensation for Gyroscope</a:t>
            </a:r>
            <a:endParaRPr sz="2000"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highlight>
                  <a:schemeClr val="lt1"/>
                </a:highlight>
              </a:rPr>
              <a:t>Rotation angle calculation</a:t>
            </a:r>
            <a:endParaRPr sz="2000"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highlight>
                  <a:schemeClr val="lt1"/>
                </a:highlight>
              </a:rPr>
              <a:t>Accelerometer sampling</a:t>
            </a:r>
            <a:endParaRPr sz="2000">
              <a:highlight>
                <a:schemeClr val="lt1"/>
              </a:highlight>
            </a:endParaRPr>
          </a:p>
        </p:txBody>
      </p:sp>
      <p:sp>
        <p:nvSpPr>
          <p:cNvPr id="187" name="Google Shape;187;p30"/>
          <p:cNvSpPr txBox="1"/>
          <p:nvPr>
            <p:ph idx="10" type="dt"/>
          </p:nvPr>
        </p:nvSpPr>
        <p:spPr>
          <a:xfrm>
            <a:off x="611560" y="474345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03.11.2021</a:t>
            </a:r>
            <a:endParaRPr/>
          </a:p>
        </p:txBody>
      </p:sp>
      <p:sp>
        <p:nvSpPr>
          <p:cNvPr id="188" name="Google Shape;188;p30"/>
          <p:cNvSpPr txBox="1"/>
          <p:nvPr>
            <p:ph idx="11" type="ftr"/>
          </p:nvPr>
        </p:nvSpPr>
        <p:spPr>
          <a:xfrm>
            <a:off x="3930650" y="474345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www.tu-ilmenau.de</a:t>
            </a:r>
            <a:endParaRPr/>
          </a:p>
        </p:txBody>
      </p:sp>
      <p:sp>
        <p:nvSpPr>
          <p:cNvPr id="189" name="Google Shape;189;p30"/>
          <p:cNvSpPr txBox="1"/>
          <p:nvPr>
            <p:ph idx="12" type="sldNum"/>
          </p:nvPr>
        </p:nvSpPr>
        <p:spPr>
          <a:xfrm>
            <a:off x="1763688" y="474345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Seite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Software Configuration</a:t>
            </a:r>
            <a:endParaRPr sz="3600"/>
          </a:p>
        </p:txBody>
      </p:sp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000" y="767325"/>
            <a:ext cx="5269651" cy="4274848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1"/>
          <p:cNvSpPr txBox="1"/>
          <p:nvPr>
            <p:ph idx="10" type="dt"/>
          </p:nvPr>
        </p:nvSpPr>
        <p:spPr>
          <a:xfrm>
            <a:off x="611560" y="474345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03.11.2021</a:t>
            </a:r>
            <a:endParaRPr/>
          </a:p>
        </p:txBody>
      </p:sp>
      <p:sp>
        <p:nvSpPr>
          <p:cNvPr id="197" name="Google Shape;197;p31"/>
          <p:cNvSpPr txBox="1"/>
          <p:nvPr>
            <p:ph idx="11" type="ftr"/>
          </p:nvPr>
        </p:nvSpPr>
        <p:spPr>
          <a:xfrm>
            <a:off x="3930650" y="474345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www.tu-ilmenau.de</a:t>
            </a:r>
            <a:endParaRPr/>
          </a:p>
        </p:txBody>
      </p:sp>
      <p:sp>
        <p:nvSpPr>
          <p:cNvPr id="198" name="Google Shape;198;p31"/>
          <p:cNvSpPr txBox="1"/>
          <p:nvPr>
            <p:ph idx="12" type="sldNum"/>
          </p:nvPr>
        </p:nvSpPr>
        <p:spPr>
          <a:xfrm>
            <a:off x="1763688" y="474345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Seite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409025" y="19855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INS Implementation Process</a:t>
            </a:r>
            <a:br>
              <a:rPr lang="en"/>
            </a:br>
            <a:endParaRPr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409025" y="1192725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3429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Used tutorials</a:t>
            </a:r>
            <a:endParaRPr sz="2200"/>
          </a:p>
          <a:p>
            <a:pPr indent="-2222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Hello World tutorial</a:t>
            </a:r>
            <a:endParaRPr sz="1800"/>
          </a:p>
          <a:p>
            <a:pPr indent="-2222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Getting Started with the Vivado IP Integrator</a:t>
            </a:r>
            <a:endParaRPr sz="1800"/>
          </a:p>
          <a:p>
            <a:pPr indent="-2222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Getting Started with Digilent Pmod IPs</a:t>
            </a:r>
            <a:endParaRPr sz="1800"/>
          </a:p>
          <a:p>
            <a:pPr indent="0" lvl="0" marL="7429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279400" lvl="0" marL="3429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Overcome challenges</a:t>
            </a:r>
            <a:endParaRPr sz="2000"/>
          </a:p>
          <a:p>
            <a:pPr indent="-2222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Problems in UART communication</a:t>
            </a:r>
            <a:endParaRPr sz="1800"/>
          </a:p>
          <a:p>
            <a:pPr indent="-2222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Problems in Pmod design </a:t>
            </a:r>
            <a:endParaRPr sz="1800"/>
          </a:p>
          <a:p>
            <a:pPr indent="-2222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Problems in Pmod communication</a:t>
            </a:r>
            <a:endParaRPr sz="1800"/>
          </a:p>
          <a:p>
            <a:pPr indent="0" lvl="0" marL="7429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5" name="Google Shape;205;p32"/>
          <p:cNvSpPr txBox="1"/>
          <p:nvPr>
            <p:ph idx="10" type="dt"/>
          </p:nvPr>
        </p:nvSpPr>
        <p:spPr>
          <a:xfrm>
            <a:off x="611560" y="474345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03.11.2021</a:t>
            </a:r>
            <a:endParaRPr/>
          </a:p>
        </p:txBody>
      </p:sp>
      <p:sp>
        <p:nvSpPr>
          <p:cNvPr id="206" name="Google Shape;206;p32"/>
          <p:cNvSpPr txBox="1"/>
          <p:nvPr>
            <p:ph idx="11" type="ftr"/>
          </p:nvPr>
        </p:nvSpPr>
        <p:spPr>
          <a:xfrm>
            <a:off x="3930650" y="474345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www.tu-ilmenau.de</a:t>
            </a:r>
            <a:endParaRPr/>
          </a:p>
        </p:txBody>
      </p:sp>
      <p:sp>
        <p:nvSpPr>
          <p:cNvPr id="207" name="Google Shape;207;p32"/>
          <p:cNvSpPr txBox="1"/>
          <p:nvPr>
            <p:ph idx="12" type="sldNum"/>
          </p:nvPr>
        </p:nvSpPr>
        <p:spPr>
          <a:xfrm>
            <a:off x="1763688" y="474345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Seite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4572000" y="4735950"/>
            <a:ext cx="1589100" cy="31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800"/>
              <a:t>The overall flow of the program</a:t>
            </a:r>
            <a:endParaRPr sz="800"/>
          </a:p>
        </p:txBody>
      </p:sp>
      <p:pic>
        <p:nvPicPr>
          <p:cNvPr id="213" name="Google Shape;21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7250" y="67500"/>
            <a:ext cx="3810000" cy="43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3"/>
          <p:cNvSpPr txBox="1"/>
          <p:nvPr/>
        </p:nvSpPr>
        <p:spPr>
          <a:xfrm>
            <a:off x="4686300" y="4004750"/>
            <a:ext cx="407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 of estimating the mean drift value</a:t>
            </a:r>
            <a:endParaRPr/>
          </a:p>
        </p:txBody>
      </p:sp>
      <p:sp>
        <p:nvSpPr>
          <p:cNvPr id="215" name="Google Shape;215;p33"/>
          <p:cNvSpPr txBox="1"/>
          <p:nvPr>
            <p:ph idx="10" type="dt"/>
          </p:nvPr>
        </p:nvSpPr>
        <p:spPr>
          <a:xfrm>
            <a:off x="611560" y="474345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03.11.2021</a:t>
            </a:r>
            <a:endParaRPr/>
          </a:p>
        </p:txBody>
      </p:sp>
      <p:sp>
        <p:nvSpPr>
          <p:cNvPr id="216" name="Google Shape;216;p33"/>
          <p:cNvSpPr txBox="1"/>
          <p:nvPr>
            <p:ph idx="11" type="ftr"/>
          </p:nvPr>
        </p:nvSpPr>
        <p:spPr>
          <a:xfrm>
            <a:off x="3930650" y="474345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www.tu-ilmenau.de</a:t>
            </a:r>
            <a:endParaRPr/>
          </a:p>
        </p:txBody>
      </p:sp>
      <p:sp>
        <p:nvSpPr>
          <p:cNvPr id="217" name="Google Shape;217;p33"/>
          <p:cNvSpPr txBox="1"/>
          <p:nvPr>
            <p:ph idx="12" type="sldNum"/>
          </p:nvPr>
        </p:nvSpPr>
        <p:spPr>
          <a:xfrm>
            <a:off x="1763688" y="474345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Seite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p33"/>
          <p:cNvSpPr txBox="1"/>
          <p:nvPr>
            <p:ph type="title"/>
          </p:nvPr>
        </p:nvSpPr>
        <p:spPr>
          <a:xfrm>
            <a:off x="409025" y="19855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Calibration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eere Präsentation">
  <a:themeElements>
    <a:clrScheme name="Leere Präsentation 13">
      <a:dk1>
        <a:srgbClr val="003359"/>
      </a:dk1>
      <a:lt1>
        <a:srgbClr val="FFFFFF"/>
      </a:lt1>
      <a:dk2>
        <a:srgbClr val="FF7900"/>
      </a:dk2>
      <a:lt2>
        <a:srgbClr val="808080"/>
      </a:lt2>
      <a:accent1>
        <a:srgbClr val="B4DCDC"/>
      </a:accent1>
      <a:accent2>
        <a:srgbClr val="FF7900"/>
      </a:accent2>
      <a:accent3>
        <a:srgbClr val="FFFFFF"/>
      </a:accent3>
      <a:accent4>
        <a:srgbClr val="002A4B"/>
      </a:accent4>
      <a:accent5>
        <a:srgbClr val="D6EBEB"/>
      </a:accent5>
      <a:accent6>
        <a:srgbClr val="E76D00"/>
      </a:accent6>
      <a:hlink>
        <a:srgbClr val="00747A"/>
      </a:hlink>
      <a:folHlink>
        <a:srgbClr val="78B6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