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4" r:id="rId5"/>
    <p:sldId id="267" r:id="rId6"/>
    <p:sldId id="268" r:id="rId7"/>
    <p:sldId id="275" r:id="rId8"/>
    <p:sldId id="269" r:id="rId9"/>
    <p:sldId id="270" r:id="rId10"/>
    <p:sldId id="272" r:id="rId11"/>
    <p:sldId id="271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8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-11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0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2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2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7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4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0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9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32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BFB9-12BD-4003-B968-456208DCF3D6}" type="datetimeFigureOut">
              <a:rPr lang="es-CO" smtClean="0"/>
              <a:t>07/06/2019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35FB-A37B-4688-A0ED-2AD0F16CC1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5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COMPLEJIDAD COMPUTACIONAL</a:t>
            </a:r>
            <a:br>
              <a:rPr lang="es-CO" dirty="0" smtClean="0"/>
            </a:br>
            <a:r>
              <a:rPr lang="es-CO" dirty="0" smtClean="0"/>
              <a:t>Notación 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0493" y="4575053"/>
            <a:ext cx="9144000" cy="1470905"/>
          </a:xfrm>
        </p:spPr>
        <p:txBody>
          <a:bodyPr/>
          <a:lstStyle/>
          <a:p>
            <a:pPr algn="r"/>
            <a:r>
              <a:rPr lang="es-CO" dirty="0" smtClean="0"/>
              <a:t>Carlos Augusto Meneses E. (2018)</a:t>
            </a:r>
          </a:p>
          <a:p>
            <a:pPr algn="r"/>
            <a:endParaRPr lang="es-CO" dirty="0"/>
          </a:p>
          <a:p>
            <a:pPr algn="r"/>
            <a:r>
              <a:rPr lang="es-CO" sz="1800" i="1" dirty="0" smtClean="0"/>
              <a:t>Tomado de “Diseño y Estructuras de Datos en C” – Jorge Villalobos</a:t>
            </a:r>
            <a:endParaRPr lang="es-CO" sz="1800" i="1" dirty="0"/>
          </a:p>
        </p:txBody>
      </p:sp>
    </p:spTree>
    <p:extLst>
      <p:ext uri="{BB962C8B-B14F-4D97-AF65-F5344CB8AC3E}">
        <p14:creationId xmlns:p14="http://schemas.microsoft.com/office/powerpoint/2010/main" val="176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3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5" y="2644681"/>
            <a:ext cx="11612529" cy="14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3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1727986"/>
            <a:ext cx="9498273" cy="48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2. Complejidad en el espacio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660071" y="1828800"/>
            <a:ext cx="8675077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CO" sz="2400" b="1" i="1" dirty="0"/>
          </a:p>
          <a:p>
            <a:pPr marL="285750" indent="-285750">
              <a:buFontTx/>
              <a:buChar char="-"/>
            </a:pPr>
            <a:r>
              <a:rPr lang="es-CO" sz="2400" dirty="0" smtClean="0"/>
              <a:t>La idea es la misma que en la complejidad temporal. i.e. O(n) significa que sus requerimientos de memoria aumentan proporcionalmente al tamaño del problema.</a:t>
            </a:r>
          </a:p>
          <a:p>
            <a:pPr marL="285750" indent="-285750">
              <a:buFontTx/>
              <a:buChar char="-"/>
            </a:pPr>
            <a:endParaRPr lang="es-CO" sz="2400" dirty="0" smtClean="0"/>
          </a:p>
          <a:p>
            <a:r>
              <a:rPr lang="es-CO" sz="2400" dirty="0" smtClean="0">
                <a:sym typeface="Wingdings" panose="05000000000000000000" pitchFamily="2" charset="2"/>
              </a:rPr>
              <a:t>Eficiencia de un programa: Tiene que ver con el tiempo y espacio utilizado. </a:t>
            </a:r>
            <a:endParaRPr lang="es-CO" sz="2400" dirty="0">
              <a:sym typeface="Wingdings" panose="05000000000000000000" pitchFamily="2" charset="2"/>
            </a:endParaRPr>
          </a:p>
          <a:p>
            <a:r>
              <a:rPr lang="es-CO" sz="2400" dirty="0" smtClean="0">
                <a:sym typeface="Wingdings" panose="05000000000000000000" pitchFamily="2" charset="2"/>
              </a:rPr>
              <a:t>Las estructuras de datos deben ser adecuadas para mejorar la eficiencia.</a:t>
            </a:r>
            <a:endParaRPr lang="es-CO" sz="2400" dirty="0"/>
          </a:p>
          <a:p>
            <a:endParaRPr lang="es-CO" sz="2400" dirty="0" smtClean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2. Selección de un algoritmo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515470" y="2028685"/>
            <a:ext cx="8675077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b="1" i="1" dirty="0" smtClean="0"/>
              <a:t>Se tienen en cuenta algunos factores en el algoritmo:</a:t>
            </a:r>
          </a:p>
          <a:p>
            <a:endParaRPr lang="es-CO" sz="2400" b="1" i="1" dirty="0"/>
          </a:p>
          <a:p>
            <a:pPr marL="285750" indent="-285750">
              <a:buFontTx/>
              <a:buChar char="-"/>
            </a:pPr>
            <a:r>
              <a:rPr lang="es-CO" sz="2400" dirty="0" smtClean="0"/>
              <a:t>La complejidad en el tiempo.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La complejidad en el espacio.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Dificultad de implementación.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EL tamaño del problema. En problemas pequeños, muchas veces no importan los factores anteriores.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El valor de la constante asociada a la función de complejidad     O(k* f(n))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2. Complejidad Computacional – </a:t>
            </a:r>
            <a:r>
              <a:rPr lang="es-CO" sz="2400" b="1" dirty="0" smtClean="0"/>
              <a:t>comparación y selección algorítmica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01" y="1637773"/>
            <a:ext cx="7390440" cy="46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195303" y="1692098"/>
            <a:ext cx="6135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CO" sz="2400" dirty="0" smtClean="0"/>
              <a:t>Calcular la complejidad de la asignación:</a:t>
            </a:r>
          </a:p>
          <a:p>
            <a:r>
              <a:rPr lang="es-CO" sz="2400" dirty="0" smtClean="0"/>
              <a:t>	</a:t>
            </a:r>
            <a:r>
              <a:rPr lang="es-CO" sz="2400" dirty="0" err="1" smtClean="0"/>
              <a:t>var</a:t>
            </a:r>
            <a:r>
              <a:rPr lang="es-CO" sz="2400" dirty="0" smtClean="0"/>
              <a:t> = 5</a:t>
            </a:r>
          </a:p>
          <a:p>
            <a:endParaRPr lang="es-CO" sz="2400" dirty="0"/>
          </a:p>
          <a:p>
            <a:r>
              <a:rPr lang="es-CO" sz="2400" dirty="0" smtClean="0"/>
              <a:t>R/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smtClean="0"/>
              <a:t>T</a:t>
            </a:r>
            <a:r>
              <a:rPr lang="es-CO" sz="2400" baseline="-25000" dirty="0" smtClean="0"/>
              <a:t>K</a:t>
            </a:r>
            <a:r>
              <a:rPr lang="es-CO" sz="2400" dirty="0" smtClean="0"/>
              <a:t> es el tiempo que toma la asignación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smtClean="0"/>
              <a:t>T</a:t>
            </a:r>
            <a:r>
              <a:rPr lang="es-CO" sz="2400" baseline="-25000" dirty="0" smtClean="0"/>
              <a:t>A</a:t>
            </a:r>
            <a:r>
              <a:rPr lang="es-CO" sz="2400" dirty="0" smtClean="0"/>
              <a:t>(n) es O(T</a:t>
            </a:r>
            <a:r>
              <a:rPr lang="es-CO" sz="2400" baseline="-25000" dirty="0" smtClean="0"/>
              <a:t>K</a:t>
            </a:r>
            <a:r>
              <a:rPr lang="es-CO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ym typeface="Wingdings" panose="05000000000000000000" pitchFamily="2" charset="2"/>
              </a:rPr>
              <a:t> </a:t>
            </a:r>
            <a:r>
              <a:rPr lang="es-CO" sz="2400" dirty="0" smtClean="0"/>
              <a:t>T</a:t>
            </a:r>
            <a:r>
              <a:rPr lang="es-CO" sz="2400" baseline="-25000" dirty="0" smtClean="0"/>
              <a:t>A</a:t>
            </a:r>
            <a:r>
              <a:rPr lang="es-CO" sz="2400" dirty="0" smtClean="0"/>
              <a:t>(n) es O(1)       &lt;por teorema 1&gt;</a:t>
            </a:r>
          </a:p>
          <a:p>
            <a:endParaRPr lang="es-CO" sz="2400" dirty="0" smtClean="0"/>
          </a:p>
          <a:p>
            <a:r>
              <a:rPr lang="es-CO" sz="2400" dirty="0" smtClean="0"/>
              <a:t>2) Calcular la complejidad de:</a:t>
            </a:r>
          </a:p>
          <a:p>
            <a:r>
              <a:rPr lang="es-CO" sz="2400" dirty="0" smtClean="0"/>
              <a:t>	a = 1;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b = 2;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c = 3;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8939284" y="2852466"/>
            <a:ext cx="0" cy="102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8939284" y="3875048"/>
            <a:ext cx="1608161" cy="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939284" y="3357349"/>
            <a:ext cx="136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597075" y="2415359"/>
            <a:ext cx="68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T</a:t>
            </a:r>
            <a:r>
              <a:rPr lang="es-CO" baseline="-25000" dirty="0"/>
              <a:t>A</a:t>
            </a:r>
            <a:r>
              <a:rPr lang="es-CO" dirty="0"/>
              <a:t>(n)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570191" y="369038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538370" y="32155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T</a:t>
            </a:r>
            <a:r>
              <a:rPr lang="es-CO" baseline="-25000" dirty="0"/>
              <a:t>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6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333500" y="1537365"/>
            <a:ext cx="86750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i="1" dirty="0"/>
          </a:p>
          <a:p>
            <a:r>
              <a:rPr lang="es-CO" sz="2400" dirty="0" smtClean="0"/>
              <a:t>3)	</a:t>
            </a:r>
            <a:r>
              <a:rPr lang="es-CO" sz="2400" dirty="0" err="1" smtClean="0"/>
              <a:t>float</a:t>
            </a:r>
            <a:r>
              <a:rPr lang="es-CO" sz="2400" dirty="0" smtClean="0"/>
              <a:t> </a:t>
            </a:r>
            <a:r>
              <a:rPr lang="es-CO" sz="2400" dirty="0" err="1" smtClean="0"/>
              <a:t>abs</a:t>
            </a:r>
            <a:r>
              <a:rPr lang="es-CO" sz="2400" dirty="0" smtClean="0"/>
              <a:t> (</a:t>
            </a:r>
            <a:r>
              <a:rPr lang="es-CO" sz="2400" dirty="0" err="1" smtClean="0"/>
              <a:t>float</a:t>
            </a:r>
            <a:r>
              <a:rPr lang="es-CO" sz="2400" dirty="0" smtClean="0"/>
              <a:t> n)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{ </a:t>
            </a:r>
            <a:r>
              <a:rPr lang="es-CO" sz="2400" dirty="0" err="1" smtClean="0"/>
              <a:t>if</a:t>
            </a:r>
            <a:r>
              <a:rPr lang="es-CO" sz="2400" dirty="0" smtClean="0"/>
              <a:t> (n &lt; 0)</a:t>
            </a:r>
          </a:p>
          <a:p>
            <a:r>
              <a:rPr lang="es-CO" sz="2400" dirty="0"/>
              <a:t>	 </a:t>
            </a:r>
            <a:r>
              <a:rPr lang="es-CO" sz="2400" dirty="0" smtClean="0"/>
              <a:t>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–n;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</a:t>
            </a:r>
            <a:r>
              <a:rPr lang="es-CO" sz="2400" dirty="0" err="1" smtClean="0"/>
              <a:t>else</a:t>
            </a:r>
            <a:endParaRPr lang="es-CO" sz="2400" dirty="0" smtClean="0"/>
          </a:p>
          <a:p>
            <a:r>
              <a:rPr lang="es-CO" sz="2400" dirty="0"/>
              <a:t>	</a:t>
            </a:r>
            <a:r>
              <a:rPr lang="es-CO" sz="2400" dirty="0" smtClean="0"/>
              <a:t>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n;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}</a:t>
            </a:r>
          </a:p>
          <a:p>
            <a:r>
              <a:rPr lang="es-CO" sz="2400" dirty="0" smtClean="0"/>
              <a:t>R/</a:t>
            </a:r>
          </a:p>
          <a:p>
            <a:r>
              <a:rPr lang="es-CO" sz="2400" dirty="0"/>
              <a:t>	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abs</a:t>
            </a:r>
            <a:r>
              <a:rPr lang="es-CO" sz="2400" dirty="0" smtClean="0"/>
              <a:t>(n) &lt;= 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cond</a:t>
            </a:r>
            <a:r>
              <a:rPr lang="es-CO" sz="2400" dirty="0" smtClean="0"/>
              <a:t> + </a:t>
            </a:r>
            <a:r>
              <a:rPr lang="es-CO" sz="2400" dirty="0" err="1" smtClean="0"/>
              <a:t>max</a:t>
            </a:r>
            <a:r>
              <a:rPr lang="es-CO" sz="2400" dirty="0" smtClean="0"/>
              <a:t> (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return</a:t>
            </a:r>
            <a:r>
              <a:rPr lang="es-CO" sz="2400" baseline="-25000" dirty="0" smtClean="0"/>
              <a:t> </a:t>
            </a:r>
            <a:r>
              <a:rPr lang="es-CO" sz="2400" dirty="0" smtClean="0"/>
              <a:t>, 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return</a:t>
            </a:r>
            <a:r>
              <a:rPr lang="es-CO" sz="2400" dirty="0" smtClean="0"/>
              <a:t>) &lt;= 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cond</a:t>
            </a:r>
            <a:r>
              <a:rPr lang="es-CO" sz="2400" dirty="0" smtClean="0"/>
              <a:t> + 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return</a:t>
            </a:r>
            <a:r>
              <a:rPr lang="es-CO" sz="2400" dirty="0" smtClean="0"/>
              <a:t> </a:t>
            </a:r>
          </a:p>
          <a:p>
            <a:r>
              <a:rPr lang="es-CO" sz="2400" dirty="0" smtClean="0"/>
              <a:t>	</a:t>
            </a:r>
            <a:r>
              <a:rPr lang="es-CO" sz="2400" dirty="0" smtClean="0">
                <a:sym typeface="Wingdings" panose="05000000000000000000" pitchFamily="2" charset="2"/>
              </a:rPr>
              <a:t> 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abs</a:t>
            </a:r>
            <a:r>
              <a:rPr lang="es-CO" sz="2400" dirty="0" smtClean="0"/>
              <a:t>(n) es O (</a:t>
            </a:r>
            <a:r>
              <a:rPr lang="es-CO" sz="2400" dirty="0" err="1" smtClean="0"/>
              <a:t>max</a:t>
            </a:r>
            <a:r>
              <a:rPr lang="es-CO" sz="2400" dirty="0" smtClean="0"/>
              <a:t> (1 , 1))</a:t>
            </a:r>
          </a:p>
          <a:p>
            <a:r>
              <a:rPr lang="es-CO" sz="2400" dirty="0"/>
              <a:t>	</a:t>
            </a:r>
            <a:r>
              <a:rPr lang="es-CO" sz="2400" dirty="0" smtClean="0">
                <a:sym typeface="Wingdings" panose="05000000000000000000" pitchFamily="2" charset="2"/>
              </a:rPr>
              <a:t> O (1)</a:t>
            </a:r>
          </a:p>
          <a:p>
            <a:endParaRPr lang="es-CO" sz="2400" dirty="0" smtClean="0"/>
          </a:p>
          <a:p>
            <a:r>
              <a:rPr lang="es-CO" sz="2400" dirty="0"/>
              <a:t>	</a:t>
            </a:r>
            <a:r>
              <a:rPr lang="es-CO" sz="2400" dirty="0" smtClean="0"/>
              <a:t>Por lo tanto,     x = </a:t>
            </a:r>
            <a:r>
              <a:rPr lang="es-CO" sz="2400" dirty="0" err="1" smtClean="0"/>
              <a:t>abs</a:t>
            </a:r>
            <a:r>
              <a:rPr lang="es-CO" sz="2400" dirty="0" smtClean="0"/>
              <a:t> (y)  es O(1)</a:t>
            </a:r>
            <a:endParaRPr lang="es-CO" sz="2400" baseline="-25000" dirty="0" smtClean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456898" y="1319001"/>
            <a:ext cx="6035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4)	</a:t>
            </a:r>
            <a:r>
              <a:rPr lang="es-CO" sz="2400" dirty="0" err="1" smtClean="0"/>
              <a:t>int</a:t>
            </a:r>
            <a:r>
              <a:rPr lang="es-CO" sz="2400" dirty="0" smtClean="0"/>
              <a:t> factorial (</a:t>
            </a:r>
            <a:r>
              <a:rPr lang="es-CO" sz="2400" dirty="0" err="1" smtClean="0"/>
              <a:t>int</a:t>
            </a:r>
            <a:r>
              <a:rPr lang="es-CO" sz="2400" dirty="0" smtClean="0"/>
              <a:t> n)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{ </a:t>
            </a:r>
            <a:r>
              <a:rPr lang="es-CO" sz="2400" dirty="0" err="1" smtClean="0"/>
              <a:t>int</a:t>
            </a:r>
            <a:r>
              <a:rPr lang="es-CO" sz="2400" dirty="0" smtClean="0"/>
              <a:t> i, </a:t>
            </a:r>
            <a:r>
              <a:rPr lang="es-CO" sz="2400" dirty="0" err="1" smtClean="0"/>
              <a:t>acum</a:t>
            </a:r>
            <a:r>
              <a:rPr lang="es-CO" sz="2400" dirty="0" smtClean="0"/>
              <a:t>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i = 0;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</a:t>
            </a:r>
            <a:r>
              <a:rPr lang="es-CO" sz="2400" dirty="0" err="1" smtClean="0"/>
              <a:t>acum</a:t>
            </a:r>
            <a:r>
              <a:rPr lang="es-CO" sz="2400" dirty="0" smtClean="0"/>
              <a:t> = 1;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</a:t>
            </a:r>
            <a:r>
              <a:rPr lang="es-CO" sz="2400" dirty="0" err="1" smtClean="0"/>
              <a:t>while</a:t>
            </a:r>
            <a:r>
              <a:rPr lang="es-CO" sz="2400" dirty="0" smtClean="0"/>
              <a:t> (i &lt; n)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    {  i++;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        </a:t>
            </a:r>
            <a:r>
              <a:rPr lang="es-CO" sz="2400" dirty="0" err="1" smtClean="0"/>
              <a:t>acum</a:t>
            </a:r>
            <a:r>
              <a:rPr lang="es-CO" sz="2400" dirty="0" smtClean="0"/>
              <a:t> *= i;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     }</a:t>
            </a:r>
          </a:p>
          <a:p>
            <a:r>
              <a:rPr lang="es-CO" sz="2400" dirty="0"/>
              <a:t>	 </a:t>
            </a:r>
            <a:r>
              <a:rPr lang="es-CO" sz="2400" dirty="0" smtClean="0"/>
              <a:t>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</a:t>
            </a:r>
            <a:r>
              <a:rPr lang="es-CO" sz="2400" dirty="0" err="1" smtClean="0"/>
              <a:t>acum</a:t>
            </a:r>
            <a:r>
              <a:rPr lang="es-CO" sz="2400" dirty="0" smtClean="0"/>
              <a:t>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}</a:t>
            </a:r>
          </a:p>
          <a:p>
            <a:r>
              <a:rPr lang="es-CO" sz="2400" dirty="0" smtClean="0"/>
              <a:t>R/</a:t>
            </a:r>
          </a:p>
          <a:p>
            <a:r>
              <a:rPr lang="es-CO" sz="2400" dirty="0" smtClean="0"/>
              <a:t>	</a:t>
            </a:r>
            <a:r>
              <a:rPr lang="es-CO" sz="2400" dirty="0" err="1" smtClean="0"/>
              <a:t>T</a:t>
            </a:r>
            <a:r>
              <a:rPr lang="es-CO" sz="2400" baseline="-25000" dirty="0" err="1" smtClean="0"/>
              <a:t>factorial</a:t>
            </a:r>
            <a:r>
              <a:rPr lang="es-CO" sz="2400" dirty="0" smtClean="0"/>
              <a:t>(n) es O (</a:t>
            </a:r>
            <a:r>
              <a:rPr lang="es-CO" sz="2400" dirty="0" err="1" smtClean="0"/>
              <a:t>max</a:t>
            </a:r>
            <a:r>
              <a:rPr lang="es-CO" sz="2400" dirty="0" smtClean="0"/>
              <a:t> (1 , n, 1))</a:t>
            </a:r>
          </a:p>
          <a:p>
            <a:r>
              <a:rPr lang="es-CO" sz="2400" dirty="0"/>
              <a:t>	</a:t>
            </a:r>
            <a:r>
              <a:rPr lang="es-CO" sz="2400" dirty="0" smtClean="0">
                <a:sym typeface="Wingdings" panose="05000000000000000000" pitchFamily="2" charset="2"/>
              </a:rPr>
              <a:t> O (n)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Por lo tanto,     x = factorial (y)  es O(n)</a:t>
            </a:r>
            <a:endParaRPr lang="es-CO" sz="2400" baseline="-25000" dirty="0" smtClean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898785" y="216735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O(1)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5898785" y="2891752"/>
            <a:ext cx="471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while</a:t>
            </a:r>
            <a:r>
              <a:rPr lang="es-CO" dirty="0" smtClean="0"/>
              <a:t> itera n veces </a:t>
            </a:r>
            <a:r>
              <a:rPr lang="es-CO" dirty="0" smtClean="0">
                <a:sym typeface="Wingdings" panose="05000000000000000000" pitchFamily="2" charset="2"/>
              </a:rPr>
              <a:t> f(n) = n acota </a:t>
            </a:r>
            <a:r>
              <a:rPr lang="es-CO" dirty="0" err="1" smtClean="0"/>
              <a:t>T</a:t>
            </a:r>
            <a:r>
              <a:rPr lang="es-CO" baseline="-25000" dirty="0" err="1" smtClean="0"/>
              <a:t>while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/>
              <a:t>O(n)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5798482" y="435927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O(1)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54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490415" y="1537365"/>
            <a:ext cx="6035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5</a:t>
            </a:r>
            <a:r>
              <a:rPr lang="es-CO" sz="2400" dirty="0" smtClean="0"/>
              <a:t>)	</a:t>
            </a:r>
            <a:r>
              <a:rPr lang="es-CO" sz="2400" dirty="0" err="1" smtClean="0"/>
              <a:t>for</a:t>
            </a:r>
            <a:r>
              <a:rPr lang="es-CO" sz="2400" dirty="0" smtClean="0"/>
              <a:t> (i=0; i&lt;5; i++)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  a[i]=i; </a:t>
            </a:r>
          </a:p>
          <a:p>
            <a:r>
              <a:rPr lang="es-CO" sz="2400" dirty="0" smtClean="0"/>
              <a:t>R/</a:t>
            </a:r>
          </a:p>
          <a:p>
            <a:r>
              <a:rPr lang="es-CO" sz="2400" dirty="0" smtClean="0"/>
              <a:t>	Es lo mismo que:</a:t>
            </a:r>
          </a:p>
          <a:p>
            <a:r>
              <a:rPr lang="es-CO" sz="2400" dirty="0" smtClean="0"/>
              <a:t>a[i]=0; </a:t>
            </a:r>
          </a:p>
          <a:p>
            <a:r>
              <a:rPr lang="es-CO" sz="2400" dirty="0" smtClean="0"/>
              <a:t>a[i]=1; </a:t>
            </a:r>
          </a:p>
          <a:p>
            <a:r>
              <a:rPr lang="es-CO" sz="2400" dirty="0" smtClean="0"/>
              <a:t>a[i]=2; </a:t>
            </a:r>
          </a:p>
          <a:p>
            <a:r>
              <a:rPr lang="es-CO" sz="2400" dirty="0" smtClean="0"/>
              <a:t>a[i]=3; </a:t>
            </a:r>
          </a:p>
          <a:p>
            <a:r>
              <a:rPr lang="es-CO" sz="2400" dirty="0" smtClean="0"/>
              <a:t>a[i]=4; </a:t>
            </a:r>
          </a:p>
          <a:p>
            <a:r>
              <a:rPr lang="es-CO" sz="2400" dirty="0"/>
              <a:t>	</a:t>
            </a:r>
            <a:r>
              <a:rPr lang="es-CO" sz="2400" dirty="0" smtClean="0">
                <a:sym typeface="Wingdings" panose="05000000000000000000" pitchFamily="2" charset="2"/>
              </a:rPr>
              <a:t> O (1)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078138" y="1828800"/>
            <a:ext cx="6035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6) 	</a:t>
            </a:r>
            <a:r>
              <a:rPr lang="es-CO" sz="2400" dirty="0" err="1" smtClean="0"/>
              <a:t>void</a:t>
            </a:r>
            <a:r>
              <a:rPr lang="es-CO" sz="2400" dirty="0" smtClean="0"/>
              <a:t> </a:t>
            </a:r>
            <a:r>
              <a:rPr lang="es-CO" sz="2400" dirty="0" err="1" smtClean="0"/>
              <a:t>inic</a:t>
            </a:r>
            <a:r>
              <a:rPr lang="es-CO" sz="2400" dirty="0" smtClean="0"/>
              <a:t>(</a:t>
            </a:r>
            <a:r>
              <a:rPr lang="es-CO" sz="2400" dirty="0" err="1" smtClean="0"/>
              <a:t>int</a:t>
            </a:r>
            <a:r>
              <a:rPr lang="es-CO" sz="2400" dirty="0" smtClean="0"/>
              <a:t> a[], </a:t>
            </a:r>
            <a:r>
              <a:rPr lang="es-CO" sz="2400" dirty="0" err="1" smtClean="0"/>
              <a:t>int</a:t>
            </a:r>
            <a:r>
              <a:rPr lang="es-CO" sz="2400" dirty="0" smtClean="0"/>
              <a:t> </a:t>
            </a:r>
            <a:r>
              <a:rPr lang="es-CO" sz="2400" dirty="0" err="1" smtClean="0"/>
              <a:t>tam</a:t>
            </a:r>
            <a:r>
              <a:rPr lang="es-CO" sz="2400" dirty="0" smtClean="0"/>
              <a:t>)</a:t>
            </a:r>
          </a:p>
          <a:p>
            <a:pPr lvl="1"/>
            <a:r>
              <a:rPr lang="es-CO" sz="2400" dirty="0" smtClean="0"/>
              <a:t>	{  </a:t>
            </a:r>
            <a:r>
              <a:rPr lang="es-CO" sz="2400" dirty="0" err="1" smtClean="0"/>
              <a:t>int</a:t>
            </a:r>
            <a:r>
              <a:rPr lang="es-CO" sz="2400" dirty="0" smtClean="0"/>
              <a:t> i;	 </a:t>
            </a:r>
          </a:p>
          <a:p>
            <a:r>
              <a:rPr lang="es-CO" sz="2400" dirty="0" smtClean="0"/>
              <a:t> </a:t>
            </a:r>
            <a:r>
              <a:rPr lang="es-CO" sz="2400" dirty="0"/>
              <a:t>	</a:t>
            </a:r>
            <a:r>
              <a:rPr lang="es-CO" sz="2400" dirty="0" smtClean="0"/>
              <a:t>   </a:t>
            </a:r>
            <a:r>
              <a:rPr lang="es-CO" sz="2400" dirty="0" err="1" smtClean="0"/>
              <a:t>for</a:t>
            </a:r>
            <a:r>
              <a:rPr lang="es-CO" sz="2400" dirty="0" smtClean="0"/>
              <a:t> (i=0; i&lt;</a:t>
            </a:r>
            <a:r>
              <a:rPr lang="es-CO" sz="2400" dirty="0" err="1" smtClean="0"/>
              <a:t>tam</a:t>
            </a:r>
            <a:r>
              <a:rPr lang="es-CO" sz="2400" dirty="0" smtClean="0"/>
              <a:t>; i++)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  a[i]=i; </a:t>
            </a:r>
          </a:p>
          <a:p>
            <a:r>
              <a:rPr lang="es-CO" sz="2400" dirty="0" smtClean="0"/>
              <a:t>R/     </a:t>
            </a:r>
          </a:p>
          <a:p>
            <a:r>
              <a:rPr lang="es-CO" sz="2400" dirty="0"/>
              <a:t>	</a:t>
            </a:r>
            <a:r>
              <a:rPr lang="es-CO" sz="2400" dirty="0" err="1" smtClean="0"/>
              <a:t>Nro</a:t>
            </a:r>
            <a:r>
              <a:rPr lang="es-CO" sz="2400" dirty="0" smtClean="0"/>
              <a:t> de asignaciones no es fijo </a:t>
            </a:r>
            <a:r>
              <a:rPr lang="es-CO" sz="2400" dirty="0" smtClean="0">
                <a:sym typeface="Wingdings" panose="05000000000000000000" pitchFamily="2" charset="2"/>
              </a:rPr>
              <a:t> O (n)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El concepto de Complejidad Computacional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515470" y="1344051"/>
            <a:ext cx="86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La idea es tratar de encontrar una función </a:t>
            </a:r>
            <a:r>
              <a:rPr lang="es-CO" sz="2000" b="1" dirty="0" smtClean="0"/>
              <a:t>f(n)</a:t>
            </a:r>
            <a:r>
              <a:rPr lang="es-CO" sz="2000" dirty="0" smtClean="0"/>
              <a:t>, fácil de calcular que acote el crecimiento de la función de tiempo  </a:t>
            </a:r>
            <a:r>
              <a:rPr lang="es-CO" sz="2000" dirty="0" smtClean="0">
                <a:sym typeface="Wingdings" panose="05000000000000000000" pitchFamily="2" charset="2"/>
              </a:rPr>
              <a:t> “</a:t>
            </a:r>
            <a:r>
              <a:rPr lang="es-CO" sz="2000" b="1" dirty="0" smtClean="0">
                <a:sym typeface="Wingdings" panose="05000000000000000000" pitchFamily="2" charset="2"/>
              </a:rPr>
              <a:t>T</a:t>
            </a:r>
            <a:r>
              <a:rPr lang="es-CO" sz="2000" b="1" baseline="-25000" dirty="0" smtClean="0">
                <a:sym typeface="Wingdings" panose="05000000000000000000" pitchFamily="2" charset="2"/>
              </a:rPr>
              <a:t>A</a:t>
            </a:r>
            <a:r>
              <a:rPr lang="es-CO" sz="2000" b="1" dirty="0" smtClean="0">
                <a:sym typeface="Wingdings" panose="05000000000000000000" pitchFamily="2" charset="2"/>
              </a:rPr>
              <a:t>(n) </a:t>
            </a:r>
            <a:r>
              <a:rPr lang="es-CO" sz="2000" dirty="0" smtClean="0">
                <a:sym typeface="Wingdings" panose="05000000000000000000" pitchFamily="2" charset="2"/>
              </a:rPr>
              <a:t>crece aproximadamente como</a:t>
            </a:r>
            <a:r>
              <a:rPr lang="es-CO" sz="2000" b="1" dirty="0" smtClean="0">
                <a:sym typeface="Wingdings" panose="05000000000000000000" pitchFamily="2" charset="2"/>
              </a:rPr>
              <a:t> f</a:t>
            </a:r>
            <a:r>
              <a:rPr lang="es-CO" sz="2000" dirty="0" smtClean="0">
                <a:sym typeface="Wingdings" panose="05000000000000000000" pitchFamily="2" charset="2"/>
              </a:rPr>
              <a:t>”</a:t>
            </a:r>
            <a:endParaRPr lang="es-CO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61" y="2167354"/>
            <a:ext cx="6717803" cy="433545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912580" y="1828800"/>
            <a:ext cx="4250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7</a:t>
            </a:r>
            <a:r>
              <a:rPr lang="es-CO" sz="2400" dirty="0" smtClean="0"/>
              <a:t>) 	</a:t>
            </a:r>
            <a:r>
              <a:rPr lang="es-CO" sz="2400" dirty="0" err="1" smtClean="0"/>
              <a:t>for</a:t>
            </a:r>
            <a:r>
              <a:rPr lang="es-CO" sz="2400" dirty="0" smtClean="0"/>
              <a:t> (i=0; i&lt;N; i++)</a:t>
            </a:r>
          </a:p>
          <a:p>
            <a:r>
              <a:rPr lang="es-CO" sz="2400" dirty="0" smtClean="0"/>
              <a:t>    </a:t>
            </a:r>
            <a:r>
              <a:rPr lang="es-CO" sz="2400" dirty="0"/>
              <a:t>	</a:t>
            </a:r>
            <a:r>
              <a:rPr lang="es-CO" sz="2400" dirty="0" smtClean="0"/>
              <a:t>     </a:t>
            </a:r>
            <a:r>
              <a:rPr lang="es-CO" sz="2400" dirty="0" err="1" smtClean="0"/>
              <a:t>for</a:t>
            </a:r>
            <a:r>
              <a:rPr lang="es-CO" sz="2400" dirty="0" smtClean="0"/>
              <a:t> (j=0; j&lt;M; </a:t>
            </a:r>
            <a:r>
              <a:rPr lang="es-CO" sz="2400" dirty="0" err="1" smtClean="0"/>
              <a:t>j++</a:t>
            </a:r>
            <a:r>
              <a:rPr lang="es-CO" sz="2400" dirty="0" smtClean="0"/>
              <a:t>)</a:t>
            </a:r>
          </a:p>
          <a:p>
            <a:r>
              <a:rPr lang="es-CO" sz="2400" dirty="0" smtClean="0"/>
              <a:t> 	           </a:t>
            </a:r>
            <a:r>
              <a:rPr lang="es-CO" sz="2400" dirty="0"/>
              <a:t>w</a:t>
            </a:r>
            <a:r>
              <a:rPr lang="es-CO" sz="2400" dirty="0" smtClean="0"/>
              <a:t>[i][j]=</a:t>
            </a:r>
            <a:r>
              <a:rPr lang="es-CO" sz="2400" dirty="0"/>
              <a:t> </a:t>
            </a:r>
            <a:r>
              <a:rPr lang="es-CO" sz="2400" dirty="0" smtClean="0"/>
              <a:t>i*j; </a:t>
            </a:r>
          </a:p>
          <a:p>
            <a:endParaRPr lang="es-CO" sz="2400" dirty="0" smtClean="0"/>
          </a:p>
          <a:p>
            <a:r>
              <a:rPr lang="es-CO" sz="2400" dirty="0" smtClean="0"/>
              <a:t>R/     </a:t>
            </a:r>
          </a:p>
          <a:p>
            <a:r>
              <a:rPr lang="es-CO" sz="2400" dirty="0"/>
              <a:t>	</a:t>
            </a:r>
            <a:r>
              <a:rPr lang="es-CO" sz="2400" dirty="0" smtClean="0">
                <a:sym typeface="Wingdings" panose="05000000000000000000" pitchFamily="2" charset="2"/>
              </a:rPr>
              <a:t> O (N*M)   O(n</a:t>
            </a:r>
            <a:r>
              <a:rPr lang="es-CO" sz="2400" baseline="30000" dirty="0" smtClean="0">
                <a:sym typeface="Wingdings" panose="05000000000000000000" pitchFamily="2" charset="2"/>
              </a:rPr>
              <a:t>2</a:t>
            </a:r>
            <a:r>
              <a:rPr lang="es-CO" sz="2400" dirty="0" smtClean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623564" y="261363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smtClean="0">
                <a:sym typeface="Wingdings" panose="05000000000000000000" pitchFamily="2" charset="2"/>
              </a:rPr>
              <a:t>O(1)</a:t>
            </a:r>
            <a:endParaRPr lang="es-CO" dirty="0">
              <a:sym typeface="Wingdings" panose="05000000000000000000" pitchFamily="2" charset="2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623564" y="227445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smtClean="0">
                <a:sym typeface="Wingdings" panose="05000000000000000000" pitchFamily="2" charset="2"/>
              </a:rPr>
              <a:t>O(M)</a:t>
            </a:r>
            <a:endParaRPr lang="es-CO" dirty="0">
              <a:sym typeface="Wingdings" panose="05000000000000000000" pitchFamily="2" charset="2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07533" y="1949943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smtClean="0">
                <a:sym typeface="Wingdings" panose="05000000000000000000" pitchFamily="2" charset="2"/>
              </a:rPr>
              <a:t>O(N)</a:t>
            </a:r>
            <a:endParaRPr lang="es-C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23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 – complejidad en recursión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170344" y="1472032"/>
            <a:ext cx="63678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8) 	</a:t>
            </a:r>
            <a:r>
              <a:rPr lang="es-CO" sz="2400" dirty="0" err="1" smtClean="0"/>
              <a:t>int</a:t>
            </a:r>
            <a:r>
              <a:rPr lang="es-CO" sz="2400" dirty="0" smtClean="0"/>
              <a:t> factorial (</a:t>
            </a:r>
            <a:r>
              <a:rPr lang="es-CO" sz="2400" dirty="0" err="1" smtClean="0"/>
              <a:t>int</a:t>
            </a:r>
            <a:r>
              <a:rPr lang="es-CO" sz="2400" dirty="0" smtClean="0"/>
              <a:t> </a:t>
            </a:r>
            <a:r>
              <a:rPr lang="es-CO" sz="2400" dirty="0" err="1" smtClean="0"/>
              <a:t>num</a:t>
            </a:r>
            <a:r>
              <a:rPr lang="es-CO" sz="2400" dirty="0" smtClean="0"/>
              <a:t>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</a:t>
            </a:r>
            <a:r>
              <a:rPr lang="es-CO" sz="2400" dirty="0" err="1" smtClean="0"/>
              <a:t>if</a:t>
            </a:r>
            <a:r>
              <a:rPr lang="es-CO" sz="2400" dirty="0" smtClean="0"/>
              <a:t> (</a:t>
            </a:r>
            <a:r>
              <a:rPr lang="es-CO" sz="2400" dirty="0" err="1" smtClean="0"/>
              <a:t>num</a:t>
            </a:r>
            <a:r>
              <a:rPr lang="es-CO" sz="2400" dirty="0" smtClean="0"/>
              <a:t> == 0)</a:t>
            </a:r>
          </a:p>
          <a:p>
            <a:r>
              <a:rPr lang="es-CO" sz="2400" dirty="0" smtClean="0"/>
              <a:t>    </a:t>
            </a:r>
            <a:r>
              <a:rPr lang="es-CO" sz="2400" dirty="0"/>
              <a:t>	</a:t>
            </a:r>
            <a:r>
              <a:rPr lang="es-CO" sz="2400" dirty="0" smtClean="0"/>
              <a:t>  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1;</a:t>
            </a:r>
          </a:p>
          <a:p>
            <a:r>
              <a:rPr lang="es-CO" sz="2400" dirty="0"/>
              <a:t>	 </a:t>
            </a:r>
            <a:r>
              <a:rPr lang="es-CO" sz="2400" dirty="0" smtClean="0"/>
              <a:t>   </a:t>
            </a:r>
            <a:r>
              <a:rPr lang="es-CO" sz="2400" dirty="0" err="1" smtClean="0"/>
              <a:t>else</a:t>
            </a:r>
            <a:endParaRPr lang="es-CO" sz="2400" dirty="0" smtClean="0"/>
          </a:p>
          <a:p>
            <a:r>
              <a:rPr lang="es-CO" sz="2400" dirty="0" smtClean="0"/>
              <a:t>	  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</a:t>
            </a:r>
            <a:r>
              <a:rPr lang="es-CO" sz="2400" dirty="0" err="1" smtClean="0"/>
              <a:t>num</a:t>
            </a:r>
            <a:r>
              <a:rPr lang="es-CO" sz="2400" dirty="0" smtClean="0"/>
              <a:t>*factorial (num-1); </a:t>
            </a:r>
          </a:p>
          <a:p>
            <a:r>
              <a:rPr lang="es-CO" sz="2400" dirty="0" smtClean="0"/>
              <a:t>R/     </a:t>
            </a:r>
          </a:p>
          <a:p>
            <a:r>
              <a:rPr lang="es-CO" sz="2400" dirty="0"/>
              <a:t>	</a:t>
            </a:r>
            <a:r>
              <a:rPr lang="es-CO" sz="2000" dirty="0" smtClean="0"/>
              <a:t>T(</a:t>
            </a:r>
            <a:r>
              <a:rPr lang="es-CO" sz="2000" dirty="0" err="1" smtClean="0"/>
              <a:t>num</a:t>
            </a:r>
            <a:r>
              <a:rPr lang="es-CO" sz="2000" dirty="0" smtClean="0"/>
              <a:t>) =       T</a:t>
            </a:r>
            <a:r>
              <a:rPr lang="es-CO" sz="2000" baseline="-25000" dirty="0" smtClean="0"/>
              <a:t>K</a:t>
            </a:r>
            <a:r>
              <a:rPr lang="es-CO" sz="2000" dirty="0" smtClean="0"/>
              <a:t>                       si </a:t>
            </a:r>
            <a:r>
              <a:rPr lang="es-CO" sz="2000" dirty="0" err="1" smtClean="0"/>
              <a:t>num</a:t>
            </a:r>
            <a:r>
              <a:rPr lang="es-CO" sz="2000" dirty="0" smtClean="0"/>
              <a:t>=0</a:t>
            </a:r>
            <a:endParaRPr lang="es-CO" sz="2000" dirty="0"/>
          </a:p>
          <a:p>
            <a:r>
              <a:rPr lang="es-CO" sz="2000" dirty="0" smtClean="0"/>
              <a:t>		</a:t>
            </a:r>
            <a:r>
              <a:rPr lang="es-CO" sz="2000" dirty="0"/>
              <a:t> </a:t>
            </a:r>
            <a:r>
              <a:rPr lang="es-CO" sz="2000" dirty="0" smtClean="0"/>
              <a:t>      T</a:t>
            </a:r>
            <a:r>
              <a:rPr lang="es-CO" sz="2000" baseline="-25000" dirty="0" smtClean="0"/>
              <a:t>K</a:t>
            </a:r>
            <a:r>
              <a:rPr lang="es-CO" sz="2000" dirty="0" smtClean="0"/>
              <a:t> + T(num-1)  </a:t>
            </a:r>
            <a:r>
              <a:rPr lang="es-CO" sz="2000" dirty="0"/>
              <a:t>si </a:t>
            </a:r>
            <a:r>
              <a:rPr lang="es-CO" sz="2000" dirty="0" err="1" smtClean="0"/>
              <a:t>num</a:t>
            </a:r>
            <a:r>
              <a:rPr lang="es-CO" sz="2000" dirty="0" smtClean="0"/>
              <a:t>&gt;0</a:t>
            </a:r>
          </a:p>
          <a:p>
            <a:r>
              <a:rPr lang="es-CO" sz="2400" dirty="0"/>
              <a:t>	</a:t>
            </a:r>
            <a:endParaRPr lang="es-CO" sz="2400" dirty="0" smtClean="0"/>
          </a:p>
          <a:p>
            <a:r>
              <a:rPr lang="es-CO" sz="2000" dirty="0"/>
              <a:t>	</a:t>
            </a:r>
            <a:r>
              <a:rPr lang="es-CO" sz="2000" dirty="0" smtClean="0"/>
              <a:t>T(</a:t>
            </a:r>
            <a:r>
              <a:rPr lang="es-CO" sz="2000" dirty="0" err="1" smtClean="0"/>
              <a:t>num</a:t>
            </a:r>
            <a:r>
              <a:rPr lang="es-CO" sz="2000" dirty="0" smtClean="0"/>
              <a:t>) = </a:t>
            </a:r>
            <a:r>
              <a:rPr lang="es-CO" sz="2000" dirty="0"/>
              <a:t>T</a:t>
            </a:r>
            <a:r>
              <a:rPr lang="es-CO" sz="2000" baseline="-25000" dirty="0"/>
              <a:t>K</a:t>
            </a:r>
            <a:r>
              <a:rPr lang="es-CO" sz="2000" dirty="0"/>
              <a:t> + T(num-1) </a:t>
            </a:r>
            <a:r>
              <a:rPr lang="es-CO" sz="2000" dirty="0" smtClean="0"/>
              <a:t> </a:t>
            </a:r>
          </a:p>
          <a:p>
            <a:r>
              <a:rPr lang="es-CO" sz="2000" dirty="0"/>
              <a:t>	</a:t>
            </a:r>
            <a:r>
              <a:rPr lang="es-CO" sz="2000" dirty="0" smtClean="0"/>
              <a:t>       	= </a:t>
            </a:r>
            <a:r>
              <a:rPr lang="es-CO" sz="2000" dirty="0"/>
              <a:t>T</a:t>
            </a:r>
            <a:r>
              <a:rPr lang="es-CO" sz="2000" baseline="-25000" dirty="0"/>
              <a:t>K</a:t>
            </a:r>
            <a:r>
              <a:rPr lang="es-CO" sz="2000" dirty="0"/>
              <a:t> + T</a:t>
            </a:r>
            <a:r>
              <a:rPr lang="es-CO" sz="2000" baseline="-25000" dirty="0"/>
              <a:t>K</a:t>
            </a:r>
            <a:r>
              <a:rPr lang="es-CO" sz="2000" dirty="0"/>
              <a:t> + </a:t>
            </a:r>
            <a:r>
              <a:rPr lang="es-CO" sz="2000" dirty="0" smtClean="0"/>
              <a:t>T(num-2)  </a:t>
            </a:r>
          </a:p>
          <a:p>
            <a:r>
              <a:rPr lang="es-CO" sz="2000" dirty="0"/>
              <a:t>		</a:t>
            </a:r>
            <a:r>
              <a:rPr lang="es-CO" sz="2000" dirty="0" smtClean="0"/>
              <a:t>…</a:t>
            </a:r>
          </a:p>
          <a:p>
            <a:r>
              <a:rPr lang="es-CO" sz="2000" dirty="0"/>
              <a:t>	</a:t>
            </a:r>
            <a:r>
              <a:rPr lang="es-CO" sz="2000" dirty="0" smtClean="0"/>
              <a:t> 	= </a:t>
            </a:r>
            <a:r>
              <a:rPr lang="es-CO" sz="2000" dirty="0" err="1" smtClean="0"/>
              <a:t>num</a:t>
            </a:r>
            <a:r>
              <a:rPr lang="es-CO" sz="2000" dirty="0" smtClean="0"/>
              <a:t> * </a:t>
            </a:r>
            <a:r>
              <a:rPr lang="es-CO" sz="2000" dirty="0"/>
              <a:t>T</a:t>
            </a:r>
            <a:r>
              <a:rPr lang="es-CO" sz="2000" baseline="-25000" dirty="0"/>
              <a:t>K</a:t>
            </a:r>
            <a:r>
              <a:rPr lang="es-CO" sz="2000" dirty="0"/>
              <a:t> + </a:t>
            </a:r>
            <a:r>
              <a:rPr lang="es-CO" sz="2000" dirty="0" smtClean="0"/>
              <a:t>T(0) </a:t>
            </a:r>
          </a:p>
          <a:p>
            <a:r>
              <a:rPr lang="es-CO" sz="2000" dirty="0"/>
              <a:t>		</a:t>
            </a:r>
            <a:r>
              <a:rPr lang="es-CO" sz="2000" dirty="0" smtClean="0"/>
              <a:t>= </a:t>
            </a:r>
            <a:r>
              <a:rPr lang="es-CO" sz="2000" dirty="0"/>
              <a:t>T</a:t>
            </a:r>
            <a:r>
              <a:rPr lang="es-CO" sz="2000" baseline="-25000" dirty="0"/>
              <a:t>K</a:t>
            </a:r>
            <a:r>
              <a:rPr lang="es-CO" sz="2000" dirty="0"/>
              <a:t> *</a:t>
            </a:r>
            <a:r>
              <a:rPr lang="es-CO" sz="2000" dirty="0" smtClean="0"/>
              <a:t> T(num+1)  </a:t>
            </a:r>
            <a:r>
              <a:rPr lang="es-CO" sz="2000" dirty="0" smtClean="0">
                <a:sym typeface="Wingdings" panose="05000000000000000000" pitchFamily="2" charset="2"/>
              </a:rPr>
              <a:t> O(</a:t>
            </a:r>
            <a:r>
              <a:rPr lang="es-CO" sz="2000" dirty="0" err="1" smtClean="0">
                <a:sym typeface="Wingdings" panose="05000000000000000000" pitchFamily="2" charset="2"/>
              </a:rPr>
              <a:t>num</a:t>
            </a:r>
            <a:r>
              <a:rPr lang="es-CO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s-CO" sz="2000" dirty="0" smtClean="0">
                <a:sym typeface="Wingdings" panose="05000000000000000000" pitchFamily="2" charset="2"/>
              </a:rPr>
              <a:t>¿Cuál será la complejidad en el espacio?  	</a:t>
            </a:r>
            <a:r>
              <a:rPr lang="es-CO" sz="2000" dirty="0" smtClean="0"/>
              <a:t> </a:t>
            </a:r>
            <a:endParaRPr lang="es-CO" sz="2000" dirty="0" smtClean="0">
              <a:sym typeface="Wingdings" panose="05000000000000000000" pitchFamily="2" charset="2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rir llave 5"/>
          <p:cNvSpPr/>
          <p:nvPr/>
        </p:nvSpPr>
        <p:spPr>
          <a:xfrm>
            <a:off x="5253804" y="3671318"/>
            <a:ext cx="154220" cy="76447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 – complejidad búsqueda binaria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170344" y="1472032"/>
            <a:ext cx="63678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9"/>
            </a:pPr>
            <a:r>
              <a:rPr lang="es-CO" sz="2400" dirty="0" err="1" smtClean="0"/>
              <a:t>int</a:t>
            </a:r>
            <a:r>
              <a:rPr lang="es-CO" sz="2400" dirty="0" smtClean="0"/>
              <a:t> binaria (</a:t>
            </a:r>
            <a:r>
              <a:rPr lang="es-CO" sz="2400" dirty="0" err="1" smtClean="0"/>
              <a:t>int</a:t>
            </a:r>
            <a:r>
              <a:rPr lang="es-CO" sz="2400" dirty="0" smtClean="0"/>
              <a:t> v, </a:t>
            </a:r>
            <a:r>
              <a:rPr lang="es-CO" sz="2400" dirty="0" err="1" smtClean="0"/>
              <a:t>int</a:t>
            </a:r>
            <a:r>
              <a:rPr lang="es-CO" sz="2400" dirty="0" smtClean="0"/>
              <a:t> e, </a:t>
            </a:r>
            <a:r>
              <a:rPr lang="es-CO" sz="2400" dirty="0" err="1" smtClean="0"/>
              <a:t>int</a:t>
            </a:r>
            <a:r>
              <a:rPr lang="es-CO" sz="2400" dirty="0" smtClean="0"/>
              <a:t> </a:t>
            </a:r>
            <a:r>
              <a:rPr lang="es-CO" sz="2400" dirty="0" err="1" smtClean="0"/>
              <a:t>inf</a:t>
            </a:r>
            <a:r>
              <a:rPr lang="es-CO" sz="2400" dirty="0" smtClean="0"/>
              <a:t>, </a:t>
            </a:r>
            <a:r>
              <a:rPr lang="es-CO" sz="2400" dirty="0" err="1" smtClean="0"/>
              <a:t>int</a:t>
            </a:r>
            <a:r>
              <a:rPr lang="es-CO" sz="2400" dirty="0" smtClean="0"/>
              <a:t> </a:t>
            </a:r>
            <a:r>
              <a:rPr lang="es-CO" sz="2400" dirty="0" err="1" smtClean="0"/>
              <a:t>sup</a:t>
            </a:r>
            <a:r>
              <a:rPr lang="es-CO" sz="2400" dirty="0" smtClean="0"/>
              <a:t>)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{ </a:t>
            </a:r>
            <a:r>
              <a:rPr lang="es-CO" sz="2400" dirty="0" err="1" smtClean="0"/>
              <a:t>int</a:t>
            </a:r>
            <a:r>
              <a:rPr lang="es-CO" sz="2400" dirty="0" smtClean="0"/>
              <a:t> medio = (inf+sup+1)/2;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</a:t>
            </a:r>
            <a:r>
              <a:rPr lang="es-CO" sz="2400" dirty="0" err="1" smtClean="0"/>
              <a:t>if</a:t>
            </a:r>
            <a:r>
              <a:rPr lang="es-CO" sz="2400" dirty="0" smtClean="0"/>
              <a:t> (</a:t>
            </a:r>
            <a:r>
              <a:rPr lang="es-CO" sz="2400" dirty="0" err="1" smtClean="0"/>
              <a:t>inf</a:t>
            </a:r>
            <a:r>
              <a:rPr lang="es-CO" sz="2400" dirty="0" smtClean="0"/>
              <a:t> &gt; </a:t>
            </a:r>
            <a:r>
              <a:rPr lang="es-CO" sz="2400" dirty="0" err="1" smtClean="0"/>
              <a:t>sup</a:t>
            </a:r>
            <a:r>
              <a:rPr lang="es-CO" sz="2400" dirty="0" smtClean="0"/>
              <a:t>) </a:t>
            </a:r>
          </a:p>
          <a:p>
            <a:r>
              <a:rPr lang="es-CO" sz="2400" dirty="0" smtClean="0"/>
              <a:t>    </a:t>
            </a:r>
            <a:r>
              <a:rPr lang="es-CO" sz="2400" dirty="0"/>
              <a:t>	</a:t>
            </a:r>
            <a:r>
              <a:rPr lang="es-CO" sz="2400" dirty="0" smtClean="0"/>
              <a:t>  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FALSE;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</a:t>
            </a:r>
            <a:r>
              <a:rPr lang="es-CO" sz="2400" dirty="0" err="1" smtClean="0"/>
              <a:t>else</a:t>
            </a:r>
            <a:r>
              <a:rPr lang="es-CO" sz="2400" dirty="0"/>
              <a:t> </a:t>
            </a:r>
            <a:r>
              <a:rPr lang="es-CO" sz="2400" dirty="0" smtClean="0"/>
              <a:t> </a:t>
            </a:r>
            <a:r>
              <a:rPr lang="es-CO" sz="2400" dirty="0" err="1" smtClean="0"/>
              <a:t>if</a:t>
            </a:r>
            <a:r>
              <a:rPr lang="es-CO" sz="2400" dirty="0" smtClean="0"/>
              <a:t> (v[medio] == e)</a:t>
            </a:r>
          </a:p>
          <a:p>
            <a:r>
              <a:rPr lang="es-CO" sz="2400" dirty="0" smtClean="0"/>
              <a:t>	   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TRUE;</a:t>
            </a:r>
          </a:p>
          <a:p>
            <a:r>
              <a:rPr lang="es-CO" sz="2400" dirty="0" smtClean="0"/>
              <a:t> 	    </a:t>
            </a:r>
            <a:r>
              <a:rPr lang="es-CO" sz="2400" dirty="0" err="1" smtClean="0"/>
              <a:t>else</a:t>
            </a:r>
            <a:r>
              <a:rPr lang="es-CO" sz="2400" dirty="0" smtClean="0"/>
              <a:t> </a:t>
            </a:r>
            <a:r>
              <a:rPr lang="es-CO" sz="2400" dirty="0" err="1" smtClean="0"/>
              <a:t>if</a:t>
            </a:r>
            <a:r>
              <a:rPr lang="es-CO" sz="2400" dirty="0" smtClean="0"/>
              <a:t> (v[medio]&gt;e)</a:t>
            </a:r>
          </a:p>
          <a:p>
            <a:r>
              <a:rPr lang="es-CO" sz="2400" dirty="0"/>
              <a:t>	 </a:t>
            </a:r>
            <a:r>
              <a:rPr lang="es-CO" sz="2400" dirty="0" smtClean="0"/>
              <a:t>       </a:t>
            </a:r>
            <a:r>
              <a:rPr lang="es-CO" sz="2400" dirty="0" err="1" smtClean="0"/>
              <a:t>return</a:t>
            </a:r>
            <a:r>
              <a:rPr lang="es-CO" sz="2400" dirty="0" smtClean="0"/>
              <a:t> binaria(v, e, </a:t>
            </a:r>
            <a:r>
              <a:rPr lang="es-CO" sz="2400" dirty="0" err="1" smtClean="0"/>
              <a:t>inf</a:t>
            </a:r>
            <a:r>
              <a:rPr lang="es-CO" sz="2400" dirty="0" smtClean="0"/>
              <a:t>, medio-1);</a:t>
            </a:r>
          </a:p>
          <a:p>
            <a:r>
              <a:rPr lang="es-CO" sz="2400" dirty="0"/>
              <a:t>	</a:t>
            </a:r>
            <a:r>
              <a:rPr lang="es-CO" sz="2400" dirty="0" smtClean="0"/>
              <a:t>    </a:t>
            </a:r>
            <a:r>
              <a:rPr lang="es-CO" sz="2400" dirty="0" err="1" smtClean="0"/>
              <a:t>else</a:t>
            </a:r>
            <a:endParaRPr lang="es-CO" sz="2400" dirty="0" smtClean="0"/>
          </a:p>
          <a:p>
            <a:r>
              <a:rPr lang="es-CO" sz="2400" dirty="0"/>
              <a:t>	        </a:t>
            </a:r>
            <a:r>
              <a:rPr lang="es-CO" sz="2400" dirty="0" err="1"/>
              <a:t>return</a:t>
            </a:r>
            <a:r>
              <a:rPr lang="es-CO" sz="2400" dirty="0"/>
              <a:t> binaria(v, e, </a:t>
            </a:r>
            <a:r>
              <a:rPr lang="es-CO" sz="2400" dirty="0" smtClean="0"/>
              <a:t>medio+1, </a:t>
            </a:r>
            <a:r>
              <a:rPr lang="es-CO" sz="2400" dirty="0" err="1" smtClean="0"/>
              <a:t>sup</a:t>
            </a:r>
            <a:r>
              <a:rPr lang="es-CO" sz="2400" dirty="0" smtClean="0"/>
              <a:t>);</a:t>
            </a:r>
            <a:endParaRPr lang="es-CO" sz="2400" dirty="0"/>
          </a:p>
          <a:p>
            <a:r>
              <a:rPr lang="es-CO" sz="2400" dirty="0" smtClean="0"/>
              <a:t>	}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 – complejidad búsqueda binaria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170344" y="1472032"/>
            <a:ext cx="63678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R/      </a:t>
            </a:r>
          </a:p>
          <a:p>
            <a:r>
              <a:rPr lang="es-CO" sz="2400" dirty="0"/>
              <a:t>	</a:t>
            </a:r>
            <a:r>
              <a:rPr lang="es-CO" sz="2000" dirty="0" smtClean="0"/>
              <a:t>T(n) =  	       1                       si n&lt;=1</a:t>
            </a:r>
            <a:endParaRPr lang="es-CO" sz="2000" dirty="0"/>
          </a:p>
          <a:p>
            <a:r>
              <a:rPr lang="es-CO" sz="2000" dirty="0" smtClean="0"/>
              <a:t>		</a:t>
            </a:r>
            <a:r>
              <a:rPr lang="es-CO" sz="2000" dirty="0"/>
              <a:t> </a:t>
            </a:r>
            <a:r>
              <a:rPr lang="es-CO" sz="2000" dirty="0" smtClean="0"/>
              <a:t>      1 + T(n/2)	si n&gt;1</a:t>
            </a:r>
          </a:p>
          <a:p>
            <a:r>
              <a:rPr lang="es-CO" sz="2400" dirty="0"/>
              <a:t>	</a:t>
            </a:r>
            <a:endParaRPr lang="es-CO" sz="2400" dirty="0" smtClean="0"/>
          </a:p>
          <a:p>
            <a:r>
              <a:rPr lang="es-CO" sz="2000" dirty="0"/>
              <a:t>	</a:t>
            </a:r>
            <a:r>
              <a:rPr lang="es-CO" sz="2000" dirty="0" smtClean="0"/>
              <a:t>T(n) = 1 </a:t>
            </a:r>
            <a:r>
              <a:rPr lang="es-CO" sz="2000" dirty="0"/>
              <a:t>+ </a:t>
            </a:r>
            <a:r>
              <a:rPr lang="es-CO" sz="2000" dirty="0" smtClean="0"/>
              <a:t>T(n/2)  </a:t>
            </a:r>
          </a:p>
          <a:p>
            <a:r>
              <a:rPr lang="es-CO" sz="2000" dirty="0"/>
              <a:t>	</a:t>
            </a:r>
            <a:r>
              <a:rPr lang="es-CO" sz="2000" dirty="0" smtClean="0"/>
              <a:t>        = 1 + 1 + T(n/4)</a:t>
            </a:r>
          </a:p>
          <a:p>
            <a:r>
              <a:rPr lang="es-CO" sz="2000" dirty="0" smtClean="0"/>
              <a:t> </a:t>
            </a:r>
            <a:r>
              <a:rPr lang="es-CO" sz="2000" dirty="0"/>
              <a:t>	        = 1 + 1 + </a:t>
            </a:r>
            <a:r>
              <a:rPr lang="es-CO" sz="2000" dirty="0" smtClean="0"/>
              <a:t>T(n/8)</a:t>
            </a:r>
          </a:p>
          <a:p>
            <a:r>
              <a:rPr lang="es-CO" sz="2000" dirty="0"/>
              <a:t>	</a:t>
            </a:r>
            <a:r>
              <a:rPr lang="es-CO" sz="2000" dirty="0" smtClean="0"/>
              <a:t>	…</a:t>
            </a:r>
          </a:p>
          <a:p>
            <a:r>
              <a:rPr lang="es-CO" sz="2000" dirty="0"/>
              <a:t>	 </a:t>
            </a:r>
            <a:r>
              <a:rPr lang="es-CO" sz="2000" dirty="0" smtClean="0"/>
              <a:t>       = log</a:t>
            </a:r>
            <a:r>
              <a:rPr lang="es-CO" sz="2000" baseline="-25000" dirty="0"/>
              <a:t>2</a:t>
            </a:r>
            <a:r>
              <a:rPr lang="es-CO" sz="2000" dirty="0" smtClean="0"/>
              <a:t> n * 1 + T(n/n)</a:t>
            </a:r>
            <a:r>
              <a:rPr lang="es-CO" sz="2000" dirty="0" smtClean="0">
                <a:sym typeface="Wingdings" panose="05000000000000000000" pitchFamily="2" charset="2"/>
              </a:rPr>
              <a:t>  </a:t>
            </a:r>
          </a:p>
          <a:p>
            <a:r>
              <a:rPr lang="es-CO" sz="2000" dirty="0"/>
              <a:t>	        = log</a:t>
            </a:r>
            <a:r>
              <a:rPr lang="es-CO" sz="2000" baseline="-25000" dirty="0"/>
              <a:t>2</a:t>
            </a:r>
            <a:r>
              <a:rPr lang="es-CO" sz="2000" dirty="0"/>
              <a:t> n </a:t>
            </a:r>
            <a:r>
              <a:rPr lang="es-CO" sz="2000" dirty="0" smtClean="0"/>
              <a:t>+ </a:t>
            </a:r>
            <a:r>
              <a:rPr lang="es-CO" sz="2000" dirty="0"/>
              <a:t>1 </a:t>
            </a:r>
            <a:endParaRPr lang="es-CO" sz="2000" dirty="0" smtClean="0"/>
          </a:p>
          <a:p>
            <a:r>
              <a:rPr lang="es-CO" sz="2000" dirty="0" smtClean="0">
                <a:sym typeface="Wingdings" panose="05000000000000000000" pitchFamily="2" charset="2"/>
              </a:rPr>
              <a:t>	         T(n) es O(</a:t>
            </a:r>
            <a:r>
              <a:rPr lang="es-CO" sz="2000" dirty="0" smtClean="0"/>
              <a:t>log</a:t>
            </a:r>
            <a:r>
              <a:rPr lang="es-CO" sz="2000" baseline="-25000" dirty="0" smtClean="0"/>
              <a:t>2</a:t>
            </a:r>
            <a:r>
              <a:rPr lang="es-CO" sz="2000" dirty="0" smtClean="0"/>
              <a:t> n) </a:t>
            </a:r>
            <a:endParaRPr lang="es-CO" sz="2000" dirty="0" smtClean="0">
              <a:sym typeface="Wingdings" panose="05000000000000000000" pitchFamily="2" charset="2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rir llave 5"/>
          <p:cNvSpPr/>
          <p:nvPr/>
        </p:nvSpPr>
        <p:spPr>
          <a:xfrm>
            <a:off x="5240741" y="1828800"/>
            <a:ext cx="154220" cy="76447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/>
              <a:t>4</a:t>
            </a:r>
            <a:r>
              <a:rPr lang="es-CO" sz="2800" b="1" dirty="0" smtClean="0"/>
              <a:t>. Especificación de un programa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922417" y="1428690"/>
            <a:ext cx="83471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ym typeface="Wingdings" panose="05000000000000000000" pitchFamily="2" charset="2"/>
              </a:rPr>
              <a:t>Un </a:t>
            </a:r>
            <a:r>
              <a:rPr lang="es-CO" sz="2000" b="1" i="1" dirty="0" smtClean="0">
                <a:sym typeface="Wingdings" panose="05000000000000000000" pitchFamily="2" charset="2"/>
              </a:rPr>
              <a:t>programa</a:t>
            </a:r>
            <a:r>
              <a:rPr lang="es-CO" sz="2000" dirty="0" smtClean="0">
                <a:sym typeface="Wingdings" panose="05000000000000000000" pitchFamily="2" charset="2"/>
              </a:rPr>
              <a:t> es una secuencia de instrucciones que transforma un </a:t>
            </a:r>
            <a:r>
              <a:rPr lang="es-CO" sz="2000" b="1" i="1" dirty="0" smtClean="0">
                <a:sym typeface="Wingdings" panose="05000000000000000000" pitchFamily="2" charset="2"/>
              </a:rPr>
              <a:t>estado inicial </a:t>
            </a:r>
            <a:r>
              <a:rPr lang="es-CO" sz="2000" dirty="0" smtClean="0">
                <a:sym typeface="Wingdings" panose="05000000000000000000" pitchFamily="2" charset="2"/>
              </a:rPr>
              <a:t>en un </a:t>
            </a:r>
            <a:r>
              <a:rPr lang="es-CO" sz="2000" b="1" i="1" dirty="0" smtClean="0">
                <a:sym typeface="Wingdings" panose="05000000000000000000" pitchFamily="2" charset="2"/>
              </a:rPr>
              <a:t>estado final</a:t>
            </a:r>
            <a:r>
              <a:rPr lang="es-CO" sz="2000" dirty="0" smtClean="0">
                <a:sym typeface="Wingdings" panose="05000000000000000000" pitchFamily="2" charset="2"/>
              </a:rPr>
              <a:t>, que resuelve un problema. </a:t>
            </a:r>
          </a:p>
          <a:p>
            <a:endParaRPr lang="es-CO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s-CO" sz="2000" dirty="0" smtClean="0">
                <a:sym typeface="Wingdings" panose="05000000000000000000" pitchFamily="2" charset="2"/>
              </a:rPr>
              <a:t>Un programa se puede especificar mediante 2 aserciones:</a:t>
            </a:r>
          </a:p>
          <a:p>
            <a:r>
              <a:rPr lang="es-CO" sz="2000" dirty="0" smtClean="0">
                <a:sym typeface="Wingdings" panose="05000000000000000000" pitchFamily="2" charset="2"/>
              </a:rPr>
              <a:t>	- Estado inicial: Condiciones de datos de entrada</a:t>
            </a:r>
          </a:p>
          <a:p>
            <a:r>
              <a:rPr lang="es-CO" sz="2000" dirty="0">
                <a:sym typeface="Wingdings" panose="05000000000000000000" pitchFamily="2" charset="2"/>
              </a:rPr>
              <a:t>	</a:t>
            </a:r>
            <a:r>
              <a:rPr lang="es-CO" sz="2000" dirty="0" smtClean="0">
                <a:sym typeface="Wingdings" panose="05000000000000000000" pitchFamily="2" charset="2"/>
              </a:rPr>
              <a:t>- Estado final: Condiciones de datos de salida.</a:t>
            </a:r>
          </a:p>
          <a:p>
            <a:endParaRPr lang="es-CO" sz="2000" dirty="0" smtClean="0">
              <a:sym typeface="Wingdings" panose="05000000000000000000" pitchFamily="2" charset="2"/>
            </a:endParaRPr>
          </a:p>
          <a:p>
            <a:r>
              <a:rPr lang="es-CO" sz="2000" dirty="0" smtClean="0">
                <a:sym typeface="Wingdings" panose="05000000000000000000" pitchFamily="2" charset="2"/>
              </a:rPr>
              <a:t>Ejemplo:</a:t>
            </a:r>
            <a:endParaRPr lang="es-CO" sz="2000" dirty="0">
              <a:sym typeface="Wingdings" panose="05000000000000000000" pitchFamily="2" charset="2"/>
            </a:endParaRPr>
          </a:p>
          <a:p>
            <a:r>
              <a:rPr lang="es-CO" sz="2000" dirty="0" smtClean="0">
                <a:sym typeface="Wingdings" panose="05000000000000000000" pitchFamily="2" charset="2"/>
              </a:rPr>
              <a:t>{Pre:  </a:t>
            </a:r>
            <a:r>
              <a:rPr lang="es-CO" sz="2000" dirty="0" err="1" smtClean="0">
                <a:sym typeface="Wingdings" panose="05000000000000000000" pitchFamily="2" charset="2"/>
              </a:rPr>
              <a:t>num</a:t>
            </a:r>
            <a:r>
              <a:rPr lang="es-CO" sz="2000" dirty="0" smtClean="0">
                <a:sym typeface="Wingdings" panose="05000000000000000000" pitchFamily="2" charset="2"/>
              </a:rPr>
              <a:t>&gt;=0}</a:t>
            </a:r>
          </a:p>
          <a:p>
            <a:r>
              <a:rPr lang="es-CO" sz="2000" dirty="0" smtClean="0">
                <a:sym typeface="Wingdings" panose="05000000000000000000" pitchFamily="2" charset="2"/>
              </a:rPr>
              <a:t>{Post: </a:t>
            </a:r>
            <a:r>
              <a:rPr lang="es-CO" sz="2000" dirty="0" err="1" smtClean="0">
                <a:sym typeface="Wingdings" panose="05000000000000000000" pitchFamily="2" charset="2"/>
              </a:rPr>
              <a:t>fact</a:t>
            </a:r>
            <a:r>
              <a:rPr lang="es-CO" sz="2000" dirty="0" smtClean="0">
                <a:sym typeface="Wingdings" panose="05000000000000000000" pitchFamily="2" charset="2"/>
              </a:rPr>
              <a:t> = </a:t>
            </a:r>
            <a:r>
              <a:rPr lang="es-CO" sz="2000" dirty="0" err="1" smtClean="0">
                <a:sym typeface="Wingdings" panose="05000000000000000000" pitchFamily="2" charset="2"/>
              </a:rPr>
              <a:t>num</a:t>
            </a:r>
            <a:r>
              <a:rPr lang="es-CO" sz="2000" dirty="0" smtClean="0">
                <a:sym typeface="Wingdings" panose="05000000000000000000" pitchFamily="2" charset="2"/>
              </a:rPr>
              <a:t>!}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 – Especificar y calcular complejidad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922417" y="1428690"/>
            <a:ext cx="83471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ym typeface="Wingdings" panose="05000000000000000000" pitchFamily="2" charset="2"/>
              </a:rPr>
              <a:t>Para los siguientes ejercicios, hacer la especificación de la función con pre y post condición, implementar el algoritmo, calcular la complejidad.</a:t>
            </a:r>
          </a:p>
          <a:p>
            <a:pPr marL="457200" indent="-457200">
              <a:buAutoNum type="arabicParenR"/>
            </a:pPr>
            <a:r>
              <a:rPr lang="es-CO" sz="2000" dirty="0" smtClean="0">
                <a:sym typeface="Wingdings" panose="05000000000000000000" pitchFamily="2" charset="2"/>
              </a:rPr>
              <a:t>Hacer una función que reciba un número entero positivo y retorne verdadero si es primo o falso sino. </a:t>
            </a:r>
          </a:p>
          <a:p>
            <a:pPr marL="457200" indent="-457200">
              <a:buAutoNum type="arabicParenR"/>
            </a:pPr>
            <a:r>
              <a:rPr lang="es-CO" sz="2000" dirty="0" smtClean="0">
                <a:sym typeface="Wingdings" panose="05000000000000000000" pitchFamily="2" charset="2"/>
              </a:rPr>
              <a:t>Hacer una función que reciba un valor N y retorne </a:t>
            </a:r>
            <a:r>
              <a:rPr lang="es-CO" sz="2000" smtClean="0">
                <a:sym typeface="Wingdings" panose="05000000000000000000" pitchFamily="2" charset="2"/>
              </a:rPr>
              <a:t>la sumatoria de los enteros hasta N.</a:t>
            </a:r>
            <a:endParaRPr lang="es-CO" sz="20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r>
              <a:rPr lang="es-CO" sz="2000" dirty="0" smtClean="0">
                <a:sym typeface="Wingdings" panose="05000000000000000000" pitchFamily="2" charset="2"/>
              </a:rPr>
              <a:t>Hacer una función que llene un vector (de tamaño N) con números enteros aleatorios (puede ser de 4 cifras).</a:t>
            </a:r>
          </a:p>
          <a:p>
            <a:pPr marL="457200" indent="-457200">
              <a:buAutoNum type="arabicParenR"/>
            </a:pPr>
            <a:r>
              <a:rPr lang="es-CO" sz="2000" dirty="0" smtClean="0">
                <a:sym typeface="Wingdings" panose="05000000000000000000" pitchFamily="2" charset="2"/>
              </a:rPr>
              <a:t> Hacer una función que llene una matriz de tamaño </a:t>
            </a:r>
            <a:r>
              <a:rPr lang="es-CO" sz="2000" dirty="0" err="1" smtClean="0">
                <a:sym typeface="Wingdings" panose="05000000000000000000" pitchFamily="2" charset="2"/>
              </a:rPr>
              <a:t>NxM</a:t>
            </a:r>
            <a:r>
              <a:rPr lang="es-CO" sz="2000" dirty="0" smtClean="0">
                <a:sym typeface="Wingdings" panose="05000000000000000000" pitchFamily="2" charset="2"/>
              </a:rPr>
              <a:t> con números aleatorios.</a:t>
            </a:r>
          </a:p>
          <a:p>
            <a:pPr marL="457200" indent="-457200">
              <a:buAutoNum type="arabicParenR"/>
            </a:pPr>
            <a:r>
              <a:rPr lang="es-CO" sz="2000" dirty="0" smtClean="0">
                <a:sym typeface="Wingdings" panose="05000000000000000000" pitchFamily="2" charset="2"/>
              </a:rPr>
              <a:t>Hacer una función que reciba 2 matrices de tamaño </a:t>
            </a:r>
            <a:r>
              <a:rPr lang="es-CO" sz="2000" dirty="0" err="1" smtClean="0">
                <a:sym typeface="Wingdings" panose="05000000000000000000" pitchFamily="2" charset="2"/>
              </a:rPr>
              <a:t>NxM</a:t>
            </a:r>
            <a:r>
              <a:rPr lang="es-CO" sz="2000" dirty="0" smtClean="0">
                <a:sym typeface="Wingdings" panose="05000000000000000000" pitchFamily="2" charset="2"/>
              </a:rPr>
              <a:t> y </a:t>
            </a:r>
            <a:r>
              <a:rPr lang="es-CO" sz="2000" dirty="0" err="1" smtClean="0">
                <a:sym typeface="Wingdings" panose="05000000000000000000" pitchFamily="2" charset="2"/>
              </a:rPr>
              <a:t>MxP</a:t>
            </a:r>
            <a:r>
              <a:rPr lang="es-CO" sz="2000" dirty="0" smtClean="0">
                <a:sym typeface="Wingdings" panose="05000000000000000000" pitchFamily="2" charset="2"/>
              </a:rPr>
              <a:t> respectivamente y devuelva otra matriz con la multiplicación de las dos primeras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815340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3. Ejercicios – Especificar y calcular complejidad</a:t>
            </a:r>
            <a:endParaRPr lang="es-CO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922417" y="1428690"/>
            <a:ext cx="8347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s-CO" sz="2000" dirty="0" smtClean="0">
                <a:sym typeface="Wingdings" panose="05000000000000000000" pitchFamily="2" charset="2"/>
              </a:rPr>
              <a:t>Hacer una función que calcule el n-</a:t>
            </a:r>
            <a:r>
              <a:rPr lang="es-CO" sz="2000" dirty="0" err="1">
                <a:sym typeface="Wingdings" panose="05000000000000000000" pitchFamily="2" charset="2"/>
              </a:rPr>
              <a:t>é</a:t>
            </a:r>
            <a:r>
              <a:rPr lang="es-CO" sz="2000" dirty="0" err="1" smtClean="0">
                <a:sym typeface="Wingdings" panose="05000000000000000000" pitchFamily="2" charset="2"/>
              </a:rPr>
              <a:t>simo</a:t>
            </a:r>
            <a:r>
              <a:rPr lang="es-CO" sz="2000" dirty="0" smtClean="0">
                <a:sym typeface="Wingdings" panose="05000000000000000000" pitchFamily="2" charset="2"/>
              </a:rPr>
              <a:t> número de la  serie de </a:t>
            </a:r>
            <a:r>
              <a:rPr lang="es-CO" sz="2000" dirty="0" err="1" smtClean="0">
                <a:sym typeface="Wingdings" panose="05000000000000000000" pitchFamily="2" charset="2"/>
              </a:rPr>
              <a:t>fibonacci</a:t>
            </a:r>
            <a:r>
              <a:rPr lang="es-CO" sz="2000" dirty="0" smtClean="0">
                <a:sym typeface="Wingdings" panose="05000000000000000000" pitchFamily="2" charset="2"/>
              </a:rPr>
              <a:t>,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s-CO" sz="2000" dirty="0" smtClean="0">
                <a:sym typeface="Wingdings" panose="05000000000000000000" pitchFamily="2" charset="2"/>
              </a:rPr>
              <a:t>Hacer una  función que retorne el mcm (mínimo común múltiplo ) de 2 </a:t>
            </a:r>
            <a:r>
              <a:rPr lang="es-CO" sz="2000" dirty="0" err="1" smtClean="0">
                <a:sym typeface="Wingdings" panose="05000000000000000000" pitchFamily="2" charset="2"/>
              </a:rPr>
              <a:t>numeros</a:t>
            </a:r>
            <a:r>
              <a:rPr lang="es-CO" sz="2000" dirty="0" smtClean="0">
                <a:sym typeface="Wingdings" panose="05000000000000000000" pitchFamily="2" charset="2"/>
              </a:rPr>
              <a:t> naturales mayores que  0.</a:t>
            </a:r>
            <a:endParaRPr lang="es-CO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 startAt="6"/>
            </a:pPr>
            <a:r>
              <a:rPr lang="es-CO" sz="2000" dirty="0" smtClean="0">
                <a:sym typeface="Wingdings" panose="05000000000000000000" pitchFamily="2" charset="2"/>
              </a:rPr>
              <a:t>Hacer </a:t>
            </a:r>
            <a:r>
              <a:rPr lang="es-CO" sz="2000" dirty="0" smtClean="0">
                <a:sym typeface="Wingdings" panose="05000000000000000000" pitchFamily="2" charset="2"/>
              </a:rPr>
              <a:t>una </a:t>
            </a:r>
            <a:r>
              <a:rPr lang="es-CO" sz="2000" dirty="0" smtClean="0">
                <a:sym typeface="Wingdings" panose="05000000000000000000" pitchFamily="2" charset="2"/>
              </a:rPr>
              <a:t> función </a:t>
            </a:r>
            <a:r>
              <a:rPr lang="es-CO" sz="2000" dirty="0" smtClean="0">
                <a:sym typeface="Wingdings" panose="05000000000000000000" pitchFamily="2" charset="2"/>
              </a:rPr>
              <a:t>que </a:t>
            </a:r>
            <a:r>
              <a:rPr lang="es-CO" sz="2000" dirty="0">
                <a:sym typeface="Wingdings" panose="05000000000000000000" pitchFamily="2" charset="2"/>
              </a:rPr>
              <a:t> </a:t>
            </a:r>
            <a:r>
              <a:rPr lang="es-CO" sz="2000" dirty="0" smtClean="0">
                <a:sym typeface="Wingdings" panose="05000000000000000000" pitchFamily="2" charset="2"/>
              </a:rPr>
              <a:t>calcule  el número de combinaciones , en una expresión de combinación binomial . Conocemos el valor de k y n (n&gt; 0, k&gt;=0 y k&lt;=n). Corresponde a las posibles combinaciones  para seleccionar k elementos de un conjunto de n elementos. Esta expresión está  dada por la fórmula siguiente:</a:t>
            </a:r>
            <a:endParaRPr lang="es-CO" sz="2000" dirty="0" smtClean="0">
              <a:sym typeface="Wingdings" panose="05000000000000000000" pitchFamily="2" charset="2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65" y="3059906"/>
            <a:ext cx="2055253" cy="92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Problemas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515470" y="1344051"/>
            <a:ext cx="86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Ejemplo: Para los 8 algoritmos A1,…,A8, supongamos que procesar 1 dato, tarde 1 microsegundo </a:t>
            </a:r>
            <a:r>
              <a:rPr lang="es-CO" sz="2000" dirty="0" smtClean="0">
                <a:sym typeface="Wingdings" panose="05000000000000000000" pitchFamily="2" charset="2"/>
              </a:rPr>
              <a:t> Veamos el tamaño </a:t>
            </a:r>
            <a:r>
              <a:rPr lang="es-CO" sz="2000" dirty="0" err="1" smtClean="0">
                <a:sym typeface="Wingdings" panose="05000000000000000000" pitchFamily="2" charset="2"/>
              </a:rPr>
              <a:t>max</a:t>
            </a:r>
            <a:r>
              <a:rPr lang="es-CO" sz="2000" dirty="0" smtClean="0">
                <a:sym typeface="Wingdings" panose="05000000000000000000" pitchFamily="2" charset="2"/>
              </a:rPr>
              <a:t> del problema a resolver:</a:t>
            </a:r>
            <a:endParaRPr lang="es-CO" sz="2000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6" y="2536686"/>
            <a:ext cx="9574603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Problemas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515470" y="1344051"/>
            <a:ext cx="86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Ejemplo: Un algoritmo de complejidad O(2</a:t>
            </a:r>
            <a:r>
              <a:rPr lang="es-CO" sz="2000" baseline="30000" dirty="0" smtClean="0"/>
              <a:t>n</a:t>
            </a:r>
            <a:r>
              <a:rPr lang="es-CO" sz="2000" dirty="0" smtClean="0"/>
              <a:t>) resuelve un problema de tamaño 20 en 1 </a:t>
            </a:r>
            <a:r>
              <a:rPr lang="es-CO" sz="2000" dirty="0" err="1" smtClean="0"/>
              <a:t>seg</a:t>
            </a:r>
            <a:r>
              <a:rPr lang="es-CO" sz="2000" dirty="0" smtClean="0"/>
              <a:t>, pero con tamaño 50 ya no es viable (35 años) buscando la solución. </a:t>
            </a:r>
            <a:endParaRPr lang="es-CO" sz="2000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70" y="2505908"/>
            <a:ext cx="9371428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Notación O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515470" y="2010205"/>
            <a:ext cx="8675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“El algoritmo es </a:t>
            </a:r>
            <a:r>
              <a:rPr lang="es-CO" sz="2000" b="1" dirty="0" smtClean="0"/>
              <a:t>O</a:t>
            </a:r>
            <a:r>
              <a:rPr lang="es-CO" sz="2000" dirty="0" smtClean="0"/>
              <a:t>( </a:t>
            </a:r>
            <a:r>
              <a:rPr lang="es-CO" sz="2000" b="1" i="1" dirty="0" smtClean="0"/>
              <a:t>f</a:t>
            </a:r>
            <a:r>
              <a:rPr lang="es-CO" sz="2000" dirty="0" smtClean="0"/>
              <a:t>(</a:t>
            </a:r>
            <a:r>
              <a:rPr lang="es-CO" sz="2000" b="1" dirty="0" smtClean="0"/>
              <a:t>n</a:t>
            </a:r>
            <a:r>
              <a:rPr lang="es-CO" sz="2000" dirty="0" smtClean="0"/>
              <a:t>) )”:  Quiere decir que al aumentar el número de datos que debe procesar, el tiempo del algoritmo va a crecer, como crece </a:t>
            </a:r>
            <a:r>
              <a:rPr lang="es-CO" sz="2000" b="1" i="1" dirty="0" smtClean="0"/>
              <a:t>f</a:t>
            </a:r>
            <a:r>
              <a:rPr lang="es-CO" sz="2000" dirty="0" smtClean="0"/>
              <a:t> en relación a </a:t>
            </a:r>
            <a:r>
              <a:rPr lang="es-CO" sz="2000" b="1" dirty="0" smtClean="0"/>
              <a:t>n</a:t>
            </a:r>
            <a:r>
              <a:rPr lang="es-CO" sz="2000" dirty="0" smtClean="0"/>
              <a:t>. </a:t>
            </a:r>
          </a:p>
          <a:p>
            <a:endParaRPr lang="es-CO" sz="2000" dirty="0" smtClean="0"/>
          </a:p>
          <a:p>
            <a:endParaRPr lang="es-CO" sz="2000" dirty="0"/>
          </a:p>
          <a:p>
            <a:endParaRPr lang="es-CO" sz="2000" dirty="0" smtClean="0"/>
          </a:p>
          <a:p>
            <a:r>
              <a:rPr lang="es-CO" sz="2000" i="1" dirty="0" smtClean="0"/>
              <a:t>Definición de Complejidad O</a:t>
            </a:r>
            <a:r>
              <a:rPr lang="es-CO" sz="2000" dirty="0" smtClean="0"/>
              <a:t>:</a:t>
            </a:r>
            <a:endParaRPr lang="es-CO" sz="2000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064525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0" y="4493803"/>
            <a:ext cx="10806080" cy="5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1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2" y="1878846"/>
            <a:ext cx="1017142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1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21" y="1872653"/>
            <a:ext cx="5828892" cy="44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2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4" y="2035061"/>
            <a:ext cx="11377971" cy="2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5470" y="447463"/>
            <a:ext cx="9647830" cy="871538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1. Complejidad Computacional – </a:t>
            </a:r>
            <a:r>
              <a:rPr lang="es-CO" sz="2400" b="1" dirty="0" smtClean="0"/>
              <a:t>Teorema 2</a:t>
            </a:r>
            <a:endParaRPr lang="es-CO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28800"/>
            <a:ext cx="9829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1132763"/>
            <a:ext cx="12192000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39" y="1492058"/>
            <a:ext cx="8878091" cy="46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742</Words>
  <Application>Microsoft Office PowerPoint</Application>
  <PresentationFormat>Personalizado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COMPLEJIDAD COMPUTACIONAL Notación O</vt:lpstr>
      <vt:lpstr>1. El concepto de Complejidad Computacional</vt:lpstr>
      <vt:lpstr>1. Complejidad Computacional – Problemas</vt:lpstr>
      <vt:lpstr>1. Complejidad Computacional – Problemas</vt:lpstr>
      <vt:lpstr>1. Complejidad Computacional – Notación O</vt:lpstr>
      <vt:lpstr>1. Complejidad Computacional – Teorema 1</vt:lpstr>
      <vt:lpstr>1. Complejidad Computacional – Teorema 1</vt:lpstr>
      <vt:lpstr>1. Complejidad Computacional – Teorema 2</vt:lpstr>
      <vt:lpstr>1. Complejidad Computacional – Teorema 2</vt:lpstr>
      <vt:lpstr>1. Complejidad Computacional – Teorema 3</vt:lpstr>
      <vt:lpstr>1. Complejidad Computacional – Teorema 3</vt:lpstr>
      <vt:lpstr>2. Complejidad en el espacio</vt:lpstr>
      <vt:lpstr>2. Selección de un algoritmo</vt:lpstr>
      <vt:lpstr>2. Complejidad Computacional – comparación y selección algorítmica</vt:lpstr>
      <vt:lpstr>3. Ejercicios</vt:lpstr>
      <vt:lpstr>3. Ejercicios</vt:lpstr>
      <vt:lpstr>3. Ejercicios</vt:lpstr>
      <vt:lpstr>3. Ejercicios</vt:lpstr>
      <vt:lpstr>3. Ejercicios</vt:lpstr>
      <vt:lpstr>3. Ejercicios</vt:lpstr>
      <vt:lpstr>3. Ejercicios – complejidad en recursión</vt:lpstr>
      <vt:lpstr>3. Ejercicios – complejidad búsqueda binaria</vt:lpstr>
      <vt:lpstr>3. Ejercicios – complejidad búsqueda binaria</vt:lpstr>
      <vt:lpstr>4. Especificación de un programa</vt:lpstr>
      <vt:lpstr>3. Ejercicios – Especificar y calcular complejidad</vt:lpstr>
      <vt:lpstr>3. Ejercicios – Especificar y calcular complejidad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54</cp:revision>
  <dcterms:created xsi:type="dcterms:W3CDTF">2018-02-07T15:55:56Z</dcterms:created>
  <dcterms:modified xsi:type="dcterms:W3CDTF">2019-06-07T19:51:27Z</dcterms:modified>
</cp:coreProperties>
</file>