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61" r:id="rId4"/>
    <p:sldId id="289" r:id="rId5"/>
    <p:sldId id="290" r:id="rId6"/>
    <p:sldId id="291" r:id="rId7"/>
    <p:sldId id="292" r:id="rId8"/>
    <p:sldId id="293" r:id="rId9"/>
    <p:sldId id="294" r:id="rId10"/>
    <p:sldId id="295" r:id="rId11"/>
    <p:sldId id="296" r:id="rId1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9" autoAdjust="0"/>
    <p:restoredTop sz="94660"/>
  </p:normalViewPr>
  <p:slideViewPr>
    <p:cSldViewPr snapToGrid="0">
      <p:cViewPr varScale="1">
        <p:scale>
          <a:sx n="59" d="100"/>
          <a:sy n="59" d="100"/>
        </p:scale>
        <p:origin x="-234" y="-3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CO"/>
          </a:p>
        </p:txBody>
      </p:sp>
      <p:sp>
        <p:nvSpPr>
          <p:cNvPr id="4" name="Marcador de fecha 3"/>
          <p:cNvSpPr>
            <a:spLocks noGrp="1"/>
          </p:cNvSpPr>
          <p:nvPr>
            <p:ph type="dt" sz="half" idx="10"/>
          </p:nvPr>
        </p:nvSpPr>
        <p:spPr/>
        <p:txBody>
          <a:bodyPr/>
          <a:lstStyle/>
          <a:p>
            <a:fld id="{8AD2BFB9-12BD-4003-B968-456208DCF3D6}" type="datetimeFigureOut">
              <a:rPr lang="es-CO" smtClean="0"/>
              <a:t>31/05/2019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79C35FB-A37B-4688-A0ED-2AD0F16CC177}" type="slidenum">
              <a:rPr lang="es-CO" smtClean="0"/>
              <a:t>‹Nº›</a:t>
            </a:fld>
            <a:endParaRPr lang="es-CO"/>
          </a:p>
        </p:txBody>
      </p:sp>
    </p:spTree>
    <p:extLst>
      <p:ext uri="{BB962C8B-B14F-4D97-AF65-F5344CB8AC3E}">
        <p14:creationId xmlns:p14="http://schemas.microsoft.com/office/powerpoint/2010/main" val="2968963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8AD2BFB9-12BD-4003-B968-456208DCF3D6}" type="datetimeFigureOut">
              <a:rPr lang="es-CO" smtClean="0"/>
              <a:t>31/05/2019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79C35FB-A37B-4688-A0ED-2AD0F16CC177}" type="slidenum">
              <a:rPr lang="es-CO" smtClean="0"/>
              <a:t>‹Nº›</a:t>
            </a:fld>
            <a:endParaRPr lang="es-CO"/>
          </a:p>
        </p:txBody>
      </p:sp>
    </p:spTree>
    <p:extLst>
      <p:ext uri="{BB962C8B-B14F-4D97-AF65-F5344CB8AC3E}">
        <p14:creationId xmlns:p14="http://schemas.microsoft.com/office/powerpoint/2010/main" val="2928006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8AD2BFB9-12BD-4003-B968-456208DCF3D6}" type="datetimeFigureOut">
              <a:rPr lang="es-CO" smtClean="0"/>
              <a:t>31/05/2019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79C35FB-A37B-4688-A0ED-2AD0F16CC177}" type="slidenum">
              <a:rPr lang="es-CO" smtClean="0"/>
              <a:t>‹Nº›</a:t>
            </a:fld>
            <a:endParaRPr lang="es-CO"/>
          </a:p>
        </p:txBody>
      </p:sp>
    </p:spTree>
    <p:extLst>
      <p:ext uri="{BB962C8B-B14F-4D97-AF65-F5344CB8AC3E}">
        <p14:creationId xmlns:p14="http://schemas.microsoft.com/office/powerpoint/2010/main" val="1026225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8AD2BFB9-12BD-4003-B968-456208DCF3D6}" type="datetimeFigureOut">
              <a:rPr lang="es-CO" smtClean="0"/>
              <a:t>31/05/2019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79C35FB-A37B-4688-A0ED-2AD0F16CC177}" type="slidenum">
              <a:rPr lang="es-CO" smtClean="0"/>
              <a:t>‹Nº›</a:t>
            </a:fld>
            <a:endParaRPr lang="es-CO"/>
          </a:p>
        </p:txBody>
      </p:sp>
    </p:spTree>
    <p:extLst>
      <p:ext uri="{BB962C8B-B14F-4D97-AF65-F5344CB8AC3E}">
        <p14:creationId xmlns:p14="http://schemas.microsoft.com/office/powerpoint/2010/main" val="418742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8AD2BFB9-12BD-4003-B968-456208DCF3D6}" type="datetimeFigureOut">
              <a:rPr lang="es-CO" smtClean="0"/>
              <a:t>31/05/2019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79C35FB-A37B-4688-A0ED-2AD0F16CC177}" type="slidenum">
              <a:rPr lang="es-CO" smtClean="0"/>
              <a:t>‹Nº›</a:t>
            </a:fld>
            <a:endParaRPr lang="es-CO"/>
          </a:p>
        </p:txBody>
      </p:sp>
    </p:spTree>
    <p:extLst>
      <p:ext uri="{BB962C8B-B14F-4D97-AF65-F5344CB8AC3E}">
        <p14:creationId xmlns:p14="http://schemas.microsoft.com/office/powerpoint/2010/main" val="726281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8AD2BFB9-12BD-4003-B968-456208DCF3D6}" type="datetimeFigureOut">
              <a:rPr lang="es-CO" smtClean="0"/>
              <a:t>31/05/2019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979C35FB-A37B-4688-A0ED-2AD0F16CC177}" type="slidenum">
              <a:rPr lang="es-CO" smtClean="0"/>
              <a:t>‹Nº›</a:t>
            </a:fld>
            <a:endParaRPr lang="es-CO"/>
          </a:p>
        </p:txBody>
      </p:sp>
    </p:spTree>
    <p:extLst>
      <p:ext uri="{BB962C8B-B14F-4D97-AF65-F5344CB8AC3E}">
        <p14:creationId xmlns:p14="http://schemas.microsoft.com/office/powerpoint/2010/main" val="1221779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8AD2BFB9-12BD-4003-B968-456208DCF3D6}" type="datetimeFigureOut">
              <a:rPr lang="es-CO" smtClean="0"/>
              <a:t>31/05/2019</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979C35FB-A37B-4688-A0ED-2AD0F16CC177}" type="slidenum">
              <a:rPr lang="es-CO" smtClean="0"/>
              <a:t>‹Nº›</a:t>
            </a:fld>
            <a:endParaRPr lang="es-CO"/>
          </a:p>
        </p:txBody>
      </p:sp>
    </p:spTree>
    <p:extLst>
      <p:ext uri="{BB962C8B-B14F-4D97-AF65-F5344CB8AC3E}">
        <p14:creationId xmlns:p14="http://schemas.microsoft.com/office/powerpoint/2010/main" val="41258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8AD2BFB9-12BD-4003-B968-456208DCF3D6}" type="datetimeFigureOut">
              <a:rPr lang="es-CO" smtClean="0"/>
              <a:t>31/05/2019</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979C35FB-A37B-4688-A0ED-2AD0F16CC177}" type="slidenum">
              <a:rPr lang="es-CO" smtClean="0"/>
              <a:t>‹Nº›</a:t>
            </a:fld>
            <a:endParaRPr lang="es-CO"/>
          </a:p>
        </p:txBody>
      </p:sp>
    </p:spTree>
    <p:extLst>
      <p:ext uri="{BB962C8B-B14F-4D97-AF65-F5344CB8AC3E}">
        <p14:creationId xmlns:p14="http://schemas.microsoft.com/office/powerpoint/2010/main" val="3514465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AD2BFB9-12BD-4003-B968-456208DCF3D6}" type="datetimeFigureOut">
              <a:rPr lang="es-CO" smtClean="0"/>
              <a:t>31/05/2019</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979C35FB-A37B-4688-A0ED-2AD0F16CC177}" type="slidenum">
              <a:rPr lang="es-CO" smtClean="0"/>
              <a:t>‹Nº›</a:t>
            </a:fld>
            <a:endParaRPr lang="es-CO"/>
          </a:p>
        </p:txBody>
      </p:sp>
    </p:spTree>
    <p:extLst>
      <p:ext uri="{BB962C8B-B14F-4D97-AF65-F5344CB8AC3E}">
        <p14:creationId xmlns:p14="http://schemas.microsoft.com/office/powerpoint/2010/main" val="1129060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8AD2BFB9-12BD-4003-B968-456208DCF3D6}" type="datetimeFigureOut">
              <a:rPr lang="es-CO" smtClean="0"/>
              <a:t>31/05/2019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979C35FB-A37B-4688-A0ED-2AD0F16CC177}" type="slidenum">
              <a:rPr lang="es-CO" smtClean="0"/>
              <a:t>‹Nº›</a:t>
            </a:fld>
            <a:endParaRPr lang="es-CO"/>
          </a:p>
        </p:txBody>
      </p:sp>
    </p:spTree>
    <p:extLst>
      <p:ext uri="{BB962C8B-B14F-4D97-AF65-F5344CB8AC3E}">
        <p14:creationId xmlns:p14="http://schemas.microsoft.com/office/powerpoint/2010/main" val="1079914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8AD2BFB9-12BD-4003-B968-456208DCF3D6}" type="datetimeFigureOut">
              <a:rPr lang="es-CO" smtClean="0"/>
              <a:t>31/05/2019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979C35FB-A37B-4688-A0ED-2AD0F16CC177}" type="slidenum">
              <a:rPr lang="es-CO" smtClean="0"/>
              <a:t>‹Nº›</a:t>
            </a:fld>
            <a:endParaRPr lang="es-CO"/>
          </a:p>
        </p:txBody>
      </p:sp>
    </p:spTree>
    <p:extLst>
      <p:ext uri="{BB962C8B-B14F-4D97-AF65-F5344CB8AC3E}">
        <p14:creationId xmlns:p14="http://schemas.microsoft.com/office/powerpoint/2010/main" val="3536328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D2BFB9-12BD-4003-B968-456208DCF3D6}" type="datetimeFigureOut">
              <a:rPr lang="es-CO" smtClean="0"/>
              <a:t>31/05/2019</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9C35FB-A37B-4688-A0ED-2AD0F16CC177}" type="slidenum">
              <a:rPr lang="es-CO" smtClean="0"/>
              <a:t>‹Nº›</a:t>
            </a:fld>
            <a:endParaRPr lang="es-CO"/>
          </a:p>
        </p:txBody>
      </p:sp>
    </p:spTree>
    <p:extLst>
      <p:ext uri="{BB962C8B-B14F-4D97-AF65-F5344CB8AC3E}">
        <p14:creationId xmlns:p14="http://schemas.microsoft.com/office/powerpoint/2010/main" val="197457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es.wikipedia.org/wiki/M%C3%A1quina_de_Turing"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98584" y="1184030"/>
            <a:ext cx="11101753" cy="1610825"/>
          </a:xfrm>
        </p:spPr>
        <p:txBody>
          <a:bodyPr>
            <a:normAutofit/>
          </a:bodyPr>
          <a:lstStyle/>
          <a:p>
            <a:r>
              <a:rPr lang="es-CO" sz="3600" b="1" i="1" dirty="0" smtClean="0"/>
              <a:t>TEORIA DE LA COMPLEJIDAD COMPUTACIONAL</a:t>
            </a:r>
            <a:r>
              <a:rPr lang="es-CO" dirty="0" smtClean="0"/>
              <a:t/>
            </a:r>
            <a:br>
              <a:rPr lang="es-CO" dirty="0" smtClean="0"/>
            </a:br>
            <a:r>
              <a:rPr lang="es-CO" sz="2800" dirty="0" smtClean="0"/>
              <a:t>(en palabras simples)</a:t>
            </a:r>
            <a:endParaRPr lang="es-CO" sz="2800" dirty="0"/>
          </a:p>
        </p:txBody>
      </p:sp>
      <p:sp>
        <p:nvSpPr>
          <p:cNvPr id="3" name="Subtítulo 2"/>
          <p:cNvSpPr>
            <a:spLocks noGrp="1"/>
          </p:cNvSpPr>
          <p:nvPr>
            <p:ph type="subTitle" idx="1"/>
          </p:nvPr>
        </p:nvSpPr>
        <p:spPr>
          <a:xfrm>
            <a:off x="1195753" y="4598499"/>
            <a:ext cx="10117015" cy="1345101"/>
          </a:xfrm>
        </p:spPr>
        <p:txBody>
          <a:bodyPr>
            <a:normAutofit/>
          </a:bodyPr>
          <a:lstStyle/>
          <a:p>
            <a:pPr algn="r"/>
            <a:r>
              <a:rPr lang="es-CO" dirty="0" smtClean="0"/>
              <a:t>Carlos Augusto Meneses E. (2018)</a:t>
            </a:r>
          </a:p>
          <a:p>
            <a:pPr algn="r"/>
            <a:endParaRPr lang="es-CO" dirty="0" smtClean="0"/>
          </a:p>
          <a:p>
            <a:pPr algn="r"/>
            <a:r>
              <a:rPr lang="es-CO" sz="1400" dirty="0" smtClean="0"/>
              <a:t>Tomado de:  </a:t>
            </a:r>
            <a:r>
              <a:rPr lang="es-CO" sz="1400" i="1" dirty="0" smtClean="0"/>
              <a:t>https</a:t>
            </a:r>
            <a:r>
              <a:rPr lang="es-CO" sz="1400" i="1" dirty="0"/>
              <a:t>://frikosfera.wordpress.com/2015/03/13/la-teoria-de-la-complejidad-computacional-en-palabras-no-tan-complejas/</a:t>
            </a:r>
          </a:p>
        </p:txBody>
      </p:sp>
    </p:spTree>
    <p:extLst>
      <p:ext uri="{BB962C8B-B14F-4D97-AF65-F5344CB8AC3E}">
        <p14:creationId xmlns:p14="http://schemas.microsoft.com/office/powerpoint/2010/main" val="1764496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83323" y="400571"/>
            <a:ext cx="8153400" cy="871538"/>
          </a:xfrm>
        </p:spPr>
        <p:txBody>
          <a:bodyPr>
            <a:normAutofit/>
          </a:bodyPr>
          <a:lstStyle/>
          <a:p>
            <a:r>
              <a:rPr lang="es-CO" sz="2400" b="1" dirty="0" smtClean="0"/>
              <a:t>Teoría de la Complejidad Computacional – Problemas de decisión</a:t>
            </a:r>
            <a:endParaRPr lang="es-CO" sz="2400" b="1" dirty="0"/>
          </a:p>
        </p:txBody>
      </p:sp>
      <p:sp>
        <p:nvSpPr>
          <p:cNvPr id="4" name="CuadroTexto 3"/>
          <p:cNvSpPr txBox="1"/>
          <p:nvPr/>
        </p:nvSpPr>
        <p:spPr>
          <a:xfrm>
            <a:off x="798490" y="1595500"/>
            <a:ext cx="10959755" cy="4524315"/>
          </a:xfrm>
          <a:prstGeom prst="rect">
            <a:avLst/>
          </a:prstGeom>
          <a:noFill/>
        </p:spPr>
        <p:txBody>
          <a:bodyPr wrap="square" rtlCol="0">
            <a:spAutoFit/>
          </a:bodyPr>
          <a:lstStyle/>
          <a:p>
            <a:r>
              <a:rPr lang="es-CO" sz="2400" b="1" dirty="0"/>
              <a:t>Clase L:</a:t>
            </a:r>
            <a:r>
              <a:rPr lang="es-CO" sz="2400" dirty="0"/>
              <a:t> Es el conjunto de los problemas de decisión que pueden ser resueltos en espacio log(n) (sin contar el tamaño de la entrada), donde n es el tamaño de la entrada, por una máquina de Turing </a:t>
            </a:r>
            <a:r>
              <a:rPr lang="es-CO" sz="2400" i="1" dirty="0" smtClean="0"/>
              <a:t>determinista </a:t>
            </a:r>
            <a:r>
              <a:rPr lang="es-CO" sz="2400" dirty="0" smtClean="0"/>
              <a:t>tal </a:t>
            </a:r>
            <a:r>
              <a:rPr lang="es-CO" sz="2400" dirty="0"/>
              <a:t>que la solución si existe es única</a:t>
            </a:r>
            <a:r>
              <a:rPr lang="es-CO" sz="2400" dirty="0" smtClean="0"/>
              <a:t>.</a:t>
            </a:r>
          </a:p>
          <a:p>
            <a:endParaRPr lang="es-CO" sz="2400" dirty="0"/>
          </a:p>
          <a:p>
            <a:r>
              <a:rPr lang="es-CO" sz="2400" b="1" dirty="0"/>
              <a:t>Clase NL:</a:t>
            </a:r>
            <a:r>
              <a:rPr lang="es-CO" sz="2400" dirty="0"/>
              <a:t> La clase de complejidad NL (espacio logarítmico no determinista) es el conjunto de los problemas de decisión que pueden ser resueltos en espacio log(n) (sin contar el tamaño de la entrada), donde n es el tamaño de la entrada, por una máquina de Turing </a:t>
            </a:r>
            <a:r>
              <a:rPr lang="es-CO" sz="2400" i="1" dirty="0"/>
              <a:t>no determinista</a:t>
            </a:r>
            <a:r>
              <a:rPr lang="es-CO" sz="2400" dirty="0"/>
              <a:t> tal </a:t>
            </a:r>
            <a:r>
              <a:rPr lang="es-CO" sz="2400" dirty="0" smtClean="0"/>
              <a:t>que </a:t>
            </a:r>
            <a:r>
              <a:rPr lang="es-CO" sz="2400" dirty="0"/>
              <a:t>la solución si existe es única.</a:t>
            </a:r>
          </a:p>
          <a:p>
            <a:endParaRPr lang="es-CO" sz="2400" b="1" smtClean="0"/>
          </a:p>
          <a:p>
            <a:r>
              <a:rPr lang="es-CO" sz="2400" b="1" smtClean="0"/>
              <a:t>Clase </a:t>
            </a:r>
            <a:r>
              <a:rPr lang="es-CO" sz="2400" b="1" dirty="0"/>
              <a:t>P:</a:t>
            </a:r>
            <a:r>
              <a:rPr lang="es-CO" sz="2400" dirty="0"/>
              <a:t> Son todos aquellos problemas de decisión que pueden ser resueltos en una máquina determinista secuencial en un período de tiempo polinómico en proporción a los datos de entrada</a:t>
            </a:r>
            <a:r>
              <a:rPr lang="es-CO" sz="2400" dirty="0" smtClean="0"/>
              <a:t>.</a:t>
            </a:r>
            <a:endParaRPr lang="es-CO" sz="2400" dirty="0"/>
          </a:p>
        </p:txBody>
      </p:sp>
      <p:cxnSp>
        <p:nvCxnSpPr>
          <p:cNvPr id="7" name="Conector recto 6"/>
          <p:cNvCxnSpPr/>
          <p:nvPr/>
        </p:nvCxnSpPr>
        <p:spPr>
          <a:xfrm flipV="1">
            <a:off x="-433754" y="970740"/>
            <a:ext cx="12192000" cy="5459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66609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83323" y="400571"/>
            <a:ext cx="8153400" cy="871538"/>
          </a:xfrm>
        </p:spPr>
        <p:txBody>
          <a:bodyPr>
            <a:normAutofit/>
          </a:bodyPr>
          <a:lstStyle/>
          <a:p>
            <a:r>
              <a:rPr lang="es-CO" sz="2400" b="1" dirty="0" smtClean="0"/>
              <a:t>Teoría de la Complejidad Computacional – Problemas de decisión</a:t>
            </a:r>
            <a:endParaRPr lang="es-CO" sz="2400" b="1" dirty="0"/>
          </a:p>
        </p:txBody>
      </p:sp>
      <p:sp>
        <p:nvSpPr>
          <p:cNvPr id="4" name="CuadroTexto 3"/>
          <p:cNvSpPr txBox="1"/>
          <p:nvPr/>
        </p:nvSpPr>
        <p:spPr>
          <a:xfrm>
            <a:off x="1160585" y="1595500"/>
            <a:ext cx="10269415" cy="4154984"/>
          </a:xfrm>
          <a:prstGeom prst="rect">
            <a:avLst/>
          </a:prstGeom>
          <a:noFill/>
        </p:spPr>
        <p:txBody>
          <a:bodyPr wrap="square" rtlCol="0">
            <a:spAutoFit/>
          </a:bodyPr>
          <a:lstStyle/>
          <a:p>
            <a:r>
              <a:rPr lang="es-CO" sz="2400" b="1" dirty="0" smtClean="0"/>
              <a:t>Clase </a:t>
            </a:r>
            <a:r>
              <a:rPr lang="es-CO" sz="2400" b="1" dirty="0"/>
              <a:t>NP:</a:t>
            </a:r>
            <a:r>
              <a:rPr lang="es-CO" sz="2400" dirty="0"/>
              <a:t> Es el conjunto de problemas que pueden ser resueltos en tiempo polinómico por una máquina de Turing no determinista. La importancia de esta clase de problemas de decisión es que contiene muchos problemas de búsqueda y de optimización para los que se desea saber si existe una cierta solución o si existe una mejor solución que las conocidas. Un ejemplo es el </a:t>
            </a:r>
            <a:r>
              <a:rPr lang="es-CO" sz="2400" dirty="0" smtClean="0"/>
              <a:t>clásico: “problema del viajante</a:t>
            </a:r>
            <a:r>
              <a:rPr lang="es-CO" sz="2400" dirty="0" smtClean="0"/>
              <a:t>”.</a:t>
            </a:r>
          </a:p>
          <a:p>
            <a:endParaRPr lang="es-CO" sz="2400" dirty="0"/>
          </a:p>
          <a:p>
            <a:r>
              <a:rPr lang="es-CO" sz="2400" b="1" dirty="0"/>
              <a:t>Clase NP-Completo:</a:t>
            </a:r>
            <a:r>
              <a:rPr lang="es-CO" sz="2400" dirty="0"/>
              <a:t> Informalmente, los problemas de NP-completos son los problemas más difíciles de NP, en el sentido de que son los más probables de no encontrarse en P. Los problemas de NP-completos son esos problemas NP-duros que están contenidos en NP.</a:t>
            </a:r>
          </a:p>
        </p:txBody>
      </p:sp>
      <p:cxnSp>
        <p:nvCxnSpPr>
          <p:cNvPr id="7" name="Conector recto 6"/>
          <p:cNvCxnSpPr/>
          <p:nvPr/>
        </p:nvCxnSpPr>
        <p:spPr>
          <a:xfrm flipV="1">
            <a:off x="-433754" y="970740"/>
            <a:ext cx="12192000" cy="5459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7767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15470" y="447463"/>
            <a:ext cx="8153400" cy="871538"/>
          </a:xfrm>
        </p:spPr>
        <p:txBody>
          <a:bodyPr>
            <a:normAutofit/>
          </a:bodyPr>
          <a:lstStyle/>
          <a:p>
            <a:r>
              <a:rPr lang="es-CO" sz="2800" b="1" dirty="0" smtClean="0"/>
              <a:t>Teoría de la Computación</a:t>
            </a:r>
            <a:endParaRPr lang="es-CO" sz="2800" b="1" dirty="0"/>
          </a:p>
        </p:txBody>
      </p:sp>
      <p:sp>
        <p:nvSpPr>
          <p:cNvPr id="4" name="CuadroTexto 3"/>
          <p:cNvSpPr txBox="1"/>
          <p:nvPr/>
        </p:nvSpPr>
        <p:spPr>
          <a:xfrm>
            <a:off x="1688123" y="2035712"/>
            <a:ext cx="6494585" cy="3785652"/>
          </a:xfrm>
          <a:prstGeom prst="rect">
            <a:avLst/>
          </a:prstGeom>
          <a:noFill/>
        </p:spPr>
        <p:txBody>
          <a:bodyPr wrap="square" rtlCol="0">
            <a:spAutoFit/>
          </a:bodyPr>
          <a:lstStyle/>
          <a:p>
            <a:r>
              <a:rPr lang="es-CO" sz="2400" dirty="0"/>
              <a:t>La teoría de la computación es una ciencia, específicamente una rama de la matemática y de la computación que centra su interés en estudio y definición formal de los cómputos y su principal objetivo es responder ¿Cuáles son las capacidades y limitaciones de los ordenadores? Para ello se vale de otras teorías </a:t>
            </a:r>
            <a:r>
              <a:rPr lang="es-CO" sz="2400" dirty="0" smtClean="0"/>
              <a:t>como:</a:t>
            </a:r>
          </a:p>
          <a:p>
            <a:pPr marL="457200" indent="-457200">
              <a:buFontTx/>
              <a:buChar char="-"/>
            </a:pPr>
            <a:r>
              <a:rPr lang="es-CO" sz="2400" i="1" dirty="0" smtClean="0"/>
              <a:t>teoría </a:t>
            </a:r>
            <a:r>
              <a:rPr lang="es-CO" sz="2400" i="1" dirty="0"/>
              <a:t>de autómatas</a:t>
            </a:r>
            <a:r>
              <a:rPr lang="es-CO" sz="2400" dirty="0" smtClean="0"/>
              <a:t>,</a:t>
            </a:r>
          </a:p>
          <a:p>
            <a:pPr marL="457200" indent="-457200">
              <a:buFontTx/>
              <a:buChar char="-"/>
            </a:pPr>
            <a:r>
              <a:rPr lang="es-CO" sz="2400" i="1" dirty="0" smtClean="0"/>
              <a:t>teoría </a:t>
            </a:r>
            <a:r>
              <a:rPr lang="es-CO" sz="2400" i="1" dirty="0"/>
              <a:t>de </a:t>
            </a:r>
            <a:r>
              <a:rPr lang="es-CO" sz="2400" i="1" dirty="0" err="1"/>
              <a:t>computabilidad</a:t>
            </a:r>
            <a:r>
              <a:rPr lang="es-CO" sz="2400" i="1" dirty="0"/>
              <a:t> </a:t>
            </a:r>
            <a:r>
              <a:rPr lang="es-CO" sz="2400" dirty="0"/>
              <a:t>y </a:t>
            </a:r>
            <a:endParaRPr lang="es-CO" sz="2400" dirty="0" smtClean="0"/>
          </a:p>
          <a:p>
            <a:pPr marL="457200" indent="-457200">
              <a:buFontTx/>
              <a:buChar char="-"/>
            </a:pPr>
            <a:r>
              <a:rPr lang="es-CO" sz="2400" i="1" dirty="0" smtClean="0"/>
              <a:t>teoría </a:t>
            </a:r>
            <a:r>
              <a:rPr lang="es-CO" sz="2400" i="1" dirty="0"/>
              <a:t>de complejidad computacional</a:t>
            </a:r>
            <a:r>
              <a:rPr lang="es-CO" sz="2400" dirty="0"/>
              <a:t>.</a:t>
            </a:r>
          </a:p>
        </p:txBody>
      </p:sp>
      <p:cxnSp>
        <p:nvCxnSpPr>
          <p:cNvPr id="7" name="Conector recto 6"/>
          <p:cNvCxnSpPr/>
          <p:nvPr/>
        </p:nvCxnSpPr>
        <p:spPr>
          <a:xfrm flipV="1">
            <a:off x="0" y="1064525"/>
            <a:ext cx="12192000" cy="54591"/>
          </a:xfrm>
          <a:prstGeom prst="line">
            <a:avLst/>
          </a:prstGeom>
        </p:spPr>
        <p:style>
          <a:lnRef idx="1">
            <a:schemeClr val="accent1"/>
          </a:lnRef>
          <a:fillRef idx="0">
            <a:schemeClr val="accent1"/>
          </a:fillRef>
          <a:effectRef idx="0">
            <a:schemeClr val="accent1"/>
          </a:effectRef>
          <a:fontRef idx="minor">
            <a:schemeClr val="tx1"/>
          </a:fontRef>
        </p:style>
      </p:cxnSp>
      <p:pic>
        <p:nvPicPr>
          <p:cNvPr id="8" name="Imagen 7" descr="https://i0.wp.com/people.cs.georgetown.edu/~cnewport/teaching/cosc545-spring14/turingMachine.gif"/>
          <p:cNvPicPr/>
          <p:nvPr/>
        </p:nvPicPr>
        <p:blipFill>
          <a:blip r:embed="rId2">
            <a:extLst>
              <a:ext uri="{28A0092B-C50C-407E-A947-70E740481C1C}">
                <a14:useLocalDpi xmlns:a14="http://schemas.microsoft.com/office/drawing/2010/main" val="0"/>
              </a:ext>
            </a:extLst>
          </a:blip>
          <a:srcRect/>
          <a:stretch>
            <a:fillRect/>
          </a:stretch>
        </p:blipFill>
        <p:spPr bwMode="auto">
          <a:xfrm>
            <a:off x="8088923" y="2954835"/>
            <a:ext cx="3810000" cy="2609850"/>
          </a:xfrm>
          <a:prstGeom prst="rect">
            <a:avLst/>
          </a:prstGeom>
          <a:noFill/>
          <a:ln>
            <a:noFill/>
          </a:ln>
        </p:spPr>
      </p:pic>
    </p:spTree>
    <p:extLst>
      <p:ext uri="{BB962C8B-B14F-4D97-AF65-F5344CB8AC3E}">
        <p14:creationId xmlns:p14="http://schemas.microsoft.com/office/powerpoint/2010/main" val="42809730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15470" y="447463"/>
            <a:ext cx="8153400" cy="871538"/>
          </a:xfrm>
        </p:spPr>
        <p:txBody>
          <a:bodyPr>
            <a:normAutofit/>
          </a:bodyPr>
          <a:lstStyle/>
          <a:p>
            <a:r>
              <a:rPr lang="es-CO" sz="2800" b="1" dirty="0" smtClean="0"/>
              <a:t>Teoría de Autómatas</a:t>
            </a:r>
            <a:endParaRPr lang="es-CO" sz="2800" b="1" dirty="0"/>
          </a:p>
        </p:txBody>
      </p:sp>
      <p:sp>
        <p:nvSpPr>
          <p:cNvPr id="4" name="CuadroTexto 3"/>
          <p:cNvSpPr txBox="1"/>
          <p:nvPr/>
        </p:nvSpPr>
        <p:spPr>
          <a:xfrm>
            <a:off x="1688123" y="2035712"/>
            <a:ext cx="7784123" cy="3416320"/>
          </a:xfrm>
          <a:prstGeom prst="rect">
            <a:avLst/>
          </a:prstGeom>
          <a:noFill/>
        </p:spPr>
        <p:txBody>
          <a:bodyPr wrap="square" rtlCol="0">
            <a:spAutoFit/>
          </a:bodyPr>
          <a:lstStyle/>
          <a:p>
            <a:r>
              <a:rPr lang="es-CO" sz="2400" dirty="0" smtClean="0"/>
              <a:t>- Estudia </a:t>
            </a:r>
            <a:r>
              <a:rPr lang="es-CO" sz="2400" dirty="0"/>
              <a:t>las máquinas abstractas y los problemas que éstas son capaces de resolver. La teoría de autómatas está estrechamente relacionada con </a:t>
            </a:r>
            <a:r>
              <a:rPr lang="es-CO" sz="2400" i="1" dirty="0"/>
              <a:t>la teoría del lenguaje formal</a:t>
            </a:r>
            <a:r>
              <a:rPr lang="es-CO" sz="2400" dirty="0"/>
              <a:t> ya que los autómatas son clasificados a menudo por la </a:t>
            </a:r>
            <a:r>
              <a:rPr lang="es-CO" sz="2400" i="1" dirty="0"/>
              <a:t>clase de lenguajes formales </a:t>
            </a:r>
            <a:r>
              <a:rPr lang="es-CO" sz="2400" dirty="0"/>
              <a:t>que son capaces de reconocer. </a:t>
            </a:r>
            <a:endParaRPr lang="es-CO" sz="2400" dirty="0" smtClean="0"/>
          </a:p>
          <a:p>
            <a:endParaRPr lang="es-CO" sz="2400" dirty="0" smtClean="0"/>
          </a:p>
          <a:p>
            <a:r>
              <a:rPr lang="es-CO" sz="2400" dirty="0" smtClean="0"/>
              <a:t>- Tiene </a:t>
            </a:r>
            <a:r>
              <a:rPr lang="es-CO" sz="2400" dirty="0"/>
              <a:t>un papel central en varias aplicaciones de las ciencias de la computación, incluyendo procesamiento de texto, compiladores, diseño de hardware e inteligencia artificial.</a:t>
            </a:r>
          </a:p>
        </p:txBody>
      </p:sp>
      <p:cxnSp>
        <p:nvCxnSpPr>
          <p:cNvPr id="7" name="Conector recto 6"/>
          <p:cNvCxnSpPr/>
          <p:nvPr/>
        </p:nvCxnSpPr>
        <p:spPr>
          <a:xfrm flipV="1">
            <a:off x="0" y="1064525"/>
            <a:ext cx="12192000" cy="5459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00991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15470" y="447463"/>
            <a:ext cx="8153400" cy="871538"/>
          </a:xfrm>
        </p:spPr>
        <p:txBody>
          <a:bodyPr>
            <a:normAutofit/>
          </a:bodyPr>
          <a:lstStyle/>
          <a:p>
            <a:r>
              <a:rPr lang="es-CO" sz="2800" b="1" dirty="0" smtClean="0"/>
              <a:t>Teoría de la </a:t>
            </a:r>
            <a:r>
              <a:rPr lang="es-CO" sz="2800" b="1" dirty="0" err="1" smtClean="0"/>
              <a:t>computabilidad</a:t>
            </a:r>
            <a:endParaRPr lang="es-CO" sz="2800" b="1" dirty="0"/>
          </a:p>
        </p:txBody>
      </p:sp>
      <p:sp>
        <p:nvSpPr>
          <p:cNvPr id="4" name="CuadroTexto 3"/>
          <p:cNvSpPr txBox="1"/>
          <p:nvPr/>
        </p:nvSpPr>
        <p:spPr>
          <a:xfrm>
            <a:off x="1688123" y="2035712"/>
            <a:ext cx="7784123" cy="1569660"/>
          </a:xfrm>
          <a:prstGeom prst="rect">
            <a:avLst/>
          </a:prstGeom>
          <a:noFill/>
        </p:spPr>
        <p:txBody>
          <a:bodyPr wrap="square" rtlCol="0">
            <a:spAutoFit/>
          </a:bodyPr>
          <a:lstStyle/>
          <a:p>
            <a:r>
              <a:rPr lang="es-CO" sz="2400" dirty="0" smtClean="0"/>
              <a:t>- Explora </a:t>
            </a:r>
            <a:r>
              <a:rPr lang="es-CO" sz="2400" dirty="0"/>
              <a:t>los límites de la posibilidad de solucionar problemas mediante </a:t>
            </a:r>
            <a:r>
              <a:rPr lang="es-CO" sz="2400" b="1" i="1" dirty="0"/>
              <a:t>algoritmos</a:t>
            </a:r>
            <a:r>
              <a:rPr lang="es-CO" sz="2400" dirty="0"/>
              <a:t>. Gran parte de las ciencias computacionales están dedicadas a resolver problemas de forma </a:t>
            </a:r>
            <a:r>
              <a:rPr lang="es-CO" sz="2400" dirty="0" smtClean="0"/>
              <a:t>algorítmica.</a:t>
            </a:r>
            <a:endParaRPr lang="es-CO" sz="2400" dirty="0"/>
          </a:p>
        </p:txBody>
      </p:sp>
      <p:cxnSp>
        <p:nvCxnSpPr>
          <p:cNvPr id="7" name="Conector recto 6"/>
          <p:cNvCxnSpPr/>
          <p:nvPr/>
        </p:nvCxnSpPr>
        <p:spPr>
          <a:xfrm flipV="1">
            <a:off x="0" y="1064525"/>
            <a:ext cx="12192000" cy="5459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8847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15470" y="447463"/>
            <a:ext cx="8153400" cy="871538"/>
          </a:xfrm>
        </p:spPr>
        <p:txBody>
          <a:bodyPr>
            <a:normAutofit/>
          </a:bodyPr>
          <a:lstStyle/>
          <a:p>
            <a:r>
              <a:rPr lang="es-CO" sz="2800" b="1" dirty="0" smtClean="0"/>
              <a:t>Teoría de la Complejidad Computacional</a:t>
            </a:r>
            <a:endParaRPr lang="es-CO" sz="2800" b="1" dirty="0"/>
          </a:p>
        </p:txBody>
      </p:sp>
      <p:sp>
        <p:nvSpPr>
          <p:cNvPr id="4" name="CuadroTexto 3"/>
          <p:cNvSpPr txBox="1"/>
          <p:nvPr/>
        </p:nvSpPr>
        <p:spPr>
          <a:xfrm>
            <a:off x="1688123" y="2223282"/>
            <a:ext cx="8639908" cy="3046988"/>
          </a:xfrm>
          <a:prstGeom prst="rect">
            <a:avLst/>
          </a:prstGeom>
          <a:noFill/>
        </p:spPr>
        <p:txBody>
          <a:bodyPr wrap="square" rtlCol="0">
            <a:spAutoFit/>
          </a:bodyPr>
          <a:lstStyle/>
          <a:p>
            <a:r>
              <a:rPr lang="es-CO" sz="2400" dirty="0" smtClean="0"/>
              <a:t>- Se </a:t>
            </a:r>
            <a:r>
              <a:rPr lang="es-CO" sz="2400" dirty="0"/>
              <a:t>centra en la clasificación de los </a:t>
            </a:r>
            <a:r>
              <a:rPr lang="es-CO" sz="2400" i="1" dirty="0"/>
              <a:t>problemas computacionales </a:t>
            </a:r>
            <a:r>
              <a:rPr lang="es-CO" sz="2400" dirty="0"/>
              <a:t>de acuerdo a su dificultad inherente, y en la relación entre dichas clases de complejidad. </a:t>
            </a:r>
            <a:endParaRPr lang="es-CO" sz="2400" dirty="0" smtClean="0"/>
          </a:p>
          <a:p>
            <a:endParaRPr lang="es-CO" sz="2400" dirty="0" smtClean="0"/>
          </a:p>
          <a:p>
            <a:r>
              <a:rPr lang="es-CO" sz="2400" dirty="0" smtClean="0"/>
              <a:t>- Estudia </a:t>
            </a:r>
            <a:r>
              <a:rPr lang="es-CO" sz="2400" dirty="0"/>
              <a:t>la </a:t>
            </a:r>
            <a:r>
              <a:rPr lang="es-CO" sz="2400" i="1" dirty="0"/>
              <a:t>eficiencia</a:t>
            </a:r>
            <a:r>
              <a:rPr lang="es-CO" sz="2400" dirty="0"/>
              <a:t> de los algoritmos estableciendo su </a:t>
            </a:r>
            <a:r>
              <a:rPr lang="es-CO" sz="2400" i="1" dirty="0"/>
              <a:t>efectividad</a:t>
            </a:r>
            <a:r>
              <a:rPr lang="es-CO" sz="2400" dirty="0"/>
              <a:t> de acuerdo al </a:t>
            </a:r>
            <a:r>
              <a:rPr lang="es-CO" sz="2400" i="1" dirty="0"/>
              <a:t>tiempo</a:t>
            </a:r>
            <a:r>
              <a:rPr lang="es-CO" sz="2400" dirty="0"/>
              <a:t> de corrida y al </a:t>
            </a:r>
            <a:r>
              <a:rPr lang="es-CO" sz="2400" i="1" dirty="0" smtClean="0"/>
              <a:t>espacio</a:t>
            </a:r>
            <a:r>
              <a:rPr lang="es-CO" sz="2400" dirty="0"/>
              <a:t> requerido en la computadora o almacenamiento de datos, ayudando a evaluar la viabilidad de la implementación práctica en tiempo y costo.</a:t>
            </a:r>
          </a:p>
        </p:txBody>
      </p:sp>
      <p:cxnSp>
        <p:nvCxnSpPr>
          <p:cNvPr id="7" name="Conector recto 6"/>
          <p:cNvCxnSpPr/>
          <p:nvPr/>
        </p:nvCxnSpPr>
        <p:spPr>
          <a:xfrm flipV="1">
            <a:off x="0" y="1064525"/>
            <a:ext cx="12192000" cy="5459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7703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88123" y="447463"/>
            <a:ext cx="8153400" cy="871538"/>
          </a:xfrm>
        </p:spPr>
        <p:txBody>
          <a:bodyPr>
            <a:normAutofit/>
          </a:bodyPr>
          <a:lstStyle/>
          <a:p>
            <a:r>
              <a:rPr lang="es-CO" sz="2800" b="1" dirty="0" smtClean="0"/>
              <a:t>Máquina de Turing</a:t>
            </a:r>
            <a:endParaRPr lang="es-CO" sz="2800" b="1" dirty="0"/>
          </a:p>
        </p:txBody>
      </p:sp>
      <p:sp>
        <p:nvSpPr>
          <p:cNvPr id="4" name="CuadroTexto 3"/>
          <p:cNvSpPr txBox="1"/>
          <p:nvPr/>
        </p:nvSpPr>
        <p:spPr>
          <a:xfrm>
            <a:off x="1148861" y="1736178"/>
            <a:ext cx="10046677" cy="4739759"/>
          </a:xfrm>
          <a:prstGeom prst="rect">
            <a:avLst/>
          </a:prstGeom>
          <a:noFill/>
        </p:spPr>
        <p:txBody>
          <a:bodyPr wrap="square" rtlCol="0">
            <a:spAutoFit/>
          </a:bodyPr>
          <a:lstStyle/>
          <a:p>
            <a:r>
              <a:rPr lang="es-CO" sz="2400" i="1" dirty="0"/>
              <a:t>…Érase una vez, una Máquina de Turing que no calculaba tiempo ni </a:t>
            </a:r>
            <a:r>
              <a:rPr lang="es-CO" sz="2400" i="1" dirty="0" smtClean="0"/>
              <a:t>memoria.. </a:t>
            </a:r>
          </a:p>
          <a:p>
            <a:endParaRPr lang="es-CO" dirty="0"/>
          </a:p>
          <a:p>
            <a:r>
              <a:rPr lang="es-CO" sz="2000" dirty="0" smtClean="0"/>
              <a:t>- La </a:t>
            </a:r>
            <a:r>
              <a:rPr lang="es-CO" sz="2000" dirty="0"/>
              <a:t>historia de la teoría computacional comienza con uno de los aportes más influyentes como lo fueron las </a:t>
            </a:r>
            <a:r>
              <a:rPr lang="es-CO" sz="2000" dirty="0">
                <a:hlinkClick r:id="rId2"/>
              </a:rPr>
              <a:t>Máquinas de Turing</a:t>
            </a:r>
            <a:r>
              <a:rPr lang="es-CO" sz="2000" dirty="0"/>
              <a:t> en 1936, las cuales resultaron ser una noción de computadora muy flexible y robusta. </a:t>
            </a:r>
            <a:endParaRPr lang="es-CO" sz="2000" dirty="0" smtClean="0"/>
          </a:p>
          <a:p>
            <a:endParaRPr lang="es-CO" sz="2000" dirty="0" smtClean="0"/>
          </a:p>
          <a:p>
            <a:r>
              <a:rPr lang="es-CO" sz="2000" dirty="0" smtClean="0"/>
              <a:t>- A </a:t>
            </a:r>
            <a:r>
              <a:rPr lang="es-CO" sz="2000" dirty="0"/>
              <a:t>medida que las computadoras se desarrollaban en los 40’s y los 50’s, la Máquina de Turing demostró ser el modelo teórico correcto de cómputo</a:t>
            </a:r>
            <a:r>
              <a:rPr lang="es-CO" sz="2000" dirty="0" smtClean="0"/>
              <a:t>.</a:t>
            </a:r>
          </a:p>
          <a:p>
            <a:endParaRPr lang="es-CO" sz="2000" dirty="0" smtClean="0"/>
          </a:p>
          <a:p>
            <a:r>
              <a:rPr lang="es-CO" sz="2000" dirty="0" smtClean="0"/>
              <a:t>- Aunque </a:t>
            </a:r>
            <a:r>
              <a:rPr lang="es-CO" sz="2000" dirty="0"/>
              <a:t>luego se comprobó </a:t>
            </a:r>
            <a:r>
              <a:rPr lang="es-CO" sz="2000" dirty="0" smtClean="0"/>
              <a:t>que estas </a:t>
            </a:r>
            <a:r>
              <a:rPr lang="es-CO" sz="2000" dirty="0"/>
              <a:t>máquinas fallaban al cuantificar el tiempo y la memoria requerida por una computadora, constituyendo un problema critico. </a:t>
            </a:r>
            <a:endParaRPr lang="es-CO" sz="2000" dirty="0" smtClean="0"/>
          </a:p>
          <a:p>
            <a:endParaRPr lang="es-CO" sz="2000" dirty="0"/>
          </a:p>
          <a:p>
            <a:r>
              <a:rPr lang="es-CO" sz="2000" dirty="0" smtClean="0"/>
              <a:t>- La </a:t>
            </a:r>
            <a:r>
              <a:rPr lang="es-CO" sz="2000" dirty="0"/>
              <a:t>idea de medir el tiempo y espacio como una función de la longitud de la entrada, se originó a principios de los 60’s por </a:t>
            </a:r>
            <a:r>
              <a:rPr lang="es-CO" sz="2000" dirty="0" err="1"/>
              <a:t>Hartmanis</a:t>
            </a:r>
            <a:r>
              <a:rPr lang="es-CO" sz="2000" dirty="0"/>
              <a:t> and </a:t>
            </a:r>
            <a:r>
              <a:rPr lang="es-CO" sz="2000" dirty="0" err="1"/>
              <a:t>Stearns</a:t>
            </a:r>
            <a:r>
              <a:rPr lang="es-CO" sz="2000" dirty="0"/>
              <a:t>, y así, nació </a:t>
            </a:r>
            <a:r>
              <a:rPr lang="es-CO" sz="2000" i="1" dirty="0"/>
              <a:t>la teoría de la complejidad computacional.</a:t>
            </a:r>
          </a:p>
        </p:txBody>
      </p:sp>
      <p:cxnSp>
        <p:nvCxnSpPr>
          <p:cNvPr id="7" name="Conector recto 6"/>
          <p:cNvCxnSpPr/>
          <p:nvPr/>
        </p:nvCxnSpPr>
        <p:spPr>
          <a:xfrm flipV="1">
            <a:off x="0" y="1064525"/>
            <a:ext cx="12192000" cy="5459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57584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88123" y="447463"/>
            <a:ext cx="8153400" cy="871538"/>
          </a:xfrm>
        </p:spPr>
        <p:txBody>
          <a:bodyPr>
            <a:normAutofit/>
          </a:bodyPr>
          <a:lstStyle/>
          <a:p>
            <a:r>
              <a:rPr lang="es-CO" sz="2800" b="1" dirty="0" smtClean="0"/>
              <a:t>NP-completitud</a:t>
            </a:r>
            <a:endParaRPr lang="es-CO" sz="2800" b="1" dirty="0"/>
          </a:p>
        </p:txBody>
      </p:sp>
      <p:sp>
        <p:nvSpPr>
          <p:cNvPr id="4" name="CuadroTexto 3"/>
          <p:cNvSpPr txBox="1"/>
          <p:nvPr/>
        </p:nvSpPr>
        <p:spPr>
          <a:xfrm>
            <a:off x="1383323" y="1736178"/>
            <a:ext cx="10046677" cy="4154984"/>
          </a:xfrm>
          <a:prstGeom prst="rect">
            <a:avLst/>
          </a:prstGeom>
          <a:noFill/>
        </p:spPr>
        <p:txBody>
          <a:bodyPr wrap="square" rtlCol="0">
            <a:spAutoFit/>
          </a:bodyPr>
          <a:lstStyle/>
          <a:p>
            <a:r>
              <a:rPr lang="es-CO" sz="2400" dirty="0" smtClean="0"/>
              <a:t>- En </a:t>
            </a:r>
            <a:r>
              <a:rPr lang="es-CO" sz="2400" dirty="0"/>
              <a:t>los inicios, los investigadores trataban de entender las nuevas medidas de complejidad, y cómo se relacionaban unas con otras. </a:t>
            </a:r>
            <a:endParaRPr lang="es-CO" sz="2400" dirty="0" smtClean="0"/>
          </a:p>
          <a:p>
            <a:endParaRPr lang="es-CO" sz="2400" dirty="0" smtClean="0"/>
          </a:p>
          <a:p>
            <a:r>
              <a:rPr lang="es-CO" sz="2400" dirty="0" smtClean="0"/>
              <a:t>- En </a:t>
            </a:r>
            <a:r>
              <a:rPr lang="es-CO" sz="2400" dirty="0"/>
              <a:t>1965, </a:t>
            </a:r>
            <a:r>
              <a:rPr lang="es-CO" sz="2400" dirty="0" err="1"/>
              <a:t>Edmonds</a:t>
            </a:r>
            <a:r>
              <a:rPr lang="es-CO" sz="2400" dirty="0"/>
              <a:t> definió un  algoritmo en el cual un polinomio acotaba el tiempo de ejecución (de aquí nace el </a:t>
            </a:r>
            <a:r>
              <a:rPr lang="es-CO" sz="2400" dirty="0" smtClean="0"/>
              <a:t>término </a:t>
            </a:r>
            <a:r>
              <a:rPr lang="es-CO" sz="2400" b="1" i="1" dirty="0" smtClean="0"/>
              <a:t>tiempo polinómico</a:t>
            </a:r>
            <a:r>
              <a:rPr lang="es-CO" sz="2400" dirty="0" smtClean="0"/>
              <a:t>), </a:t>
            </a:r>
            <a:r>
              <a:rPr lang="es-CO" sz="2400" dirty="0"/>
              <a:t>lo que conllevó a la formulación de uno de los conceptos más importantes de la teoría de la complejidad computacional: </a:t>
            </a:r>
            <a:r>
              <a:rPr lang="es-CO" sz="2400" b="1" i="1" dirty="0"/>
              <a:t>la NP-completitud </a:t>
            </a:r>
            <a:r>
              <a:rPr lang="es-CO" sz="2400" dirty="0"/>
              <a:t>y su pregunta fundamental, si </a:t>
            </a:r>
            <a:r>
              <a:rPr lang="es-CO" sz="2400" b="1" dirty="0"/>
              <a:t>¿P=NP? </a:t>
            </a:r>
            <a:r>
              <a:rPr lang="es-CO" sz="2400" dirty="0"/>
              <a:t>lo que en palabras comunes y silvestres pregunta si ¿es posible “verificar” rápidamente soluciones positivas a un problema del tipo SI/NO?, y de ser afirmativa la respuesta ¿es que entonces también se pueden “obtener” las respuestas rápidamente?</a:t>
            </a:r>
          </a:p>
        </p:txBody>
      </p:sp>
      <p:cxnSp>
        <p:nvCxnSpPr>
          <p:cNvPr id="7" name="Conector recto 6"/>
          <p:cNvCxnSpPr/>
          <p:nvPr/>
        </p:nvCxnSpPr>
        <p:spPr>
          <a:xfrm flipV="1">
            <a:off x="0" y="1064525"/>
            <a:ext cx="12192000" cy="5459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3553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88123" y="447463"/>
            <a:ext cx="8153400" cy="871538"/>
          </a:xfrm>
        </p:spPr>
        <p:txBody>
          <a:bodyPr>
            <a:normAutofit/>
          </a:bodyPr>
          <a:lstStyle/>
          <a:p>
            <a:r>
              <a:rPr lang="es-CO" sz="2800" b="1" dirty="0" smtClean="0"/>
              <a:t>Teoría de la Complejidad Computacional</a:t>
            </a:r>
            <a:endParaRPr lang="es-CO" sz="2800" b="1" dirty="0"/>
          </a:p>
        </p:txBody>
      </p:sp>
      <p:sp>
        <p:nvSpPr>
          <p:cNvPr id="4" name="CuadroTexto 3"/>
          <p:cNvSpPr txBox="1"/>
          <p:nvPr/>
        </p:nvSpPr>
        <p:spPr>
          <a:xfrm>
            <a:off x="1383323" y="1736178"/>
            <a:ext cx="10046677" cy="4524315"/>
          </a:xfrm>
          <a:prstGeom prst="rect">
            <a:avLst/>
          </a:prstGeom>
          <a:noFill/>
        </p:spPr>
        <p:txBody>
          <a:bodyPr wrap="square" rtlCol="0">
            <a:spAutoFit/>
          </a:bodyPr>
          <a:lstStyle/>
          <a:p>
            <a:pPr marL="285750" indent="-285750">
              <a:buFontTx/>
              <a:buChar char="-"/>
            </a:pPr>
            <a:r>
              <a:rPr lang="es-CO" sz="2400" dirty="0" smtClean="0"/>
              <a:t>El </a:t>
            </a:r>
            <a:r>
              <a:rPr lang="es-CO" sz="2400" dirty="0"/>
              <a:t>objetivo principal de esta teoría es la creación de mecanismos y herramientas capaces de describir y analizar la complejidad de un algoritmo y la complejidad intrínseca de un problema. </a:t>
            </a:r>
            <a:endParaRPr lang="es-CO" sz="2400" dirty="0" smtClean="0"/>
          </a:p>
          <a:p>
            <a:endParaRPr lang="es-CO" sz="2400" dirty="0" smtClean="0"/>
          </a:p>
          <a:p>
            <a:pPr marL="285750" indent="-285750">
              <a:buFontTx/>
              <a:buChar char="-"/>
            </a:pPr>
            <a:r>
              <a:rPr lang="es-CO" sz="2400" dirty="0" smtClean="0"/>
              <a:t>En </a:t>
            </a:r>
            <a:r>
              <a:rPr lang="es-CO" sz="2400" dirty="0"/>
              <a:t>otras palabras, busca la respuesta </a:t>
            </a:r>
            <a:r>
              <a:rPr lang="es-CO" sz="2400" dirty="0" smtClean="0"/>
              <a:t>a:</a:t>
            </a:r>
            <a:r>
              <a:rPr lang="es-CO" sz="2400" dirty="0"/>
              <a:t> ¿Qué hace a algunos problemas computacionalmente difíciles y a otros sencillos?</a:t>
            </a:r>
          </a:p>
          <a:p>
            <a:endParaRPr lang="es-CO" sz="2400" dirty="0" smtClean="0"/>
          </a:p>
          <a:p>
            <a:pPr marL="285750" indent="-285750">
              <a:buFontTx/>
              <a:buChar char="-"/>
            </a:pPr>
            <a:r>
              <a:rPr lang="es-CO" sz="2400" dirty="0" smtClean="0"/>
              <a:t>Para </a:t>
            </a:r>
            <a:r>
              <a:rPr lang="es-CO" sz="2400" dirty="0"/>
              <a:t>ello, considera los 2 tipos de recursos requeridos durante el cómputo para resolver un </a:t>
            </a:r>
            <a:r>
              <a:rPr lang="es-CO" sz="2400" dirty="0" smtClean="0"/>
              <a:t>problema:</a:t>
            </a:r>
          </a:p>
          <a:p>
            <a:pPr marL="742950" lvl="1" indent="-285750">
              <a:buFont typeface="Arial" panose="020B0604020202020204" pitchFamily="34" charset="0"/>
              <a:buChar char="•"/>
            </a:pPr>
            <a:r>
              <a:rPr lang="es-CO" sz="2400" b="1" i="1" dirty="0" smtClean="0"/>
              <a:t>Tiempo</a:t>
            </a:r>
            <a:r>
              <a:rPr lang="es-CO" sz="2400" b="1" dirty="0"/>
              <a:t>:</a:t>
            </a:r>
            <a:r>
              <a:rPr lang="es-CO" sz="2400" dirty="0"/>
              <a:t> Número de pasos base de ejecución de un algoritmo para resolver un </a:t>
            </a:r>
            <a:r>
              <a:rPr lang="es-CO" sz="2400" dirty="0" smtClean="0"/>
              <a:t>problema.</a:t>
            </a:r>
          </a:p>
          <a:p>
            <a:pPr marL="742950" lvl="1" indent="-285750">
              <a:buFont typeface="Arial" panose="020B0604020202020204" pitchFamily="34" charset="0"/>
              <a:buChar char="•"/>
            </a:pPr>
            <a:r>
              <a:rPr lang="es-CO" sz="2400" b="1" i="1" dirty="0" smtClean="0"/>
              <a:t>Espacio</a:t>
            </a:r>
            <a:r>
              <a:rPr lang="es-CO" sz="2400" b="1" dirty="0"/>
              <a:t>:</a:t>
            </a:r>
            <a:r>
              <a:rPr lang="es-CO" sz="2400" dirty="0"/>
              <a:t> Cantidad de memoria utilizada para resolver un problema.</a:t>
            </a:r>
          </a:p>
        </p:txBody>
      </p:sp>
      <p:cxnSp>
        <p:nvCxnSpPr>
          <p:cNvPr id="7" name="Conector recto 6"/>
          <p:cNvCxnSpPr/>
          <p:nvPr/>
        </p:nvCxnSpPr>
        <p:spPr>
          <a:xfrm flipV="1">
            <a:off x="0" y="1064525"/>
            <a:ext cx="12192000" cy="5459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2149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83323" y="400571"/>
            <a:ext cx="8153400" cy="871538"/>
          </a:xfrm>
        </p:spPr>
        <p:txBody>
          <a:bodyPr>
            <a:normAutofit/>
          </a:bodyPr>
          <a:lstStyle/>
          <a:p>
            <a:r>
              <a:rPr lang="es-CO" sz="2400" b="1" dirty="0" smtClean="0"/>
              <a:t>Teoría de la Complejidad Computacional – Problemas de decisión</a:t>
            </a:r>
            <a:endParaRPr lang="es-CO" sz="2400" b="1" dirty="0"/>
          </a:p>
        </p:txBody>
      </p:sp>
      <p:sp>
        <p:nvSpPr>
          <p:cNvPr id="4" name="CuadroTexto 3"/>
          <p:cNvSpPr txBox="1"/>
          <p:nvPr/>
        </p:nvSpPr>
        <p:spPr>
          <a:xfrm>
            <a:off x="1383323" y="1736178"/>
            <a:ext cx="10046677" cy="3046988"/>
          </a:xfrm>
          <a:prstGeom prst="rect">
            <a:avLst/>
          </a:prstGeom>
          <a:noFill/>
        </p:spPr>
        <p:txBody>
          <a:bodyPr wrap="square" rtlCol="0">
            <a:spAutoFit/>
          </a:bodyPr>
          <a:lstStyle/>
          <a:p>
            <a:pPr marL="342900" indent="-342900">
              <a:buFontTx/>
              <a:buChar char="-"/>
            </a:pPr>
            <a:r>
              <a:rPr lang="es-CO" sz="2400" dirty="0" smtClean="0"/>
              <a:t>Si </a:t>
            </a:r>
            <a:r>
              <a:rPr lang="es-CO" sz="2400" dirty="0"/>
              <a:t>establecemos que un problema es un conjunto de frases de longitud finita que tienen asociadas frases resultantes también de longitud finita. </a:t>
            </a:r>
            <a:endParaRPr lang="es-CO" sz="2400" dirty="0" smtClean="0"/>
          </a:p>
          <a:p>
            <a:endParaRPr lang="es-CO" sz="2400" dirty="0"/>
          </a:p>
          <a:p>
            <a:r>
              <a:rPr lang="es-CO" sz="2400" dirty="0" smtClean="0"/>
              <a:t> </a:t>
            </a:r>
            <a:r>
              <a:rPr lang="es-CO" sz="2400" dirty="0" smtClean="0">
                <a:sym typeface="Wingdings" panose="05000000000000000000" pitchFamily="2" charset="2"/>
              </a:rPr>
              <a:t> </a:t>
            </a:r>
            <a:r>
              <a:rPr lang="es-CO" sz="2400" dirty="0" smtClean="0"/>
              <a:t>Un </a:t>
            </a:r>
            <a:r>
              <a:rPr lang="es-CO" sz="2400" dirty="0"/>
              <a:t>problema de decisión es un problema en donde las respuestas posibles son “sí” o “no”. </a:t>
            </a:r>
            <a:endParaRPr lang="es-CO" sz="2400" dirty="0" smtClean="0"/>
          </a:p>
          <a:p>
            <a:endParaRPr lang="es-CO" sz="2400" dirty="0"/>
          </a:p>
          <a:p>
            <a:r>
              <a:rPr lang="es-CO" sz="2400" dirty="0" smtClean="0"/>
              <a:t>- Según </a:t>
            </a:r>
            <a:r>
              <a:rPr lang="es-CO" sz="2400" dirty="0"/>
              <a:t>la Teoría de la Complejidad Computacional lo problemas de decisión tienen distintas clases de complejidad</a:t>
            </a:r>
            <a:r>
              <a:rPr lang="es-CO" sz="2400" dirty="0" smtClean="0"/>
              <a:t>: </a:t>
            </a:r>
            <a:r>
              <a:rPr lang="es-CO" sz="2400" b="1" dirty="0" smtClean="0"/>
              <a:t>L, NL, P, NP, NP-completo.</a:t>
            </a:r>
            <a:endParaRPr lang="es-CO" sz="2400" b="1" dirty="0"/>
          </a:p>
        </p:txBody>
      </p:sp>
      <p:cxnSp>
        <p:nvCxnSpPr>
          <p:cNvPr id="7" name="Conector recto 6"/>
          <p:cNvCxnSpPr/>
          <p:nvPr/>
        </p:nvCxnSpPr>
        <p:spPr>
          <a:xfrm flipV="1">
            <a:off x="-433754" y="970740"/>
            <a:ext cx="12192000" cy="5459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815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4551</TotalTime>
  <Words>389</Words>
  <Application>Microsoft Office PowerPoint</Application>
  <PresentationFormat>Personalizado</PresentationFormat>
  <Paragraphs>57</Paragraphs>
  <Slides>11</Slides>
  <Notes>0</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Tema de Office</vt:lpstr>
      <vt:lpstr>TEORIA DE LA COMPLEJIDAD COMPUTACIONAL (en palabras simples)</vt:lpstr>
      <vt:lpstr>Teoría de la Computación</vt:lpstr>
      <vt:lpstr>Teoría de Autómatas</vt:lpstr>
      <vt:lpstr>Teoría de la computabilidad</vt:lpstr>
      <vt:lpstr>Teoría de la Complejidad Computacional</vt:lpstr>
      <vt:lpstr>Máquina de Turing</vt:lpstr>
      <vt:lpstr>NP-completitud</vt:lpstr>
      <vt:lpstr>Teoría de la Complejidad Computacional</vt:lpstr>
      <vt:lpstr>Teoría de la Complejidad Computacional – Problemas de decisión</vt:lpstr>
      <vt:lpstr>Teoría de la Complejidad Computacional – Problemas de decisión</vt:lpstr>
      <vt:lpstr>Teoría de la Complejidad Computacional – Problemas de decisión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UTP</dc:creator>
  <cp:lastModifiedBy>Usuario UTP</cp:lastModifiedBy>
  <cp:revision>59</cp:revision>
  <dcterms:created xsi:type="dcterms:W3CDTF">2018-02-07T15:55:56Z</dcterms:created>
  <dcterms:modified xsi:type="dcterms:W3CDTF">2019-06-01T01:35:32Z</dcterms:modified>
</cp:coreProperties>
</file>