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5" r:id="rId8"/>
    <p:sldId id="260" r:id="rId9"/>
    <p:sldId id="261" r:id="rId10"/>
    <p:sldId id="262" r:id="rId11"/>
    <p:sldId id="266"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55" d="100"/>
          <a:sy n="155" d="100"/>
        </p:scale>
        <p:origin x="174" y="93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79104AC-E44D-4008-8653-970277219885}" type="datetimeFigureOut">
              <a:rPr kumimoji="1" lang="ja-JP" altLang="en-US" smtClean="0"/>
              <a:t>2015/10/8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A3B0D5F-DD4E-4BC0-A2CD-027E6E3F0013}" type="slidenum">
              <a:rPr kumimoji="1" lang="ja-JP" altLang="en-US" smtClean="0"/>
              <a:t>‹#›</a:t>
            </a:fld>
            <a:endParaRPr kumimoji="1" lang="ja-JP" altLang="en-US"/>
          </a:p>
        </p:txBody>
      </p:sp>
    </p:spTree>
    <p:extLst>
      <p:ext uri="{BB962C8B-B14F-4D97-AF65-F5344CB8AC3E}">
        <p14:creationId xmlns:p14="http://schemas.microsoft.com/office/powerpoint/2010/main" val="2625211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79104AC-E44D-4008-8653-970277219885}" type="datetimeFigureOut">
              <a:rPr kumimoji="1" lang="ja-JP" altLang="en-US" smtClean="0"/>
              <a:t>2015/10/8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A3B0D5F-DD4E-4BC0-A2CD-027E6E3F0013}" type="slidenum">
              <a:rPr kumimoji="1" lang="ja-JP" altLang="en-US" smtClean="0"/>
              <a:t>‹#›</a:t>
            </a:fld>
            <a:endParaRPr kumimoji="1" lang="ja-JP" altLang="en-US"/>
          </a:p>
        </p:txBody>
      </p:sp>
    </p:spTree>
    <p:extLst>
      <p:ext uri="{BB962C8B-B14F-4D97-AF65-F5344CB8AC3E}">
        <p14:creationId xmlns:p14="http://schemas.microsoft.com/office/powerpoint/2010/main" val="1163583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79104AC-E44D-4008-8653-970277219885}" type="datetimeFigureOut">
              <a:rPr kumimoji="1" lang="ja-JP" altLang="en-US" smtClean="0"/>
              <a:t>2015/10/8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A3B0D5F-DD4E-4BC0-A2CD-027E6E3F0013}" type="slidenum">
              <a:rPr kumimoji="1" lang="ja-JP" altLang="en-US" smtClean="0"/>
              <a:t>‹#›</a:t>
            </a:fld>
            <a:endParaRPr kumimoji="1" lang="ja-JP" altLang="en-US"/>
          </a:p>
        </p:txBody>
      </p:sp>
    </p:spTree>
    <p:extLst>
      <p:ext uri="{BB962C8B-B14F-4D97-AF65-F5344CB8AC3E}">
        <p14:creationId xmlns:p14="http://schemas.microsoft.com/office/powerpoint/2010/main" val="691725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59635"/>
            <a:ext cx="10515600" cy="662607"/>
          </a:xfr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838200" y="921026"/>
            <a:ext cx="10515600" cy="5255937"/>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79104AC-E44D-4008-8653-970277219885}" type="datetimeFigureOut">
              <a:rPr kumimoji="1" lang="ja-JP" altLang="en-US" smtClean="0"/>
              <a:t>2015/10/8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A3B0D5F-DD4E-4BC0-A2CD-027E6E3F0013}" type="slidenum">
              <a:rPr kumimoji="1" lang="ja-JP" altLang="en-US" smtClean="0"/>
              <a:t>‹#›</a:t>
            </a:fld>
            <a:endParaRPr kumimoji="1" lang="ja-JP" altLang="en-US"/>
          </a:p>
        </p:txBody>
      </p:sp>
    </p:spTree>
    <p:extLst>
      <p:ext uri="{BB962C8B-B14F-4D97-AF65-F5344CB8AC3E}">
        <p14:creationId xmlns:p14="http://schemas.microsoft.com/office/powerpoint/2010/main" val="94485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79104AC-E44D-4008-8653-970277219885}" type="datetimeFigureOut">
              <a:rPr kumimoji="1" lang="ja-JP" altLang="en-US" smtClean="0"/>
              <a:t>2015/10/8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A3B0D5F-DD4E-4BC0-A2CD-027E6E3F0013}" type="slidenum">
              <a:rPr kumimoji="1" lang="ja-JP" altLang="en-US" smtClean="0"/>
              <a:t>‹#›</a:t>
            </a:fld>
            <a:endParaRPr kumimoji="1" lang="ja-JP" altLang="en-US"/>
          </a:p>
        </p:txBody>
      </p:sp>
    </p:spTree>
    <p:extLst>
      <p:ext uri="{BB962C8B-B14F-4D97-AF65-F5344CB8AC3E}">
        <p14:creationId xmlns:p14="http://schemas.microsoft.com/office/powerpoint/2010/main" val="3304534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79104AC-E44D-4008-8653-970277219885}" type="datetimeFigureOut">
              <a:rPr kumimoji="1" lang="ja-JP" altLang="en-US" smtClean="0"/>
              <a:t>2015/10/8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A3B0D5F-DD4E-4BC0-A2CD-027E6E3F0013}" type="slidenum">
              <a:rPr kumimoji="1" lang="ja-JP" altLang="en-US" smtClean="0"/>
              <a:t>‹#›</a:t>
            </a:fld>
            <a:endParaRPr kumimoji="1" lang="ja-JP" altLang="en-US"/>
          </a:p>
        </p:txBody>
      </p:sp>
    </p:spTree>
    <p:extLst>
      <p:ext uri="{BB962C8B-B14F-4D97-AF65-F5344CB8AC3E}">
        <p14:creationId xmlns:p14="http://schemas.microsoft.com/office/powerpoint/2010/main" val="3682038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79104AC-E44D-4008-8653-970277219885}" type="datetimeFigureOut">
              <a:rPr kumimoji="1" lang="ja-JP" altLang="en-US" smtClean="0"/>
              <a:t>2015/10/8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A3B0D5F-DD4E-4BC0-A2CD-027E6E3F0013}" type="slidenum">
              <a:rPr kumimoji="1" lang="ja-JP" altLang="en-US" smtClean="0"/>
              <a:t>‹#›</a:t>
            </a:fld>
            <a:endParaRPr kumimoji="1" lang="ja-JP" altLang="en-US"/>
          </a:p>
        </p:txBody>
      </p:sp>
    </p:spTree>
    <p:extLst>
      <p:ext uri="{BB962C8B-B14F-4D97-AF65-F5344CB8AC3E}">
        <p14:creationId xmlns:p14="http://schemas.microsoft.com/office/powerpoint/2010/main" val="4083156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79104AC-E44D-4008-8653-970277219885}" type="datetimeFigureOut">
              <a:rPr kumimoji="1" lang="ja-JP" altLang="en-US" smtClean="0"/>
              <a:t>2015/10/8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A3B0D5F-DD4E-4BC0-A2CD-027E6E3F0013}" type="slidenum">
              <a:rPr kumimoji="1" lang="ja-JP" altLang="en-US" smtClean="0"/>
              <a:t>‹#›</a:t>
            </a:fld>
            <a:endParaRPr kumimoji="1" lang="ja-JP" altLang="en-US"/>
          </a:p>
        </p:txBody>
      </p:sp>
    </p:spTree>
    <p:extLst>
      <p:ext uri="{BB962C8B-B14F-4D97-AF65-F5344CB8AC3E}">
        <p14:creationId xmlns:p14="http://schemas.microsoft.com/office/powerpoint/2010/main" val="2439844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79104AC-E44D-4008-8653-970277219885}" type="datetimeFigureOut">
              <a:rPr kumimoji="1" lang="ja-JP" altLang="en-US" smtClean="0"/>
              <a:t>2015/10/8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A3B0D5F-DD4E-4BC0-A2CD-027E6E3F0013}" type="slidenum">
              <a:rPr kumimoji="1" lang="ja-JP" altLang="en-US" smtClean="0"/>
              <a:t>‹#›</a:t>
            </a:fld>
            <a:endParaRPr kumimoji="1" lang="ja-JP" altLang="en-US"/>
          </a:p>
        </p:txBody>
      </p:sp>
    </p:spTree>
    <p:extLst>
      <p:ext uri="{BB962C8B-B14F-4D97-AF65-F5344CB8AC3E}">
        <p14:creationId xmlns:p14="http://schemas.microsoft.com/office/powerpoint/2010/main" val="1654566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79104AC-E44D-4008-8653-970277219885}" type="datetimeFigureOut">
              <a:rPr kumimoji="1" lang="ja-JP" altLang="en-US" smtClean="0"/>
              <a:t>2015/10/8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A3B0D5F-DD4E-4BC0-A2CD-027E6E3F0013}" type="slidenum">
              <a:rPr kumimoji="1" lang="ja-JP" altLang="en-US" smtClean="0"/>
              <a:t>‹#›</a:t>
            </a:fld>
            <a:endParaRPr kumimoji="1" lang="ja-JP" altLang="en-US"/>
          </a:p>
        </p:txBody>
      </p:sp>
    </p:spTree>
    <p:extLst>
      <p:ext uri="{BB962C8B-B14F-4D97-AF65-F5344CB8AC3E}">
        <p14:creationId xmlns:p14="http://schemas.microsoft.com/office/powerpoint/2010/main" val="2123846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79104AC-E44D-4008-8653-970277219885}" type="datetimeFigureOut">
              <a:rPr kumimoji="1" lang="ja-JP" altLang="en-US" smtClean="0"/>
              <a:t>2015/10/8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A3B0D5F-DD4E-4BC0-A2CD-027E6E3F0013}" type="slidenum">
              <a:rPr kumimoji="1" lang="ja-JP" altLang="en-US" smtClean="0"/>
              <a:t>‹#›</a:t>
            </a:fld>
            <a:endParaRPr kumimoji="1" lang="ja-JP" altLang="en-US"/>
          </a:p>
        </p:txBody>
      </p:sp>
    </p:spTree>
    <p:extLst>
      <p:ext uri="{BB962C8B-B14F-4D97-AF65-F5344CB8AC3E}">
        <p14:creationId xmlns:p14="http://schemas.microsoft.com/office/powerpoint/2010/main" val="132477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9104AC-E44D-4008-8653-970277219885}" type="datetimeFigureOut">
              <a:rPr kumimoji="1" lang="ja-JP" altLang="en-US" smtClean="0"/>
              <a:t>2015/10/8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3B0D5F-DD4E-4BC0-A2CD-027E6E3F0013}" type="slidenum">
              <a:rPr kumimoji="1" lang="ja-JP" altLang="en-US" smtClean="0"/>
              <a:t>‹#›</a:t>
            </a:fld>
            <a:endParaRPr kumimoji="1" lang="ja-JP" altLang="en-US"/>
          </a:p>
        </p:txBody>
      </p:sp>
    </p:spTree>
    <p:extLst>
      <p:ext uri="{BB962C8B-B14F-4D97-AF65-F5344CB8AC3E}">
        <p14:creationId xmlns:p14="http://schemas.microsoft.com/office/powerpoint/2010/main" val="424861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image" Target="../media/image27.png"/><Relationship Id="rId16" Type="http://schemas.openxmlformats.org/officeDocument/2006/relationships/image" Target="../media/image33.png"/><Relationship Id="rId20"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2.png"/><Relationship Id="rId10" Type="http://schemas.openxmlformats.org/officeDocument/2006/relationships/image" Target="../media/image28.png"/><Relationship Id="rId19" Type="http://schemas.openxmlformats.org/officeDocument/2006/relationships/image" Target="../media/image36.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BRDF estimator </a:t>
            </a:r>
            <a:br>
              <a:rPr kumimoji="1" lang="en-US" altLang="ja-JP" dirty="0" smtClean="0"/>
            </a:br>
            <a:r>
              <a:rPr kumimoji="1" lang="en-US" altLang="ja-JP" dirty="0" smtClean="0"/>
              <a:t>for small-scale geometry</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520557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実験</a:t>
            </a:r>
            <a:r>
              <a:rPr kumimoji="1" lang="en-US" altLang="ja-JP" dirty="0" smtClean="0"/>
              <a:t>2015/10/05</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321864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実験</a:t>
            </a:r>
            <a:r>
              <a:rPr lang="en-US" altLang="ja-JP" dirty="0" smtClean="0"/>
              <a:t>2015/10/07</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BRDF</a:t>
            </a:r>
            <a:r>
              <a:rPr kumimoji="1" lang="ja-JP" altLang="en-US" dirty="0" smtClean="0"/>
              <a:t>推定実験</a:t>
            </a:r>
            <a:endParaRPr kumimoji="1" lang="en-US" altLang="ja-JP" dirty="0" smtClean="0"/>
          </a:p>
          <a:p>
            <a:pPr lvl="1"/>
            <a:r>
              <a:rPr lang="ja-JP" altLang="en-US" dirty="0" smtClean="0"/>
              <a:t>対</a:t>
            </a:r>
            <a:r>
              <a:rPr lang="ja-JP" altLang="en-US" dirty="0"/>
              <a:t>象</a:t>
            </a:r>
            <a:r>
              <a:rPr lang="ja-JP" altLang="en-US" dirty="0" smtClean="0"/>
              <a:t>物体　平面</a:t>
            </a:r>
            <a:endParaRPr kumimoji="1" lang="ja-JP" altLang="en-US" dirty="0"/>
          </a:p>
        </p:txBody>
      </p:sp>
    </p:spTree>
    <p:extLst>
      <p:ext uri="{BB962C8B-B14F-4D97-AF65-F5344CB8AC3E}">
        <p14:creationId xmlns:p14="http://schemas.microsoft.com/office/powerpoint/2010/main" val="1185931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実験</a:t>
            </a:r>
            <a:r>
              <a:rPr lang="en-US" altLang="ja-JP" dirty="0" smtClean="0"/>
              <a:t>2015/10/08</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Visualize estimated BRDF </a:t>
            </a:r>
          </a:p>
          <a:p>
            <a:pPr lvl="1"/>
            <a:r>
              <a:rPr lang="en-US" altLang="ja-JP" dirty="0" smtClean="0"/>
              <a:t>render sphere using estimated BRDF under </a:t>
            </a:r>
            <a:r>
              <a:rPr lang="en-US" altLang="ja-JP" dirty="0" err="1" smtClean="0"/>
              <a:t>envmap</a:t>
            </a:r>
            <a:endParaRPr lang="en-US" altLang="ja-JP" dirty="0" smtClean="0"/>
          </a:p>
          <a:p>
            <a:pPr lvl="2"/>
            <a:r>
              <a:rPr kumimoji="1" lang="en-US" altLang="ja-JP" dirty="0" smtClean="0"/>
              <a:t>easiest way to visualize BRDF</a:t>
            </a:r>
          </a:p>
          <a:p>
            <a:pPr lvl="1"/>
            <a:r>
              <a:rPr lang="en-US" altLang="ja-JP" dirty="0" smtClean="0"/>
              <a:t>TODO : incorporate estimated BRDF </a:t>
            </a:r>
            <a:r>
              <a:rPr lang="en-US" altLang="ja-JP" smtClean="0"/>
              <a:t>into renderer</a:t>
            </a:r>
            <a:endParaRPr lang="en-US" altLang="ja-JP"/>
          </a:p>
          <a:p>
            <a:pPr lvl="2"/>
            <a:endParaRPr kumimoji="1" lang="ja-JP" altLang="en-US" dirty="0"/>
          </a:p>
        </p:txBody>
      </p:sp>
    </p:spTree>
    <p:extLst>
      <p:ext uri="{BB962C8B-B14F-4D97-AF65-F5344CB8AC3E}">
        <p14:creationId xmlns:p14="http://schemas.microsoft.com/office/powerpoint/2010/main" val="2627710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fontScale="90000"/>
          </a:bodyPr>
          <a:lstStyle/>
          <a:p>
            <a:r>
              <a:rPr kumimoji="1" lang="en-US" altLang="ja-JP" dirty="0" smtClean="0"/>
              <a:t>BRDF estimation</a:t>
            </a:r>
            <a:endParaRPr kumimoji="1" lang="ja-JP" altLang="en-US" dirty="0"/>
          </a:p>
        </p:txBody>
      </p:sp>
      <p:sp>
        <p:nvSpPr>
          <p:cNvPr id="5" name="コンテンツ プレースホルダー 4"/>
          <p:cNvSpPr>
            <a:spLocks noGrp="1"/>
          </p:cNvSpPr>
          <p:nvPr>
            <p:ph idx="1"/>
          </p:nvPr>
        </p:nvSpPr>
        <p:spPr>
          <a:xfrm>
            <a:off x="838200" y="921027"/>
            <a:ext cx="10515600" cy="1199320"/>
          </a:xfrm>
        </p:spPr>
        <p:txBody>
          <a:bodyPr/>
          <a:lstStyle/>
          <a:p>
            <a:endParaRPr kumimoji="1" lang="ja-JP" altLang="en-US" dirty="0"/>
          </a:p>
        </p:txBody>
      </p:sp>
      <mc:AlternateContent xmlns:mc="http://schemas.openxmlformats.org/markup-compatibility/2006" xmlns:a14="http://schemas.microsoft.com/office/drawing/2010/main">
        <mc:Choice Requires="a14">
          <p:sp>
            <p:nvSpPr>
              <p:cNvPr id="6" name="テキスト ボックス 5"/>
              <p:cNvSpPr txBox="1"/>
              <p:nvPr/>
            </p:nvSpPr>
            <p:spPr>
              <a:xfrm>
                <a:off x="838200" y="2120347"/>
                <a:ext cx="5173724" cy="755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𝐿</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𝑜</m:t>
                              </m:r>
                            </m:sub>
                          </m:sSub>
                        </m:e>
                      </m:d>
                      <m:r>
                        <a:rPr kumimoji="1" lang="en-US" altLang="ja-JP" sz="2400" b="0" i="1" smtClean="0">
                          <a:latin typeface="Cambria Math" panose="02040503050406030204" pitchFamily="18" charset="0"/>
                        </a:rPr>
                        <m:t>=</m:t>
                      </m:r>
                      <m:nary>
                        <m:naryPr>
                          <m:supHide m:val="on"/>
                          <m:ctrlPr>
                            <a:rPr kumimoji="1" lang="en-US" altLang="ja-JP" sz="2400" b="0" i="1" smtClean="0">
                              <a:latin typeface="Cambria Math" panose="02040503050406030204" pitchFamily="18" charset="0"/>
                            </a:rPr>
                          </m:ctrlPr>
                        </m:naryPr>
                        <m:sub>
                          <m:r>
                            <m:rPr>
                              <m:sty m:val="p"/>
                            </m:rPr>
                            <a:rPr kumimoji="1" lang="en-US" altLang="ja-JP" sz="2400" b="0" i="0" smtClean="0">
                              <a:latin typeface="Cambria Math" panose="02040503050406030204" pitchFamily="18" charset="0"/>
                            </a:rPr>
                            <m:t>Ω</m:t>
                          </m:r>
                        </m:sub>
                        <m:sup/>
                        <m:e>
                          <m:r>
                            <a:rPr kumimoji="1" lang="en-US" altLang="ja-JP" sz="2400" b="0" i="1" smtClean="0">
                              <a:latin typeface="Cambria Math" panose="02040503050406030204" pitchFamily="18" charset="0"/>
                            </a:rPr>
                            <m:t>𝐿</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𝜔</m:t>
                              </m:r>
                            </m:e>
                          </m:d>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𝑟</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𝜔</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𝑜</m:t>
                                  </m:r>
                                </m:sub>
                              </m:sSub>
                            </m:e>
                          </m:d>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cos</m:t>
                              </m:r>
                            </m:fName>
                            <m:e>
                              <m:r>
                                <a:rPr kumimoji="1" lang="en-US" altLang="ja-JP" sz="2400" b="0" i="1" smtClean="0">
                                  <a:latin typeface="Cambria Math" panose="02040503050406030204" pitchFamily="18" charset="0"/>
                                </a:rPr>
                                <m:t>𝜃</m:t>
                              </m:r>
                            </m:e>
                          </m:func>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𝜔</m:t>
                          </m:r>
                        </m:e>
                      </m:nary>
                    </m:oMath>
                  </m:oMathPara>
                </a14:m>
                <a:endParaRPr kumimoji="1" lang="ja-JP" altLang="en-US" sz="24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838200" y="2120347"/>
                <a:ext cx="5173724" cy="755143"/>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p:cNvSpPr txBox="1"/>
              <p:nvPr/>
            </p:nvSpPr>
            <p:spPr>
              <a:xfrm>
                <a:off x="838199" y="3051428"/>
                <a:ext cx="27615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𝐿</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𝜔</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𝛿</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𝜔</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838199" y="3051428"/>
                <a:ext cx="2761589" cy="369332"/>
              </a:xfrm>
              <a:prstGeom prst="rect">
                <a:avLst/>
              </a:prstGeom>
              <a:blipFill rotWithShape="0">
                <a:blip r:embed="rId3"/>
                <a:stretch>
                  <a:fillRect l="-1982" r="-3304" b="-3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838200" y="3596698"/>
                <a:ext cx="9613722" cy="755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𝐿</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𝑜</m:t>
                              </m:r>
                            </m:sub>
                          </m:sSub>
                        </m:e>
                      </m:d>
                      <m:r>
                        <a:rPr kumimoji="1" lang="en-US" altLang="ja-JP" sz="2400" b="0" i="1" smtClean="0">
                          <a:latin typeface="Cambria Math" panose="02040503050406030204" pitchFamily="18" charset="0"/>
                        </a:rPr>
                        <m:t>=</m:t>
                      </m:r>
                      <m:nary>
                        <m:naryPr>
                          <m:supHide m:val="on"/>
                          <m:ctrlPr>
                            <a:rPr kumimoji="1" lang="en-US" altLang="ja-JP" sz="2400" b="0" i="1" smtClean="0">
                              <a:latin typeface="Cambria Math" panose="02040503050406030204" pitchFamily="18" charset="0"/>
                            </a:rPr>
                          </m:ctrlPr>
                        </m:naryPr>
                        <m:sub>
                          <m:r>
                            <m:rPr>
                              <m:sty m:val="p"/>
                            </m:rPr>
                            <a:rPr kumimoji="1" lang="en-US" altLang="ja-JP" sz="2400" b="0" i="0" smtClean="0">
                              <a:latin typeface="Cambria Math" panose="02040503050406030204" pitchFamily="18" charset="0"/>
                            </a:rPr>
                            <m:t>Ω</m:t>
                          </m:r>
                        </m:sub>
                        <m:sup/>
                        <m:e>
                          <m:r>
                            <a:rPr kumimoji="1" lang="en-US" altLang="ja-JP" sz="2400" b="0" i="1" smtClean="0">
                              <a:latin typeface="Cambria Math" panose="02040503050406030204" pitchFamily="18" charset="0"/>
                            </a:rPr>
                            <m:t>𝐿</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𝜔</m:t>
                              </m:r>
                            </m:e>
                          </m:d>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𝑟</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𝜔</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𝑜</m:t>
                                  </m:r>
                                </m:sub>
                              </m:sSub>
                            </m:e>
                          </m:d>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cos</m:t>
                              </m:r>
                            </m:fName>
                            <m:e>
                              <m:r>
                                <a:rPr kumimoji="1" lang="en-US" altLang="ja-JP" sz="2400" b="0" i="1" smtClean="0">
                                  <a:latin typeface="Cambria Math" panose="02040503050406030204" pitchFamily="18" charset="0"/>
                                </a:rPr>
                                <m:t>𝜃</m:t>
                              </m:r>
                            </m:e>
                          </m:func>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𝜔</m:t>
                          </m:r>
                        </m:e>
                      </m:nary>
                      <m:r>
                        <a:rPr kumimoji="1" lang="en-US" altLang="ja-JP" sz="2400" b="0" i="1" smtClean="0">
                          <a:latin typeface="Cambria Math" panose="02040503050406030204" pitchFamily="18" charset="0"/>
                        </a:rPr>
                        <m:t>=</m:t>
                      </m:r>
                      <m:nary>
                        <m:naryPr>
                          <m:supHide m:val="on"/>
                          <m:ctrlPr>
                            <a:rPr kumimoji="1" lang="en-US" altLang="ja-JP" sz="2400" b="0" i="1" smtClean="0">
                              <a:latin typeface="Cambria Math" panose="02040503050406030204" pitchFamily="18" charset="0"/>
                            </a:rPr>
                          </m:ctrlPr>
                        </m:naryPr>
                        <m:sub>
                          <m:r>
                            <m:rPr>
                              <m:sty m:val="p"/>
                            </m:rPr>
                            <a:rPr kumimoji="1" lang="en-US" altLang="ja-JP" sz="2400" b="0" i="0" smtClean="0">
                              <a:latin typeface="Cambria Math" panose="02040503050406030204" pitchFamily="18" charset="0"/>
                            </a:rPr>
                            <m:t>Ω</m:t>
                          </m:r>
                        </m:sub>
                        <m:sup/>
                        <m:e>
                          <m:r>
                            <a:rPr kumimoji="1" lang="en-US" altLang="ja-JP" sz="2400" b="0" i="1" smtClean="0">
                              <a:latin typeface="Cambria Math" panose="02040503050406030204" pitchFamily="18" charset="0"/>
                            </a:rPr>
                            <m:t>𝛿</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𝜔</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𝑖</m:t>
                                  </m:r>
                                </m:sub>
                              </m:sSub>
                            </m:e>
                          </m:d>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𝑟</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𝜔</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𝑜</m:t>
                                  </m:r>
                                </m:sub>
                              </m:sSub>
                            </m:e>
                          </m:d>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cos</m:t>
                              </m:r>
                            </m:fName>
                            <m:e>
                              <m:r>
                                <a:rPr kumimoji="1" lang="en-US" altLang="ja-JP" sz="2400" b="0" i="1" smtClean="0">
                                  <a:latin typeface="Cambria Math" panose="02040503050406030204" pitchFamily="18" charset="0"/>
                                </a:rPr>
                                <m:t>𝜃</m:t>
                              </m:r>
                            </m:e>
                          </m:func>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𝜔</m:t>
                          </m:r>
                        </m:e>
                      </m:nary>
                    </m:oMath>
                  </m:oMathPara>
                </a14:m>
                <a:endParaRPr kumimoji="1" lang="ja-JP" altLang="en-US" sz="2400"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838200" y="3596698"/>
                <a:ext cx="9613722" cy="755143"/>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2044149" y="4703717"/>
                <a:ext cx="248132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𝑟</m:t>
                          </m:r>
                        </m:sub>
                      </m:sSub>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𝑜</m:t>
                              </m:r>
                            </m:sub>
                          </m:sSub>
                        </m:e>
                      </m:d>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cos</m:t>
                          </m:r>
                        </m:fName>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𝜃</m:t>
                              </m:r>
                            </m:e>
                            <m:sub>
                              <m:r>
                                <a:rPr kumimoji="1" lang="en-US" altLang="ja-JP" sz="2400" b="0" i="1" smtClean="0">
                                  <a:latin typeface="Cambria Math" panose="02040503050406030204" pitchFamily="18" charset="0"/>
                                </a:rPr>
                                <m:t>𝑖</m:t>
                              </m:r>
                            </m:sub>
                          </m:sSub>
                        </m:e>
                      </m:func>
                    </m:oMath>
                  </m:oMathPara>
                </a14:m>
                <a:endParaRPr kumimoji="1" lang="ja-JP" altLang="en-US" sz="2400"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2044149" y="4703717"/>
                <a:ext cx="2481320" cy="369332"/>
              </a:xfrm>
              <a:prstGeom prst="rect">
                <a:avLst/>
              </a:prstGeom>
              <a:blipFill rotWithShape="0">
                <a:blip r:embed="rId5"/>
                <a:stretch>
                  <a:fillRect l="-737" r="-491" b="-3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838199" y="5643526"/>
                <a:ext cx="2843535" cy="7791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𝑟</m:t>
                          </m:r>
                        </m:sub>
                      </m:sSub>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𝑜</m:t>
                              </m:r>
                            </m:sub>
                          </m:sSub>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𝐿</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𝑜</m:t>
                                  </m:r>
                                </m:sub>
                              </m:sSub>
                            </m:e>
                          </m:d>
                        </m:num>
                        <m:den>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cos</m:t>
                              </m:r>
                            </m:fName>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𝜃</m:t>
                                  </m:r>
                                </m:e>
                                <m:sub>
                                  <m:r>
                                    <a:rPr kumimoji="1" lang="en-US" altLang="ja-JP" sz="2400" b="0" i="1" smtClean="0">
                                      <a:latin typeface="Cambria Math" panose="02040503050406030204" pitchFamily="18" charset="0"/>
                                    </a:rPr>
                                    <m:t>𝑖</m:t>
                                  </m:r>
                                </m:sub>
                              </m:sSub>
                            </m:e>
                          </m:func>
                        </m:den>
                      </m:f>
                    </m:oMath>
                  </m:oMathPara>
                </a14:m>
                <a:endParaRPr kumimoji="1" lang="ja-JP" altLang="en-US" sz="2400"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838199" y="5643526"/>
                <a:ext cx="2843535" cy="779188"/>
              </a:xfrm>
              <a:prstGeom prst="rect">
                <a:avLst/>
              </a:prstGeom>
              <a:blipFill rotWithShape="0">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62297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BRDF estimation</a:t>
            </a:r>
            <a:endParaRPr kumimoji="1" lang="ja-JP" altLang="en-US" dirty="0"/>
          </a:p>
        </p:txBody>
      </p:sp>
      <p:sp>
        <p:nvSpPr>
          <p:cNvPr id="3" name="コンテンツ プレースホルダー 2"/>
          <p:cNvSpPr>
            <a:spLocks noGrp="1"/>
          </p:cNvSpPr>
          <p:nvPr>
            <p:ph idx="1"/>
          </p:nvPr>
        </p:nvSpPr>
        <p:spPr>
          <a:xfrm>
            <a:off x="838200" y="921027"/>
            <a:ext cx="10515600" cy="1384852"/>
          </a:xfrm>
        </p:spPr>
        <p:txBody>
          <a:bodyPr/>
          <a:lstStyle/>
          <a:p>
            <a:endParaRPr kumimoji="1" lang="ja-JP" altLang="en-US"/>
          </a:p>
        </p:txBody>
      </p:sp>
      <mc:AlternateContent xmlns:mc="http://schemas.openxmlformats.org/markup-compatibility/2006" xmlns:a14="http://schemas.microsoft.com/office/drawing/2010/main">
        <mc:Choice Requires="a14">
          <p:sp>
            <p:nvSpPr>
              <p:cNvPr id="4" name="テキスト ボックス 3"/>
              <p:cNvSpPr txBox="1"/>
              <p:nvPr/>
            </p:nvSpPr>
            <p:spPr>
              <a:xfrm>
                <a:off x="785190" y="2504664"/>
                <a:ext cx="6124754" cy="9442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𝐿</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𝑜</m:t>
                              </m:r>
                            </m:sub>
                          </m:sSub>
                        </m:e>
                      </m:d>
                      <m:r>
                        <a:rPr kumimoji="1" lang="en-US" altLang="ja-JP" sz="2400" b="0" i="1" smtClean="0">
                          <a:latin typeface="Cambria Math" panose="02040503050406030204" pitchFamily="18" charset="0"/>
                        </a:rPr>
                        <m:t>=</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𝐿</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𝑀</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𝑜</m:t>
                              </m:r>
                            </m:sub>
                          </m:sSub>
                          <m:r>
                            <a:rPr kumimoji="1" lang="en-US" altLang="ja-JP" sz="2400" b="0" i="1" smtClean="0">
                              <a:latin typeface="Cambria Math" panose="02040503050406030204" pitchFamily="18" charset="0"/>
                            </a:rPr>
                            <m:t>)</m:t>
                          </m:r>
                        </m:e>
                      </m:acc>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nary>
                            <m:naryPr>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𝑀</m:t>
                              </m:r>
                            </m:sub>
                            <m:sup/>
                            <m:e>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𝑝</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𝑜</m:t>
                                      </m:r>
                                    </m:sub>
                                  </m:sSub>
                                </m:e>
                              </m:d>
                              <m:r>
                                <a:rPr kumimoji="1" lang="en-US" altLang="ja-JP" sz="2400" b="0" i="1" smtClean="0">
                                  <a:latin typeface="Cambria Math" panose="02040503050406030204" pitchFamily="18" charset="0"/>
                                </a:rPr>
                                <m:t>𝐿</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𝑜</m:t>
                                      </m:r>
                                    </m:sub>
                                  </m:sSub>
                                </m:e>
                              </m:d>
                              <m:r>
                                <a:rPr kumimoji="1" lang="en-US" altLang="ja-JP" sz="2400" b="0" i="1" smtClean="0">
                                  <a:latin typeface="Cambria Math" panose="02040503050406030204" pitchFamily="18" charset="0"/>
                                </a:rPr>
                                <m:t>𝑑𝑝</m:t>
                              </m:r>
                            </m:e>
                          </m:nary>
                        </m:num>
                        <m:den>
                          <m:nary>
                            <m:naryPr>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𝑀</m:t>
                              </m:r>
                            </m:sub>
                            <m:sup/>
                            <m:e>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𝑝</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𝑜</m:t>
                                      </m:r>
                                    </m:sub>
                                  </m:sSub>
                                </m:e>
                              </m:d>
                              <m:r>
                                <a:rPr kumimoji="1" lang="en-US" altLang="ja-JP" sz="2400" b="0" i="1" smtClean="0">
                                  <a:latin typeface="Cambria Math" panose="02040503050406030204" pitchFamily="18" charset="0"/>
                                </a:rPr>
                                <m:t>𝑑𝑝</m:t>
                              </m:r>
                            </m:e>
                          </m:nary>
                        </m:den>
                      </m:f>
                    </m:oMath>
                  </m:oMathPara>
                </a14:m>
                <a:endParaRPr kumimoji="1" lang="ja-JP" altLang="en-US" sz="2400" dirty="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785190" y="2504664"/>
                <a:ext cx="6124754" cy="944297"/>
              </a:xfrm>
              <a:prstGeom prst="rect">
                <a:avLst/>
              </a:prstGeom>
              <a:blipFill rotWithShape="0">
                <a:blip r:embed="rId2"/>
                <a:stretch>
                  <a:fillRect/>
                </a:stretch>
              </a:blipFill>
            </p:spPr>
            <p:txBody>
              <a:bodyPr/>
              <a:lstStyle/>
              <a:p>
                <a:r>
                  <a:rPr lang="ja-JP" altLang="en-US">
                    <a:noFill/>
                  </a:rPr>
                  <a:t> </a:t>
                </a:r>
              </a:p>
            </p:txBody>
          </p:sp>
        </mc:Fallback>
      </mc:AlternateContent>
      <p:sp>
        <p:nvSpPr>
          <p:cNvPr id="5" name="フリーフォーム 4"/>
          <p:cNvSpPr/>
          <p:nvPr/>
        </p:nvSpPr>
        <p:spPr>
          <a:xfrm>
            <a:off x="7513983" y="5393635"/>
            <a:ext cx="3458817" cy="841513"/>
          </a:xfrm>
          <a:custGeom>
            <a:avLst/>
            <a:gdLst>
              <a:gd name="connsiteX0" fmla="*/ 0 w 3458817"/>
              <a:gd name="connsiteY0" fmla="*/ 841513 h 841513"/>
              <a:gd name="connsiteX1" fmla="*/ 1007165 w 3458817"/>
              <a:gd name="connsiteY1" fmla="*/ 291548 h 841513"/>
              <a:gd name="connsiteX2" fmla="*/ 2107095 w 3458817"/>
              <a:gd name="connsiteY2" fmla="*/ 742122 h 841513"/>
              <a:gd name="connsiteX3" fmla="*/ 3458817 w 3458817"/>
              <a:gd name="connsiteY3" fmla="*/ 0 h 841513"/>
              <a:gd name="connsiteX0" fmla="*/ 0 w 3458817"/>
              <a:gd name="connsiteY0" fmla="*/ 841513 h 841513"/>
              <a:gd name="connsiteX1" fmla="*/ 1007165 w 3458817"/>
              <a:gd name="connsiteY1" fmla="*/ 291548 h 841513"/>
              <a:gd name="connsiteX2" fmla="*/ 1928191 w 3458817"/>
              <a:gd name="connsiteY2" fmla="*/ 735495 h 841513"/>
              <a:gd name="connsiteX3" fmla="*/ 3458817 w 3458817"/>
              <a:gd name="connsiteY3" fmla="*/ 0 h 841513"/>
            </a:gdLst>
            <a:ahLst/>
            <a:cxnLst>
              <a:cxn ang="0">
                <a:pos x="connsiteX0" y="connsiteY0"/>
              </a:cxn>
              <a:cxn ang="0">
                <a:pos x="connsiteX1" y="connsiteY1"/>
              </a:cxn>
              <a:cxn ang="0">
                <a:pos x="connsiteX2" y="connsiteY2"/>
              </a:cxn>
              <a:cxn ang="0">
                <a:pos x="connsiteX3" y="connsiteY3"/>
              </a:cxn>
            </a:cxnLst>
            <a:rect l="l" t="t" r="r" b="b"/>
            <a:pathLst>
              <a:path w="3458817" h="841513">
                <a:moveTo>
                  <a:pt x="0" y="841513"/>
                </a:moveTo>
                <a:cubicBezTo>
                  <a:pt x="327991" y="574813"/>
                  <a:pt x="685800" y="309218"/>
                  <a:pt x="1007165" y="291548"/>
                </a:cubicBezTo>
                <a:cubicBezTo>
                  <a:pt x="1328530" y="273878"/>
                  <a:pt x="1519582" y="784086"/>
                  <a:pt x="1928191" y="735495"/>
                </a:cubicBezTo>
                <a:cubicBezTo>
                  <a:pt x="2336800" y="686904"/>
                  <a:pt x="2987260" y="346765"/>
                  <a:pt x="345881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p:cNvSpPr txBox="1"/>
              <p:nvPr/>
            </p:nvSpPr>
            <p:spPr>
              <a:xfrm>
                <a:off x="10704653" y="5660407"/>
                <a:ext cx="33772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𝑀</m:t>
                      </m:r>
                    </m:oMath>
                  </m:oMathPara>
                </a14:m>
                <a:endParaRPr kumimoji="1" lang="ja-JP" altLang="en-US" sz="24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0704653" y="5660407"/>
                <a:ext cx="337721" cy="369332"/>
              </a:xfrm>
              <a:prstGeom prst="rect">
                <a:avLst/>
              </a:prstGeom>
              <a:blipFill rotWithShape="0">
                <a:blip r:embed="rId3"/>
                <a:stretch>
                  <a:fillRect l="-20000" r="-21818" b="-6667"/>
                </a:stretch>
              </a:blipFill>
            </p:spPr>
            <p:txBody>
              <a:bodyPr/>
              <a:lstStyle/>
              <a:p>
                <a:r>
                  <a:rPr lang="ja-JP" altLang="en-US">
                    <a:noFill/>
                  </a:rPr>
                  <a:t> </a:t>
                </a:r>
              </a:p>
            </p:txBody>
          </p:sp>
        </mc:Fallback>
      </mc:AlternateContent>
      <p:cxnSp>
        <p:nvCxnSpPr>
          <p:cNvPr id="8" name="直線コネクタ 7"/>
          <p:cNvCxnSpPr/>
          <p:nvPr/>
        </p:nvCxnSpPr>
        <p:spPr>
          <a:xfrm flipV="1">
            <a:off x="7341705" y="3955774"/>
            <a:ext cx="2378765" cy="2080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p:cNvCxnSpPr>
            <a:endCxn id="5" idx="0"/>
          </p:cNvCxnSpPr>
          <p:nvPr/>
        </p:nvCxnSpPr>
        <p:spPr>
          <a:xfrm>
            <a:off x="7341704" y="6029739"/>
            <a:ext cx="172279" cy="20540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9720470" y="3955774"/>
            <a:ext cx="1252330" cy="143786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H="1" flipV="1">
            <a:off x="10111410" y="4406349"/>
            <a:ext cx="443947" cy="503581"/>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p:cNvSpPr txBox="1"/>
              <p:nvPr/>
            </p:nvSpPr>
            <p:spPr>
              <a:xfrm>
                <a:off x="10400062" y="4335189"/>
                <a:ext cx="4305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𝑜</m:t>
                          </m:r>
                        </m:sub>
                      </m:sSub>
                    </m:oMath>
                  </m:oMathPara>
                </a14:m>
                <a:endParaRPr kumimoji="1" lang="ja-JP" altLang="en-US" sz="24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10400062" y="4335189"/>
                <a:ext cx="430502" cy="369332"/>
              </a:xfrm>
              <a:prstGeom prst="rect">
                <a:avLst/>
              </a:prstGeom>
              <a:blipFill rotWithShape="0">
                <a:blip r:embed="rId4"/>
                <a:stretch>
                  <a:fillRect l="-8451" r="-1408" b="-98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8698911" y="5264305"/>
                <a:ext cx="303352"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𝑛</m:t>
                          </m:r>
                        </m:e>
                        <m:sub>
                          <m:r>
                            <a:rPr kumimoji="1" lang="en-US" altLang="ja-JP" b="0" i="1" smtClean="0">
                              <a:latin typeface="Cambria Math" panose="02040503050406030204" pitchFamily="18" charset="0"/>
                            </a:rPr>
                            <m:t>𝑝</m:t>
                          </m:r>
                        </m:sub>
                      </m:sSub>
                    </m:oMath>
                  </m:oMathPara>
                </a14:m>
                <a:endParaRPr kumimoji="1" lang="ja-JP" altLang="en-US" sz="24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8698911" y="5264305"/>
                <a:ext cx="303352" cy="298415"/>
              </a:xfrm>
              <a:prstGeom prst="rect">
                <a:avLst/>
              </a:prstGeom>
              <a:blipFill rotWithShape="0">
                <a:blip r:embed="rId5"/>
                <a:stretch>
                  <a:fillRect l="-10000" r="-8000" b="-204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p:cNvSpPr txBox="1"/>
              <p:nvPr/>
            </p:nvSpPr>
            <p:spPr>
              <a:xfrm>
                <a:off x="8483833" y="5706573"/>
                <a:ext cx="1839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oMath>
                  </m:oMathPara>
                </a14:m>
                <a:endParaRPr kumimoji="1" lang="ja-JP" altLang="en-US" sz="2400" dirty="0"/>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8483833" y="5706573"/>
                <a:ext cx="183960" cy="276999"/>
              </a:xfrm>
              <a:prstGeom prst="rect">
                <a:avLst/>
              </a:prstGeom>
              <a:blipFill rotWithShape="0">
                <a:blip r:embed="rId6"/>
                <a:stretch>
                  <a:fillRect l="-33333" r="-30000" b="-23913"/>
                </a:stretch>
              </a:blipFill>
            </p:spPr>
            <p:txBody>
              <a:bodyPr/>
              <a:lstStyle/>
              <a:p>
                <a:r>
                  <a:rPr lang="ja-JP" altLang="en-US">
                    <a:noFill/>
                  </a:rPr>
                  <a:t> </a:t>
                </a:r>
              </a:p>
            </p:txBody>
          </p:sp>
        </mc:Fallback>
      </mc:AlternateContent>
      <p:cxnSp>
        <p:nvCxnSpPr>
          <p:cNvPr id="22" name="直線矢印コネクタ 21"/>
          <p:cNvCxnSpPr/>
          <p:nvPr/>
        </p:nvCxnSpPr>
        <p:spPr>
          <a:xfrm flipV="1">
            <a:off x="8564218" y="5413513"/>
            <a:ext cx="23191" cy="2699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正方形/長方形 24"/>
              <p:cNvSpPr/>
              <p:nvPr/>
            </p:nvSpPr>
            <p:spPr>
              <a:xfrm>
                <a:off x="7341704" y="2826346"/>
                <a:ext cx="2948436" cy="4104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𝑛</m:t>
                              </m:r>
                            </m:e>
                            <m:sub>
                              <m:r>
                                <a:rPr lang="en-US" altLang="ja-JP" i="1">
                                  <a:latin typeface="Cambria Math" panose="02040503050406030204" pitchFamily="18" charset="0"/>
                                </a:rPr>
                                <m:t>𝑝</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𝜔</m:t>
                              </m:r>
                            </m:e>
                            <m:sub>
                              <m:r>
                                <a:rPr lang="en-US" altLang="ja-JP" i="1">
                                  <a:latin typeface="Cambria Math" panose="02040503050406030204" pitchFamily="18" charset="0"/>
                                </a:rPr>
                                <m:t>𝑜</m:t>
                              </m:r>
                            </m:sub>
                          </m:sSub>
                        </m:e>
                      </m:d>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max</m:t>
                          </m:r>
                        </m:fName>
                        <m:e>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𝑛</m:t>
                              </m:r>
                            </m:e>
                            <m:sub>
                              <m:r>
                                <a:rPr lang="en-US" altLang="ja-JP" b="0" i="1" smtClean="0">
                                  <a:latin typeface="Cambria Math" panose="02040503050406030204" pitchFamily="18" charset="0"/>
                                </a:rPr>
                                <m:t>𝑝</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𝜔</m:t>
                              </m:r>
                            </m:e>
                            <m:sub>
                              <m:r>
                                <a:rPr lang="en-US" altLang="ja-JP" b="0" i="1" smtClean="0">
                                  <a:latin typeface="Cambria Math" panose="02040503050406030204" pitchFamily="18" charset="0"/>
                                </a:rPr>
                                <m:t>𝑜</m:t>
                              </m:r>
                            </m:sub>
                          </m:sSub>
                          <m:r>
                            <a:rPr lang="en-US" altLang="ja-JP" b="0" i="1" smtClean="0">
                              <a:latin typeface="Cambria Math" panose="02040503050406030204" pitchFamily="18" charset="0"/>
                            </a:rPr>
                            <m:t>,0)</m:t>
                          </m:r>
                        </m:e>
                      </m:func>
                    </m:oMath>
                  </m:oMathPara>
                </a14:m>
                <a:endParaRPr lang="ja-JP" altLang="en-US" dirty="0"/>
              </a:p>
            </p:txBody>
          </p:sp>
        </mc:Choice>
        <mc:Fallback xmlns="">
          <p:sp>
            <p:nvSpPr>
              <p:cNvPr id="25" name="正方形/長方形 24"/>
              <p:cNvSpPr>
                <a:spLocks noRot="1" noChangeAspect="1" noMove="1" noResize="1" noEditPoints="1" noAdjustHandles="1" noChangeArrowheads="1" noChangeShapeType="1" noTextEdit="1"/>
              </p:cNvSpPr>
              <p:nvPr/>
            </p:nvSpPr>
            <p:spPr>
              <a:xfrm>
                <a:off x="7341704" y="2826346"/>
                <a:ext cx="2948436" cy="410497"/>
              </a:xfrm>
              <a:prstGeom prst="rect">
                <a:avLst/>
              </a:prstGeom>
              <a:blipFill rotWithShape="0">
                <a:blip r:embed="rId7"/>
                <a:stretch>
                  <a:fillRect b="-74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712164" y="3961602"/>
                <a:ext cx="7697107" cy="7216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supHide m:val="on"/>
                          <m:ctrlPr>
                            <a:rPr lang="en-US" altLang="ja-JP" sz="2000" i="1" smtClean="0">
                              <a:latin typeface="Cambria Math" panose="02040503050406030204" pitchFamily="18" charset="0"/>
                            </a:rPr>
                          </m:ctrlPr>
                        </m:naryPr>
                        <m:sub>
                          <m:r>
                            <a:rPr lang="en-US" altLang="ja-JP" sz="2000" i="1">
                              <a:latin typeface="Cambria Math" panose="02040503050406030204" pitchFamily="18" charset="0"/>
                            </a:rPr>
                            <m:t>𝑀</m:t>
                          </m:r>
                        </m:sub>
                        <m:sup/>
                        <m:e>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𝑛</m:t>
                                  </m:r>
                                </m:e>
                                <m:sub>
                                  <m:r>
                                    <a:rPr lang="en-US" altLang="ja-JP" sz="2000" i="1">
                                      <a:latin typeface="Cambria Math" panose="02040503050406030204" pitchFamily="18" charset="0"/>
                                    </a:rPr>
                                    <m:t>𝑝</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𝜔</m:t>
                                  </m:r>
                                </m:e>
                                <m:sub>
                                  <m:r>
                                    <a:rPr lang="en-US" altLang="ja-JP" sz="2000" i="1">
                                      <a:latin typeface="Cambria Math" panose="02040503050406030204" pitchFamily="18" charset="0"/>
                                    </a:rPr>
                                    <m:t>𝑜</m:t>
                                  </m:r>
                                </m:sub>
                              </m:sSub>
                            </m:e>
                          </m:d>
                          <m:r>
                            <a:rPr lang="en-US" altLang="ja-JP" sz="2000" i="1">
                              <a:latin typeface="Cambria Math" panose="02040503050406030204" pitchFamily="18" charset="0"/>
                            </a:rPr>
                            <m:t>𝐿</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𝑝</m:t>
                              </m:r>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𝜔</m:t>
                                  </m:r>
                                </m:e>
                                <m:sub>
                                  <m:r>
                                    <a:rPr lang="en-US" altLang="ja-JP" sz="2000" i="1">
                                      <a:latin typeface="Cambria Math" panose="02040503050406030204" pitchFamily="18" charset="0"/>
                                    </a:rPr>
                                    <m:t>𝑜</m:t>
                                  </m:r>
                                </m:sub>
                              </m:sSub>
                            </m:e>
                          </m:d>
                          <m:r>
                            <a:rPr lang="en-US" altLang="ja-JP" sz="2000" i="1">
                              <a:latin typeface="Cambria Math" panose="02040503050406030204" pitchFamily="18" charset="0"/>
                            </a:rPr>
                            <m:t>𝑑𝑝</m:t>
                          </m:r>
                        </m:e>
                      </m:nary>
                      <m:r>
                        <a:rPr lang="en-US" altLang="ja-JP" sz="2000" b="0" i="1" smtClean="0">
                          <a:latin typeface="Cambria Math" panose="02040503050406030204" pitchFamily="18" charset="0"/>
                        </a:rPr>
                        <m:t>=</m:t>
                      </m:r>
                      <m:nary>
                        <m:naryPr>
                          <m:supHide m:val="on"/>
                          <m:ctrlPr>
                            <a:rPr lang="en-US" altLang="ja-JP" sz="2000" b="0" i="1" smtClean="0">
                              <a:latin typeface="Cambria Math" panose="02040503050406030204" pitchFamily="18" charset="0"/>
                            </a:rPr>
                          </m:ctrlPr>
                        </m:naryPr>
                        <m:sub>
                          <m:r>
                            <a:rPr lang="en-US" altLang="ja-JP" sz="2000" b="0" i="1" smtClean="0">
                              <a:latin typeface="Cambria Math" panose="02040503050406030204" pitchFamily="18" charset="0"/>
                            </a:rPr>
                            <m:t>𝑀</m:t>
                          </m:r>
                        </m:sub>
                        <m:sup/>
                        <m:e>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𝑝</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𝜔</m:t>
                                  </m:r>
                                </m:e>
                                <m:sub>
                                  <m:r>
                                    <a:rPr lang="en-US" altLang="ja-JP" sz="2000" b="0" i="1" smtClean="0">
                                      <a:latin typeface="Cambria Math" panose="02040503050406030204" pitchFamily="18" charset="0"/>
                                    </a:rPr>
                                    <m:t>𝑜</m:t>
                                  </m:r>
                                </m:sub>
                              </m:sSub>
                            </m:e>
                          </m:d>
                          <m:r>
                            <a:rPr lang="en-US" altLang="ja-JP" sz="2000" b="0" i="1" smtClean="0">
                              <a:latin typeface="Cambria Math" panose="02040503050406030204" pitchFamily="18" charset="0"/>
                            </a:rPr>
                            <m:t>𝑑𝑝</m:t>
                          </m:r>
                          <m:nary>
                            <m:naryPr>
                              <m:supHide m:val="on"/>
                              <m:ctrlPr>
                                <a:rPr lang="en-US" altLang="ja-JP" sz="2000" b="0" i="1" smtClean="0">
                                  <a:latin typeface="Cambria Math" panose="02040503050406030204" pitchFamily="18" charset="0"/>
                                </a:rPr>
                              </m:ctrlPr>
                            </m:naryPr>
                            <m:sub>
                              <m:r>
                                <m:rPr>
                                  <m:sty m:val="p"/>
                                </m:rPr>
                                <a:rPr lang="en-US" altLang="ja-JP" sz="2000" b="0" i="0" smtClean="0">
                                  <a:latin typeface="Cambria Math" panose="02040503050406030204" pitchFamily="18" charset="0"/>
                                </a:rPr>
                                <m:t>Ω</m:t>
                              </m:r>
                            </m:sub>
                            <m:sup/>
                            <m:e>
                              <m:r>
                                <a:rPr lang="en-US" altLang="ja-JP" sz="2000" b="0" i="1" smtClean="0">
                                  <a:latin typeface="Cambria Math" panose="02040503050406030204" pitchFamily="18" charset="0"/>
                                </a:rPr>
                                <m:t>𝐿</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𝑝</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𝜔</m:t>
                                  </m:r>
                                </m:e>
                              </m:d>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𝑓</m:t>
                                  </m:r>
                                </m:e>
                                <m:sub>
                                  <m:r>
                                    <a:rPr lang="en-US" altLang="ja-JP" sz="2000" b="0" i="1" smtClean="0">
                                      <a:latin typeface="Cambria Math" panose="02040503050406030204" pitchFamily="18" charset="0"/>
                                    </a:rPr>
                                    <m:t>𝑟</m:t>
                                  </m:r>
                                </m:sub>
                              </m:sSub>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𝜔</m:t>
                                  </m:r>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𝜔</m:t>
                                      </m:r>
                                    </m:e>
                                    <m:sub>
                                      <m:r>
                                        <a:rPr lang="en-US" altLang="ja-JP" sz="2000" b="0" i="1" smtClean="0">
                                          <a:latin typeface="Cambria Math" panose="02040503050406030204" pitchFamily="18" charset="0"/>
                                        </a:rPr>
                                        <m:t>𝑜</m:t>
                                      </m:r>
                                    </m:sub>
                                  </m:sSub>
                                </m:e>
                              </m:d>
                              <m:func>
                                <m:funcPr>
                                  <m:ctrlPr>
                                    <a:rPr lang="en-US" altLang="ja-JP" sz="2000" b="0" i="1" smtClean="0">
                                      <a:latin typeface="Cambria Math" panose="02040503050406030204" pitchFamily="18" charset="0"/>
                                    </a:rPr>
                                  </m:ctrlPr>
                                </m:funcPr>
                                <m:fName>
                                  <m:r>
                                    <m:rPr>
                                      <m:sty m:val="p"/>
                                    </m:rPr>
                                    <a:rPr lang="en-US" altLang="ja-JP" sz="2000" b="0" i="0" smtClean="0">
                                      <a:latin typeface="Cambria Math" panose="02040503050406030204" pitchFamily="18" charset="0"/>
                                    </a:rPr>
                                    <m:t>cos</m:t>
                                  </m:r>
                                </m:fName>
                                <m:e>
                                  <m:r>
                                    <a:rPr lang="en-US" altLang="ja-JP" sz="2000" b="0" i="1" smtClean="0">
                                      <a:latin typeface="Cambria Math" panose="02040503050406030204" pitchFamily="18" charset="0"/>
                                    </a:rPr>
                                    <m:t>𝜃</m:t>
                                  </m:r>
                                </m:e>
                              </m:func>
                              <m:r>
                                <a:rPr lang="en-US" altLang="ja-JP" sz="2000" b="0" i="1" smtClean="0">
                                  <a:latin typeface="Cambria Math" panose="02040503050406030204" pitchFamily="18" charset="0"/>
                                </a:rPr>
                                <m:t>𝑑</m:t>
                              </m:r>
                              <m:r>
                                <a:rPr lang="en-US" altLang="ja-JP" sz="2000" b="0" i="1" smtClean="0">
                                  <a:latin typeface="Cambria Math" panose="02040503050406030204" pitchFamily="18" charset="0"/>
                                </a:rPr>
                                <m:t>𝜔</m:t>
                              </m:r>
                            </m:e>
                          </m:nary>
                        </m:e>
                      </m:nary>
                    </m:oMath>
                  </m:oMathPara>
                </a14:m>
                <a:endParaRPr lang="ja-JP" altLang="en-US" sz="20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712164" y="3961602"/>
                <a:ext cx="7697107" cy="721672"/>
              </a:xfrm>
              <a:prstGeom prst="rect">
                <a:avLst/>
              </a:prstGeom>
              <a:blipFill rotWithShape="0">
                <a:blip r:embed="rId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96328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BRDF estimation</a:t>
            </a:r>
            <a:endParaRPr kumimoji="1" lang="ja-JP" altLang="en-US" dirty="0"/>
          </a:p>
        </p:txBody>
      </p:sp>
      <mc:AlternateContent xmlns:mc="http://schemas.openxmlformats.org/markup-compatibility/2006" xmlns:a14="http://schemas.microsoft.com/office/drawing/2010/main">
        <mc:Choice Requires="a14">
          <p:sp>
            <p:nvSpPr>
              <p:cNvPr id="4" name="正方形/長方形 3"/>
              <p:cNvSpPr/>
              <p:nvPr/>
            </p:nvSpPr>
            <p:spPr>
              <a:xfrm>
                <a:off x="500411" y="866656"/>
                <a:ext cx="6448624"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supHide m:val="on"/>
                          <m:ctrlPr>
                            <a:rPr lang="en-US" altLang="ja-JP" b="0" i="1" smtClean="0">
                              <a:latin typeface="Cambria Math" panose="02040503050406030204" pitchFamily="18" charset="0"/>
                            </a:rPr>
                          </m:ctrlPr>
                        </m:naryPr>
                        <m:sub>
                          <m:r>
                            <m:rPr>
                              <m:sty m:val="p"/>
                            </m:rPr>
                            <a:rPr lang="en-US" altLang="ja-JP" b="0" i="0" smtClean="0">
                              <a:latin typeface="Cambria Math" panose="02040503050406030204" pitchFamily="18" charset="0"/>
                            </a:rPr>
                            <m:t>Ω</m:t>
                          </m:r>
                        </m:sub>
                        <m:sup/>
                        <m:e>
                          <m:r>
                            <a:rPr lang="en-US" altLang="ja-JP" b="0" i="1" smtClean="0">
                              <a:latin typeface="Cambria Math" panose="02040503050406030204" pitchFamily="18" charset="0"/>
                            </a:rPr>
                            <m:t>𝐿</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𝑝</m:t>
                              </m:r>
                              <m:r>
                                <a:rPr lang="en-US" altLang="ja-JP" b="0" i="1" smtClean="0">
                                  <a:latin typeface="Cambria Math" panose="02040503050406030204" pitchFamily="18" charset="0"/>
                                </a:rPr>
                                <m:t>,</m:t>
                              </m:r>
                              <m:r>
                                <a:rPr lang="en-US" altLang="ja-JP" b="0" i="1" smtClean="0">
                                  <a:latin typeface="Cambria Math" panose="02040503050406030204" pitchFamily="18" charset="0"/>
                                </a:rPr>
                                <m:t>𝜔</m:t>
                              </m:r>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𝑟</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𝜔</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𝜔</m:t>
                                  </m:r>
                                </m:e>
                                <m:sub>
                                  <m:r>
                                    <a:rPr lang="en-US" altLang="ja-JP" b="0" i="1" smtClean="0">
                                      <a:latin typeface="Cambria Math" panose="02040503050406030204" pitchFamily="18" charset="0"/>
                                    </a:rPr>
                                    <m:t>𝑜</m:t>
                                  </m:r>
                                </m:sub>
                              </m:sSub>
                            </m:e>
                          </m:d>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cos</m:t>
                              </m:r>
                            </m:fName>
                            <m:e>
                              <m:r>
                                <a:rPr lang="en-US" altLang="ja-JP" b="0" i="1" smtClean="0">
                                  <a:latin typeface="Cambria Math" panose="02040503050406030204" pitchFamily="18" charset="0"/>
                                </a:rPr>
                                <m:t>𝜃</m:t>
                              </m:r>
                            </m:e>
                          </m:func>
                          <m:r>
                            <a:rPr lang="en-US" altLang="ja-JP" b="0" i="1" smtClean="0">
                              <a:latin typeface="Cambria Math" panose="02040503050406030204" pitchFamily="18" charset="0"/>
                            </a:rPr>
                            <m:t>𝑑</m:t>
                          </m:r>
                          <m:r>
                            <a:rPr lang="en-US" altLang="ja-JP" b="0" i="1" smtClean="0">
                              <a:latin typeface="Cambria Math" panose="02040503050406030204" pitchFamily="18" charset="0"/>
                            </a:rPr>
                            <m:t>𝜔</m:t>
                          </m:r>
                        </m:e>
                      </m:nary>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𝑁</m:t>
                          </m:r>
                        </m:den>
                      </m:f>
                      <m:nary>
                        <m:naryPr>
                          <m:chr m:val="∑"/>
                          <m:ctrlPr>
                            <a:rPr lang="en-US" altLang="ja-JP" b="0" i="1" smtClean="0">
                              <a:latin typeface="Cambria Math" panose="02040503050406030204" pitchFamily="18" charset="0"/>
                            </a:rPr>
                          </m:ctrlPr>
                        </m:naryPr>
                        <m:sub>
                          <m:r>
                            <a:rPr lang="en-US" altLang="ja-JP" b="0" i="1" smtClean="0">
                              <a:latin typeface="Cambria Math" panose="02040503050406030204" pitchFamily="18" charset="0"/>
                            </a:rPr>
                            <m:t>𝑛</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𝑁</m:t>
                          </m:r>
                        </m:sup>
                        <m:e>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𝐿</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𝑝</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𝜔</m:t>
                                      </m:r>
                                    </m:e>
                                    <m:sub>
                                      <m:r>
                                        <a:rPr lang="en-US" altLang="ja-JP" b="0" i="1" smtClean="0">
                                          <a:latin typeface="Cambria Math" panose="02040503050406030204" pitchFamily="18" charset="0"/>
                                        </a:rPr>
                                        <m:t>𝑛</m:t>
                                      </m:r>
                                    </m:sub>
                                  </m:sSub>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𝑟</m:t>
                                  </m:r>
                                </m:sub>
                              </m:sSub>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𝜔</m:t>
                                      </m:r>
                                    </m:e>
                                    <m:sub>
                                      <m:r>
                                        <a:rPr lang="en-US" altLang="ja-JP" b="0" i="1" smtClean="0">
                                          <a:latin typeface="Cambria Math" panose="02040503050406030204" pitchFamily="18" charset="0"/>
                                        </a:rPr>
                                        <m:t>𝑛</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𝜔</m:t>
                                      </m:r>
                                    </m:e>
                                    <m:sub>
                                      <m:r>
                                        <a:rPr lang="en-US" altLang="ja-JP" b="0" i="1" smtClean="0">
                                          <a:latin typeface="Cambria Math" panose="02040503050406030204" pitchFamily="18" charset="0"/>
                                        </a:rPr>
                                        <m:t>𝑜</m:t>
                                      </m:r>
                                    </m:sub>
                                  </m:sSub>
                                </m:e>
                              </m:d>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cos</m:t>
                                  </m:r>
                                </m:fName>
                                <m:e>
                                  <m:r>
                                    <a:rPr lang="en-US" altLang="ja-JP" b="0" i="1" smtClean="0">
                                      <a:latin typeface="Cambria Math" panose="02040503050406030204" pitchFamily="18" charset="0"/>
                                    </a:rPr>
                                    <m:t>𝜃</m:t>
                                  </m:r>
                                </m:e>
                              </m:func>
                            </m:num>
                            <m:den>
                              <m:r>
                                <a:rPr lang="en-US" altLang="ja-JP" b="0" i="1" smtClean="0">
                                  <a:latin typeface="Cambria Math" panose="02040503050406030204" pitchFamily="18" charset="0"/>
                                </a:rPr>
                                <m:t>𝑝</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𝜔</m:t>
                                  </m:r>
                                </m:e>
                                <m:sub>
                                  <m:r>
                                    <a:rPr lang="en-US" altLang="ja-JP" b="0" i="1" smtClean="0">
                                      <a:latin typeface="Cambria Math" panose="02040503050406030204" pitchFamily="18" charset="0"/>
                                    </a:rPr>
                                    <m:t>𝑛</m:t>
                                  </m:r>
                                </m:sub>
                              </m:sSub>
                              <m:r>
                                <a:rPr lang="en-US" altLang="ja-JP" b="0" i="1" smtClean="0">
                                  <a:latin typeface="Cambria Math" panose="02040503050406030204" pitchFamily="18" charset="0"/>
                                </a:rPr>
                                <m:t>)</m:t>
                              </m:r>
                            </m:den>
                          </m:f>
                        </m:e>
                      </m:nary>
                    </m:oMath>
                  </m:oMathPara>
                </a14:m>
                <a:endParaRPr lang="ja-JP" altLang="en-US" dirty="0"/>
              </a:p>
            </p:txBody>
          </p:sp>
        </mc:Choice>
        <mc:Fallback xmlns="">
          <p:sp>
            <p:nvSpPr>
              <p:cNvPr id="4" name="正方形/長方形 3"/>
              <p:cNvSpPr>
                <a:spLocks noRot="1" noChangeAspect="1" noMove="1" noResize="1" noEditPoints="1" noAdjustHandles="1" noChangeArrowheads="1" noChangeShapeType="1" noTextEdit="1"/>
              </p:cNvSpPr>
              <p:nvPr/>
            </p:nvSpPr>
            <p:spPr>
              <a:xfrm>
                <a:off x="500411" y="866656"/>
                <a:ext cx="6448624" cy="871201"/>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295003" y="2357525"/>
                <a:ext cx="3525516"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𝑟</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𝜔</m:t>
                          </m:r>
                          <m:r>
                            <a:rPr lang="en-US" altLang="ja-JP" b="0" i="1"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𝜔</m:t>
                              </m:r>
                            </m:e>
                            <m:sub>
                              <m:r>
                                <a:rPr lang="en-US" altLang="ja-JP" b="0" i="1" smtClean="0">
                                  <a:latin typeface="Cambria Math" panose="02040503050406030204" pitchFamily="18" charset="0"/>
                                </a:rPr>
                                <m:t>𝑜</m:t>
                              </m:r>
                            </m:sub>
                          </m:sSub>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𝑔𝑙𝑜𝑠𝑠</m:t>
                          </m:r>
                          <m:r>
                            <a:rPr lang="en-US" altLang="ja-JP" b="0" i="1" smtClean="0">
                              <a:latin typeface="Cambria Math" panose="02040503050406030204" pitchFamily="18" charset="0"/>
                            </a:rPr>
                            <m:t>+2</m:t>
                          </m:r>
                        </m:num>
                        <m:den>
                          <m:r>
                            <a:rPr lang="en-US" altLang="ja-JP" b="0" i="1" smtClean="0">
                              <a:latin typeface="Cambria Math" panose="02040503050406030204" pitchFamily="18" charset="0"/>
                            </a:rPr>
                            <m:t>2</m:t>
                          </m:r>
                          <m:r>
                            <a:rPr lang="en-US" altLang="ja-JP" b="0" i="1" smtClean="0">
                              <a:latin typeface="Cambria Math" panose="02040503050406030204" pitchFamily="18" charset="0"/>
                            </a:rPr>
                            <m:t>𝜋</m:t>
                          </m:r>
                        </m:den>
                      </m:f>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h</m:t>
                              </m:r>
                              <m:r>
                                <a:rPr lang="en-US" altLang="ja-JP" b="0" i="1" smtClean="0">
                                  <a:latin typeface="Cambria Math" panose="02040503050406030204" pitchFamily="18" charset="0"/>
                                </a:rPr>
                                <m:t>⋅</m:t>
                              </m:r>
                              <m:r>
                                <a:rPr lang="en-US" altLang="ja-JP" b="0" i="1" smtClean="0">
                                  <a:latin typeface="Cambria Math" panose="02040503050406030204" pitchFamily="18" charset="0"/>
                                </a:rPr>
                                <m:t>𝑛</m:t>
                              </m:r>
                            </m:e>
                          </m:d>
                        </m:e>
                        <m:sup>
                          <m:r>
                            <a:rPr lang="en-US" altLang="ja-JP" b="0" i="1" smtClean="0">
                              <a:latin typeface="Cambria Math" panose="02040503050406030204" pitchFamily="18" charset="0"/>
                            </a:rPr>
                            <m:t>𝑔𝑙𝑜𝑠𝑠</m:t>
                          </m:r>
                        </m:sup>
                      </m:sSup>
                    </m:oMath>
                  </m:oMathPara>
                </a14:m>
                <a:endParaRPr lang="ja-JP" altLang="en-US" dirty="0"/>
              </a:p>
            </p:txBody>
          </p:sp>
        </mc:Choice>
        <mc:Fallback xmlns="">
          <p:sp>
            <p:nvSpPr>
              <p:cNvPr id="5" name="正方形/長方形 4"/>
              <p:cNvSpPr>
                <a:spLocks noRot="1" noChangeAspect="1" noMove="1" noResize="1" noEditPoints="1" noAdjustHandles="1" noChangeArrowheads="1" noChangeShapeType="1" noTextEdit="1"/>
              </p:cNvSpPr>
              <p:nvPr/>
            </p:nvSpPr>
            <p:spPr>
              <a:xfrm>
                <a:off x="295003" y="2357525"/>
                <a:ext cx="3525516" cy="618311"/>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p:cNvSpPr/>
              <p:nvPr/>
            </p:nvSpPr>
            <p:spPr>
              <a:xfrm>
                <a:off x="4705504" y="2482014"/>
                <a:ext cx="7151317" cy="923330"/>
              </a:xfrm>
              <a:prstGeom prst="rect">
                <a:avLst/>
              </a:prstGeom>
            </p:spPr>
            <p:txBody>
              <a:bodyPr wrap="none">
                <a:spAutoFit/>
              </a:bodyPr>
              <a:lstStyle/>
              <a:p>
                <a14:m>
                  <m:oMath xmlns:m="http://schemas.openxmlformats.org/officeDocument/2006/math">
                    <m:r>
                      <a:rPr lang="en-US" altLang="ja-JP" b="0" i="1" smtClean="0">
                        <a:latin typeface="Cambria Math" panose="02040503050406030204" pitchFamily="18" charset="0"/>
                      </a:rPr>
                      <m:t>𝑔𝑙𝑜𝑠𝑠</m:t>
                    </m:r>
                  </m:oMath>
                </a14:m>
                <a:r>
                  <a:rPr lang="ja-JP" altLang="en-US" dirty="0" smtClean="0"/>
                  <a:t>を十分大きくとることで</a:t>
                </a:r>
                <a:r>
                  <a:rPr lang="en-US" altLang="ja-JP" dirty="0" smtClean="0"/>
                  <a:t>specular</a:t>
                </a:r>
                <a:r>
                  <a:rPr lang="ja-JP" altLang="en-US" dirty="0" err="1" smtClean="0"/>
                  <a:t>を近</a:t>
                </a:r>
                <a:r>
                  <a:rPr lang="ja-JP" altLang="en-US" dirty="0" smtClean="0"/>
                  <a:t>似</a:t>
                </a:r>
                <a:endParaRPr lang="en-US" altLang="ja-JP" dirty="0" smtClean="0"/>
              </a:p>
              <a:p>
                <a:r>
                  <a:rPr lang="ja-JP" altLang="en-US" dirty="0" smtClean="0"/>
                  <a:t>微小表面がマイクロ顕微鏡で見えないレベルの固有の粗さがあると仮定</a:t>
                </a:r>
                <a:endParaRPr lang="en-US" altLang="ja-JP" dirty="0" smtClean="0"/>
              </a:p>
              <a:p>
                <a:r>
                  <a:rPr lang="en-US" altLang="ja-JP" dirty="0"/>
                  <a:t>[</a:t>
                </a:r>
                <a:r>
                  <a:rPr lang="en-US" altLang="ja-JP" dirty="0" smtClean="0"/>
                  <a:t>Yan et al. SIGGRAPH 2014]</a:t>
                </a:r>
                <a:r>
                  <a:rPr lang="ja-JP" altLang="en-US" dirty="0" smtClean="0"/>
                  <a:t>と同様</a:t>
                </a:r>
                <a:endParaRPr lang="ja-JP" altLang="en-US" dirty="0"/>
              </a:p>
            </p:txBody>
          </p:sp>
        </mc:Choice>
        <mc:Fallback xmlns="">
          <p:sp>
            <p:nvSpPr>
              <p:cNvPr id="6" name="正方形/長方形 5"/>
              <p:cNvSpPr>
                <a:spLocks noRot="1" noChangeAspect="1" noMove="1" noResize="1" noEditPoints="1" noAdjustHandles="1" noChangeArrowheads="1" noChangeShapeType="1" noTextEdit="1"/>
              </p:cNvSpPr>
              <p:nvPr/>
            </p:nvSpPr>
            <p:spPr>
              <a:xfrm>
                <a:off x="4705504" y="2482014"/>
                <a:ext cx="7151317" cy="923330"/>
              </a:xfrm>
              <a:prstGeom prst="rect">
                <a:avLst/>
              </a:prstGeom>
              <a:blipFill rotWithShape="0">
                <a:blip r:embed="rId4"/>
                <a:stretch>
                  <a:fillRect l="-767" t="-5263" b="-98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p:cNvSpPr/>
              <p:nvPr/>
            </p:nvSpPr>
            <p:spPr>
              <a:xfrm>
                <a:off x="417280" y="3317209"/>
                <a:ext cx="3403239" cy="369332"/>
              </a:xfrm>
              <a:prstGeom prst="rect">
                <a:avLst/>
              </a:prstGeom>
            </p:spPr>
            <p:txBody>
              <a:bodyPr wrap="none">
                <a:spAutoFit/>
              </a:bodyPr>
              <a:lstStyle/>
              <a:p>
                <a14:m>
                  <m:oMath xmlns:m="http://schemas.openxmlformats.org/officeDocument/2006/math">
                    <m:r>
                      <a:rPr lang="en-US" altLang="ja-JP" b="0" i="1" smtClean="0">
                        <a:latin typeface="Cambria Math" panose="02040503050406030204" pitchFamily="18" charset="0"/>
                      </a:rPr>
                      <m:t>𝑝</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𝜔</m:t>
                        </m:r>
                      </m:e>
                      <m:sub>
                        <m:r>
                          <a:rPr lang="en-US" altLang="ja-JP" b="0" i="1" smtClean="0">
                            <a:latin typeface="Cambria Math" panose="02040503050406030204" pitchFamily="18" charset="0"/>
                          </a:rPr>
                          <m:t>𝑛</m:t>
                        </m:r>
                      </m:sub>
                    </m:sSub>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𝑓</m:t>
                        </m:r>
                      </m:e>
                      <m:sub>
                        <m:r>
                          <a:rPr lang="en-US" altLang="ja-JP" b="0" i="1" smtClean="0">
                            <a:latin typeface="Cambria Math" panose="02040503050406030204" pitchFamily="18" charset="0"/>
                            <a:ea typeface="Cambria Math" panose="02040503050406030204" pitchFamily="18" charset="0"/>
                          </a:rPr>
                          <m:t>𝑟</m:t>
                        </m:r>
                      </m:sub>
                    </m:s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𝜔</m:t>
                    </m:r>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𝜔</m:t>
                        </m:r>
                      </m:e>
                      <m:sub>
                        <m:r>
                          <a:rPr lang="en-US" altLang="ja-JP" b="0" i="1" smtClean="0">
                            <a:latin typeface="Cambria Math" panose="02040503050406030204" pitchFamily="18" charset="0"/>
                            <a:ea typeface="Cambria Math" panose="02040503050406030204" pitchFamily="18" charset="0"/>
                          </a:rPr>
                          <m:t>𝑜</m:t>
                        </m:r>
                      </m:sub>
                    </m:sSub>
                    <m:r>
                      <a:rPr lang="en-US" altLang="ja-JP" b="0" i="1" smtClean="0">
                        <a:latin typeface="Cambria Math" panose="02040503050406030204" pitchFamily="18" charset="0"/>
                        <a:ea typeface="Cambria Math" panose="02040503050406030204" pitchFamily="18" charset="0"/>
                      </a:rPr>
                      <m:t>)</m:t>
                    </m:r>
                  </m:oMath>
                </a14:m>
                <a:r>
                  <a:rPr lang="ja-JP" altLang="en-US" dirty="0" smtClean="0"/>
                  <a:t>でサンプリング</a:t>
                </a:r>
                <a:endParaRPr lang="ja-JP" altLang="en-US" dirty="0"/>
              </a:p>
            </p:txBody>
          </p:sp>
        </mc:Choice>
        <mc:Fallback xmlns="">
          <p:sp>
            <p:nvSpPr>
              <p:cNvPr id="7" name="正方形/長方形 6"/>
              <p:cNvSpPr>
                <a:spLocks noRot="1" noChangeAspect="1" noMove="1" noResize="1" noEditPoints="1" noAdjustHandles="1" noChangeArrowheads="1" noChangeShapeType="1" noTextEdit="1"/>
              </p:cNvSpPr>
              <p:nvPr/>
            </p:nvSpPr>
            <p:spPr>
              <a:xfrm>
                <a:off x="417280" y="3317209"/>
                <a:ext cx="3403239" cy="369332"/>
              </a:xfrm>
              <a:prstGeom prst="rect">
                <a:avLst/>
              </a:prstGeom>
              <a:blipFill rotWithShape="0">
                <a:blip r:embed="rId5"/>
                <a:stretch>
                  <a:fillRect t="-13115" r="-1252" b="-1967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96812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BRDF estimator from small-scale geometry</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921028"/>
                <a:ext cx="10515600" cy="2124464"/>
              </a:xfrm>
            </p:spPr>
            <p:txBody>
              <a:bodyPr>
                <a:normAutofit/>
              </a:bodyPr>
              <a:lstStyle/>
              <a:p>
                <a:r>
                  <a:rPr kumimoji="1" lang="en-US" altLang="ja-JP" dirty="0" smtClean="0"/>
                  <a:t>Goal</a:t>
                </a:r>
              </a:p>
              <a:p>
                <a:pPr lvl="1"/>
                <a:r>
                  <a:rPr lang="en-US" altLang="ja-JP" dirty="0" smtClean="0"/>
                  <a:t>estimate BRDF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𝑟</m:t>
                        </m:r>
                      </m:sub>
                    </m:sSub>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Ω</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Ω</m:t>
                            </m:r>
                          </m:e>
                          <m:sub>
                            <m:r>
                              <a:rPr lang="en-US" altLang="ja-JP" b="0" i="1" smtClean="0">
                                <a:latin typeface="Cambria Math" panose="02040503050406030204" pitchFamily="18" charset="0"/>
                              </a:rPr>
                              <m:t>𝑜</m:t>
                            </m:r>
                          </m:sub>
                        </m:sSub>
                      </m:e>
                    </m:d>
                  </m:oMath>
                </a14:m>
                <a:endParaRPr lang="en-US" altLang="ja-JP" b="0" dirty="0" smtClean="0"/>
              </a:p>
              <a:p>
                <a:pPr lvl="1"/>
                <a14:m>
                  <m:oMath xmlns:m="http://schemas.openxmlformats.org/officeDocument/2006/math">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Ω</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𝜔</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𝜃</m:t>
                            </m:r>
                            <m:r>
                              <a:rPr lang="en-US" altLang="ja-JP" b="0" i="1" smtClean="0">
                                <a:latin typeface="Cambria Math" panose="02040503050406030204" pitchFamily="18" charset="0"/>
                              </a:rPr>
                              <m:t>,</m:t>
                            </m:r>
                            <m:r>
                              <a:rPr lang="en-US" altLang="ja-JP" b="0" i="1" smtClean="0">
                                <a:latin typeface="Cambria Math" panose="02040503050406030204" pitchFamily="18" charset="0"/>
                              </a:rPr>
                              <m:t>𝜙</m:t>
                            </m:r>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𝜃</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𝜃</m:t>
                        </m:r>
                        <m:r>
                          <a:rPr lang="en-US" altLang="ja-JP" b="0" i="1" smtClean="0">
                            <a:latin typeface="Cambria Math" panose="02040503050406030204" pitchFamily="18" charset="0"/>
                          </a:rPr>
                          <m:t>&lt;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𝜃</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𝜙</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𝜙</m:t>
                        </m:r>
                        <m:r>
                          <a:rPr lang="en-US" altLang="ja-JP" b="0" i="1" smtClean="0">
                            <a:latin typeface="Cambria Math" panose="02040503050406030204" pitchFamily="18" charset="0"/>
                          </a:rPr>
                          <m:t>&lt;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𝜙</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Sub>
                      </m:e>
                    </m:d>
                  </m:oMath>
                </a14:m>
                <a:endParaRPr lang="en-US" altLang="ja-JP" b="0" dirty="0" smtClean="0"/>
              </a:p>
              <a:p>
                <a:pPr lvl="1"/>
                <a:r>
                  <a:rPr kumimoji="1" lang="en-US" altLang="ja-JP" dirty="0" smtClean="0"/>
                  <a:t>average BRDF over solid angle </a:t>
                </a:r>
                <a14:m>
                  <m:oMath xmlns:m="http://schemas.openxmlformats.org/officeDocument/2006/math">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Ω</m:t>
                        </m:r>
                      </m:e>
                      <m:sub>
                        <m:r>
                          <a:rPr lang="en-US" altLang="ja-JP" b="0" i="1" smtClean="0">
                            <a:latin typeface="Cambria Math" panose="02040503050406030204" pitchFamily="18" charset="0"/>
                          </a:rPr>
                          <m:t>𝑜</m:t>
                        </m:r>
                      </m:sub>
                    </m:sSub>
                  </m:oMath>
                </a14:m>
                <a:r>
                  <a:rPr kumimoji="1" lang="ja-JP" altLang="en-US" dirty="0" smtClean="0"/>
                  <a:t> </a:t>
                </a:r>
                <a:r>
                  <a:rPr kumimoji="1" lang="en-US" altLang="ja-JP" dirty="0" smtClean="0"/>
                  <a:t>illuminated by </a:t>
                </a:r>
                <a14:m>
                  <m:oMath xmlns:m="http://schemas.openxmlformats.org/officeDocument/2006/math">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Ω</m:t>
                        </m:r>
                      </m:e>
                      <m:sub>
                        <m:r>
                          <a:rPr lang="en-US" altLang="ja-JP" b="0" i="1" smtClean="0">
                            <a:latin typeface="Cambria Math" panose="02040503050406030204" pitchFamily="18" charset="0"/>
                          </a:rPr>
                          <m:t>𝑖</m:t>
                        </m:r>
                      </m:sub>
                    </m:sSub>
                  </m:oMath>
                </a14:m>
                <a:r>
                  <a:rPr lang="en-US" altLang="ja-JP" dirty="0" smtClean="0"/>
                  <a:t/>
                </a:r>
                <a:br>
                  <a:rPr lang="en-US" altLang="ja-JP" dirty="0" smtClean="0"/>
                </a:br>
                <a:r>
                  <a:rPr lang="en-US" altLang="ja-JP" dirty="0" smtClean="0"/>
                  <a:t>since estimated BRDF is calculated at discretized regions</a:t>
                </a: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921028"/>
                <a:ext cx="10515600" cy="2124464"/>
              </a:xfrm>
              <a:blipFill rotWithShape="0">
                <a:blip r:embed="rId2"/>
                <a:stretch>
                  <a:fillRect l="-1043" t="-4585"/>
                </a:stretch>
              </a:blipFill>
            </p:spPr>
            <p:txBody>
              <a:bodyPr/>
              <a:lstStyle/>
              <a:p>
                <a:r>
                  <a:rPr lang="ja-JP" altLang="en-US">
                    <a:noFill/>
                  </a:rPr>
                  <a:t> </a:t>
                </a:r>
              </a:p>
            </p:txBody>
          </p:sp>
        </mc:Fallback>
      </mc:AlternateContent>
      <p:sp>
        <p:nvSpPr>
          <p:cNvPr id="5" name="円/楕円 4"/>
          <p:cNvSpPr/>
          <p:nvPr/>
        </p:nvSpPr>
        <p:spPr>
          <a:xfrm>
            <a:off x="9008076" y="2403389"/>
            <a:ext cx="2421924" cy="37070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弧 5"/>
          <p:cNvSpPr/>
          <p:nvPr/>
        </p:nvSpPr>
        <p:spPr>
          <a:xfrm>
            <a:off x="9008076" y="1377778"/>
            <a:ext cx="2421924" cy="2675240"/>
          </a:xfrm>
          <a:prstGeom prst="arc">
            <a:avLst>
              <a:gd name="adj1" fmla="val 11052577"/>
              <a:gd name="adj2" fmla="val 2125218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 name="直線矢印コネクタ 7"/>
          <p:cNvCxnSpPr/>
          <p:nvPr/>
        </p:nvCxnSpPr>
        <p:spPr>
          <a:xfrm flipV="1">
            <a:off x="10219038" y="1062681"/>
            <a:ext cx="0" cy="1526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10219038" y="2588740"/>
            <a:ext cx="15754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10219038" y="2588740"/>
            <a:ext cx="654908" cy="456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V="1">
            <a:off x="10228821" y="1334529"/>
            <a:ext cx="994461" cy="1254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正方形/長方形 17"/>
              <p:cNvSpPr/>
              <p:nvPr/>
            </p:nvSpPr>
            <p:spPr>
              <a:xfrm>
                <a:off x="9875070" y="951078"/>
                <a:ext cx="3826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𝑌</m:t>
                      </m:r>
                    </m:oMath>
                  </m:oMathPara>
                </a14:m>
                <a:endParaRPr lang="ja-JP" altLang="en-US"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9875070" y="951078"/>
                <a:ext cx="382669" cy="36933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10784606" y="2918193"/>
                <a:ext cx="3794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𝑍</m:t>
                      </m:r>
                    </m:oMath>
                  </m:oMathPara>
                </a14:m>
                <a:endParaRPr lang="ja-JP" altLang="en-US"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10784606" y="2918193"/>
                <a:ext cx="379463" cy="369332"/>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11501624" y="2219407"/>
                <a:ext cx="3922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𝑋</m:t>
                      </m:r>
                    </m:oMath>
                  </m:oMathPara>
                </a14:m>
                <a:endParaRPr lang="ja-JP" altLang="en-US"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11501624" y="2219407"/>
                <a:ext cx="392287"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正方形/長方形 20"/>
              <p:cNvSpPr/>
              <p:nvPr/>
            </p:nvSpPr>
            <p:spPr>
              <a:xfrm>
                <a:off x="10196590" y="394353"/>
                <a:ext cx="2053383"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𝜔</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func>
                                  <m:funcPr>
                                    <m:ctrlPr>
                                      <a:rPr lang="en-US" altLang="ja-JP" b="0" i="1" smtClean="0">
                                        <a:latin typeface="Cambria Math" panose="02040503050406030204" pitchFamily="18" charset="0"/>
                                      </a:rPr>
                                    </m:ctrlPr>
                                  </m:funcPr>
                                  <m:fName>
                                    <m:r>
                                      <m:rPr>
                                        <m:sty m:val="p"/>
                                        <m:brk m:alnAt="7"/>
                                      </m:rPr>
                                      <a:rPr lang="en-US" altLang="ja-JP" b="0" i="0" smtClean="0">
                                        <a:latin typeface="Cambria Math" panose="02040503050406030204" pitchFamily="18" charset="0"/>
                                      </a:rPr>
                                      <m:t>c</m:t>
                                    </m:r>
                                    <m:r>
                                      <m:rPr>
                                        <m:sty m:val="p"/>
                                      </m:rPr>
                                      <a:rPr lang="en-US" altLang="ja-JP" b="0" i="0" smtClean="0">
                                        <a:latin typeface="Cambria Math" panose="02040503050406030204" pitchFamily="18" charset="0"/>
                                      </a:rPr>
                                      <m:t>os</m:t>
                                    </m:r>
                                  </m:fName>
                                  <m:e>
                                    <m:r>
                                      <m:rPr>
                                        <m:brk m:alnAt="7"/>
                                      </m:rPr>
                                      <a:rPr lang="en-US" altLang="ja-JP" b="0" i="1" smtClean="0">
                                        <a:latin typeface="Cambria Math" panose="02040503050406030204" pitchFamily="18" charset="0"/>
                                      </a:rPr>
                                      <m:t>𝜙</m:t>
                                    </m:r>
                                  </m:e>
                                </m:func>
                                <m:func>
                                  <m:funcPr>
                                    <m:ctrlPr>
                                      <a:rPr lang="en-US" altLang="ja-JP" b="0" i="1" smtClean="0">
                                        <a:latin typeface="Cambria Math" panose="02040503050406030204" pitchFamily="18" charset="0"/>
                                      </a:rPr>
                                    </m:ctrlPr>
                                  </m:funcPr>
                                  <m:fName>
                                    <m:r>
                                      <m:rPr>
                                        <m:sty m:val="p"/>
                                        <m:brk m:alnAt="7"/>
                                      </m:rPr>
                                      <a:rPr lang="en-US" altLang="ja-JP" b="0" i="0" smtClean="0">
                                        <a:latin typeface="Cambria Math" panose="02040503050406030204" pitchFamily="18" charset="0"/>
                                      </a:rPr>
                                      <m:t>s</m:t>
                                    </m:r>
                                    <m:r>
                                      <m:rPr>
                                        <m:sty m:val="p"/>
                                      </m:rPr>
                                      <a:rPr lang="en-US" altLang="ja-JP" b="0" i="0" smtClean="0">
                                        <a:latin typeface="Cambria Math" panose="02040503050406030204" pitchFamily="18" charset="0"/>
                                      </a:rPr>
                                      <m:t>in</m:t>
                                    </m:r>
                                  </m:fName>
                                  <m:e>
                                    <m:r>
                                      <m:rPr>
                                        <m:brk m:alnAt="7"/>
                                      </m:rPr>
                                      <a:rPr lang="en-US" altLang="ja-JP" b="0" i="1" smtClean="0">
                                        <a:latin typeface="Cambria Math" panose="02040503050406030204" pitchFamily="18" charset="0"/>
                                      </a:rPr>
                                      <m:t>𝜃</m:t>
                                    </m:r>
                                  </m:e>
                                </m:func>
                              </m:e>
                            </m:mr>
                            <m:mr>
                              <m:e>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cos</m:t>
                                    </m:r>
                                  </m:fName>
                                  <m:e>
                                    <m:r>
                                      <a:rPr lang="en-US" altLang="ja-JP" b="0" i="1" smtClean="0">
                                        <a:latin typeface="Cambria Math" panose="02040503050406030204" pitchFamily="18" charset="0"/>
                                      </a:rPr>
                                      <m:t>𝜃</m:t>
                                    </m:r>
                                  </m:e>
                                </m:func>
                              </m:e>
                            </m:mr>
                            <m:mr>
                              <m:e>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sin</m:t>
                                    </m:r>
                                  </m:fName>
                                  <m:e>
                                    <m:r>
                                      <a:rPr lang="en-US" altLang="ja-JP" b="0" i="1" smtClean="0">
                                        <a:latin typeface="Cambria Math" panose="02040503050406030204" pitchFamily="18" charset="0"/>
                                      </a:rPr>
                                      <m:t>𝜙</m:t>
                                    </m:r>
                                  </m:e>
                                </m:func>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sin</m:t>
                                    </m:r>
                                  </m:fName>
                                  <m:e>
                                    <m:r>
                                      <a:rPr lang="en-US" altLang="ja-JP" b="0" i="1" smtClean="0">
                                        <a:latin typeface="Cambria Math" panose="02040503050406030204" pitchFamily="18" charset="0"/>
                                      </a:rPr>
                                      <m:t>𝜃</m:t>
                                    </m:r>
                                  </m:e>
                                </m:func>
                              </m:e>
                            </m:mr>
                          </m:m>
                        </m:e>
                      </m:d>
                    </m:oMath>
                  </m:oMathPara>
                </a14:m>
                <a:endParaRPr lang="ja-JP" altLang="en-US" dirty="0"/>
              </a:p>
            </p:txBody>
          </p:sp>
        </mc:Choice>
        <mc:Fallback xmlns="">
          <p:sp>
            <p:nvSpPr>
              <p:cNvPr id="21" name="正方形/長方形 20"/>
              <p:cNvSpPr>
                <a:spLocks noRot="1" noChangeAspect="1" noMove="1" noResize="1" noEditPoints="1" noAdjustHandles="1" noChangeArrowheads="1" noChangeShapeType="1" noTextEdit="1"/>
              </p:cNvSpPr>
              <p:nvPr/>
            </p:nvSpPr>
            <p:spPr>
              <a:xfrm>
                <a:off x="10196590" y="394353"/>
                <a:ext cx="2053383" cy="984052"/>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正方形/長方形 21"/>
              <p:cNvSpPr/>
              <p:nvPr/>
            </p:nvSpPr>
            <p:spPr>
              <a:xfrm>
                <a:off x="10204109" y="1980848"/>
                <a:ext cx="3741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i="1">
                          <a:latin typeface="Cambria Math" panose="02040503050406030204" pitchFamily="18" charset="0"/>
                        </a:rPr>
                        <m:t>𝜃</m:t>
                      </m:r>
                    </m:oMath>
                  </m:oMathPara>
                </a14:m>
                <a:endParaRPr lang="ja-JP" altLang="en-US"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10204109" y="1980848"/>
                <a:ext cx="374140" cy="369332"/>
              </a:xfrm>
              <a:prstGeom prst="rect">
                <a:avLst/>
              </a:prstGeom>
              <a:blipFill rotWithShape="0">
                <a:blip r:embed="rId7"/>
                <a:stretch>
                  <a:fillRect/>
                </a:stretch>
              </a:blipFill>
            </p:spPr>
            <p:txBody>
              <a:bodyPr/>
              <a:lstStyle/>
              <a:p>
                <a:r>
                  <a:rPr lang="ja-JP" altLang="en-US">
                    <a:noFill/>
                  </a:rPr>
                  <a:t> </a:t>
                </a:r>
              </a:p>
            </p:txBody>
          </p:sp>
        </mc:Fallback>
      </mc:AlternateContent>
      <p:sp>
        <p:nvSpPr>
          <p:cNvPr id="23" name="円弧 22"/>
          <p:cNvSpPr/>
          <p:nvPr/>
        </p:nvSpPr>
        <p:spPr>
          <a:xfrm>
            <a:off x="9875070" y="2259288"/>
            <a:ext cx="566885" cy="372700"/>
          </a:xfrm>
          <a:prstGeom prst="arc">
            <a:avLst>
              <a:gd name="adj1" fmla="val 17229096"/>
              <a:gd name="adj2" fmla="val 2073666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5" name="直線コネクタ 24"/>
          <p:cNvCxnSpPr>
            <a:stCxn id="21" idx="2"/>
          </p:cNvCxnSpPr>
          <p:nvPr/>
        </p:nvCxnSpPr>
        <p:spPr>
          <a:xfrm>
            <a:off x="11223282" y="1378405"/>
            <a:ext cx="29338" cy="159447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10228820" y="2588739"/>
            <a:ext cx="1044273" cy="347956"/>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正方形/長方形 29"/>
              <p:cNvSpPr/>
              <p:nvPr/>
            </p:nvSpPr>
            <p:spPr>
              <a:xfrm>
                <a:off x="10588916" y="2440047"/>
                <a:ext cx="39959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𝜙</m:t>
                      </m:r>
                    </m:oMath>
                  </m:oMathPara>
                </a14:m>
                <a:endParaRPr lang="ja-JP" altLang="en-US"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10588916" y="2440047"/>
                <a:ext cx="399597" cy="369332"/>
              </a:xfrm>
              <a:prstGeom prst="rect">
                <a:avLst/>
              </a:prstGeom>
              <a:blipFill rotWithShape="0">
                <a:blip r:embed="rId8"/>
                <a:stretch>
                  <a:fillRect b="-11475"/>
                </a:stretch>
              </a:blipFill>
            </p:spPr>
            <p:txBody>
              <a:bodyPr/>
              <a:lstStyle/>
              <a:p>
                <a:r>
                  <a:rPr lang="ja-JP" altLang="en-US">
                    <a:noFill/>
                  </a:rPr>
                  <a:t> </a:t>
                </a:r>
              </a:p>
            </p:txBody>
          </p:sp>
        </mc:Fallback>
      </mc:AlternateContent>
      <p:sp>
        <p:nvSpPr>
          <p:cNvPr id="31" name="円弧 30"/>
          <p:cNvSpPr/>
          <p:nvPr/>
        </p:nvSpPr>
        <p:spPr>
          <a:xfrm rot="7059514">
            <a:off x="10401511" y="2254221"/>
            <a:ext cx="566885" cy="372700"/>
          </a:xfrm>
          <a:prstGeom prst="arc">
            <a:avLst>
              <a:gd name="adj1" fmla="val 17379806"/>
              <a:gd name="adj2" fmla="val 2073666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35" name="グループ化 34"/>
          <p:cNvGrpSpPr/>
          <p:nvPr/>
        </p:nvGrpSpPr>
        <p:grpSpPr>
          <a:xfrm>
            <a:off x="9238121" y="1850075"/>
            <a:ext cx="469295" cy="369332"/>
            <a:chOff x="9238121" y="1850075"/>
            <a:chExt cx="469295" cy="369332"/>
          </a:xfrm>
        </p:grpSpPr>
        <p:sp>
          <p:nvSpPr>
            <p:cNvPr id="32" name="正方形/長方形 31"/>
            <p:cNvSpPr/>
            <p:nvPr/>
          </p:nvSpPr>
          <p:spPr>
            <a:xfrm rot="1709539">
              <a:off x="9344978" y="1878125"/>
              <a:ext cx="296140" cy="30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3" name="正方形/長方形 32"/>
                <p:cNvSpPr/>
                <p:nvPr/>
              </p:nvSpPr>
              <p:spPr>
                <a:xfrm>
                  <a:off x="9238121" y="1850075"/>
                  <a:ext cx="4692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solidFill>
                                  <a:schemeClr val="bg1"/>
                                </a:solidFill>
                                <a:latin typeface="Cambria Math" panose="02040503050406030204" pitchFamily="18" charset="0"/>
                              </a:rPr>
                            </m:ctrlPr>
                          </m:sSubPr>
                          <m:e>
                            <m:r>
                              <m:rPr>
                                <m:sty m:val="p"/>
                              </m:rPr>
                              <a:rPr lang="en-US" altLang="ja-JP" b="0" i="0" smtClean="0">
                                <a:solidFill>
                                  <a:schemeClr val="bg1"/>
                                </a:solidFill>
                                <a:latin typeface="Cambria Math" panose="02040503050406030204" pitchFamily="18" charset="0"/>
                              </a:rPr>
                              <m:t>Ω</m:t>
                            </m:r>
                          </m:e>
                          <m:sub>
                            <m:r>
                              <a:rPr lang="en-US" altLang="ja-JP" b="0" i="1" smtClean="0">
                                <a:solidFill>
                                  <a:schemeClr val="bg1"/>
                                </a:solidFill>
                                <a:latin typeface="Cambria Math" panose="02040503050406030204" pitchFamily="18" charset="0"/>
                              </a:rPr>
                              <m:t>𝑖</m:t>
                            </m:r>
                          </m:sub>
                        </m:sSub>
                      </m:oMath>
                    </m:oMathPara>
                  </a14:m>
                  <a:endParaRPr lang="ja-JP" altLang="en-US" dirty="0">
                    <a:solidFill>
                      <a:schemeClr val="bg1"/>
                    </a:solidFill>
                  </a:endParaRPr>
                </a:p>
              </p:txBody>
            </p:sp>
          </mc:Choice>
          <mc:Fallback xmlns="">
            <p:sp>
              <p:nvSpPr>
                <p:cNvPr id="33" name="正方形/長方形 32"/>
                <p:cNvSpPr>
                  <a:spLocks noRot="1" noChangeAspect="1" noMove="1" noResize="1" noEditPoints="1" noAdjustHandles="1" noChangeArrowheads="1" noChangeShapeType="1" noTextEdit="1"/>
                </p:cNvSpPr>
                <p:nvPr/>
              </p:nvSpPr>
              <p:spPr>
                <a:xfrm>
                  <a:off x="9238121" y="1850075"/>
                  <a:ext cx="469295" cy="369332"/>
                </a:xfrm>
                <a:prstGeom prst="rect">
                  <a:avLst/>
                </a:prstGeom>
                <a:blipFill rotWithShape="0">
                  <a:blip r:embed="rId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4" name="正方形/長方形 33"/>
              <p:cNvSpPr/>
              <p:nvPr/>
            </p:nvSpPr>
            <p:spPr>
              <a:xfrm>
                <a:off x="1314765" y="3222756"/>
                <a:ext cx="8158003" cy="956544"/>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𝐿</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Ω</m:t>
                              </m:r>
                            </m:e>
                            <m:sub>
                              <m:r>
                                <a:rPr lang="en-US" altLang="ja-JP" sz="2400" b="0" i="1" smtClean="0">
                                  <a:latin typeface="Cambria Math" panose="02040503050406030204" pitchFamily="18" charset="0"/>
                                </a:rPr>
                                <m:t>𝑜</m:t>
                              </m:r>
                            </m:sub>
                          </m:sSub>
                        </m:e>
                      </m:d>
                      <m:r>
                        <a:rPr lang="en-US" altLang="ja-JP" sz="2400" b="0" i="1" smtClean="0">
                          <a:latin typeface="Cambria Math" panose="02040503050406030204" pitchFamily="18" charset="0"/>
                        </a:rPr>
                        <m:t>=</m:t>
                      </m:r>
                      <m:nary>
                        <m:naryPr>
                          <m:supHide m:val="on"/>
                          <m:ctrlPr>
                            <a:rPr lang="en-US" altLang="ja-JP" sz="2400" b="0" i="1" smtClean="0">
                              <a:latin typeface="Cambria Math" panose="02040503050406030204" pitchFamily="18" charset="0"/>
                            </a:rPr>
                          </m:ctrlPr>
                        </m:naryPr>
                        <m:sub>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Ω</m:t>
                              </m:r>
                            </m:e>
                            <m:sub>
                              <m:r>
                                <a:rPr lang="en-US" altLang="ja-JP" sz="2400" b="0" i="1" smtClean="0">
                                  <a:latin typeface="Cambria Math" panose="02040503050406030204" pitchFamily="18" charset="0"/>
                                </a:rPr>
                                <m:t>𝑜</m:t>
                              </m:r>
                            </m:sub>
                          </m:sSub>
                        </m:sub>
                        <m:sup/>
                        <m:e>
                          <m:d>
                            <m:dPr>
                              <m:ctrlPr>
                                <a:rPr lang="en-US" altLang="ja-JP" sz="2400" b="0" i="1" smtClean="0">
                                  <a:latin typeface="Cambria Math" panose="02040503050406030204" pitchFamily="18" charset="0"/>
                                </a:rPr>
                              </m:ctrlPr>
                            </m:dPr>
                            <m:e>
                              <m:nary>
                                <m:naryPr>
                                  <m:supHide m:val="on"/>
                                  <m:ctrlPr>
                                    <a:rPr lang="en-US" altLang="ja-JP" sz="2400" i="1">
                                      <a:latin typeface="Cambria Math" panose="02040503050406030204" pitchFamily="18" charset="0"/>
                                    </a:rPr>
                                  </m:ctrlPr>
                                </m:naryPr>
                                <m:sub>
                                  <m:r>
                                    <m:rPr>
                                      <m:sty m:val="p"/>
                                    </m:rPr>
                                    <a:rPr lang="en-US" altLang="ja-JP" sz="2400">
                                      <a:latin typeface="Cambria Math" panose="02040503050406030204" pitchFamily="18" charset="0"/>
                                    </a:rPr>
                                    <m:t>Ω</m:t>
                                  </m:r>
                                </m:sub>
                                <m:sup/>
                                <m:e>
                                  <m:r>
                                    <a:rPr lang="en-US" altLang="ja-JP" sz="2400" i="1">
                                      <a:latin typeface="Cambria Math" panose="02040503050406030204" pitchFamily="18" charset="0"/>
                                    </a:rPr>
                                    <m:t>𝐿</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𝑖</m:t>
                                          </m:r>
                                        </m:sub>
                                      </m:sSub>
                                    </m:e>
                                  </m:d>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i="1">
                                          <a:latin typeface="Cambria Math" panose="02040503050406030204" pitchFamily="18" charset="0"/>
                                        </a:rPr>
                                        <m:t>𝑟</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𝑜</m:t>
                                      </m:r>
                                    </m:sub>
                                  </m:sSub>
                                  <m:r>
                                    <a:rPr lang="en-US" altLang="ja-JP" sz="2400" i="1">
                                      <a:latin typeface="Cambria Math" panose="02040503050406030204" pitchFamily="18" charset="0"/>
                                    </a:rPr>
                                    <m:t>)(</m:t>
                                  </m:r>
                                  <m:r>
                                    <a:rPr lang="en-US" altLang="ja-JP" sz="2400" i="1">
                                      <a:latin typeface="Cambria Math" panose="02040503050406030204" pitchFamily="18" charset="0"/>
                                    </a:rPr>
                                    <m:t>𝑛</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,0)</m:t>
                                  </m:r>
                                </m:e>
                              </m:nary>
                              <m:r>
                                <a:rPr lang="en-US" altLang="ja-JP" sz="2400" i="1">
                                  <a:latin typeface="Cambria Math" panose="02040503050406030204" pitchFamily="18" charset="0"/>
                                </a:rPr>
                                <m:t>𝑑</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𝑖</m:t>
                                  </m:r>
                                </m:sub>
                              </m:sSub>
                            </m:e>
                          </m:d>
                          <m:r>
                            <a:rPr lang="en-US" altLang="ja-JP" sz="2400" b="0" i="1" smtClean="0">
                              <a:latin typeface="Cambria Math" panose="02040503050406030204" pitchFamily="18" charset="0"/>
                            </a:rPr>
                            <m:t> </m:t>
                          </m:r>
                        </m:e>
                      </m:nary>
                      <m:r>
                        <a:rPr lang="en-US" altLang="ja-JP" sz="2400" b="0" i="1" smtClean="0">
                          <a:latin typeface="Cambria Math" panose="02040503050406030204" pitchFamily="18" charset="0"/>
                        </a:rPr>
                        <m:t>𝑑</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𝜔</m:t>
                          </m:r>
                        </m:e>
                        <m:sub>
                          <m:r>
                            <a:rPr lang="en-US" altLang="ja-JP" sz="2400" b="0" i="1" smtClean="0">
                              <a:latin typeface="Cambria Math" panose="02040503050406030204" pitchFamily="18" charset="0"/>
                            </a:rPr>
                            <m:t>𝑜</m:t>
                          </m:r>
                        </m:sub>
                      </m:sSub>
                    </m:oMath>
                  </m:oMathPara>
                </a14:m>
                <a:endParaRPr lang="ja-JP" altLang="en-US" sz="2400"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1314765" y="3222756"/>
                <a:ext cx="8158003" cy="956544"/>
              </a:xfrm>
              <a:prstGeom prst="rect">
                <a:avLst/>
              </a:prstGeom>
              <a:blipFill rotWithShape="0">
                <a:blip r:embed="rId10"/>
                <a:stretch>
                  <a:fillRect/>
                </a:stretch>
              </a:blipFill>
            </p:spPr>
            <p:txBody>
              <a:bodyPr/>
              <a:lstStyle/>
              <a:p>
                <a:r>
                  <a:rPr lang="ja-JP" altLang="en-US">
                    <a:noFill/>
                  </a:rPr>
                  <a:t> </a:t>
                </a:r>
              </a:p>
            </p:txBody>
          </p:sp>
        </mc:Fallback>
      </mc:AlternateContent>
      <p:sp>
        <p:nvSpPr>
          <p:cNvPr id="38" name="正方形/長方形 37"/>
          <p:cNvSpPr/>
          <p:nvPr/>
        </p:nvSpPr>
        <p:spPr>
          <a:xfrm rot="19267120">
            <a:off x="10875760" y="1872820"/>
            <a:ext cx="296140" cy="30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正方形/長方形 39"/>
              <p:cNvSpPr/>
              <p:nvPr/>
            </p:nvSpPr>
            <p:spPr>
              <a:xfrm>
                <a:off x="10803798" y="1817766"/>
                <a:ext cx="5073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solidFill>
                                <a:schemeClr val="bg1"/>
                              </a:solidFill>
                              <a:latin typeface="Cambria Math" panose="02040503050406030204" pitchFamily="18" charset="0"/>
                            </a:rPr>
                          </m:ctrlPr>
                        </m:sSubPr>
                        <m:e>
                          <m:r>
                            <m:rPr>
                              <m:sty m:val="p"/>
                            </m:rPr>
                            <a:rPr lang="en-US" altLang="ja-JP" b="0" i="0" smtClean="0">
                              <a:solidFill>
                                <a:schemeClr val="bg1"/>
                              </a:solidFill>
                              <a:latin typeface="Cambria Math" panose="02040503050406030204" pitchFamily="18" charset="0"/>
                            </a:rPr>
                            <m:t>Ω</m:t>
                          </m:r>
                        </m:e>
                        <m:sub>
                          <m:r>
                            <a:rPr lang="en-US" altLang="ja-JP" b="0" i="1" smtClean="0">
                              <a:solidFill>
                                <a:schemeClr val="bg1"/>
                              </a:solidFill>
                              <a:latin typeface="Cambria Math" panose="02040503050406030204" pitchFamily="18" charset="0"/>
                            </a:rPr>
                            <m:t>𝑜</m:t>
                          </m:r>
                        </m:sub>
                      </m:sSub>
                    </m:oMath>
                  </m:oMathPara>
                </a14:m>
                <a:endParaRPr lang="ja-JP" altLang="en-US" dirty="0">
                  <a:solidFill>
                    <a:schemeClr val="bg1"/>
                  </a:solidFill>
                </a:endParaRPr>
              </a:p>
            </p:txBody>
          </p:sp>
        </mc:Choice>
        <mc:Fallback xmlns="">
          <p:sp>
            <p:nvSpPr>
              <p:cNvPr id="40" name="正方形/長方形 39"/>
              <p:cNvSpPr>
                <a:spLocks noRot="1" noChangeAspect="1" noMove="1" noResize="1" noEditPoints="1" noAdjustHandles="1" noChangeArrowheads="1" noChangeShapeType="1" noTextEdit="1"/>
              </p:cNvSpPr>
              <p:nvPr/>
            </p:nvSpPr>
            <p:spPr>
              <a:xfrm>
                <a:off x="10803798" y="1817766"/>
                <a:ext cx="507318" cy="369332"/>
              </a:xfrm>
              <a:prstGeom prst="rect">
                <a:avLst/>
              </a:prstGeom>
              <a:blipFill rotWithShape="0">
                <a:blip r:embed="rId1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52165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グループ化 47"/>
          <p:cNvGrpSpPr/>
          <p:nvPr/>
        </p:nvGrpSpPr>
        <p:grpSpPr>
          <a:xfrm>
            <a:off x="793172" y="5575672"/>
            <a:ext cx="2529463" cy="618146"/>
            <a:chOff x="547369" y="4733354"/>
            <a:chExt cx="2529463" cy="618146"/>
          </a:xfrm>
        </p:grpSpPr>
        <p:cxnSp>
          <p:nvCxnSpPr>
            <p:cNvPr id="16" name="直線コネクタ 15"/>
            <p:cNvCxnSpPr/>
            <p:nvPr/>
          </p:nvCxnSpPr>
          <p:spPr>
            <a:xfrm flipV="1">
              <a:off x="2576384" y="5146589"/>
              <a:ext cx="500448" cy="2049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H="1">
              <a:off x="1531319" y="4733354"/>
              <a:ext cx="611382" cy="569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flipH="1" flipV="1">
              <a:off x="547369" y="5052566"/>
              <a:ext cx="544849" cy="222396"/>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p:txBody>
          <a:bodyPr>
            <a:normAutofit fontScale="90000"/>
          </a:bodyPr>
          <a:lstStyle/>
          <a:p>
            <a:r>
              <a:rPr kumimoji="1" lang="en-US" altLang="ja-JP" dirty="0" smtClean="0"/>
              <a:t>BRDF estimator from small-scale geometry</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921027"/>
                <a:ext cx="10515600" cy="3158333"/>
              </a:xfrm>
            </p:spPr>
            <p:txBody>
              <a:bodyPr>
                <a:normAutofit/>
              </a:bodyPr>
              <a:lstStyle/>
              <a:p>
                <a:r>
                  <a:rPr kumimoji="1" lang="en-US" altLang="ja-JP" dirty="0" smtClean="0"/>
                  <a:t>Goal</a:t>
                </a:r>
              </a:p>
              <a:p>
                <a:pPr lvl="1"/>
                <a:r>
                  <a:rPr lang="en-US" altLang="ja-JP" dirty="0" smtClean="0"/>
                  <a:t>estimate averaged BRDF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𝑟</m:t>
                        </m:r>
                      </m:sub>
                    </m:sSub>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Ω</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Ω</m:t>
                            </m:r>
                          </m:e>
                          <m:sub>
                            <m:r>
                              <a:rPr lang="en-US" altLang="ja-JP" b="0" i="1" smtClean="0">
                                <a:latin typeface="Cambria Math" panose="02040503050406030204" pitchFamily="18" charset="0"/>
                              </a:rPr>
                              <m:t>𝑜</m:t>
                            </m:r>
                          </m:sub>
                        </m:sSub>
                      </m:e>
                    </m:d>
                  </m:oMath>
                </a14:m>
                <a:r>
                  <a:rPr lang="en-US" altLang="ja-JP" b="0" dirty="0" smtClean="0"/>
                  <a:t> </a:t>
                </a:r>
              </a:p>
              <a:p>
                <a:pPr lvl="1"/>
                <a:r>
                  <a:rPr lang="en-US" altLang="ja-JP" dirty="0" smtClean="0"/>
                  <a:t>hemisphere </a:t>
                </a:r>
                <a14:m>
                  <m:oMath xmlns:m="http://schemas.openxmlformats.org/officeDocument/2006/math">
                    <m:r>
                      <m:rPr>
                        <m:sty m:val="p"/>
                      </m:rPr>
                      <a:rPr lang="en-US" altLang="ja-JP">
                        <a:latin typeface="Cambria Math" panose="02040503050406030204" pitchFamily="18" charset="0"/>
                      </a:rPr>
                      <m:t>Ω</m:t>
                    </m:r>
                    <m:r>
                      <a:rPr lang="en-US" altLang="ja-JP" i="1">
                        <a:latin typeface="Cambria Math" panose="02040503050406030204" pitchFamily="18" charset="0"/>
                      </a:rPr>
                      <m:t> </m:t>
                    </m:r>
                  </m:oMath>
                </a14:m>
                <a:r>
                  <a:rPr lang="en-US" altLang="ja-JP" dirty="0" smtClean="0"/>
                  <a:t>is discretized</a:t>
                </a:r>
              </a:p>
              <a:p>
                <a:pPr lvl="2"/>
                <a14:m>
                  <m:oMath xmlns:m="http://schemas.openxmlformats.org/officeDocument/2006/math">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𝜃</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𝑗</m:t>
                        </m:r>
                        <m:r>
                          <a:rPr lang="en-US" altLang="ja-JP" b="0" i="1" smtClean="0">
                            <a:latin typeface="Cambria Math" panose="02040503050406030204" pitchFamily="18" charset="0"/>
                          </a:rPr>
                          <m:t>+0.5</m:t>
                        </m:r>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𝜃</m:t>
                            </m:r>
                          </m:sub>
                        </m:sSub>
                      </m:den>
                    </m:f>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𝜋</m:t>
                        </m:r>
                      </m:num>
                      <m:den>
                        <m:r>
                          <a:rPr lang="en-US" altLang="ja-JP" b="0" i="1" smtClean="0">
                            <a:latin typeface="Cambria Math" panose="02040503050406030204" pitchFamily="18" charset="0"/>
                          </a:rPr>
                          <m:t>2</m:t>
                        </m:r>
                      </m:den>
                    </m:f>
                    <m:r>
                      <a:rPr lang="en-US" altLang="ja-JP" b="0" i="1"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𝜙</m:t>
                        </m:r>
                      </m:e>
                      <m:sub>
                        <m:r>
                          <a:rPr lang="en-US" altLang="ja-JP" b="0" i="1" smtClean="0">
                            <a:latin typeface="Cambria Math" panose="02040503050406030204" pitchFamily="18" charset="0"/>
                          </a:rPr>
                          <m:t>𝑘</m:t>
                        </m:r>
                      </m:sub>
                    </m:sSub>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b="0" i="1" smtClean="0">
                            <a:latin typeface="Cambria Math" panose="02040503050406030204" pitchFamily="18" charset="0"/>
                          </a:rPr>
                          <m:t>𝑘</m:t>
                        </m:r>
                        <m:r>
                          <a:rPr lang="en-US" altLang="ja-JP" i="1">
                            <a:latin typeface="Cambria Math" panose="02040503050406030204" pitchFamily="18" charset="0"/>
                          </a:rPr>
                          <m:t>+0.5</m:t>
                        </m:r>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b="0" i="1" smtClean="0">
                                <a:latin typeface="Cambria Math" panose="02040503050406030204" pitchFamily="18" charset="0"/>
                              </a:rPr>
                              <m:t>𝜙</m:t>
                            </m:r>
                          </m:sub>
                        </m:sSub>
                      </m:den>
                    </m:f>
                    <m:r>
                      <a:rPr lang="en-US" altLang="ja-JP" b="0" i="1" smtClean="0">
                        <a:latin typeface="Cambria Math" panose="02040503050406030204" pitchFamily="18" charset="0"/>
                      </a:rPr>
                      <m:t>∗2</m:t>
                    </m:r>
                    <m:r>
                      <a:rPr lang="en-US" altLang="ja-JP" b="0" i="1" smtClean="0">
                        <a:latin typeface="Cambria Math" panose="02040503050406030204" pitchFamily="18" charset="0"/>
                      </a:rPr>
                      <m:t>𝜋</m:t>
                    </m:r>
                    <m:r>
                      <a:rPr lang="en-US" altLang="ja-JP" b="0" i="1" smtClean="0">
                        <a:latin typeface="Cambria Math" panose="02040503050406030204" pitchFamily="18" charset="0"/>
                      </a:rPr>
                      <m:t>, </m:t>
                    </m:r>
                    <m:r>
                      <m:rPr>
                        <m:sty m:val="p"/>
                      </m:rPr>
                      <a:rPr lang="en-US" altLang="ja-JP" b="0" i="0" smtClean="0">
                        <a:latin typeface="Cambria Math" panose="02040503050406030204" pitchFamily="18" charset="0"/>
                      </a:rPr>
                      <m:t>Δ</m:t>
                    </m:r>
                    <m:r>
                      <a:rPr lang="en-US" altLang="ja-JP" b="0" i="1" smtClean="0">
                        <a:latin typeface="Cambria Math" panose="02040503050406030204" pitchFamily="18" charset="0"/>
                      </a:rPr>
                      <m:t>𝜃</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𝜋</m:t>
                        </m:r>
                      </m:num>
                      <m:den>
                        <m:r>
                          <a:rPr lang="en-US" altLang="ja-JP" b="0" i="1" smtClean="0">
                            <a:latin typeface="Cambria Math" panose="02040503050406030204" pitchFamily="18" charset="0"/>
                          </a:rPr>
                          <m:t>2</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𝜃</m:t>
                            </m:r>
                          </m:sub>
                        </m:sSub>
                      </m:den>
                    </m:f>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Δ</m:t>
                    </m:r>
                    <m:r>
                      <a:rPr lang="en-US" altLang="ja-JP" b="0" i="1" smtClean="0">
                        <a:latin typeface="Cambria Math" panose="02040503050406030204" pitchFamily="18" charset="0"/>
                      </a:rPr>
                      <m:t>𝜙</m:t>
                    </m:r>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b="0" i="1" smtClean="0">
                            <a:latin typeface="Cambria Math" panose="02040503050406030204" pitchFamily="18" charset="0"/>
                          </a:rPr>
                          <m:t>2</m:t>
                        </m:r>
                        <m:r>
                          <a:rPr lang="en-US" altLang="ja-JP" i="1">
                            <a:latin typeface="Cambria Math" panose="02040503050406030204" pitchFamily="18" charset="0"/>
                          </a:rPr>
                          <m:t>𝜋</m:t>
                        </m:r>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b="0" i="1" smtClean="0">
                                <a:latin typeface="Cambria Math" panose="02040503050406030204" pitchFamily="18" charset="0"/>
                              </a:rPr>
                              <m:t>𝜙</m:t>
                            </m:r>
                          </m:sub>
                        </m:sSub>
                      </m:den>
                    </m:f>
                  </m:oMath>
                </a14:m>
                <a:endParaRPr lang="en-US" altLang="ja-JP" i="1" dirty="0" smtClean="0">
                  <a:latin typeface="Cambria Math" panose="02040503050406030204" pitchFamily="18" charset="0"/>
                </a:endParaRPr>
              </a:p>
              <a:p>
                <a:pPr lvl="1"/>
                <a14:m>
                  <m:oMath xmlns:m="http://schemas.openxmlformats.org/officeDocument/2006/math">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Ω</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𝜔</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𝜃</m:t>
                            </m:r>
                            <m:r>
                              <a:rPr lang="en-US" altLang="ja-JP" b="0" i="1" smtClean="0">
                                <a:latin typeface="Cambria Math" panose="02040503050406030204" pitchFamily="18" charset="0"/>
                              </a:rPr>
                              <m:t>,</m:t>
                            </m:r>
                            <m:r>
                              <a:rPr lang="en-US" altLang="ja-JP" b="0" i="1" smtClean="0">
                                <a:latin typeface="Cambria Math" panose="02040503050406030204" pitchFamily="18" charset="0"/>
                              </a:rPr>
                              <m:t>𝜙</m:t>
                            </m:r>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𝜃</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𝜃</m:t>
                        </m:r>
                        <m:r>
                          <a:rPr lang="en-US" altLang="ja-JP" b="0" i="1" smtClean="0">
                            <a:latin typeface="Cambria Math" panose="02040503050406030204" pitchFamily="18" charset="0"/>
                          </a:rPr>
                          <m:t>&lt;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𝜃</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Δ</m:t>
                        </m:r>
                        <m:r>
                          <a:rPr lang="en-US" altLang="ja-JP" b="0" i="1" smtClean="0">
                            <a:latin typeface="Cambria Math" panose="02040503050406030204" pitchFamily="18" charset="0"/>
                          </a:rPr>
                          <m:t>𝜃</m:t>
                        </m:r>
                        <m:r>
                          <a:rPr lang="en-US" altLang="ja-JP" b="0" i="1"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𝜙</m:t>
                            </m:r>
                          </m:e>
                          <m:sub>
                            <m:r>
                              <a:rPr lang="en-US" altLang="ja-JP" b="0" i="1" smtClean="0">
                                <a:latin typeface="Cambria Math" panose="02040503050406030204" pitchFamily="18" charset="0"/>
                              </a:rPr>
                              <m:t>𝑘</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𝜙</m:t>
                        </m:r>
                        <m:r>
                          <a:rPr lang="en-US" altLang="ja-JP" b="0" i="1" smtClean="0">
                            <a:latin typeface="Cambria Math" panose="02040503050406030204" pitchFamily="18" charset="0"/>
                          </a:rPr>
                          <m:t>&lt;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𝜙</m:t>
                            </m:r>
                          </m:e>
                          <m:sub>
                            <m:r>
                              <a:rPr lang="en-US" altLang="ja-JP" b="0" i="1" smtClean="0">
                                <a:latin typeface="Cambria Math" panose="02040503050406030204" pitchFamily="18" charset="0"/>
                              </a:rPr>
                              <m:t>𝑘</m:t>
                            </m:r>
                          </m:sub>
                        </m:sSub>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Δ</m:t>
                        </m:r>
                        <m:r>
                          <a:rPr lang="en-US" altLang="ja-JP" b="0" i="1" smtClean="0">
                            <a:latin typeface="Cambria Math" panose="02040503050406030204" pitchFamily="18" charset="0"/>
                          </a:rPr>
                          <m:t>𝜙</m:t>
                        </m:r>
                      </m:e>
                    </m:d>
                  </m:oMath>
                </a14:m>
                <a:endParaRPr lang="en-US" altLang="ja-JP" b="0" dirty="0" smtClean="0"/>
              </a:p>
              <a:p>
                <a:pPr lvl="2"/>
                <a14:m>
                  <m:oMath xmlns:m="http://schemas.openxmlformats.org/officeDocument/2006/math">
                    <m:r>
                      <a:rPr lang="en-US" altLang="ja-JP" i="1">
                        <a:latin typeface="Cambria Math" panose="02040503050406030204" pitchFamily="18" charset="0"/>
                      </a:rPr>
                      <m:t>𝑖</m:t>
                    </m:r>
                    <m:r>
                      <a:rPr lang="en-US" altLang="ja-JP" b="0" i="0"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𝜙</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𝑘</m:t>
                    </m:r>
                  </m:oMath>
                </a14:m>
                <a:endParaRPr lang="en-US" altLang="ja-JP" b="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921027"/>
                <a:ext cx="10515600" cy="3158333"/>
              </a:xfrm>
              <a:blipFill rotWithShape="0">
                <a:blip r:embed="rId2"/>
                <a:stretch>
                  <a:fillRect l="-1043" t="-3089"/>
                </a:stretch>
              </a:blipFill>
            </p:spPr>
            <p:txBody>
              <a:bodyPr/>
              <a:lstStyle/>
              <a:p>
                <a:r>
                  <a:rPr lang="ja-JP" altLang="en-US">
                    <a:noFill/>
                  </a:rPr>
                  <a:t> </a:t>
                </a:r>
              </a:p>
            </p:txBody>
          </p:sp>
        </mc:Fallback>
      </mc:AlternateContent>
      <p:sp>
        <p:nvSpPr>
          <p:cNvPr id="5" name="円/楕円 4"/>
          <p:cNvSpPr/>
          <p:nvPr/>
        </p:nvSpPr>
        <p:spPr>
          <a:xfrm>
            <a:off x="9008076" y="2403389"/>
            <a:ext cx="2421924" cy="37070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弧 5"/>
          <p:cNvSpPr/>
          <p:nvPr/>
        </p:nvSpPr>
        <p:spPr>
          <a:xfrm>
            <a:off x="9008076" y="1377778"/>
            <a:ext cx="2421924" cy="2675240"/>
          </a:xfrm>
          <a:prstGeom prst="arc">
            <a:avLst>
              <a:gd name="adj1" fmla="val 11052577"/>
              <a:gd name="adj2" fmla="val 2125218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 name="直線矢印コネクタ 7"/>
          <p:cNvCxnSpPr/>
          <p:nvPr/>
        </p:nvCxnSpPr>
        <p:spPr>
          <a:xfrm flipV="1">
            <a:off x="10219038" y="1062681"/>
            <a:ext cx="0" cy="1526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10219038" y="2588740"/>
            <a:ext cx="15754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10219038" y="2588740"/>
            <a:ext cx="654908" cy="456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V="1">
            <a:off x="10228821" y="1334529"/>
            <a:ext cx="994461" cy="1254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正方形/長方形 17"/>
              <p:cNvSpPr/>
              <p:nvPr/>
            </p:nvSpPr>
            <p:spPr>
              <a:xfrm>
                <a:off x="9875070" y="951078"/>
                <a:ext cx="3826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𝑌</m:t>
                      </m:r>
                    </m:oMath>
                  </m:oMathPara>
                </a14:m>
                <a:endParaRPr lang="ja-JP" altLang="en-US"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9875070" y="951078"/>
                <a:ext cx="382669" cy="36933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10784606" y="2918193"/>
                <a:ext cx="3794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𝑍</m:t>
                      </m:r>
                    </m:oMath>
                  </m:oMathPara>
                </a14:m>
                <a:endParaRPr lang="ja-JP" altLang="en-US"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10784606" y="2918193"/>
                <a:ext cx="379463" cy="369332"/>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11501624" y="2219407"/>
                <a:ext cx="3922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𝑋</m:t>
                      </m:r>
                    </m:oMath>
                  </m:oMathPara>
                </a14:m>
                <a:endParaRPr lang="ja-JP" altLang="en-US"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11501624" y="2219407"/>
                <a:ext cx="392287"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正方形/長方形 20"/>
              <p:cNvSpPr/>
              <p:nvPr/>
            </p:nvSpPr>
            <p:spPr>
              <a:xfrm>
                <a:off x="10196590" y="394353"/>
                <a:ext cx="2053383"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𝜔</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func>
                                  <m:funcPr>
                                    <m:ctrlPr>
                                      <a:rPr lang="en-US" altLang="ja-JP" b="0" i="1" smtClean="0">
                                        <a:latin typeface="Cambria Math" panose="02040503050406030204" pitchFamily="18" charset="0"/>
                                      </a:rPr>
                                    </m:ctrlPr>
                                  </m:funcPr>
                                  <m:fName>
                                    <m:r>
                                      <m:rPr>
                                        <m:sty m:val="p"/>
                                        <m:brk m:alnAt="7"/>
                                      </m:rPr>
                                      <a:rPr lang="en-US" altLang="ja-JP" b="0" i="0" smtClean="0">
                                        <a:latin typeface="Cambria Math" panose="02040503050406030204" pitchFamily="18" charset="0"/>
                                      </a:rPr>
                                      <m:t>c</m:t>
                                    </m:r>
                                    <m:r>
                                      <m:rPr>
                                        <m:sty m:val="p"/>
                                      </m:rPr>
                                      <a:rPr lang="en-US" altLang="ja-JP" b="0" i="0" smtClean="0">
                                        <a:latin typeface="Cambria Math" panose="02040503050406030204" pitchFamily="18" charset="0"/>
                                      </a:rPr>
                                      <m:t>os</m:t>
                                    </m:r>
                                  </m:fName>
                                  <m:e>
                                    <m:r>
                                      <m:rPr>
                                        <m:brk m:alnAt="7"/>
                                      </m:rPr>
                                      <a:rPr lang="en-US" altLang="ja-JP" b="0" i="1" smtClean="0">
                                        <a:latin typeface="Cambria Math" panose="02040503050406030204" pitchFamily="18" charset="0"/>
                                      </a:rPr>
                                      <m:t>𝜙</m:t>
                                    </m:r>
                                  </m:e>
                                </m:func>
                                <m:func>
                                  <m:funcPr>
                                    <m:ctrlPr>
                                      <a:rPr lang="en-US" altLang="ja-JP" b="0" i="1" smtClean="0">
                                        <a:latin typeface="Cambria Math" panose="02040503050406030204" pitchFamily="18" charset="0"/>
                                      </a:rPr>
                                    </m:ctrlPr>
                                  </m:funcPr>
                                  <m:fName>
                                    <m:r>
                                      <m:rPr>
                                        <m:sty m:val="p"/>
                                        <m:brk m:alnAt="7"/>
                                      </m:rPr>
                                      <a:rPr lang="en-US" altLang="ja-JP" b="0" i="0" smtClean="0">
                                        <a:latin typeface="Cambria Math" panose="02040503050406030204" pitchFamily="18" charset="0"/>
                                      </a:rPr>
                                      <m:t>s</m:t>
                                    </m:r>
                                    <m:r>
                                      <m:rPr>
                                        <m:sty m:val="p"/>
                                      </m:rPr>
                                      <a:rPr lang="en-US" altLang="ja-JP" b="0" i="0" smtClean="0">
                                        <a:latin typeface="Cambria Math" panose="02040503050406030204" pitchFamily="18" charset="0"/>
                                      </a:rPr>
                                      <m:t>in</m:t>
                                    </m:r>
                                  </m:fName>
                                  <m:e>
                                    <m:r>
                                      <m:rPr>
                                        <m:brk m:alnAt="7"/>
                                      </m:rPr>
                                      <a:rPr lang="en-US" altLang="ja-JP" b="0" i="1" smtClean="0">
                                        <a:latin typeface="Cambria Math" panose="02040503050406030204" pitchFamily="18" charset="0"/>
                                      </a:rPr>
                                      <m:t>𝜃</m:t>
                                    </m:r>
                                  </m:e>
                                </m:func>
                              </m:e>
                            </m:mr>
                            <m:mr>
                              <m:e>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cos</m:t>
                                    </m:r>
                                  </m:fName>
                                  <m:e>
                                    <m:r>
                                      <a:rPr lang="en-US" altLang="ja-JP" b="0" i="1" smtClean="0">
                                        <a:latin typeface="Cambria Math" panose="02040503050406030204" pitchFamily="18" charset="0"/>
                                      </a:rPr>
                                      <m:t>𝜃</m:t>
                                    </m:r>
                                  </m:e>
                                </m:func>
                              </m:e>
                            </m:mr>
                            <m:mr>
                              <m:e>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sin</m:t>
                                    </m:r>
                                  </m:fName>
                                  <m:e>
                                    <m:r>
                                      <a:rPr lang="en-US" altLang="ja-JP" b="0" i="1" smtClean="0">
                                        <a:latin typeface="Cambria Math" panose="02040503050406030204" pitchFamily="18" charset="0"/>
                                      </a:rPr>
                                      <m:t>𝜙</m:t>
                                    </m:r>
                                  </m:e>
                                </m:func>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sin</m:t>
                                    </m:r>
                                  </m:fName>
                                  <m:e>
                                    <m:r>
                                      <a:rPr lang="en-US" altLang="ja-JP" b="0" i="1" smtClean="0">
                                        <a:latin typeface="Cambria Math" panose="02040503050406030204" pitchFamily="18" charset="0"/>
                                      </a:rPr>
                                      <m:t>𝜃</m:t>
                                    </m:r>
                                  </m:e>
                                </m:func>
                              </m:e>
                            </m:mr>
                          </m:m>
                        </m:e>
                      </m:d>
                    </m:oMath>
                  </m:oMathPara>
                </a14:m>
                <a:endParaRPr lang="ja-JP" altLang="en-US" dirty="0"/>
              </a:p>
            </p:txBody>
          </p:sp>
        </mc:Choice>
        <mc:Fallback xmlns="">
          <p:sp>
            <p:nvSpPr>
              <p:cNvPr id="21" name="正方形/長方形 20"/>
              <p:cNvSpPr>
                <a:spLocks noRot="1" noChangeAspect="1" noMove="1" noResize="1" noEditPoints="1" noAdjustHandles="1" noChangeArrowheads="1" noChangeShapeType="1" noTextEdit="1"/>
              </p:cNvSpPr>
              <p:nvPr/>
            </p:nvSpPr>
            <p:spPr>
              <a:xfrm>
                <a:off x="10196590" y="394353"/>
                <a:ext cx="2053383" cy="984052"/>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正方形/長方形 21"/>
              <p:cNvSpPr/>
              <p:nvPr/>
            </p:nvSpPr>
            <p:spPr>
              <a:xfrm>
                <a:off x="10204109" y="1980848"/>
                <a:ext cx="3741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i="1">
                          <a:latin typeface="Cambria Math" panose="02040503050406030204" pitchFamily="18" charset="0"/>
                        </a:rPr>
                        <m:t>𝜃</m:t>
                      </m:r>
                    </m:oMath>
                  </m:oMathPara>
                </a14:m>
                <a:endParaRPr lang="ja-JP" altLang="en-US"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10204109" y="1980848"/>
                <a:ext cx="374140" cy="369332"/>
              </a:xfrm>
              <a:prstGeom prst="rect">
                <a:avLst/>
              </a:prstGeom>
              <a:blipFill rotWithShape="0">
                <a:blip r:embed="rId7"/>
                <a:stretch>
                  <a:fillRect/>
                </a:stretch>
              </a:blipFill>
            </p:spPr>
            <p:txBody>
              <a:bodyPr/>
              <a:lstStyle/>
              <a:p>
                <a:r>
                  <a:rPr lang="ja-JP" altLang="en-US">
                    <a:noFill/>
                  </a:rPr>
                  <a:t> </a:t>
                </a:r>
              </a:p>
            </p:txBody>
          </p:sp>
        </mc:Fallback>
      </mc:AlternateContent>
      <p:sp>
        <p:nvSpPr>
          <p:cNvPr id="23" name="円弧 22"/>
          <p:cNvSpPr/>
          <p:nvPr/>
        </p:nvSpPr>
        <p:spPr>
          <a:xfrm>
            <a:off x="9875070" y="2259288"/>
            <a:ext cx="566885" cy="372700"/>
          </a:xfrm>
          <a:prstGeom prst="arc">
            <a:avLst>
              <a:gd name="adj1" fmla="val 17229096"/>
              <a:gd name="adj2" fmla="val 2073666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5" name="直線コネクタ 24"/>
          <p:cNvCxnSpPr>
            <a:stCxn id="21" idx="2"/>
          </p:cNvCxnSpPr>
          <p:nvPr/>
        </p:nvCxnSpPr>
        <p:spPr>
          <a:xfrm>
            <a:off x="11223282" y="1378405"/>
            <a:ext cx="29338" cy="159447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10228820" y="2588739"/>
            <a:ext cx="1044273" cy="347956"/>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正方形/長方形 29"/>
              <p:cNvSpPr/>
              <p:nvPr/>
            </p:nvSpPr>
            <p:spPr>
              <a:xfrm>
                <a:off x="10588916" y="2440047"/>
                <a:ext cx="39959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𝜙</m:t>
                      </m:r>
                    </m:oMath>
                  </m:oMathPara>
                </a14:m>
                <a:endParaRPr lang="ja-JP" altLang="en-US"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10588916" y="2440047"/>
                <a:ext cx="399597" cy="369332"/>
              </a:xfrm>
              <a:prstGeom prst="rect">
                <a:avLst/>
              </a:prstGeom>
              <a:blipFill rotWithShape="0">
                <a:blip r:embed="rId8"/>
                <a:stretch>
                  <a:fillRect b="-11475"/>
                </a:stretch>
              </a:blipFill>
            </p:spPr>
            <p:txBody>
              <a:bodyPr/>
              <a:lstStyle/>
              <a:p>
                <a:r>
                  <a:rPr lang="ja-JP" altLang="en-US">
                    <a:noFill/>
                  </a:rPr>
                  <a:t> </a:t>
                </a:r>
              </a:p>
            </p:txBody>
          </p:sp>
        </mc:Fallback>
      </mc:AlternateContent>
      <p:sp>
        <p:nvSpPr>
          <p:cNvPr id="31" name="円弧 30"/>
          <p:cNvSpPr/>
          <p:nvPr/>
        </p:nvSpPr>
        <p:spPr>
          <a:xfrm rot="7059514">
            <a:off x="10401511" y="2254221"/>
            <a:ext cx="566885" cy="372700"/>
          </a:xfrm>
          <a:prstGeom prst="arc">
            <a:avLst>
              <a:gd name="adj1" fmla="val 17379806"/>
              <a:gd name="adj2" fmla="val 2073666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35" name="グループ化 34"/>
          <p:cNvGrpSpPr/>
          <p:nvPr/>
        </p:nvGrpSpPr>
        <p:grpSpPr>
          <a:xfrm>
            <a:off x="9238121" y="1850075"/>
            <a:ext cx="469295" cy="369332"/>
            <a:chOff x="9238121" y="1850075"/>
            <a:chExt cx="469295" cy="369332"/>
          </a:xfrm>
        </p:grpSpPr>
        <p:sp>
          <p:nvSpPr>
            <p:cNvPr id="32" name="正方形/長方形 31"/>
            <p:cNvSpPr/>
            <p:nvPr/>
          </p:nvSpPr>
          <p:spPr>
            <a:xfrm rot="1709539">
              <a:off x="9344978" y="1878125"/>
              <a:ext cx="296140" cy="30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3" name="正方形/長方形 32"/>
                <p:cNvSpPr/>
                <p:nvPr/>
              </p:nvSpPr>
              <p:spPr>
                <a:xfrm>
                  <a:off x="9238121" y="1850075"/>
                  <a:ext cx="4692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solidFill>
                                  <a:schemeClr val="bg1"/>
                                </a:solidFill>
                                <a:latin typeface="Cambria Math" panose="02040503050406030204" pitchFamily="18" charset="0"/>
                              </a:rPr>
                            </m:ctrlPr>
                          </m:sSubPr>
                          <m:e>
                            <m:r>
                              <m:rPr>
                                <m:sty m:val="p"/>
                              </m:rPr>
                              <a:rPr lang="en-US" altLang="ja-JP" b="0" i="0" smtClean="0">
                                <a:solidFill>
                                  <a:schemeClr val="bg1"/>
                                </a:solidFill>
                                <a:latin typeface="Cambria Math" panose="02040503050406030204" pitchFamily="18" charset="0"/>
                              </a:rPr>
                              <m:t>Ω</m:t>
                            </m:r>
                          </m:e>
                          <m:sub>
                            <m:r>
                              <a:rPr lang="en-US" altLang="ja-JP" b="0" i="1" smtClean="0">
                                <a:solidFill>
                                  <a:schemeClr val="bg1"/>
                                </a:solidFill>
                                <a:latin typeface="Cambria Math" panose="02040503050406030204" pitchFamily="18" charset="0"/>
                              </a:rPr>
                              <m:t>𝑖</m:t>
                            </m:r>
                          </m:sub>
                        </m:sSub>
                      </m:oMath>
                    </m:oMathPara>
                  </a14:m>
                  <a:endParaRPr lang="ja-JP" altLang="en-US" dirty="0">
                    <a:solidFill>
                      <a:schemeClr val="bg1"/>
                    </a:solidFill>
                  </a:endParaRPr>
                </a:p>
              </p:txBody>
            </p:sp>
          </mc:Choice>
          <mc:Fallback xmlns="">
            <p:sp>
              <p:nvSpPr>
                <p:cNvPr id="33" name="正方形/長方形 32"/>
                <p:cNvSpPr>
                  <a:spLocks noRot="1" noChangeAspect="1" noMove="1" noResize="1" noEditPoints="1" noAdjustHandles="1" noChangeArrowheads="1" noChangeShapeType="1" noTextEdit="1"/>
                </p:cNvSpPr>
                <p:nvPr/>
              </p:nvSpPr>
              <p:spPr>
                <a:xfrm>
                  <a:off x="9238121" y="1850075"/>
                  <a:ext cx="469295" cy="369332"/>
                </a:xfrm>
                <a:prstGeom prst="rect">
                  <a:avLst/>
                </a:prstGeom>
                <a:blipFill rotWithShape="0">
                  <a:blip r:embed="rId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4" name="正方形/長方形 33"/>
              <p:cNvSpPr/>
              <p:nvPr/>
            </p:nvSpPr>
            <p:spPr>
              <a:xfrm>
                <a:off x="4650743" y="3815333"/>
                <a:ext cx="2948179" cy="847476"/>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𝐼</m:t>
                      </m:r>
                      <m:r>
                        <a:rPr lang="en-US" altLang="ja-JP" sz="2400" b="0" i="1" smtClean="0">
                          <a:latin typeface="Cambria Math" panose="02040503050406030204" pitchFamily="18" charset="0"/>
                        </a:rPr>
                        <m:t>=</m:t>
                      </m:r>
                      <m:nary>
                        <m:naryPr>
                          <m:supHide m:val="on"/>
                          <m:ctrlPr>
                            <a:rPr lang="en-US" altLang="ja-JP" sz="2400" b="0" i="1" smtClean="0">
                              <a:latin typeface="Cambria Math" panose="02040503050406030204" pitchFamily="18" charset="0"/>
                            </a:rPr>
                          </m:ctrlPr>
                        </m:naryPr>
                        <m:sub>
                          <m:r>
                            <m:rPr>
                              <m:sty m:val="p"/>
                            </m:rPr>
                            <a:rPr lang="en-US" altLang="ja-JP" sz="2400" b="0" i="0" smtClean="0">
                              <a:latin typeface="Cambria Math" panose="02040503050406030204" pitchFamily="18" charset="0"/>
                            </a:rPr>
                            <m:t>Ω</m:t>
                          </m:r>
                        </m:sub>
                        <m:sup/>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acc>
                                <m:accPr>
                                  <m:chr m:val="̅"/>
                                  <m:ctrlPr>
                                    <a:rPr lang="en-US" altLang="ja-JP" sz="2400" b="0" i="1" smtClean="0">
                                      <a:latin typeface="Cambria Math" panose="02040503050406030204" pitchFamily="18" charset="0"/>
                                    </a:rPr>
                                  </m:ctrlPr>
                                </m:accPr>
                                <m:e>
                                  <m:r>
                                    <a:rPr lang="en-US" altLang="ja-JP" sz="2400" b="1" i="1" smtClean="0">
                                      <a:latin typeface="Cambria Math" panose="02040503050406030204" pitchFamily="18" charset="0"/>
                                    </a:rPr>
                                    <m:t>𝒙</m:t>
                                  </m:r>
                                </m:e>
                              </m:acc>
                            </m:e>
                          </m:d>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𝜇</m:t>
                          </m:r>
                          <m:r>
                            <a:rPr lang="en-US" altLang="ja-JP" sz="2400" b="0" i="1" smtClean="0">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b="1" i="1">
                                  <a:latin typeface="Cambria Math" panose="02040503050406030204" pitchFamily="18" charset="0"/>
                                </a:rPr>
                                <m:t>𝒙</m:t>
                              </m:r>
                            </m:e>
                          </m:acc>
                          <m:r>
                            <a:rPr lang="en-US" altLang="ja-JP" sz="2400" b="0" i="1" smtClean="0">
                              <a:latin typeface="Cambria Math" panose="02040503050406030204" pitchFamily="18" charset="0"/>
                            </a:rPr>
                            <m:t>)</m:t>
                          </m:r>
                        </m:e>
                      </m:nary>
                    </m:oMath>
                  </m:oMathPara>
                </a14:m>
                <a:endParaRPr lang="ja-JP" altLang="en-US" sz="2400"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4650743" y="3815333"/>
                <a:ext cx="2948179" cy="847476"/>
              </a:xfrm>
              <a:prstGeom prst="rect">
                <a:avLst/>
              </a:prstGeom>
              <a:blipFill rotWithShape="0">
                <a:blip r:embed="rId10"/>
                <a:stretch>
                  <a:fillRect/>
                </a:stretch>
              </a:blipFill>
            </p:spPr>
            <p:txBody>
              <a:bodyPr/>
              <a:lstStyle/>
              <a:p>
                <a:r>
                  <a:rPr lang="ja-JP" altLang="en-US">
                    <a:noFill/>
                  </a:rPr>
                  <a:t> </a:t>
                </a:r>
              </a:p>
            </p:txBody>
          </p:sp>
        </mc:Fallback>
      </mc:AlternateContent>
      <p:sp>
        <p:nvSpPr>
          <p:cNvPr id="38" name="正方形/長方形 37"/>
          <p:cNvSpPr/>
          <p:nvPr/>
        </p:nvSpPr>
        <p:spPr>
          <a:xfrm rot="19267120">
            <a:off x="10875760" y="1872820"/>
            <a:ext cx="296140" cy="30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正方形/長方形 39"/>
              <p:cNvSpPr/>
              <p:nvPr/>
            </p:nvSpPr>
            <p:spPr>
              <a:xfrm>
                <a:off x="10803798" y="1817766"/>
                <a:ext cx="5073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solidFill>
                                <a:schemeClr val="bg1"/>
                              </a:solidFill>
                              <a:latin typeface="Cambria Math" panose="02040503050406030204" pitchFamily="18" charset="0"/>
                            </a:rPr>
                          </m:ctrlPr>
                        </m:sSubPr>
                        <m:e>
                          <m:r>
                            <m:rPr>
                              <m:sty m:val="p"/>
                            </m:rPr>
                            <a:rPr lang="en-US" altLang="ja-JP" b="0" i="0" smtClean="0">
                              <a:solidFill>
                                <a:schemeClr val="bg1"/>
                              </a:solidFill>
                              <a:latin typeface="Cambria Math" panose="02040503050406030204" pitchFamily="18" charset="0"/>
                            </a:rPr>
                            <m:t>Ω</m:t>
                          </m:r>
                        </m:e>
                        <m:sub>
                          <m:r>
                            <a:rPr lang="en-US" altLang="ja-JP" b="0" i="1" smtClean="0">
                              <a:solidFill>
                                <a:schemeClr val="bg1"/>
                              </a:solidFill>
                              <a:latin typeface="Cambria Math" panose="02040503050406030204" pitchFamily="18" charset="0"/>
                            </a:rPr>
                            <m:t>𝑜</m:t>
                          </m:r>
                        </m:sub>
                      </m:sSub>
                    </m:oMath>
                  </m:oMathPara>
                </a14:m>
                <a:endParaRPr lang="ja-JP" altLang="en-US" dirty="0">
                  <a:solidFill>
                    <a:schemeClr val="bg1"/>
                  </a:solidFill>
                </a:endParaRPr>
              </a:p>
            </p:txBody>
          </p:sp>
        </mc:Choice>
        <mc:Fallback xmlns="">
          <p:sp>
            <p:nvSpPr>
              <p:cNvPr id="40" name="正方形/長方形 39"/>
              <p:cNvSpPr>
                <a:spLocks noRot="1" noChangeAspect="1" noMove="1" noResize="1" noEditPoints="1" noAdjustHandles="1" noChangeArrowheads="1" noChangeShapeType="1" noTextEdit="1"/>
              </p:cNvSpPr>
              <p:nvPr/>
            </p:nvSpPr>
            <p:spPr>
              <a:xfrm>
                <a:off x="10803798" y="1817766"/>
                <a:ext cx="507318" cy="369332"/>
              </a:xfrm>
              <a:prstGeom prst="rect">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p:cNvSpPr/>
              <p:nvPr/>
            </p:nvSpPr>
            <p:spPr>
              <a:xfrm>
                <a:off x="3852153" y="4937239"/>
                <a:ext cx="4857420" cy="916148"/>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𝐿</m:t>
                          </m:r>
                        </m:e>
                        <m:sub>
                          <m:r>
                            <a:rPr lang="en-US" altLang="ja-JP" sz="2400" b="0" i="1" smtClean="0">
                              <a:latin typeface="Cambria Math" panose="02040503050406030204" pitchFamily="18" charset="0"/>
                            </a:rPr>
                            <m:t>𝑒</m:t>
                          </m:r>
                        </m:sub>
                      </m:sSub>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0</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2"/>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e>
                              <m:e>
                                <m:sSub>
                                  <m:sSubPr>
                                    <m:ctrlPr>
                                      <a:rPr lang="en-US" altLang="ja-JP" sz="2400" b="0" i="1" smtClean="0">
                                        <a:latin typeface="Cambria Math" panose="02040503050406030204" pitchFamily="18" charset="0"/>
                                      </a:rPr>
                                    </m:ctrlPr>
                                  </m:sSubPr>
                                  <m:e>
                                    <m:r>
                                      <a:rPr lang="en-US" altLang="ja-JP" sz="2400" b="1" i="1" smtClean="0">
                                        <a:latin typeface="Cambria Math" panose="02040503050406030204" pitchFamily="18" charset="0"/>
                                      </a:rPr>
                                      <m:t>𝝎</m:t>
                                    </m:r>
                                  </m:e>
                                  <m: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0</m:t>
                                        </m:r>
                                      </m:sub>
                                    </m:sSub>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Ω</m:t>
                                    </m:r>
                                  </m:e>
                                  <m:sub>
                                    <m:r>
                                      <a:rPr lang="en-US" altLang="ja-JP" sz="2400" b="0" i="1" smtClean="0">
                                        <a:latin typeface="Cambria Math" panose="02040503050406030204" pitchFamily="18" charset="0"/>
                                      </a:rPr>
                                      <m:t>𝑖</m:t>
                                    </m:r>
                                  </m:sub>
                                </m:sSub>
                              </m:e>
                            </m:mr>
                            <m:mr>
                              <m:e>
                                <m:r>
                                  <a:rPr lang="en-US" altLang="ja-JP" sz="2400" b="0" i="1" smtClean="0">
                                    <a:latin typeface="Cambria Math" panose="02040503050406030204" pitchFamily="18" charset="0"/>
                                  </a:rPr>
                                  <m:t>0</m:t>
                                </m:r>
                              </m:e>
                              <m:e>
                                <m:r>
                                  <a:rPr lang="en-US" altLang="ja-JP" sz="2400" b="0" i="1" smtClean="0">
                                    <a:latin typeface="Cambria Math" panose="02040503050406030204" pitchFamily="18" charset="0"/>
                                  </a:rPr>
                                  <m:t>𝑜𝑡h𝑒𝑟𝑤𝑖𝑠𝑒</m:t>
                                </m:r>
                              </m:e>
                            </m:mr>
                          </m:m>
                        </m:e>
                      </m:d>
                    </m:oMath>
                  </m:oMathPara>
                </a14:m>
                <a:endParaRPr lang="ja-JP" altLang="en-US" sz="2400"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3852153" y="4937239"/>
                <a:ext cx="4857420" cy="916148"/>
              </a:xfrm>
              <a:prstGeom prst="rect">
                <a:avLst/>
              </a:prstGeom>
              <a:blipFill rotWithShape="0">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正方形/長方形 27"/>
              <p:cNvSpPr/>
              <p:nvPr/>
            </p:nvSpPr>
            <p:spPr>
              <a:xfrm>
                <a:off x="3837562" y="5812453"/>
                <a:ext cx="5557291" cy="916148"/>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𝑊</m:t>
                          </m:r>
                        </m:e>
                        <m:sub>
                          <m:r>
                            <a:rPr lang="en-US" altLang="ja-JP" sz="2400" b="0" i="1" smtClean="0">
                              <a:latin typeface="Cambria Math" panose="02040503050406030204" pitchFamily="18" charset="0"/>
                            </a:rPr>
                            <m:t>𝑒</m:t>
                          </m:r>
                        </m:sub>
                      </m:sSub>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𝑘</m:t>
                              </m:r>
                            </m:sub>
                          </m:sSub>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2"/>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e>
                              <m:e>
                                <m:sSub>
                                  <m:sSubPr>
                                    <m:ctrlPr>
                                      <a:rPr lang="en-US" altLang="ja-JP" sz="2400" b="0" i="1" smtClean="0">
                                        <a:latin typeface="Cambria Math" panose="02040503050406030204" pitchFamily="18" charset="0"/>
                                      </a:rPr>
                                    </m:ctrlPr>
                                  </m:sSubPr>
                                  <m:e>
                                    <m:r>
                                      <a:rPr lang="en-US" altLang="ja-JP" sz="2400" b="1" i="1" smtClean="0">
                                        <a:latin typeface="Cambria Math" panose="02040503050406030204" pitchFamily="18" charset="0"/>
                                      </a:rPr>
                                      <m:t>𝝎</m:t>
                                    </m:r>
                                  </m:e>
                                  <m: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𝑘</m:t>
                                        </m:r>
                                      </m:sub>
                                    </m:sSub>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Ω</m:t>
                                    </m:r>
                                  </m:e>
                                  <m:sub>
                                    <m:r>
                                      <a:rPr lang="en-US" altLang="ja-JP" sz="2400" b="0" i="1" smtClean="0">
                                        <a:latin typeface="Cambria Math" panose="02040503050406030204" pitchFamily="18" charset="0"/>
                                      </a:rPr>
                                      <m:t>𝑜</m:t>
                                    </m:r>
                                  </m:sub>
                                </m:sSub>
                              </m:e>
                            </m:mr>
                            <m:mr>
                              <m:e>
                                <m:r>
                                  <a:rPr lang="en-US" altLang="ja-JP" sz="2400" b="0" i="1" smtClean="0">
                                    <a:latin typeface="Cambria Math" panose="02040503050406030204" pitchFamily="18" charset="0"/>
                                  </a:rPr>
                                  <m:t>0</m:t>
                                </m:r>
                              </m:e>
                              <m:e>
                                <m:r>
                                  <a:rPr lang="en-US" altLang="ja-JP" sz="2400" b="0" i="1" smtClean="0">
                                    <a:latin typeface="Cambria Math" panose="02040503050406030204" pitchFamily="18" charset="0"/>
                                  </a:rPr>
                                  <m:t>𝑜𝑡h𝑒𝑟𝑤𝑖𝑠𝑒</m:t>
                                </m:r>
                              </m:e>
                            </m:mr>
                          </m:m>
                        </m:e>
                      </m:d>
                    </m:oMath>
                  </m:oMathPara>
                </a14:m>
                <a:endParaRPr lang="ja-JP" altLang="en-US" sz="2400" dirty="0"/>
              </a:p>
            </p:txBody>
          </p:sp>
        </mc:Choice>
        <mc:Fallback xmlns="">
          <p:sp>
            <p:nvSpPr>
              <p:cNvPr id="28" name="正方形/長方形 27"/>
              <p:cNvSpPr>
                <a:spLocks noRot="1" noChangeAspect="1" noMove="1" noResize="1" noEditPoints="1" noAdjustHandles="1" noChangeArrowheads="1" noChangeShapeType="1" noTextEdit="1"/>
              </p:cNvSpPr>
              <p:nvPr/>
            </p:nvSpPr>
            <p:spPr>
              <a:xfrm>
                <a:off x="3837562" y="5812453"/>
                <a:ext cx="5557291" cy="916148"/>
              </a:xfrm>
              <a:prstGeom prst="rect">
                <a:avLst/>
              </a:prstGeom>
              <a:blipFill rotWithShape="0">
                <a:blip r:embed="rId13"/>
                <a:stretch>
                  <a:fillRect/>
                </a:stretch>
              </a:blipFill>
            </p:spPr>
            <p:txBody>
              <a:bodyPr/>
              <a:lstStyle/>
              <a:p>
                <a:r>
                  <a:rPr lang="ja-JP" altLang="en-US">
                    <a:noFill/>
                  </a:rPr>
                  <a:t> </a:t>
                </a:r>
              </a:p>
            </p:txBody>
          </p:sp>
        </mc:Fallback>
      </mc:AlternateContent>
      <p:sp>
        <p:nvSpPr>
          <p:cNvPr id="7" name="スマイル 6"/>
          <p:cNvSpPr/>
          <p:nvPr/>
        </p:nvSpPr>
        <p:spPr>
          <a:xfrm>
            <a:off x="3274540" y="4312508"/>
            <a:ext cx="451021" cy="438665"/>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太陽 8"/>
          <p:cNvSpPr/>
          <p:nvPr/>
        </p:nvSpPr>
        <p:spPr>
          <a:xfrm>
            <a:off x="364524" y="4312508"/>
            <a:ext cx="473676" cy="426308"/>
          </a:xfrm>
          <a:prstGeom prst="su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正方形/長方形 11"/>
              <p:cNvSpPr/>
              <p:nvPr/>
            </p:nvSpPr>
            <p:spPr>
              <a:xfrm>
                <a:off x="276754" y="4554150"/>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0</m:t>
                          </m:r>
                        </m:sub>
                      </m:sSub>
                    </m:oMath>
                  </m:oMathPara>
                </a14:m>
                <a:endParaRPr lang="ja-JP" altLang="en-US"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276754" y="4554150"/>
                <a:ext cx="466090" cy="369332"/>
              </a:xfrm>
              <a:prstGeom prst="rect">
                <a:avLst/>
              </a:prstGeom>
              <a:blipFill rotWithShape="0">
                <a:blip r:embed="rId14"/>
                <a:stretch>
                  <a:fillRect/>
                </a:stretch>
              </a:blipFill>
            </p:spPr>
            <p:txBody>
              <a:bodyPr/>
              <a:lstStyle/>
              <a:p>
                <a:r>
                  <a:rPr lang="ja-JP" altLang="en-US">
                    <a:noFill/>
                  </a:rPr>
                  <a:t> </a:t>
                </a:r>
              </a:p>
            </p:txBody>
          </p:sp>
        </mc:Fallback>
      </mc:AlternateContent>
      <p:sp>
        <p:nvSpPr>
          <p:cNvPr id="13" name="円/楕円 12"/>
          <p:cNvSpPr/>
          <p:nvPr/>
        </p:nvSpPr>
        <p:spPr>
          <a:xfrm>
            <a:off x="3273208" y="4827116"/>
            <a:ext cx="98854" cy="100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p:cNvSpPr/>
          <p:nvPr/>
        </p:nvSpPr>
        <p:spPr>
          <a:xfrm>
            <a:off x="1065596" y="5956008"/>
            <a:ext cx="98854" cy="100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657413" y="4767714"/>
            <a:ext cx="98854" cy="100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2" name="正方形/長方形 51"/>
              <p:cNvSpPr/>
              <p:nvPr/>
            </p:nvSpPr>
            <p:spPr>
              <a:xfrm>
                <a:off x="756267" y="6017133"/>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52" name="正方形/長方形 51"/>
              <p:cNvSpPr>
                <a:spLocks noRot="1" noChangeAspect="1" noMove="1" noResize="1" noEditPoints="1" noAdjustHandles="1" noChangeArrowheads="1" noChangeShapeType="1" noTextEdit="1"/>
              </p:cNvSpPr>
              <p:nvPr/>
            </p:nvSpPr>
            <p:spPr>
              <a:xfrm>
                <a:off x="756267" y="6017133"/>
                <a:ext cx="466090" cy="369332"/>
              </a:xfrm>
              <a:prstGeom prst="rect">
                <a:avLst/>
              </a:prstGeom>
              <a:blipFill rotWithShape="0">
                <a:blip r:embed="rId15"/>
                <a:stretch>
                  <a:fillRect/>
                </a:stretch>
              </a:blipFill>
            </p:spPr>
            <p:txBody>
              <a:bodyPr/>
              <a:lstStyle/>
              <a:p>
                <a:r>
                  <a:rPr lang="ja-JP" altLang="en-US">
                    <a:noFill/>
                  </a:rPr>
                  <a:t> </a:t>
                </a:r>
              </a:p>
            </p:txBody>
          </p:sp>
        </mc:Fallback>
      </mc:AlternateContent>
      <p:sp>
        <p:nvSpPr>
          <p:cNvPr id="54" name="円/楕円 53"/>
          <p:cNvSpPr/>
          <p:nvPr/>
        </p:nvSpPr>
        <p:spPr>
          <a:xfrm>
            <a:off x="2033386" y="5554086"/>
            <a:ext cx="98854" cy="100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3072411" y="6017133"/>
            <a:ext cx="98854" cy="100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6" name="正方形/長方形 55"/>
              <p:cNvSpPr/>
              <p:nvPr/>
            </p:nvSpPr>
            <p:spPr>
              <a:xfrm>
                <a:off x="1890597" y="5089443"/>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56" name="正方形/長方形 55"/>
              <p:cNvSpPr>
                <a:spLocks noRot="1" noChangeAspect="1" noMove="1" noResize="1" noEditPoints="1" noAdjustHandles="1" noChangeArrowheads="1" noChangeShapeType="1" noTextEdit="1"/>
              </p:cNvSpPr>
              <p:nvPr/>
            </p:nvSpPr>
            <p:spPr>
              <a:xfrm>
                <a:off x="1890597" y="5089443"/>
                <a:ext cx="466090" cy="369332"/>
              </a:xfrm>
              <a:prstGeom prst="rect">
                <a:avLst/>
              </a:prstGeom>
              <a:blipFill rotWithShape="0">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正方形/長方形 56"/>
              <p:cNvSpPr/>
              <p:nvPr/>
            </p:nvSpPr>
            <p:spPr>
              <a:xfrm>
                <a:off x="3121838" y="6017133"/>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3</m:t>
                          </m:r>
                        </m:sub>
                      </m:sSub>
                    </m:oMath>
                  </m:oMathPara>
                </a14:m>
                <a:endParaRPr lang="ja-JP" altLang="en-US" dirty="0"/>
              </a:p>
            </p:txBody>
          </p:sp>
        </mc:Choice>
        <mc:Fallback xmlns="">
          <p:sp>
            <p:nvSpPr>
              <p:cNvPr id="57" name="正方形/長方形 56"/>
              <p:cNvSpPr>
                <a:spLocks noRot="1" noChangeAspect="1" noMove="1" noResize="1" noEditPoints="1" noAdjustHandles="1" noChangeArrowheads="1" noChangeShapeType="1" noTextEdit="1"/>
              </p:cNvSpPr>
              <p:nvPr/>
            </p:nvSpPr>
            <p:spPr>
              <a:xfrm>
                <a:off x="3121838" y="6017133"/>
                <a:ext cx="466090" cy="369332"/>
              </a:xfrm>
              <a:prstGeom prst="rect">
                <a:avLst/>
              </a:prstGeom>
              <a:blipFill rotWithShape="0">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正方形/長方形 57"/>
              <p:cNvSpPr/>
              <p:nvPr/>
            </p:nvSpPr>
            <p:spPr>
              <a:xfrm>
                <a:off x="3420822" y="4683195"/>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4</m:t>
                          </m:r>
                        </m:sub>
                      </m:sSub>
                    </m:oMath>
                  </m:oMathPara>
                </a14:m>
                <a:endParaRPr lang="ja-JP" altLang="en-US" dirty="0"/>
              </a:p>
            </p:txBody>
          </p:sp>
        </mc:Choice>
        <mc:Fallback xmlns="">
          <p:sp>
            <p:nvSpPr>
              <p:cNvPr id="58" name="正方形/長方形 57"/>
              <p:cNvSpPr>
                <a:spLocks noRot="1" noChangeAspect="1" noMove="1" noResize="1" noEditPoints="1" noAdjustHandles="1" noChangeArrowheads="1" noChangeShapeType="1" noTextEdit="1"/>
              </p:cNvSpPr>
              <p:nvPr/>
            </p:nvSpPr>
            <p:spPr>
              <a:xfrm>
                <a:off x="3420822" y="4683195"/>
                <a:ext cx="466090" cy="369332"/>
              </a:xfrm>
              <a:prstGeom prst="rect">
                <a:avLst/>
              </a:prstGeom>
              <a:blipFill rotWithShape="0">
                <a:blip r:embed="rId18"/>
                <a:stretch>
                  <a:fillRect/>
                </a:stretch>
              </a:blipFill>
            </p:spPr>
            <p:txBody>
              <a:bodyPr/>
              <a:lstStyle/>
              <a:p>
                <a:r>
                  <a:rPr lang="ja-JP" altLang="en-US">
                    <a:noFill/>
                  </a:rPr>
                  <a:t> </a:t>
                </a:r>
              </a:p>
            </p:txBody>
          </p:sp>
        </mc:Fallback>
      </mc:AlternateContent>
      <p:cxnSp>
        <p:nvCxnSpPr>
          <p:cNvPr id="60" name="直線矢印コネクタ 59"/>
          <p:cNvCxnSpPr>
            <a:stCxn id="49" idx="4"/>
            <a:endCxn id="36" idx="1"/>
          </p:cNvCxnSpPr>
          <p:nvPr/>
        </p:nvCxnSpPr>
        <p:spPr>
          <a:xfrm>
            <a:off x="706840" y="4867861"/>
            <a:ext cx="373233" cy="1102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36" idx="7"/>
            <a:endCxn id="54" idx="4"/>
          </p:cNvCxnSpPr>
          <p:nvPr/>
        </p:nvCxnSpPr>
        <p:spPr>
          <a:xfrm flipV="1">
            <a:off x="1149973" y="5654233"/>
            <a:ext cx="932840" cy="316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54" idx="5"/>
            <a:endCxn id="55" idx="2"/>
          </p:cNvCxnSpPr>
          <p:nvPr/>
        </p:nvCxnSpPr>
        <p:spPr>
          <a:xfrm>
            <a:off x="2117763" y="5639567"/>
            <a:ext cx="954648" cy="427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55" idx="0"/>
            <a:endCxn id="13" idx="4"/>
          </p:cNvCxnSpPr>
          <p:nvPr/>
        </p:nvCxnSpPr>
        <p:spPr>
          <a:xfrm flipV="1">
            <a:off x="3121838" y="4927263"/>
            <a:ext cx="200797" cy="1089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正方形/長方形 71"/>
              <p:cNvSpPr/>
              <p:nvPr/>
            </p:nvSpPr>
            <p:spPr>
              <a:xfrm>
                <a:off x="728118" y="4577380"/>
                <a:ext cx="4669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i="1">
                              <a:latin typeface="Cambria Math" panose="02040503050406030204" pitchFamily="18" charset="0"/>
                            </a:rPr>
                            <m:t>𝑒</m:t>
                          </m:r>
                        </m:sub>
                      </m:sSub>
                    </m:oMath>
                  </m:oMathPara>
                </a14:m>
                <a:endParaRPr lang="ja-JP" altLang="en-US" dirty="0"/>
              </a:p>
            </p:txBody>
          </p:sp>
        </mc:Choice>
        <mc:Fallback xmlns="">
          <p:sp>
            <p:nvSpPr>
              <p:cNvPr id="72" name="正方形/長方形 71"/>
              <p:cNvSpPr>
                <a:spLocks noRot="1" noChangeAspect="1" noMove="1" noResize="1" noEditPoints="1" noAdjustHandles="1" noChangeArrowheads="1" noChangeShapeType="1" noTextEdit="1"/>
              </p:cNvSpPr>
              <p:nvPr/>
            </p:nvSpPr>
            <p:spPr>
              <a:xfrm>
                <a:off x="728118" y="4577380"/>
                <a:ext cx="466986" cy="369332"/>
              </a:xfrm>
              <a:prstGeom prst="rect">
                <a:avLst/>
              </a:prstGeom>
              <a:blipFill rotWithShape="0">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正方形/長方形 72"/>
              <p:cNvSpPr/>
              <p:nvPr/>
            </p:nvSpPr>
            <p:spPr>
              <a:xfrm>
                <a:off x="2753404" y="4492335"/>
                <a:ext cx="5136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𝑊</m:t>
                          </m:r>
                        </m:e>
                        <m:sub>
                          <m:r>
                            <a:rPr lang="en-US" altLang="ja-JP" i="1">
                              <a:latin typeface="Cambria Math" panose="02040503050406030204" pitchFamily="18" charset="0"/>
                            </a:rPr>
                            <m:t>𝑒</m:t>
                          </m:r>
                        </m:sub>
                      </m:sSub>
                    </m:oMath>
                  </m:oMathPara>
                </a14:m>
                <a:endParaRPr lang="ja-JP" altLang="en-US" dirty="0"/>
              </a:p>
            </p:txBody>
          </p:sp>
        </mc:Choice>
        <mc:Fallback xmlns="">
          <p:sp>
            <p:nvSpPr>
              <p:cNvPr id="73" name="正方形/長方形 72"/>
              <p:cNvSpPr>
                <a:spLocks noRot="1" noChangeAspect="1" noMove="1" noResize="1" noEditPoints="1" noAdjustHandles="1" noChangeArrowheads="1" noChangeShapeType="1" noTextEdit="1"/>
              </p:cNvSpPr>
              <p:nvPr/>
            </p:nvSpPr>
            <p:spPr>
              <a:xfrm>
                <a:off x="2753404" y="4492335"/>
                <a:ext cx="513602" cy="369332"/>
              </a:xfrm>
              <a:prstGeom prst="rect">
                <a:avLst/>
              </a:prstGeom>
              <a:blipFill rotWithShape="0">
                <a:blip r:embed="rId20"/>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1863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BRDF estimator from small-scale geometry</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199" y="921026"/>
                <a:ext cx="11166389" cy="3150525"/>
              </a:xfrm>
            </p:spPr>
            <p:txBody>
              <a:bodyPr/>
              <a:lstStyle/>
              <a:p>
                <a:r>
                  <a:rPr kumimoji="1" lang="en-US" altLang="ja-JP" dirty="0" smtClean="0"/>
                  <a:t>sample </a:t>
                </a:r>
                <a14:m>
                  <m:oMath xmlns:m="http://schemas.openxmlformats.org/officeDocument/2006/math">
                    <m:r>
                      <a:rPr kumimoji="1" lang="en-US" altLang="ja-JP" b="0" i="1" smtClean="0">
                        <a:latin typeface="Cambria Math" panose="02040503050406030204" pitchFamily="18" charset="0"/>
                      </a:rPr>
                      <m:t>𝜔</m:t>
                    </m:r>
                  </m:oMath>
                </a14:m>
                <a:r>
                  <a:rPr kumimoji="1" lang="ja-JP" altLang="en-US" dirty="0" smtClean="0"/>
                  <a:t> </a:t>
                </a:r>
                <a:r>
                  <a:rPr kumimoji="1" lang="en-US" altLang="ja-JP" dirty="0" smtClean="0"/>
                  <a:t>from </a:t>
                </a:r>
                <a14:m>
                  <m:oMath xmlns:m="http://schemas.openxmlformats.org/officeDocument/2006/math">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Ω</m:t>
                        </m:r>
                      </m:e>
                      <m:sub>
                        <m:r>
                          <a:rPr lang="en-US" altLang="ja-JP" i="1">
                            <a:latin typeface="Cambria Math" panose="02040503050406030204" pitchFamily="18" charset="0"/>
                          </a:rPr>
                          <m:t>𝑜</m:t>
                        </m:r>
                      </m:sub>
                    </m:sSub>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𝜔</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𝜃</m:t>
                            </m:r>
                            <m:r>
                              <a:rPr lang="en-US" altLang="ja-JP" b="0" i="1" smtClean="0">
                                <a:latin typeface="Cambria Math" panose="02040503050406030204" pitchFamily="18" charset="0"/>
                              </a:rPr>
                              <m:t>,</m:t>
                            </m:r>
                            <m:r>
                              <a:rPr lang="en-US" altLang="ja-JP" b="0" i="1" smtClean="0">
                                <a:latin typeface="Cambria Math" panose="02040503050406030204" pitchFamily="18" charset="0"/>
                              </a:rPr>
                              <m:t>𝜙</m:t>
                            </m:r>
                          </m:e>
                        </m:d>
                      </m:e>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𝜃</m:t>
                            </m:r>
                          </m:e>
                          <m:sub>
                            <m:r>
                              <a:rPr lang="en-US" altLang="ja-JP" b="0" i="1" smtClean="0">
                                <a:latin typeface="Cambria Math" panose="02040503050406030204" pitchFamily="18" charset="0"/>
                              </a:rPr>
                              <m:t>𝑜</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𝜃</m:t>
                        </m:r>
                        <m:r>
                          <a:rPr lang="en-US" altLang="ja-JP" b="0" i="1" smtClean="0">
                            <a:latin typeface="Cambria Math" panose="02040503050406030204" pitchFamily="18" charset="0"/>
                          </a:rPr>
                          <m:t>&lt;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𝜃</m:t>
                            </m:r>
                          </m:e>
                          <m:sub>
                            <m:r>
                              <a:rPr lang="en-US" altLang="ja-JP" b="0" i="1" smtClean="0">
                                <a:latin typeface="Cambria Math" panose="02040503050406030204" pitchFamily="18" charset="0"/>
                              </a:rPr>
                              <m:t>𝑜</m:t>
                            </m:r>
                          </m:sub>
                        </m:sSub>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Δ</m:t>
                        </m:r>
                        <m:r>
                          <a:rPr lang="en-US" altLang="ja-JP" b="0" i="1" smtClean="0">
                            <a:latin typeface="Cambria Math" panose="02040503050406030204" pitchFamily="18" charset="0"/>
                          </a:rPr>
                          <m:t>𝜃</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𝜙</m:t>
                            </m:r>
                          </m:e>
                          <m:sub>
                            <m:r>
                              <a:rPr lang="en-US" altLang="ja-JP" b="0" i="1" smtClean="0">
                                <a:latin typeface="Cambria Math" panose="02040503050406030204" pitchFamily="18" charset="0"/>
                              </a:rPr>
                              <m:t>𝑜</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𝜙</m:t>
                        </m:r>
                        <m:r>
                          <a:rPr lang="en-US" altLang="ja-JP" b="0" i="1" smtClean="0">
                            <a:latin typeface="Cambria Math" panose="02040503050406030204" pitchFamily="18" charset="0"/>
                          </a:rPr>
                          <m:t>&lt;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𝜙</m:t>
                            </m:r>
                          </m:e>
                          <m:sub>
                            <m:r>
                              <a:rPr lang="en-US" altLang="ja-JP" b="0" i="1" smtClean="0">
                                <a:latin typeface="Cambria Math" panose="02040503050406030204" pitchFamily="18" charset="0"/>
                              </a:rPr>
                              <m:t>𝑜</m:t>
                            </m:r>
                          </m:sub>
                        </m:sSub>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Δ</m:t>
                        </m:r>
                        <m:r>
                          <a:rPr lang="en-US" altLang="ja-JP" b="0" i="1" smtClean="0">
                            <a:latin typeface="Cambria Math" panose="02040503050406030204" pitchFamily="18" charset="0"/>
                          </a:rPr>
                          <m:t>𝜙</m:t>
                        </m:r>
                      </m:e>
                    </m:d>
                  </m:oMath>
                </a14:m>
                <a:endParaRPr lang="en-US" altLang="ja-JP" b="0" dirty="0" smtClean="0"/>
              </a:p>
              <a:p>
                <a:pPr lvl="1"/>
                <a:r>
                  <a:rPr kumimoji="1" lang="en-US" altLang="ja-JP" dirty="0" smtClean="0"/>
                  <a:t>pdf </a:t>
                </a:r>
                <a14:m>
                  <m:oMath xmlns:m="http://schemas.openxmlformats.org/officeDocument/2006/math">
                    <m:r>
                      <a:rPr lang="en-US" altLang="ja-JP" b="0" i="1" smtClean="0">
                        <a:latin typeface="Cambria Math" panose="02040503050406030204" pitchFamily="18" charset="0"/>
                      </a:rPr>
                      <m:t>𝑝</m:t>
                    </m:r>
                    <m:r>
                      <a:rPr lang="en-US" altLang="ja-JP" b="0" i="1" smtClean="0">
                        <a:latin typeface="Cambria Math" panose="02040503050406030204" pitchFamily="18" charset="0"/>
                      </a:rPr>
                      <m:t>(</m:t>
                    </m:r>
                    <m:r>
                      <a:rPr lang="en-US" altLang="ja-JP" b="0" i="1" smtClean="0">
                        <a:latin typeface="Cambria Math" panose="02040503050406030204" pitchFamily="18" charset="0"/>
                      </a:rPr>
                      <m:t>𝜔</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𝑊</m:t>
                        </m:r>
                      </m:e>
                      <m:sub>
                        <m:r>
                          <a:rPr lang="en-US" altLang="ja-JP" b="0" i="1" smtClean="0">
                            <a:latin typeface="Cambria Math" panose="02040503050406030204" pitchFamily="18" charset="0"/>
                            <a:ea typeface="Cambria Math" panose="02040503050406030204" pitchFamily="18" charset="0"/>
                          </a:rPr>
                          <m:t>𝑒</m:t>
                        </m:r>
                      </m:sub>
                    </m:s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rPr>
                      <m:t>𝜔</m:t>
                    </m:r>
                    <m:r>
                      <a:rPr lang="en-US" altLang="ja-JP" b="0" i="1" smtClean="0">
                        <a:latin typeface="Cambria Math" panose="02040503050406030204" pitchFamily="18" charset="0"/>
                      </a:rPr>
                      <m:t>)</m:t>
                    </m:r>
                  </m:oMath>
                </a14:m>
                <a:endParaRPr kumimoji="1" lang="en-US" altLang="ja-JP" dirty="0" smtClean="0"/>
              </a:p>
              <a:p>
                <a:pPr lvl="1"/>
                <a:endParaRPr lang="en-US" altLang="ja-JP" dirty="0"/>
              </a:p>
              <a:p>
                <a:pPr lvl="1"/>
                <a:endParaRPr kumimoji="1" lang="en-US" altLang="ja-JP" dirty="0" smtClean="0"/>
              </a:p>
              <a:p>
                <a:pPr lvl="1"/>
                <a:endParaRPr lang="en-US" altLang="ja-JP" dirty="0"/>
              </a:p>
              <a:p>
                <a:r>
                  <a:rPr kumimoji="1" lang="en-US" altLang="ja-JP" dirty="0" smtClean="0"/>
                  <a:t>trace ray from </a:t>
                </a:r>
                <a14:m>
                  <m:oMath xmlns:m="http://schemas.openxmlformats.org/officeDocument/2006/math">
                    <m:r>
                      <a:rPr lang="en-US" altLang="ja-JP" i="1">
                        <a:latin typeface="Cambria Math" panose="02040503050406030204" pitchFamily="18" charset="0"/>
                      </a:rPr>
                      <m:t>𝜔</m:t>
                    </m:r>
                  </m:oMath>
                </a14:m>
                <a:r>
                  <a:rPr kumimoji="1" lang="ja-JP" altLang="en-US" dirty="0" smtClean="0"/>
                  <a:t> </a:t>
                </a:r>
                <a:r>
                  <a:rPr kumimoji="1" lang="en-US" altLang="ja-JP" dirty="0" smtClean="0"/>
                  <a:t>and compute throughput </a:t>
                </a: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199" y="921026"/>
                <a:ext cx="11166389" cy="3150525"/>
              </a:xfrm>
              <a:blipFill rotWithShape="0">
                <a:blip r:embed="rId2"/>
                <a:stretch>
                  <a:fillRect l="-928" t="-3095"/>
                </a:stretch>
              </a:blipFill>
            </p:spPr>
            <p:txBody>
              <a:bodyPr/>
              <a:lstStyle/>
              <a:p>
                <a:r>
                  <a:rPr lang="ja-JP" altLang="en-US">
                    <a:noFill/>
                  </a:rPr>
                  <a:t> </a:t>
                </a:r>
              </a:p>
            </p:txBody>
          </p:sp>
        </mc:Fallback>
      </mc:AlternateContent>
      <p:grpSp>
        <p:nvGrpSpPr>
          <p:cNvPr id="8" name="グループ化 7"/>
          <p:cNvGrpSpPr/>
          <p:nvPr/>
        </p:nvGrpSpPr>
        <p:grpSpPr>
          <a:xfrm>
            <a:off x="1201016" y="1822134"/>
            <a:ext cx="9832258" cy="976614"/>
            <a:chOff x="1201016" y="1995118"/>
            <a:chExt cx="9832258" cy="976614"/>
          </a:xfrm>
        </p:grpSpPr>
        <mc:AlternateContent xmlns:mc="http://schemas.openxmlformats.org/markup-compatibility/2006" xmlns:a14="http://schemas.microsoft.com/office/drawing/2010/main">
          <mc:Choice Requires="a14">
            <p:sp>
              <p:nvSpPr>
                <p:cNvPr id="4" name="正方形/長方形 3"/>
                <p:cNvSpPr/>
                <p:nvPr/>
              </p:nvSpPr>
              <p:spPr>
                <a:xfrm>
                  <a:off x="1201016" y="2185292"/>
                  <a:ext cx="2543197" cy="710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𝑝</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𝜔</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𝑐</m:t>
                                  </m:r>
                                </m:e>
                                <m:e>
                                  <m:r>
                                    <a:rPr lang="en-US" altLang="ja-JP" b="0" i="1" smtClean="0">
                                      <a:latin typeface="Cambria Math" panose="02040503050406030204" pitchFamily="18" charset="0"/>
                                    </a:rPr>
                                    <m:t>(</m:t>
                                  </m:r>
                                  <m:r>
                                    <a:rPr lang="en-US" altLang="ja-JP" b="0" i="1" smtClean="0">
                                      <a:latin typeface="Cambria Math" panose="02040503050406030204" pitchFamily="18" charset="0"/>
                                    </a:rPr>
                                    <m:t>𝜔</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Ω</m:t>
                                      </m:r>
                                    </m:e>
                                    <m:sub>
                                      <m:r>
                                        <a:rPr lang="en-US" altLang="ja-JP" b="0" i="1" smtClean="0">
                                          <a:latin typeface="Cambria Math" panose="02040503050406030204" pitchFamily="18" charset="0"/>
                                        </a:rPr>
                                        <m:t>𝑜</m:t>
                                      </m:r>
                                    </m:sub>
                                  </m:sSub>
                                  <m:r>
                                    <a:rPr lang="en-US" altLang="ja-JP" b="0" i="1" smtClean="0">
                                      <a:latin typeface="Cambria Math" panose="02040503050406030204" pitchFamily="18" charset="0"/>
                                    </a:rPr>
                                    <m:t>)</m:t>
                                  </m:r>
                                </m:e>
                              </m:mr>
                              <m:mr>
                                <m:e>
                                  <m:r>
                                    <a:rPr lang="en-US" altLang="ja-JP" b="0" i="1" smtClean="0">
                                      <a:latin typeface="Cambria Math" panose="02040503050406030204" pitchFamily="18" charset="0"/>
                                    </a:rPr>
                                    <m:t>0</m:t>
                                  </m:r>
                                </m:e>
                                <m:e>
                                  <m:r>
                                    <a:rPr lang="en-US" altLang="ja-JP" b="0" i="1" smtClean="0">
                                      <a:latin typeface="Cambria Math" panose="02040503050406030204" pitchFamily="18" charset="0"/>
                                    </a:rPr>
                                    <m:t>𝑜𝑡h𝑒𝑟𝑤𝑖𝑠𝑒</m:t>
                                  </m:r>
                                </m:e>
                              </m:mr>
                            </m:m>
                          </m:e>
                        </m:d>
                      </m:oMath>
                    </m:oMathPara>
                  </a14:m>
                  <a:endParaRPr lang="ja-JP" altLang="en-US" dirty="0"/>
                </a:p>
              </p:txBody>
            </p:sp>
          </mc:Choice>
          <mc:Fallback xmlns="">
            <p:sp>
              <p:nvSpPr>
                <p:cNvPr id="4" name="正方形/長方形 3"/>
                <p:cNvSpPr>
                  <a:spLocks noRot="1" noChangeAspect="1" noMove="1" noResize="1" noEditPoints="1" noAdjustHandles="1" noChangeArrowheads="1" noChangeShapeType="1" noTextEdit="1"/>
                </p:cNvSpPr>
                <p:nvPr/>
              </p:nvSpPr>
              <p:spPr>
                <a:xfrm>
                  <a:off x="1201016" y="2185292"/>
                  <a:ext cx="2543197" cy="710194"/>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4058282" y="2201065"/>
                  <a:ext cx="3502369" cy="6944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supHide m:val="on"/>
                            <m:ctrlPr>
                              <a:rPr lang="en-US" altLang="ja-JP" b="0" i="1" smtClean="0">
                                <a:latin typeface="Cambria Math" panose="02040503050406030204" pitchFamily="18" charset="0"/>
                              </a:rPr>
                            </m:ctrlPr>
                          </m:naryPr>
                          <m:sub>
                            <m:r>
                              <m:rPr>
                                <m:sty m:val="p"/>
                              </m:rPr>
                              <a:rPr lang="en-US" altLang="ja-JP" b="0" i="0" smtClean="0">
                                <a:latin typeface="Cambria Math" panose="02040503050406030204" pitchFamily="18" charset="0"/>
                              </a:rPr>
                              <m:t>Ω</m:t>
                            </m:r>
                          </m:sub>
                          <m:sup/>
                          <m:e>
                            <m:r>
                              <a:rPr lang="en-US" altLang="ja-JP" i="1">
                                <a:latin typeface="Cambria Math" panose="02040503050406030204" pitchFamily="18" charset="0"/>
                              </a:rPr>
                              <m:t>𝑝</m:t>
                            </m:r>
                            <m:d>
                              <m:dPr>
                                <m:ctrlPr>
                                  <a:rPr lang="en-US" altLang="ja-JP" i="1">
                                    <a:latin typeface="Cambria Math" panose="02040503050406030204" pitchFamily="18" charset="0"/>
                                  </a:rPr>
                                </m:ctrlPr>
                              </m:dPr>
                              <m:e>
                                <m:r>
                                  <a:rPr lang="en-US" altLang="ja-JP" i="1">
                                    <a:latin typeface="Cambria Math" panose="02040503050406030204" pitchFamily="18" charset="0"/>
                                  </a:rPr>
                                  <m:t>𝜔</m:t>
                                </m:r>
                              </m:e>
                            </m:d>
                          </m:e>
                        </m:nary>
                        <m:r>
                          <a:rPr lang="en-US" altLang="ja-JP" b="0" i="1" smtClean="0">
                            <a:latin typeface="Cambria Math" panose="02040503050406030204" pitchFamily="18" charset="0"/>
                          </a:rPr>
                          <m:t>𝑑</m:t>
                        </m:r>
                        <m:r>
                          <a:rPr lang="en-US" altLang="ja-JP" b="0" i="1" smtClean="0">
                            <a:latin typeface="Cambria Math" panose="02040503050406030204" pitchFamily="18" charset="0"/>
                          </a:rPr>
                          <m:t>𝜔</m:t>
                        </m:r>
                        <m:r>
                          <a:rPr lang="en-US" altLang="ja-JP" b="0" i="1" smtClean="0">
                            <a:latin typeface="Cambria Math" panose="02040503050406030204" pitchFamily="18" charset="0"/>
                          </a:rPr>
                          <m:t>=</m:t>
                        </m:r>
                        <m:nary>
                          <m:naryPr>
                            <m:supHide m:val="on"/>
                            <m:ctrlPr>
                              <a:rPr lang="en-US" altLang="ja-JP" i="1">
                                <a:latin typeface="Cambria Math" panose="02040503050406030204" pitchFamily="18" charset="0"/>
                              </a:rPr>
                            </m:ctrlPr>
                          </m:naryPr>
                          <m:sub>
                            <m:sSub>
                              <m:sSubPr>
                                <m:ctrlPr>
                                  <a:rPr lang="en-US" altLang="ja-JP" b="0" i="1" smtClean="0">
                                    <a:latin typeface="Cambria Math" panose="02040503050406030204" pitchFamily="18" charset="0"/>
                                  </a:rPr>
                                </m:ctrlPr>
                              </m:sSubPr>
                              <m:e>
                                <m:r>
                                  <m:rPr>
                                    <m:sty m:val="p"/>
                                  </m:rPr>
                                  <a:rPr lang="en-US" altLang="ja-JP">
                                    <a:latin typeface="Cambria Math" panose="02040503050406030204" pitchFamily="18" charset="0"/>
                                  </a:rPr>
                                  <m:t>Ω</m:t>
                                </m:r>
                              </m:e>
                              <m:sub>
                                <m:r>
                                  <m:rPr>
                                    <m:sty m:val="p"/>
                                  </m:rPr>
                                  <a:rPr lang="en-US" altLang="ja-JP" b="0" i="0" smtClean="0">
                                    <a:latin typeface="Cambria Math" panose="02040503050406030204" pitchFamily="18" charset="0"/>
                                  </a:rPr>
                                  <m:t>o</m:t>
                                </m:r>
                              </m:sub>
                            </m:sSub>
                          </m:sub>
                          <m:sup/>
                          <m:e>
                            <m:r>
                              <a:rPr lang="en-US" altLang="ja-JP" b="0" i="1" smtClean="0">
                                <a:latin typeface="Cambria Math" panose="02040503050406030204" pitchFamily="18" charset="0"/>
                              </a:rPr>
                              <m:t>𝑐</m:t>
                            </m:r>
                          </m:e>
                        </m:nary>
                        <m:r>
                          <a:rPr lang="en-US" altLang="ja-JP" i="1">
                            <a:latin typeface="Cambria Math" panose="02040503050406030204" pitchFamily="18" charset="0"/>
                          </a:rPr>
                          <m:t>𝑑</m:t>
                        </m:r>
                        <m:r>
                          <a:rPr lang="en-US" altLang="ja-JP" i="1">
                            <a:latin typeface="Cambria Math" panose="02040503050406030204" pitchFamily="18" charset="0"/>
                          </a:rPr>
                          <m:t>𝜔</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Ω</m:t>
                            </m:r>
                          </m:e>
                          <m:sub>
                            <m:r>
                              <a:rPr lang="en-US" altLang="ja-JP" b="0" i="1" smtClean="0">
                                <a:latin typeface="Cambria Math" panose="02040503050406030204" pitchFamily="18" charset="0"/>
                              </a:rPr>
                              <m:t>𝑜</m:t>
                            </m:r>
                          </m:sub>
                        </m:sSub>
                        <m:r>
                          <a:rPr lang="en-US" altLang="ja-JP" b="0" i="1" smtClean="0">
                            <a:latin typeface="Cambria Math" panose="02040503050406030204" pitchFamily="18" charset="0"/>
                          </a:rPr>
                          <m:t>=1</m:t>
                        </m:r>
                      </m:oMath>
                    </m:oMathPara>
                  </a14:m>
                  <a:endParaRPr lang="ja-JP" altLang="en-US" dirty="0"/>
                </a:p>
              </p:txBody>
            </p:sp>
          </mc:Choice>
          <mc:Fallback xmlns="">
            <p:sp>
              <p:nvSpPr>
                <p:cNvPr id="5" name="正方形/長方形 4"/>
                <p:cNvSpPr>
                  <a:spLocks noRot="1" noChangeAspect="1" noMove="1" noResize="1" noEditPoints="1" noAdjustHandles="1" noChangeArrowheads="1" noChangeShapeType="1" noTextEdit="1"/>
                </p:cNvSpPr>
                <p:nvPr/>
              </p:nvSpPr>
              <p:spPr>
                <a:xfrm>
                  <a:off x="4058282" y="2201065"/>
                  <a:ext cx="3502369" cy="694421"/>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p:cNvSpPr/>
                <p:nvPr/>
              </p:nvSpPr>
              <p:spPr>
                <a:xfrm>
                  <a:off x="8325481" y="1995118"/>
                  <a:ext cx="2707793" cy="9766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𝑝</m:t>
                        </m:r>
                        <m:r>
                          <a:rPr lang="en-US" altLang="ja-JP" b="0" i="1" smtClean="0">
                            <a:latin typeface="Cambria Math" panose="02040503050406030204" pitchFamily="18" charset="0"/>
                          </a:rPr>
                          <m:t>(</m:t>
                        </m:r>
                        <m:r>
                          <a:rPr lang="en-US" altLang="ja-JP" b="0" i="1" smtClean="0">
                            <a:latin typeface="Cambria Math" panose="02040503050406030204" pitchFamily="18" charset="0"/>
                          </a:rPr>
                          <m:t>𝜔</m:t>
                        </m:r>
                        <m:r>
                          <a:rPr lang="en-US" altLang="ja-JP" b="0" i="1" smtClean="0">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f>
                                    <m:fPr>
                                      <m:ctrlPr>
                                        <a:rPr lang="en-US" altLang="ja-JP" b="0" i="1" smtClean="0">
                                          <a:latin typeface="Cambria Math" panose="02040503050406030204" pitchFamily="18" charset="0"/>
                                        </a:rPr>
                                      </m:ctrlPr>
                                    </m:fPr>
                                    <m:num>
                                      <m:r>
                                        <m:rPr>
                                          <m:brk m:alnAt="7"/>
                                        </m:rPr>
                                        <a:rPr lang="en-US" altLang="ja-JP" b="0" i="1" smtClean="0">
                                          <a:latin typeface="Cambria Math" panose="02040503050406030204" pitchFamily="18" charset="0"/>
                                        </a:rPr>
                                        <m:t>1</m:t>
                                      </m:r>
                                    </m:num>
                                    <m:den>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Ω</m:t>
                                          </m:r>
                                        </m:e>
                                        <m:sub>
                                          <m:r>
                                            <a:rPr lang="en-US" altLang="ja-JP" b="0" i="1" smtClean="0">
                                              <a:latin typeface="Cambria Math" panose="02040503050406030204" pitchFamily="18" charset="0"/>
                                            </a:rPr>
                                            <m:t>𝑜</m:t>
                                          </m:r>
                                        </m:sub>
                                      </m:sSub>
                                    </m:den>
                                  </m:f>
                                </m:e>
                                <m:e>
                                  <m:r>
                                    <a:rPr lang="en-US" altLang="ja-JP" i="1">
                                      <a:latin typeface="Cambria Math" panose="02040503050406030204" pitchFamily="18" charset="0"/>
                                    </a:rPr>
                                    <m:t>(</m:t>
                                  </m:r>
                                  <m:r>
                                    <a:rPr lang="en-US" altLang="ja-JP" i="1">
                                      <a:latin typeface="Cambria Math" panose="02040503050406030204" pitchFamily="18" charset="0"/>
                                    </a:rPr>
                                    <m:t>𝜔</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Ω</m:t>
                                      </m:r>
                                    </m:e>
                                    <m:sub>
                                      <m:r>
                                        <a:rPr lang="en-US" altLang="ja-JP" i="1">
                                          <a:latin typeface="Cambria Math" panose="02040503050406030204" pitchFamily="18" charset="0"/>
                                        </a:rPr>
                                        <m:t>𝑜</m:t>
                                      </m:r>
                                    </m:sub>
                                  </m:sSub>
                                  <m:r>
                                    <a:rPr lang="en-US" altLang="ja-JP" i="1">
                                      <a:latin typeface="Cambria Math" panose="02040503050406030204" pitchFamily="18" charset="0"/>
                                    </a:rPr>
                                    <m:t>)</m:t>
                                  </m:r>
                                </m:e>
                              </m:mr>
                              <m:mr>
                                <m:e>
                                  <m:r>
                                    <a:rPr lang="en-US" altLang="ja-JP" i="1">
                                      <a:latin typeface="Cambria Math" panose="02040503050406030204" pitchFamily="18" charset="0"/>
                                    </a:rPr>
                                    <m:t>0</m:t>
                                  </m:r>
                                </m:e>
                                <m:e>
                                  <m:r>
                                    <a:rPr lang="en-US" altLang="ja-JP" i="1">
                                      <a:latin typeface="Cambria Math" panose="02040503050406030204" pitchFamily="18" charset="0"/>
                                    </a:rPr>
                                    <m:t>𝑜𝑡h𝑒𝑟𝑤𝑖𝑠𝑒</m:t>
                                  </m:r>
                                </m:e>
                              </m:mr>
                            </m:m>
                          </m:e>
                        </m:d>
                      </m:oMath>
                    </m:oMathPara>
                  </a14:m>
                  <a:endParaRPr lang="ja-JP" altLang="en-US" dirty="0"/>
                </a:p>
              </p:txBody>
            </p:sp>
          </mc:Choice>
          <mc:Fallback xmlns="">
            <p:sp>
              <p:nvSpPr>
                <p:cNvPr id="6" name="正方形/長方形 5"/>
                <p:cNvSpPr>
                  <a:spLocks noRot="1" noChangeAspect="1" noMove="1" noResize="1" noEditPoints="1" noAdjustHandles="1" noChangeArrowheads="1" noChangeShapeType="1" noTextEdit="1"/>
                </p:cNvSpPr>
                <p:nvPr/>
              </p:nvSpPr>
              <p:spPr>
                <a:xfrm>
                  <a:off x="8325481" y="1995118"/>
                  <a:ext cx="2707793" cy="976614"/>
                </a:xfrm>
                <a:prstGeom prst="rect">
                  <a:avLst/>
                </a:prstGeom>
                <a:blipFill rotWithShape="0">
                  <a:blip r:embed="rId5"/>
                  <a:stretch>
                    <a:fillRect/>
                  </a:stretch>
                </a:blipFill>
              </p:spPr>
              <p:txBody>
                <a:bodyPr/>
                <a:lstStyle/>
                <a:p>
                  <a:r>
                    <a:rPr lang="ja-JP" altLang="en-US">
                      <a:noFill/>
                    </a:rPr>
                    <a:t> </a:t>
                  </a:r>
                </a:p>
              </p:txBody>
            </p:sp>
          </mc:Fallback>
        </mc:AlternateContent>
        <p:sp>
          <p:nvSpPr>
            <p:cNvPr id="7" name="右矢印 6"/>
            <p:cNvSpPr/>
            <p:nvPr/>
          </p:nvSpPr>
          <p:spPr>
            <a:xfrm>
              <a:off x="7692081" y="2341605"/>
              <a:ext cx="420130" cy="364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59180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実験</a:t>
            </a:r>
            <a:r>
              <a:rPr kumimoji="1" lang="en-US" altLang="ja-JP" dirty="0" smtClean="0"/>
              <a:t>2015/10/01</a:t>
            </a:r>
            <a:endParaRPr kumimoji="1" lang="ja-JP" altLang="en-US" dirty="0"/>
          </a:p>
        </p:txBody>
      </p:sp>
      <p:sp>
        <p:nvSpPr>
          <p:cNvPr id="3" name="コンテンツ プレースホルダー 2"/>
          <p:cNvSpPr>
            <a:spLocks noGrp="1"/>
          </p:cNvSpPr>
          <p:nvPr>
            <p:ph idx="1"/>
          </p:nvPr>
        </p:nvSpPr>
        <p:spPr>
          <a:xfrm>
            <a:off x="838200" y="921027"/>
            <a:ext cx="10515600" cy="1006628"/>
          </a:xfrm>
        </p:spPr>
        <p:txBody>
          <a:bodyPr/>
          <a:lstStyle/>
          <a:p>
            <a:r>
              <a:rPr kumimoji="1" lang="en-US" altLang="ja-JP" dirty="0" smtClean="0"/>
              <a:t>Carrot/GF_01.obj</a:t>
            </a:r>
          </a:p>
          <a:p>
            <a:pPr lvl="1"/>
            <a:r>
              <a:rPr lang="ja-JP" altLang="en-US" dirty="0"/>
              <a:t>メッシュ</a:t>
            </a:r>
            <a:r>
              <a:rPr lang="ja-JP" altLang="en-US" dirty="0" smtClean="0"/>
              <a:t>を反転</a:t>
            </a:r>
            <a:endParaRPr lang="en-US" altLang="ja-JP" dirty="0" smtClean="0"/>
          </a:p>
          <a:p>
            <a:pPr marL="457200" lvl="1" indent="0">
              <a:buNone/>
            </a:pPr>
            <a:endParaRPr kumimoji="1" lang="ja-JP" altLang="en-US" dirty="0"/>
          </a:p>
        </p:txBody>
      </p:sp>
      <p:grpSp>
        <p:nvGrpSpPr>
          <p:cNvPr id="8" name="グループ化 7"/>
          <p:cNvGrpSpPr/>
          <p:nvPr/>
        </p:nvGrpSpPr>
        <p:grpSpPr>
          <a:xfrm>
            <a:off x="231909" y="2737020"/>
            <a:ext cx="11822925" cy="2960258"/>
            <a:chOff x="275155" y="2737020"/>
            <a:chExt cx="11822925" cy="2960258"/>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55" y="2737021"/>
              <a:ext cx="2866768" cy="2866768"/>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6064" y="2737020"/>
              <a:ext cx="2866769" cy="2866769"/>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6974" y="2737020"/>
              <a:ext cx="2906707" cy="2906707"/>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37822" y="2737020"/>
              <a:ext cx="2960258" cy="2960258"/>
            </a:xfrm>
            <a:prstGeom prst="rect">
              <a:avLst/>
            </a:prstGeom>
          </p:spPr>
        </p:pic>
      </p:grpSp>
    </p:spTree>
    <p:extLst>
      <p:ext uri="{BB962C8B-B14F-4D97-AF65-F5344CB8AC3E}">
        <p14:creationId xmlns:p14="http://schemas.microsoft.com/office/powerpoint/2010/main" val="3260676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実験</a:t>
            </a:r>
            <a:r>
              <a:rPr lang="en-US" altLang="ja-JP" dirty="0" smtClean="0"/>
              <a:t>2015/10/02</a:t>
            </a:r>
            <a:endParaRPr kumimoji="1" lang="ja-JP" altLang="en-US" dirty="0"/>
          </a:p>
        </p:txBody>
      </p:sp>
      <p:sp>
        <p:nvSpPr>
          <p:cNvPr id="4" name="コンテンツ プレースホルダー 2"/>
          <p:cNvSpPr>
            <a:spLocks noGrp="1"/>
          </p:cNvSpPr>
          <p:nvPr>
            <p:ph idx="1"/>
          </p:nvPr>
        </p:nvSpPr>
        <p:spPr>
          <a:xfrm>
            <a:off x="838200" y="921027"/>
            <a:ext cx="10515600" cy="1006628"/>
          </a:xfrm>
        </p:spPr>
        <p:txBody>
          <a:bodyPr/>
          <a:lstStyle/>
          <a:p>
            <a:r>
              <a:rPr kumimoji="1" lang="en-US" altLang="ja-JP" dirty="0" err="1" smtClean="0"/>
              <a:t>BRDFestimator</a:t>
            </a:r>
            <a:r>
              <a:rPr kumimoji="1" lang="ja-JP" altLang="en-US" dirty="0" smtClean="0"/>
              <a:t>の実装・デバッグ</a:t>
            </a:r>
            <a:endParaRPr lang="en-US" altLang="ja-JP" dirty="0" smtClean="0"/>
          </a:p>
          <a:p>
            <a:pPr marL="457200" lvl="1" indent="0">
              <a:buNone/>
            </a:pPr>
            <a:endParaRPr kumimoji="1" lang="ja-JP" altLang="en-US" dirty="0"/>
          </a:p>
        </p:txBody>
      </p:sp>
    </p:spTree>
    <p:extLst>
      <p:ext uri="{BB962C8B-B14F-4D97-AF65-F5344CB8AC3E}">
        <p14:creationId xmlns:p14="http://schemas.microsoft.com/office/powerpoint/2010/main" val="125954825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5334</TotalTime>
  <Words>156</Words>
  <Application>Microsoft Office PowerPoint</Application>
  <PresentationFormat>ワイド画面</PresentationFormat>
  <Paragraphs>85</Paragraphs>
  <Slides>12</Slides>
  <Notes>0</Notes>
  <HiddenSlides>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ＭＳ Ｐゴシック</vt:lpstr>
      <vt:lpstr>Arial</vt:lpstr>
      <vt:lpstr>Calibri</vt:lpstr>
      <vt:lpstr>Calibri Light</vt:lpstr>
      <vt:lpstr>Cambria Math</vt:lpstr>
      <vt:lpstr>Office テーマ</vt:lpstr>
      <vt:lpstr>BRDF estimator  for small-scale geometry</vt:lpstr>
      <vt:lpstr>BRDF estimation</vt:lpstr>
      <vt:lpstr>BRDF estimation</vt:lpstr>
      <vt:lpstr>BRDF estimation</vt:lpstr>
      <vt:lpstr>BRDF estimator from small-scale geometry</vt:lpstr>
      <vt:lpstr>BRDF estimator from small-scale geometry</vt:lpstr>
      <vt:lpstr>BRDF estimator from small-scale geometry</vt:lpstr>
      <vt:lpstr>実験2015/10/01</vt:lpstr>
      <vt:lpstr>実験2015/10/02</vt:lpstr>
      <vt:lpstr>実験2015/10/05</vt:lpstr>
      <vt:lpstr>実験2015/10/07</vt:lpstr>
      <vt:lpstr>実験2015/10/08</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Iwasaki</dc:creator>
  <cp:lastModifiedBy>Iwasaki</cp:lastModifiedBy>
  <cp:revision>27</cp:revision>
  <dcterms:created xsi:type="dcterms:W3CDTF">2015-09-02T02:07:45Z</dcterms:created>
  <dcterms:modified xsi:type="dcterms:W3CDTF">2015-10-08T11:25:56Z</dcterms:modified>
</cp:coreProperties>
</file>