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sldIdLst>
    <p:sldId id="256" r:id="rId2"/>
    <p:sldId id="258" r:id="rId3"/>
    <p:sldId id="259" r:id="rId4"/>
    <p:sldId id="260" r:id="rId5"/>
    <p:sldId id="266" r:id="rId6"/>
    <p:sldId id="267" r:id="rId7"/>
    <p:sldId id="261" r:id="rId8"/>
    <p:sldId id="270" r:id="rId9"/>
    <p:sldId id="262" r:id="rId10"/>
    <p:sldId id="264" r:id="rId11"/>
    <p:sldId id="265" r:id="rId12"/>
    <p:sldId id="268" r:id="rId13"/>
    <p:sldId id="273" r:id="rId14"/>
    <p:sldId id="274" r:id="rId15"/>
    <p:sldId id="275" r:id="rId16"/>
    <p:sldId id="276" r:id="rId17"/>
    <p:sldId id="277" r:id="rId18"/>
    <p:sldId id="278" r:id="rId19"/>
    <p:sldId id="279" r:id="rId20"/>
    <p:sldId id="280" r:id="rId21"/>
    <p:sldId id="281" r:id="rId22"/>
    <p:sldId id="282"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40" autoAdjust="0"/>
    <p:restoredTop sz="94660"/>
  </p:normalViewPr>
  <p:slideViewPr>
    <p:cSldViewPr snapToGrid="0">
      <p:cViewPr varScale="1">
        <p:scale>
          <a:sx n="82" d="100"/>
          <a:sy n="82" d="100"/>
        </p:scale>
        <p:origin x="50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27700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94744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43568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5935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10238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94258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39158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53855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0645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7018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32103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10/7/2023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39206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10/7/2023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20496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10/7/2023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58710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51806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14518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t>10/7/2023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43831862"/>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9585" y="263098"/>
            <a:ext cx="9144000" cy="806091"/>
          </a:xfrm>
        </p:spPr>
        <p:txBody>
          <a:bodyPr>
            <a:normAutofit/>
          </a:bodyPr>
          <a:lstStyle/>
          <a:p>
            <a:r>
              <a:rPr lang="en-US" sz="3200" b="1">
                <a:latin typeface="Times New Roman" panose="02020603050405020304" pitchFamily="18" charset="0"/>
                <a:cs typeface="Times New Roman" panose="02020603050405020304" pitchFamily="18" charset="0"/>
              </a:rPr>
              <a:t>   							E-MEDICARE</a:t>
            </a: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330417"/>
            <a:ext cx="9144000" cy="1664710"/>
          </a:xfrm>
        </p:spPr>
        <p:txBody>
          <a:bodyPr vert="horz" lIns="91440" tIns="45720" rIns="91440" bIns="45720" rtlCol="0" anchor="t">
            <a:normAutofit/>
          </a:bodyPr>
          <a:lstStyle/>
          <a:p>
            <a:pPr algn="ctr"/>
            <a:r>
              <a:rPr lang="en-US" b="1" dirty="0">
                <a:cs typeface="Calibri"/>
              </a:rPr>
              <a:t>By SEEMA BHUYAN</a:t>
            </a:r>
          </a:p>
          <a:p>
            <a:endParaRPr lang="en-US" dirty="0">
              <a:cs typeface="Calibri"/>
            </a:endParaRPr>
          </a:p>
        </p:txBody>
      </p:sp>
      <p:sp>
        <p:nvSpPr>
          <p:cNvPr id="4" name="TextBox 3">
            <a:extLst>
              <a:ext uri="{FF2B5EF4-FFF2-40B4-BE49-F238E27FC236}">
                <a16:creationId xmlns:a16="http://schemas.microsoft.com/office/drawing/2014/main" id="{2693B7DD-904C-45AD-A0C6-933EB551E43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226C-4A8F-48CD-BEFB-4EAFB53CB97E}"/>
              </a:ext>
            </a:extLst>
          </p:cNvPr>
          <p:cNvSpPr>
            <a:spLocks noGrp="1"/>
          </p:cNvSpPr>
          <p:nvPr>
            <p:ph type="title"/>
          </p:nvPr>
        </p:nvSpPr>
        <p:spPr>
          <a:xfrm>
            <a:off x="838200" y="336249"/>
            <a:ext cx="10515600" cy="621072"/>
          </a:xfrm>
        </p:spPr>
        <p:txBody>
          <a:bodyPr>
            <a:no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CLASS DIAGRAM</a:t>
            </a:r>
          </a:p>
        </p:txBody>
      </p:sp>
      <p:pic>
        <p:nvPicPr>
          <p:cNvPr id="3" name="Picture 3" descr="Diagram&#10;&#10;Description automatically generated">
            <a:extLst>
              <a:ext uri="{FF2B5EF4-FFF2-40B4-BE49-F238E27FC236}">
                <a16:creationId xmlns:a16="http://schemas.microsoft.com/office/drawing/2014/main" id="{60F1D46C-1142-44D9-BEBC-393DF631B1BA}"/>
              </a:ext>
            </a:extLst>
          </p:cNvPr>
          <p:cNvPicPr>
            <a:picLocks noChangeAspect="1"/>
          </p:cNvPicPr>
          <p:nvPr/>
        </p:nvPicPr>
        <p:blipFill>
          <a:blip r:embed="rId2"/>
          <a:stretch>
            <a:fillRect/>
          </a:stretch>
        </p:blipFill>
        <p:spPr>
          <a:xfrm>
            <a:off x="1270533" y="1533950"/>
            <a:ext cx="10829223" cy="5097856"/>
          </a:xfrm>
          <a:prstGeom prst="rect">
            <a:avLst/>
          </a:prstGeom>
        </p:spPr>
      </p:pic>
    </p:spTree>
    <p:extLst>
      <p:ext uri="{BB962C8B-B14F-4D97-AF65-F5344CB8AC3E}">
        <p14:creationId xmlns:p14="http://schemas.microsoft.com/office/powerpoint/2010/main" val="3636506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EFAF1-5B11-43DF-8FF4-9C5C2984A26A}"/>
              </a:ext>
            </a:extLst>
          </p:cNvPr>
          <p:cNvSpPr>
            <a:spLocks noGrp="1"/>
          </p:cNvSpPr>
          <p:nvPr>
            <p:ph type="title"/>
          </p:nvPr>
        </p:nvSpPr>
        <p:spPr>
          <a:xfrm>
            <a:off x="838200" y="365125"/>
            <a:ext cx="10515600" cy="563563"/>
          </a:xfrm>
        </p:spPr>
        <p:txBody>
          <a:bodyPr>
            <a:normAutofit fontScale="90000"/>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SEQUENCE DIAGRAM</a:t>
            </a:r>
          </a:p>
        </p:txBody>
      </p:sp>
      <p:pic>
        <p:nvPicPr>
          <p:cNvPr id="3" name="Picture 3" descr="Diagram&#10;&#10;Description automatically generated">
            <a:extLst>
              <a:ext uri="{FF2B5EF4-FFF2-40B4-BE49-F238E27FC236}">
                <a16:creationId xmlns:a16="http://schemas.microsoft.com/office/drawing/2014/main" id="{FA5194DD-E8ED-4058-8ACB-A890E9337A37}"/>
              </a:ext>
            </a:extLst>
          </p:cNvPr>
          <p:cNvPicPr>
            <a:picLocks noChangeAspect="1"/>
          </p:cNvPicPr>
          <p:nvPr/>
        </p:nvPicPr>
        <p:blipFill>
          <a:blip r:embed="rId2"/>
          <a:stretch>
            <a:fillRect/>
          </a:stretch>
        </p:blipFill>
        <p:spPr>
          <a:xfrm>
            <a:off x="1328286" y="1342142"/>
            <a:ext cx="10443412" cy="5151377"/>
          </a:xfrm>
          <a:prstGeom prst="rect">
            <a:avLst/>
          </a:prstGeom>
        </p:spPr>
      </p:pic>
    </p:spTree>
    <p:extLst>
      <p:ext uri="{BB962C8B-B14F-4D97-AF65-F5344CB8AC3E}">
        <p14:creationId xmlns:p14="http://schemas.microsoft.com/office/powerpoint/2010/main" val="3949731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07F30-047D-488B-AFA1-9E014B3AFFEA}"/>
              </a:ext>
            </a:extLst>
          </p:cNvPr>
          <p:cNvSpPr>
            <a:spLocks noGrp="1"/>
          </p:cNvSpPr>
          <p:nvPr>
            <p:ph type="title"/>
          </p:nvPr>
        </p:nvSpPr>
        <p:spPr/>
        <p:txBody>
          <a:bodyPr>
            <a:normAutofit/>
          </a:bodyPr>
          <a:lstStyle/>
          <a:p>
            <a:r>
              <a:rPr lang="en-US" sz="2800" b="1" dirty="0">
                <a:latin typeface="Times New Roman" panose="02020603050405020304" pitchFamily="18" charset="0"/>
                <a:ea typeface="+mj-lt"/>
                <a:cs typeface="Times New Roman" panose="02020603050405020304" pitchFamily="18" charset="0"/>
              </a:rPr>
              <a:t>			   </a:t>
            </a:r>
            <a:r>
              <a:rPr lang="en-US" sz="3200" b="1" dirty="0">
                <a:latin typeface="Times New Roman" panose="02020603050405020304" pitchFamily="18" charset="0"/>
                <a:ea typeface="+mj-lt"/>
                <a:cs typeface="Times New Roman" panose="02020603050405020304" pitchFamily="18" charset="0"/>
              </a:rPr>
              <a:t>ADVANTAGES</a:t>
            </a:r>
            <a:endParaRPr lang="en-US" sz="3200" dirty="0">
              <a:latin typeface="Times New Roman" panose="02020603050405020304" pitchFamily="18" charset="0"/>
              <a:ea typeface="+mj-lt"/>
              <a:cs typeface="Times New Roman" panose="02020603050405020304" pitchFamily="18" charset="0"/>
            </a:endParaRPr>
          </a:p>
        </p:txBody>
      </p:sp>
      <p:sp>
        <p:nvSpPr>
          <p:cNvPr id="3" name="Content Placeholder 2">
            <a:extLst>
              <a:ext uri="{FF2B5EF4-FFF2-40B4-BE49-F238E27FC236}">
                <a16:creationId xmlns:a16="http://schemas.microsoft.com/office/drawing/2014/main" id="{D0F76F46-85E6-42D9-838E-9B9FEFDAF35D}"/>
              </a:ext>
            </a:extLst>
          </p:cNvPr>
          <p:cNvSpPr>
            <a:spLocks noGrp="1"/>
          </p:cNvSpPr>
          <p:nvPr>
            <p:ph idx="1"/>
          </p:nvPr>
        </p:nvSpPr>
        <p:spPr>
          <a:xfrm>
            <a:off x="2165684" y="1761424"/>
            <a:ext cx="9188116" cy="3897956"/>
          </a:xfrm>
        </p:spPr>
        <p:txBody>
          <a:bodyPr vert="horz" lIns="91440" tIns="45720" rIns="91440" bIns="45720" rtlCol="0" anchor="t">
            <a:normAutofit/>
          </a:bodyPr>
          <a:lstStyle/>
          <a:p>
            <a:pPr marL="342900" indent="-342900"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User can view details of the medicines without going anywhere.</a:t>
            </a:r>
          </a:p>
          <a:p>
            <a:pPr marL="342900" indent="-342900"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It is convenient for users as this system provides accurate cost and description of the system.</a:t>
            </a:r>
          </a:p>
          <a:p>
            <a:pPr marL="342900" indent="-342900"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The website is flexible to be used and for e-shopping.</a:t>
            </a:r>
          </a:p>
          <a:p>
            <a:pPr marL="342900" indent="-342900"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User can view different categories of product of different pharma company at a single place.</a:t>
            </a:r>
          </a:p>
          <a:p>
            <a:pPr marL="0" indent="0">
              <a:buNone/>
            </a:pPr>
            <a:endParaRPr lang="en-US" dirty="0">
              <a:latin typeface="Garamond"/>
              <a:cs typeface="Calibri" panose="020F0502020204030204"/>
            </a:endParaRPr>
          </a:p>
        </p:txBody>
      </p:sp>
    </p:spTree>
    <p:extLst>
      <p:ext uri="{BB962C8B-B14F-4D97-AF65-F5344CB8AC3E}">
        <p14:creationId xmlns:p14="http://schemas.microsoft.com/office/powerpoint/2010/main" val="1773634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03793-2F24-4406-B36E-EA6ED86AFC72}"/>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OUTPUT SCREENSHOTS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0EE7C7-6285-4C15-8622-6F1B2848F90A}"/>
              </a:ext>
            </a:extLst>
          </p:cNvPr>
          <p:cNvSpPr>
            <a:spLocks noGrp="1"/>
          </p:cNvSpPr>
          <p:nvPr>
            <p:ph idx="1"/>
          </p:nvPr>
        </p:nvSpPr>
        <p:spPr/>
        <p:txBody>
          <a:bodyPr/>
          <a:lstStyle/>
          <a:p>
            <a:pPr marL="0" indent="0">
              <a:buNone/>
            </a:pPr>
            <a:r>
              <a:rPr lang="en-US" dirty="0"/>
              <a:t> </a:t>
            </a:r>
            <a:r>
              <a:rPr lang="en-US" sz="2000" b="1" dirty="0">
                <a:latin typeface="Times New Roman" panose="02020603050405020304" pitchFamily="18" charset="0"/>
                <a:cs typeface="Times New Roman" panose="02020603050405020304" pitchFamily="18" charset="0"/>
              </a:rPr>
              <a:t>HOME PAGE</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9715274-3FAA-41AB-A1A7-2CA35C98FD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969" y="2133600"/>
            <a:ext cx="10871204" cy="4598078"/>
          </a:xfrm>
          <a:prstGeom prst="rect">
            <a:avLst/>
          </a:prstGeom>
        </p:spPr>
      </p:pic>
    </p:spTree>
    <p:extLst>
      <p:ext uri="{BB962C8B-B14F-4D97-AF65-F5344CB8AC3E}">
        <p14:creationId xmlns:p14="http://schemas.microsoft.com/office/powerpoint/2010/main" val="936338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7F37F-98E5-46D3-9852-B6F38FC0DCF6}"/>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ABOUT US PAGE</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7DDA53F-CF72-404C-8433-967ABAF2CF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617044"/>
            <a:ext cx="8466502" cy="4783756"/>
          </a:xfrm>
        </p:spPr>
      </p:pic>
    </p:spTree>
    <p:extLst>
      <p:ext uri="{BB962C8B-B14F-4D97-AF65-F5344CB8AC3E}">
        <p14:creationId xmlns:p14="http://schemas.microsoft.com/office/powerpoint/2010/main" val="2610247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9C35D-AE16-4652-A969-AE9DA1195E83}"/>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ANTIPYRETICS CATEGORY PAGE</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9D7BD36-26D1-45B7-BCCC-5A79776C4A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6316" y="1703672"/>
            <a:ext cx="8778240" cy="4530218"/>
          </a:xfrm>
        </p:spPr>
      </p:pic>
    </p:spTree>
    <p:extLst>
      <p:ext uri="{BB962C8B-B14F-4D97-AF65-F5344CB8AC3E}">
        <p14:creationId xmlns:p14="http://schemas.microsoft.com/office/powerpoint/2010/main" val="1015696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6E31-C671-4B2B-B529-198470713F45}"/>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ANTIBIOTICS CATEGORY PAGE</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E8C4C77-0B77-46A1-AF92-B94E37D89C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0062" y="1722922"/>
            <a:ext cx="8373979" cy="4510968"/>
          </a:xfrm>
        </p:spPr>
      </p:pic>
    </p:spTree>
    <p:extLst>
      <p:ext uri="{BB962C8B-B14F-4D97-AF65-F5344CB8AC3E}">
        <p14:creationId xmlns:p14="http://schemas.microsoft.com/office/powerpoint/2010/main" val="4018775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86661-804E-4F30-9D7F-76375D4DA45B}"/>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ADMIN LOGIN PAGE</a:t>
            </a:r>
            <a:endParaRPr lang="en-IN" sz="32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1BE4761E-22C0-424E-8254-EEEAD520F6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5566" y="1366787"/>
            <a:ext cx="8633861" cy="5178392"/>
          </a:xfrm>
        </p:spPr>
      </p:pic>
    </p:spTree>
    <p:extLst>
      <p:ext uri="{BB962C8B-B14F-4D97-AF65-F5344CB8AC3E}">
        <p14:creationId xmlns:p14="http://schemas.microsoft.com/office/powerpoint/2010/main" val="1978415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4981E-74F8-4279-AAB9-E502EF0BCFEF}"/>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VIEW ORDER LIST PAGE</a:t>
            </a:r>
            <a:endParaRPr lang="en-IN" sz="32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6D8815E5-C1A3-4F07-87D7-241E38CB12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507885"/>
            <a:ext cx="8412480" cy="4726005"/>
          </a:xfrm>
        </p:spPr>
      </p:pic>
    </p:spTree>
    <p:extLst>
      <p:ext uri="{BB962C8B-B14F-4D97-AF65-F5344CB8AC3E}">
        <p14:creationId xmlns:p14="http://schemas.microsoft.com/office/powerpoint/2010/main" val="1600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3E36-BDE0-41C8-80A2-BD881964E59A}"/>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CONTACT US PAGE</a:t>
            </a:r>
            <a:endParaRPr lang="en-IN" sz="32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9322FB7E-1F3D-46DC-BDB2-40E909E746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7814" y="1655544"/>
            <a:ext cx="8499107" cy="4578345"/>
          </a:xfrm>
        </p:spPr>
      </p:pic>
    </p:spTree>
    <p:extLst>
      <p:ext uri="{BB962C8B-B14F-4D97-AF65-F5344CB8AC3E}">
        <p14:creationId xmlns:p14="http://schemas.microsoft.com/office/powerpoint/2010/main" val="623897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7F7B-E540-47AD-8F42-7D7946551B25}"/>
              </a:ext>
            </a:extLst>
          </p:cNvPr>
          <p:cNvSpPr>
            <a:spLocks noGrp="1"/>
          </p:cNvSpPr>
          <p:nvPr>
            <p:ph type="title"/>
          </p:nvPr>
        </p:nvSpPr>
        <p:spPr/>
        <p:txBody>
          <a:bodyPr>
            <a:normAutofit/>
          </a:bodyPr>
          <a:lstStyle/>
          <a:p>
            <a:pPr algn="ctr"/>
            <a:r>
              <a:rPr lang="en-US" sz="3200" b="1" dirty="0">
                <a:latin typeface="Times New Roman" panose="02020603050405020304" pitchFamily="18" charset="0"/>
                <a:ea typeface="+mj-lt"/>
                <a:cs typeface="Times New Roman" panose="02020603050405020304" pitchFamily="18" charset="0"/>
              </a:rPr>
              <a:t>ABSTRACT </a:t>
            </a:r>
            <a:endParaRPr lang="en-US" sz="3200" dirty="0">
              <a:latin typeface="Times New Roman" panose="02020603050405020304" pitchFamily="18" charset="0"/>
              <a:ea typeface="+mj-lt"/>
              <a:cs typeface="Times New Roman" panose="02020603050405020304" pitchFamily="18" charset="0"/>
            </a:endParaRPr>
          </a:p>
        </p:txBody>
      </p:sp>
      <p:sp>
        <p:nvSpPr>
          <p:cNvPr id="3" name="Content Placeholder 2">
            <a:extLst>
              <a:ext uri="{FF2B5EF4-FFF2-40B4-BE49-F238E27FC236}">
                <a16:creationId xmlns:a16="http://schemas.microsoft.com/office/drawing/2014/main" id="{39376A5A-45C3-4276-9D70-C4CE93CE8BD5}"/>
              </a:ext>
            </a:extLst>
          </p:cNvPr>
          <p:cNvSpPr>
            <a:spLocks noGrp="1"/>
          </p:cNvSpPr>
          <p:nvPr>
            <p:ph idx="1"/>
          </p:nvPr>
        </p:nvSpPr>
        <p:spPr>
          <a:xfrm>
            <a:off x="1963554" y="1491916"/>
            <a:ext cx="9541058" cy="4419306"/>
          </a:xfrm>
        </p:spPr>
        <p:txBody>
          <a:bodyPr vert="horz" lIns="91440" tIns="45720" rIns="91440" bIns="45720" rtlCol="0" anchor="t">
            <a:no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ea typeface="+mn-lt"/>
                <a:cs typeface="Times New Roman" panose="02020603050405020304" pitchFamily="18" charset="0"/>
              </a:rPr>
              <a:t>The purpose of E-Medicare System is to automate the existing manual system by the help of computerized equipment's and full-fledged computer software, fulfilling their requirements, so that their valuable data/information can be stored for a longer period with easy accessing and manipulation of the same.</a:t>
            </a:r>
          </a:p>
          <a:p>
            <a:pPr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E-Medicare System, as described above, can lead to error free, secure, reliable and fast management system. </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The aim is to automate its existing manual system by the help of computerized equipment's and full-fledged computer software, fulfilling their requirements, so that their valuable data/information can be stored for a longer period with easy accessing and manipulation of the same. </a:t>
            </a:r>
          </a:p>
          <a:p>
            <a:endParaRPr lang="en-US" sz="2400" dirty="0">
              <a:latin typeface="Garamond"/>
              <a:cs typeface="Calibri"/>
            </a:endParaRPr>
          </a:p>
        </p:txBody>
      </p:sp>
    </p:spTree>
    <p:extLst>
      <p:ext uri="{BB962C8B-B14F-4D97-AF65-F5344CB8AC3E}">
        <p14:creationId xmlns:p14="http://schemas.microsoft.com/office/powerpoint/2010/main" val="3880076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DF92-1D05-496C-88A3-1DF1CCBCC429}"/>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CART LIST PAGE</a:t>
            </a:r>
            <a:endParaRPr lang="en-IN" sz="32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33822F85-C6FC-43C2-A774-1058D0E861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9314" y="1501541"/>
            <a:ext cx="9175298" cy="5053263"/>
          </a:xfrm>
        </p:spPr>
      </p:pic>
    </p:spTree>
    <p:extLst>
      <p:ext uri="{BB962C8B-B14F-4D97-AF65-F5344CB8AC3E}">
        <p14:creationId xmlns:p14="http://schemas.microsoft.com/office/powerpoint/2010/main" val="1867574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4B19E-8DA0-462D-80CC-2D20F66C8A17}"/>
              </a:ext>
            </a:extLst>
          </p:cNvPr>
          <p:cNvSpPr>
            <a:spLocks noGrp="1"/>
          </p:cNvSpPr>
          <p:nvPr>
            <p:ph type="title"/>
          </p:nvPr>
        </p:nvSpPr>
        <p:spPr>
          <a:xfrm>
            <a:off x="2419671" y="518232"/>
            <a:ext cx="8911687" cy="1280890"/>
          </a:xfrm>
        </p:spPr>
        <p:txBody>
          <a:bodyPr>
            <a:normAutofit/>
          </a:bodyPr>
          <a:lstStyle/>
          <a:p>
            <a:r>
              <a:rPr lang="en-US" sz="3200" b="1">
                <a:latin typeface="Times New Roman" panose="02020603050405020304" pitchFamily="18" charset="0"/>
                <a:cs typeface="Times New Roman" panose="02020603050405020304" pitchFamily="18" charset="0"/>
              </a:rPr>
              <a:t>	UPDATE MEDICINE DETAILS </a:t>
            </a:r>
            <a:r>
              <a:rPr lang="en-US" sz="3200" b="1" dirty="0">
                <a:latin typeface="Times New Roman" panose="02020603050405020304" pitchFamily="18" charset="0"/>
                <a:cs typeface="Times New Roman" panose="02020603050405020304" pitchFamily="18" charset="0"/>
              </a:rPr>
              <a:t>PAGE</a:t>
            </a:r>
            <a:endParaRPr lang="en-IN" sz="32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C42A3958-6252-4E9F-B4E7-A95B433AF8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8564" y="1472665"/>
            <a:ext cx="8797491" cy="4867103"/>
          </a:xfrm>
        </p:spPr>
      </p:pic>
    </p:spTree>
    <p:extLst>
      <p:ext uri="{BB962C8B-B14F-4D97-AF65-F5344CB8AC3E}">
        <p14:creationId xmlns:p14="http://schemas.microsoft.com/office/powerpoint/2010/main" val="3358450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D0B2-DA4D-427A-94B8-A803D05B7E33}"/>
              </a:ext>
            </a:extLst>
          </p:cNvPr>
          <p:cNvSpPr>
            <a:spLocks noGrp="1"/>
          </p:cNvSpPr>
          <p:nvPr>
            <p:ph type="title"/>
          </p:nvPr>
        </p:nvSpPr>
        <p:spPr/>
        <p:txBody>
          <a:bodyPr>
            <a:normAutofit/>
          </a:bodyPr>
          <a:lstStyle/>
          <a:p>
            <a:r>
              <a:rPr lang="en-US" sz="3200" b="1" dirty="0">
                <a:latin typeface="Times New Roman" panose="02020603050405020304" pitchFamily="18" charset="0"/>
                <a:ea typeface="+mj-lt"/>
                <a:cs typeface="Times New Roman" panose="02020603050405020304" pitchFamily="18" charset="0"/>
              </a:rPr>
              <a:t>                      CONCLUSION</a:t>
            </a:r>
            <a:endParaRPr lang="en-IN" sz="3200" dirty="0"/>
          </a:p>
        </p:txBody>
      </p:sp>
      <p:sp>
        <p:nvSpPr>
          <p:cNvPr id="3" name="Content Placeholder 2">
            <a:extLst>
              <a:ext uri="{FF2B5EF4-FFF2-40B4-BE49-F238E27FC236}">
                <a16:creationId xmlns:a16="http://schemas.microsoft.com/office/drawing/2014/main" id="{88F5D122-1838-40BD-8683-E2D4EBBBE6D2}"/>
              </a:ext>
            </a:extLst>
          </p:cNvPr>
          <p:cNvSpPr>
            <a:spLocks noGrp="1"/>
          </p:cNvSpPr>
          <p:nvPr>
            <p:ph idx="1"/>
          </p:nvPr>
        </p:nvSpPr>
        <p:spPr>
          <a:xfrm>
            <a:off x="2156059" y="1472665"/>
            <a:ext cx="9079046" cy="4015045"/>
          </a:xfrm>
        </p:spPr>
        <p:txBody>
          <a:bodyPr>
            <a:normAutofit fontScale="25000" lnSpcReduction="20000"/>
          </a:bodyPr>
          <a:lstStyle/>
          <a:p>
            <a:pPr marL="0" indent="0" algn="just">
              <a:lnSpc>
                <a:spcPct val="150000"/>
              </a:lnSpc>
              <a:buNone/>
            </a:pPr>
            <a:r>
              <a:rPr lang="en-US" sz="8000" dirty="0">
                <a:latin typeface="Times New Roman" panose="02020603050405020304" pitchFamily="18" charset="0"/>
                <a:ea typeface="+mn-lt"/>
                <a:cs typeface="Times New Roman" panose="02020603050405020304" pitchFamily="18" charset="0"/>
              </a:rPr>
              <a:t>My project is only a humble venture to satisfy the needs to manage their project work. Several user-friendly coding has also adopted. The objective of software planning is to provide a frame work that enables the manger to make reasonable estimates made within a limited time frame at the beginning of the software project and should be updated regularly as the project progresses.</a:t>
            </a:r>
          </a:p>
          <a:p>
            <a:pPr marL="0" indent="0" algn="just">
              <a:lnSpc>
                <a:spcPct val="150000"/>
              </a:lnSpc>
              <a:buNone/>
            </a:pPr>
            <a:r>
              <a:rPr lang="en-US" sz="8000" dirty="0">
                <a:latin typeface="Times New Roman" panose="02020603050405020304" pitchFamily="18" charset="0"/>
                <a:ea typeface="+mn-lt"/>
                <a:cs typeface="Times New Roman" panose="02020603050405020304" pitchFamily="18" charset="0"/>
              </a:rPr>
              <a:t>    At the end it is concluded that I have made effort on following points</a:t>
            </a:r>
          </a:p>
          <a:p>
            <a:pPr marL="342900" indent="-342900" algn="just">
              <a:lnSpc>
                <a:spcPct val="150000"/>
              </a:lnSpc>
              <a:buFont typeface="Wingdings" panose="020B0604020202020204" pitchFamily="34" charset="0"/>
              <a:buChar char="Ø"/>
            </a:pPr>
            <a:r>
              <a:rPr lang="en-US" sz="8000" dirty="0">
                <a:latin typeface="Times New Roman" panose="02020603050405020304" pitchFamily="18" charset="0"/>
                <a:ea typeface="+mn-lt"/>
                <a:cs typeface="Times New Roman" panose="02020603050405020304" pitchFamily="18" charset="0"/>
              </a:rPr>
              <a:t>I understand the problem domain and produce a model of the system, which describes operations that can be performed on the system.</a:t>
            </a:r>
          </a:p>
          <a:p>
            <a:pPr marL="342900" indent="-342900" algn="just">
              <a:lnSpc>
                <a:spcPct val="150000"/>
              </a:lnSpc>
              <a:buFont typeface="Wingdings" panose="020B0604020202020204" pitchFamily="34" charset="0"/>
              <a:buChar char="Ø"/>
            </a:pPr>
            <a:r>
              <a:rPr lang="en-US" sz="8000" dirty="0">
                <a:latin typeface="Times New Roman" panose="02020603050405020304" pitchFamily="18" charset="0"/>
                <a:ea typeface="+mn-lt"/>
                <a:cs typeface="Times New Roman" panose="02020603050405020304" pitchFamily="18" charset="0"/>
              </a:rPr>
              <a:t>I included features and operations in detail, including screen layouts.</a:t>
            </a:r>
            <a:endParaRPr lang="en-US" sz="8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20B0604020202020204" pitchFamily="34" charset="0"/>
              <a:buChar char="Ø"/>
            </a:pPr>
            <a:r>
              <a:rPr lang="en-US" sz="8000" dirty="0">
                <a:latin typeface="Times New Roman" panose="02020603050405020304" pitchFamily="18" charset="0"/>
                <a:ea typeface="+mn-lt"/>
                <a:cs typeface="Times New Roman" panose="02020603050405020304" pitchFamily="18" charset="0"/>
              </a:rPr>
              <a:t>I designed user interface and security issues related to system.</a:t>
            </a:r>
          </a:p>
          <a:p>
            <a:pPr marL="342900" indent="-342900" algn="just">
              <a:lnSpc>
                <a:spcPct val="150000"/>
              </a:lnSpc>
              <a:buFont typeface="Wingdings" panose="020B0604020202020204" pitchFamily="34" charset="0"/>
              <a:buChar char="Ø"/>
            </a:pPr>
            <a:r>
              <a:rPr lang="en-US" sz="8000" dirty="0">
                <a:latin typeface="Times New Roman" panose="02020603050405020304" pitchFamily="18" charset="0"/>
                <a:ea typeface="+mn-lt"/>
                <a:cs typeface="Times New Roman" panose="02020603050405020304" pitchFamily="18" charset="0"/>
              </a:rPr>
              <a:t>Finally, the system is implemented and tested according to test cases.</a:t>
            </a:r>
          </a:p>
          <a:p>
            <a:pPr marL="0" indent="0">
              <a:buNone/>
            </a:pPr>
            <a:endParaRPr lang="en-IN" dirty="0"/>
          </a:p>
        </p:txBody>
      </p:sp>
    </p:spTree>
    <p:extLst>
      <p:ext uri="{BB962C8B-B14F-4D97-AF65-F5344CB8AC3E}">
        <p14:creationId xmlns:p14="http://schemas.microsoft.com/office/powerpoint/2010/main" val="2650854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EC68-204E-4CB2-8BC0-ACC420D5EB2A}"/>
              </a:ext>
            </a:extLst>
          </p:cNvPr>
          <p:cNvSpPr>
            <a:spLocks noGrp="1"/>
          </p:cNvSpPr>
          <p:nvPr>
            <p:ph type="title"/>
          </p:nvPr>
        </p:nvSpPr>
        <p:spPr>
          <a:xfrm>
            <a:off x="895709" y="2766144"/>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01325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6A73-593E-48C7-8C34-3C03E78EDCD9}"/>
              </a:ext>
            </a:extLst>
          </p:cNvPr>
          <p:cNvSpPr>
            <a:spLocks noGrp="1"/>
          </p:cNvSpPr>
          <p:nvPr>
            <p:ph type="title"/>
          </p:nvPr>
        </p:nvSpPr>
        <p:spPr/>
        <p:txBody>
          <a:bodyPr>
            <a:normAutofit/>
          </a:bodyPr>
          <a:lstStyle/>
          <a:p>
            <a:pPr>
              <a:lnSpc>
                <a:spcPct val="150000"/>
              </a:lnSpc>
            </a:pPr>
            <a:r>
              <a:rPr lang="en-US" sz="24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ABAA3E5-E2CF-41D5-B40B-F679C8A9D2B0}"/>
              </a:ext>
            </a:extLst>
          </p:cNvPr>
          <p:cNvSpPr>
            <a:spLocks noGrp="1"/>
          </p:cNvSpPr>
          <p:nvPr>
            <p:ph idx="1"/>
          </p:nvPr>
        </p:nvSpPr>
        <p:spPr/>
        <p:txBody>
          <a:bodyPr vert="horz" lIns="91440" tIns="45720" rIns="91440" bIns="45720" rtlCol="0" anchor="t">
            <a:normAutofit fontScale="92500" lnSpcReduction="20000"/>
          </a:bodyPr>
          <a:lstStyle/>
          <a:p>
            <a:pPr marL="0" indent="0">
              <a:buNone/>
            </a:pPr>
            <a:endParaRPr lang="en-US" dirty="0">
              <a:cs typeface="Calibri" panose="020F0502020204030204"/>
            </a:endParaRPr>
          </a:p>
          <a:p>
            <a:pPr algn="just">
              <a:lnSpc>
                <a:spcPct val="150000"/>
              </a:lnSpc>
              <a:buFont typeface="Wingdings" panose="020B0604020202020204" pitchFamily="34" charset="0"/>
              <a:buChar char="Ø"/>
            </a:pPr>
            <a:r>
              <a:rPr lang="en-US" sz="2200" dirty="0">
                <a:latin typeface="Times New Roman" panose="02020603050405020304" pitchFamily="18" charset="0"/>
                <a:ea typeface="+mn-lt"/>
                <a:cs typeface="Times New Roman" panose="02020603050405020304" pitchFamily="18" charset="0"/>
              </a:rPr>
              <a:t>The “Online Medical Store” has been developed to override the problems prevailing in the practicing </a:t>
            </a:r>
            <a:r>
              <a:rPr lang="en-US" sz="2000" dirty="0">
                <a:latin typeface="Times New Roman" panose="02020603050405020304" pitchFamily="18" charset="0"/>
                <a:ea typeface="+mn-lt"/>
                <a:cs typeface="Times New Roman" panose="02020603050405020304" pitchFamily="18" charset="0"/>
              </a:rPr>
              <a:t>manual system. This software is supposed to eliminate and reduce the hardships faced by the existing system. Online Medical Store can lead to error free, secure, reliable and fast management system.</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algn="just">
              <a:lnSpc>
                <a:spcPct val="150000"/>
              </a:lnSpc>
              <a:buFont typeface="Wingdings" panose="020B0604020202020204" pitchFamily="34" charset="0"/>
              <a:buChar char="Ø"/>
            </a:pPr>
            <a:endParaRPr lang="en-US" sz="2000" dirty="0">
              <a:latin typeface="Times New Roman" panose="02020603050405020304" pitchFamily="18" charset="0"/>
              <a:ea typeface="+mn-lt"/>
              <a:cs typeface="Times New Roman" panose="02020603050405020304" pitchFamily="18" charset="0"/>
            </a:endParaRPr>
          </a:p>
          <a:p>
            <a:pPr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"Online Medical Store" - web application [J2EE Batches - Web Application], where users can register, login, purchase medicines e.g. Antibiotics, Antipyretics. and manage their orders in the system.</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endParaRPr lang="en-US" dirty="0">
              <a:cs typeface="Calibri"/>
            </a:endParaRPr>
          </a:p>
        </p:txBody>
      </p:sp>
    </p:spTree>
    <p:extLst>
      <p:ext uri="{BB962C8B-B14F-4D97-AF65-F5344CB8AC3E}">
        <p14:creationId xmlns:p14="http://schemas.microsoft.com/office/powerpoint/2010/main" val="465071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A5B80-CEF2-43C0-962C-F652BC4A8491}"/>
              </a:ext>
            </a:extLst>
          </p:cNvPr>
          <p:cNvSpPr>
            <a:spLocks noGrp="1"/>
          </p:cNvSpPr>
          <p:nvPr>
            <p:ph type="title"/>
          </p:nvPr>
        </p:nvSpPr>
        <p:spPr>
          <a:xfrm>
            <a:off x="838200" y="336250"/>
            <a:ext cx="10515600" cy="1325563"/>
          </a:xfrm>
        </p:spPr>
        <p:txBody>
          <a:bodyPr>
            <a:normAutofit/>
          </a:bodyPr>
          <a:lstStyle/>
          <a:p>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D74D56C6-6261-4876-9675-4C821A039636}"/>
              </a:ext>
            </a:extLst>
          </p:cNvPr>
          <p:cNvSpPr>
            <a:spLocks noGrp="1"/>
          </p:cNvSpPr>
          <p:nvPr>
            <p:ph idx="1"/>
          </p:nvPr>
        </p:nvSpPr>
        <p:spPr/>
        <p:txBody>
          <a:bodyPr vert="horz" lIns="91440" tIns="45720" rIns="91440" bIns="45720" rtlCol="0" anchor="t">
            <a:normAutofit/>
          </a:bodyPr>
          <a:lstStyle/>
          <a:p>
            <a:pPr marL="0" indent="0">
              <a:buNone/>
            </a:pPr>
            <a:endParaRPr lang="en-US" dirty="0">
              <a:latin typeface="Garamond"/>
              <a:ea typeface="+mn-lt"/>
              <a:cs typeface="+mn-lt"/>
            </a:endParaRPr>
          </a:p>
          <a:p>
            <a:pPr algn="just">
              <a:lnSpc>
                <a:spcPct val="150000"/>
              </a:lnSpc>
              <a:buFont typeface="Wingdings" panose="05000000000000000000" pitchFamily="2" charset="2"/>
              <a:buChar char="Ø"/>
            </a:pPr>
            <a:r>
              <a:rPr lang="en-US" sz="2000" dirty="0">
                <a:latin typeface="Times New Roman" panose="02020603050405020304" pitchFamily="18" charset="0"/>
                <a:ea typeface="+mn-lt"/>
                <a:cs typeface="Times New Roman" panose="02020603050405020304" pitchFamily="18" charset="0"/>
              </a:rPr>
              <a:t>The proposed medical Booking Store system will completely Revolutionize the industry. </a:t>
            </a:r>
          </a:p>
          <a:p>
            <a:pPr algn="just">
              <a:lnSpc>
                <a:spcPct val="150000"/>
              </a:lnSpc>
              <a:buFont typeface="Wingdings" panose="05000000000000000000" pitchFamily="2" charset="2"/>
              <a:buChar char="Ø"/>
            </a:pPr>
            <a:r>
              <a:rPr lang="en-US" sz="2000" dirty="0">
                <a:latin typeface="Times New Roman" panose="02020603050405020304" pitchFamily="18" charset="0"/>
                <a:ea typeface="+mn-lt"/>
                <a:cs typeface="Times New Roman" panose="02020603050405020304" pitchFamily="18" charset="0"/>
              </a:rPr>
              <a:t>Searching of products, order placing, billing and product stock can be maintained by a single click. </a:t>
            </a:r>
          </a:p>
          <a:p>
            <a:pPr algn="just">
              <a:lnSpc>
                <a:spcPct val="150000"/>
              </a:lnSpc>
              <a:buFont typeface="Wingdings" panose="05000000000000000000" pitchFamily="2" charset="2"/>
              <a:buChar char="Ø"/>
            </a:pPr>
            <a:r>
              <a:rPr lang="en-US" sz="2000" dirty="0">
                <a:latin typeface="Times New Roman" panose="02020603050405020304" pitchFamily="18" charset="0"/>
                <a:ea typeface="+mn-lt"/>
                <a:cs typeface="Times New Roman" panose="02020603050405020304" pitchFamily="18" charset="0"/>
              </a:rPr>
              <a:t>The order placed can be easily tracked At any time. The payment of the order can also be done by credit cards.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923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130A3-9360-4A16-8562-A9A53F565AEB}"/>
              </a:ext>
            </a:extLst>
          </p:cNvPr>
          <p:cNvSpPr>
            <a:spLocks noGrp="1"/>
          </p:cNvSpPr>
          <p:nvPr>
            <p:ph type="title"/>
          </p:nvPr>
        </p:nvSpPr>
        <p:spPr>
          <a:xfrm>
            <a:off x="665672" y="261730"/>
            <a:ext cx="10515600" cy="865488"/>
          </a:xfrm>
        </p:spPr>
        <p:txBody>
          <a:bodyPr>
            <a:normAutofit/>
          </a:bodyPr>
          <a:lstStyle/>
          <a:p>
            <a:r>
              <a:rPr lang="en-US" sz="24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ER-DIAGRAM</a:t>
            </a:r>
          </a:p>
        </p:txBody>
      </p:sp>
      <p:pic>
        <p:nvPicPr>
          <p:cNvPr id="11" name="Picture 10">
            <a:extLst>
              <a:ext uri="{FF2B5EF4-FFF2-40B4-BE49-F238E27FC236}">
                <a16:creationId xmlns:a16="http://schemas.microsoft.com/office/drawing/2014/main" id="{CDE36774-5961-44A0-BC23-95CF635CE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400" y="1127218"/>
            <a:ext cx="9250872" cy="5042576"/>
          </a:xfrm>
          <a:prstGeom prst="rect">
            <a:avLst/>
          </a:prstGeom>
        </p:spPr>
      </p:pic>
    </p:spTree>
    <p:extLst>
      <p:ext uri="{BB962C8B-B14F-4D97-AF65-F5344CB8AC3E}">
        <p14:creationId xmlns:p14="http://schemas.microsoft.com/office/powerpoint/2010/main" val="159626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B1CF-3E6E-4281-A30D-D8CC88269E62}"/>
              </a:ext>
            </a:extLst>
          </p:cNvPr>
          <p:cNvSpPr>
            <a:spLocks noGrp="1"/>
          </p:cNvSpPr>
          <p:nvPr>
            <p:ph type="title"/>
          </p:nvPr>
        </p:nvSpPr>
        <p:spPr>
          <a:xfrm>
            <a:off x="972954" y="519129"/>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TECHNOLOGY USED</a:t>
            </a:r>
          </a:p>
        </p:txBody>
      </p:sp>
      <p:sp>
        <p:nvSpPr>
          <p:cNvPr id="3" name="Content Placeholder 2">
            <a:extLst>
              <a:ext uri="{FF2B5EF4-FFF2-40B4-BE49-F238E27FC236}">
                <a16:creationId xmlns:a16="http://schemas.microsoft.com/office/drawing/2014/main" id="{DF8D8F62-7430-48E8-895F-0BD81DE646C3}"/>
              </a:ext>
            </a:extLst>
          </p:cNvPr>
          <p:cNvSpPr>
            <a:spLocks noGrp="1"/>
          </p:cNvSpPr>
          <p:nvPr>
            <p:ph idx="1"/>
          </p:nvPr>
        </p:nvSpPr>
        <p:spPr>
          <a:xfrm>
            <a:off x="2252312" y="1844693"/>
            <a:ext cx="9101488" cy="4217252"/>
          </a:xfrm>
        </p:spPr>
        <p:txBody>
          <a:bodyPr vert="horz" lIns="91440" tIns="45720" rIns="91440" bIns="45720" rtlCol="0" anchor="t">
            <a:noAutofit/>
          </a:bodyPr>
          <a:lstStyle/>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HTML : Page layout has been designed in HTML</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CSS : CSS has been used for all the designing part</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JavaScript : All the validation task and animations has been developed by JavaScript</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JSP : All the front end logic has been written in JSP</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Java : All the business logic has been written in Java</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MySQL : MySQL database has been used as database for the project</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Angular CLI : Command-line interface tool that we use to initialize.</a:t>
            </a:r>
          </a:p>
        </p:txBody>
      </p:sp>
    </p:spTree>
    <p:extLst>
      <p:ext uri="{BB962C8B-B14F-4D97-AF65-F5344CB8AC3E}">
        <p14:creationId xmlns:p14="http://schemas.microsoft.com/office/powerpoint/2010/main" val="1442438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E1A69-7B48-4691-A6EF-E344EE9576FC}"/>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ENVIRONMENT</a:t>
            </a:r>
          </a:p>
        </p:txBody>
      </p:sp>
      <p:sp>
        <p:nvSpPr>
          <p:cNvPr id="3" name="Content Placeholder 2">
            <a:extLst>
              <a:ext uri="{FF2B5EF4-FFF2-40B4-BE49-F238E27FC236}">
                <a16:creationId xmlns:a16="http://schemas.microsoft.com/office/drawing/2014/main" id="{1354629D-FC8D-4F68-9001-37EEF3326D88}"/>
              </a:ext>
            </a:extLst>
          </p:cNvPr>
          <p:cNvSpPr>
            <a:spLocks noGrp="1"/>
          </p:cNvSpPr>
          <p:nvPr>
            <p:ph idx="1"/>
          </p:nvPr>
        </p:nvSpPr>
        <p:spPr/>
        <p:txBody>
          <a:bodyPr vert="horz" lIns="91440" tIns="45720" rIns="91440" bIns="45720" rtlCol="0" anchor="t">
            <a:noAutofit/>
          </a:bodyPr>
          <a:lstStyle/>
          <a:p>
            <a:pPr algn="just">
              <a:lnSpc>
                <a:spcPct val="100000"/>
              </a:lnSpc>
              <a:buNone/>
            </a:pPr>
            <a:r>
              <a:rPr lang="en-US" sz="2000" dirty="0">
                <a:latin typeface="Times New Roman" panose="02020603050405020304" pitchFamily="18" charset="0"/>
                <a:ea typeface="+mn-lt"/>
                <a:cs typeface="Times New Roman" panose="02020603050405020304" pitchFamily="18" charset="0"/>
              </a:rPr>
              <a:t>The system will be developed on any Windows OS machine using J2EE, Hibernate and Spring.</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 Intel hardware machine (PC P4-2.26 GHz, 512 MB RAM, 40 GB HDD)</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Server – Apache Tomcat 8 </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Database – My SQL  </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My SQL J Connector </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Node Version 10  </a:t>
            </a: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Angular CLI   </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JDK 1.8</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Eclipse IDE or Spring Tool Suite</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endParaRPr lang="en-US" sz="1900" dirty="0">
              <a:cs typeface="Calibri" panose="020F0502020204030204"/>
            </a:endParaRPr>
          </a:p>
        </p:txBody>
      </p:sp>
    </p:spTree>
    <p:extLst>
      <p:ext uri="{BB962C8B-B14F-4D97-AF65-F5344CB8AC3E}">
        <p14:creationId xmlns:p14="http://schemas.microsoft.com/office/powerpoint/2010/main" val="381537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F5D2-A4AD-4FEE-A3E1-5A1FB935D7D1}"/>
              </a:ext>
            </a:extLst>
          </p:cNvPr>
          <p:cNvSpPr>
            <a:spLocks noGrp="1"/>
          </p:cNvSpPr>
          <p:nvPr>
            <p:ph type="title"/>
          </p:nvPr>
        </p:nvSpPr>
        <p:spPr/>
        <p:txBody>
          <a:bodyPr>
            <a:normAutofit/>
          </a:bodyPr>
          <a:lstStyle/>
          <a:p>
            <a:r>
              <a:rPr lang="en-US" sz="3200" b="1" dirty="0">
                <a:latin typeface="Times New Roman" panose="02020603050405020304" pitchFamily="18" charset="0"/>
                <a:ea typeface="+mj-lt"/>
                <a:cs typeface="Times New Roman" panose="02020603050405020304" pitchFamily="18" charset="0"/>
              </a:rPr>
              <a:t>MODULES OF E-MEDICARE SYSTEM</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2AF04B-956D-443C-A5B4-C35731B7E293}"/>
              </a:ext>
            </a:extLst>
          </p:cNvPr>
          <p:cNvSpPr>
            <a:spLocks noGrp="1"/>
          </p:cNvSpPr>
          <p:nvPr>
            <p:ph idx="1"/>
          </p:nvPr>
        </p:nvSpPr>
        <p:spPr>
          <a:xfrm>
            <a:off x="2358188" y="1905000"/>
            <a:ext cx="8995611" cy="3984415"/>
          </a:xfrm>
        </p:spPr>
        <p:txBody>
          <a:bodyPr vert="horz" lIns="91440" tIns="45720" rIns="91440" bIns="45720" rtlCol="0" anchor="t">
            <a:normAutofit/>
          </a:bodyPr>
          <a:lstStyle/>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Customer Module: Used for managing the Customer details.</a:t>
            </a: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Order Module: Used for managing the details of Order</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Payment Module: Used for managing the details of Payment</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Medicine Module: Used for managing the Medicine details</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Login Module: Used for managing the login details</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Users Module: Used for managing the users of the system.</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Admin Module: Used for managing medicine details and user information.</a:t>
            </a:r>
          </a:p>
          <a:p>
            <a:pPr marL="342900" indent="-342900">
              <a:buFont typeface="Wingdings" panose="020B0604020202020204" pitchFamily="34" charset="0"/>
              <a:buChar char="Ø"/>
            </a:pPr>
            <a:endParaRPr lang="en-US" dirty="0">
              <a:cs typeface="Calibri" panose="020F0502020204030204"/>
            </a:endParaRPr>
          </a:p>
        </p:txBody>
      </p:sp>
    </p:spTree>
    <p:extLst>
      <p:ext uri="{BB962C8B-B14F-4D97-AF65-F5344CB8AC3E}">
        <p14:creationId xmlns:p14="http://schemas.microsoft.com/office/powerpoint/2010/main" val="7537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E6E01-945A-4190-8742-A8E0FC94BE49}"/>
              </a:ext>
            </a:extLst>
          </p:cNvPr>
          <p:cNvSpPr>
            <a:spLocks noGrp="1"/>
          </p:cNvSpPr>
          <p:nvPr>
            <p:ph type="title"/>
          </p:nvPr>
        </p:nvSpPr>
        <p:spPr>
          <a:xfrm>
            <a:off x="905577" y="500062"/>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UML DIAGRAMS</a:t>
            </a:r>
          </a:p>
        </p:txBody>
      </p:sp>
      <p:sp>
        <p:nvSpPr>
          <p:cNvPr id="3" name="Content Placeholder 2">
            <a:extLst>
              <a:ext uri="{FF2B5EF4-FFF2-40B4-BE49-F238E27FC236}">
                <a16:creationId xmlns:a16="http://schemas.microsoft.com/office/drawing/2014/main" id="{C4FD418B-F461-410B-A958-DCEBAD08A49B}"/>
              </a:ext>
            </a:extLst>
          </p:cNvPr>
          <p:cNvSpPr>
            <a:spLocks noGrp="1"/>
          </p:cNvSpPr>
          <p:nvPr>
            <p:ph idx="1"/>
          </p:nvPr>
        </p:nvSpPr>
        <p:spPr>
          <a:xfrm>
            <a:off x="2589212" y="1963554"/>
            <a:ext cx="8915400" cy="3947668"/>
          </a:xfrm>
        </p:spPr>
        <p:txBody>
          <a:bodyPr vert="horz" lIns="91440" tIns="45720" rIns="91440" bIns="45720" rtlCol="0" anchor="t">
            <a:normAutofit fontScale="85000" lnSpcReduction="10000"/>
          </a:bodyPr>
          <a:lstStyle/>
          <a:p>
            <a:pPr algn="just">
              <a:lnSpc>
                <a:spcPct val="150000"/>
              </a:lnSpc>
              <a:buFont typeface="Wingdings,Sans-Serif"/>
              <a:buChar char="Ø"/>
            </a:pPr>
            <a:r>
              <a:rPr lang="en-US" sz="2200" dirty="0">
                <a:latin typeface="Times New Roman" panose="02020603050405020304" pitchFamily="18" charset="0"/>
                <a:cs typeface="Times New Roman" panose="02020603050405020304" pitchFamily="18" charset="0"/>
              </a:rPr>
              <a:t>UML, short for Unified Modeling Language</a:t>
            </a:r>
            <a:endParaRPr lang="en-US" sz="2200" dirty="0">
              <a:latin typeface="Times New Roman" panose="02020603050405020304" pitchFamily="18" charset="0"/>
              <a:ea typeface="+mn-lt"/>
              <a:cs typeface="Times New Roman" panose="02020603050405020304" pitchFamily="18" charset="0"/>
            </a:endParaRPr>
          </a:p>
          <a:p>
            <a:pPr algn="just">
              <a:lnSpc>
                <a:spcPct val="150000"/>
              </a:lnSpc>
              <a:buFont typeface="Wingdings,Sans-Serif"/>
              <a:buChar char="Ø"/>
            </a:pPr>
            <a:r>
              <a:rPr lang="en-US" sz="2200" dirty="0">
                <a:latin typeface="Times New Roman" panose="02020603050405020304" pitchFamily="18" charset="0"/>
                <a:cs typeface="Times New Roman" panose="02020603050405020304" pitchFamily="18" charset="0"/>
              </a:rPr>
              <a:t>It is a standardized modeling language consisting of an integrated set of diagrams, developed to help system and software developers for specifying, visualizing, constructing, and documenting the artifacts of software systems, as well as for business modeling and other non-software systems. </a:t>
            </a:r>
            <a:endParaRPr lang="en-US" sz="2200" dirty="0">
              <a:latin typeface="Times New Roman" panose="02020603050405020304" pitchFamily="18" charset="0"/>
              <a:ea typeface="+mn-lt"/>
              <a:cs typeface="Times New Roman" panose="02020603050405020304" pitchFamily="18" charset="0"/>
            </a:endParaRPr>
          </a:p>
          <a:p>
            <a:pPr algn="just">
              <a:lnSpc>
                <a:spcPct val="150000"/>
              </a:lnSpc>
              <a:buFont typeface="Wingdings,Sans-Serif"/>
              <a:buChar char="Ø"/>
            </a:pPr>
            <a:r>
              <a:rPr lang="en-US" sz="2200" dirty="0">
                <a:latin typeface="Times New Roman" panose="02020603050405020304" pitchFamily="18" charset="0"/>
                <a:cs typeface="Times New Roman" panose="02020603050405020304" pitchFamily="18" charset="0"/>
              </a:rPr>
              <a:t>The UML is a very important part of developing object oriented software and the software development process. </a:t>
            </a:r>
            <a:endParaRPr lang="en-US" sz="2200" dirty="0">
              <a:latin typeface="Times New Roman" panose="02020603050405020304" pitchFamily="18" charset="0"/>
              <a:ea typeface="+mn-lt"/>
              <a:cs typeface="Times New Roman" panose="02020603050405020304" pitchFamily="18" charset="0"/>
            </a:endParaRPr>
          </a:p>
          <a:p>
            <a:pPr algn="just">
              <a:lnSpc>
                <a:spcPct val="150000"/>
              </a:lnSpc>
              <a:buFont typeface="Wingdings,Sans-Serif"/>
              <a:buChar char="Ø"/>
            </a:pPr>
            <a:r>
              <a:rPr lang="en-US" sz="2200" dirty="0">
                <a:latin typeface="Times New Roman" panose="02020603050405020304" pitchFamily="18" charset="0"/>
                <a:cs typeface="Times New Roman" panose="02020603050405020304" pitchFamily="18" charset="0"/>
              </a:rPr>
              <a:t>The UML uses mostly graphical notations to express the design of software projects. </a:t>
            </a:r>
            <a:endParaRPr lang="en-US" sz="2200" dirty="0">
              <a:latin typeface="Times New Roman" panose="02020603050405020304" pitchFamily="18" charset="0"/>
              <a:ea typeface="+mn-lt"/>
              <a:cs typeface="Times New Roman" panose="02020603050405020304" pitchFamily="18" charset="0"/>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72139684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235</TotalTime>
  <Words>916</Words>
  <Application>Microsoft Office PowerPoint</Application>
  <PresentationFormat>Widescreen</PresentationFormat>
  <Paragraphs>73</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Century Gothic</vt:lpstr>
      <vt:lpstr>Garamond</vt:lpstr>
      <vt:lpstr>Times New Roman</vt:lpstr>
      <vt:lpstr>Wingdings</vt:lpstr>
      <vt:lpstr>Wingdings 3</vt:lpstr>
      <vt:lpstr>Wingdings,Sans-Serif</vt:lpstr>
      <vt:lpstr>Wisp</vt:lpstr>
      <vt:lpstr>          E-MEDICARE</vt:lpstr>
      <vt:lpstr>ABSTRACT </vt:lpstr>
      <vt:lpstr>       INTRODUCTION</vt:lpstr>
      <vt:lpstr>              PROPOSED SYSTEM</vt:lpstr>
      <vt:lpstr>        ER-DIAGRAM</vt:lpstr>
      <vt:lpstr>      TECHNOLOGY USED</vt:lpstr>
      <vt:lpstr>    ENVIRONMENT</vt:lpstr>
      <vt:lpstr>MODULES OF E-MEDICARE SYSTEM</vt:lpstr>
      <vt:lpstr>      UML DIAGRAMS</vt:lpstr>
      <vt:lpstr>      CLASS DIAGRAM</vt:lpstr>
      <vt:lpstr>      SEQUENCE DIAGRAM</vt:lpstr>
      <vt:lpstr>      ADVANTAGES</vt:lpstr>
      <vt:lpstr>OUTPUT SCREENSHOTS</vt:lpstr>
      <vt:lpstr>     ABOUT US PAGE</vt:lpstr>
      <vt:lpstr> ANTIPYRETICS CATEGORY PAGE</vt:lpstr>
      <vt:lpstr> ANTIBIOTICS CATEGORY PAGE</vt:lpstr>
      <vt:lpstr>    ADMIN LOGIN PAGE</vt:lpstr>
      <vt:lpstr>    VIEW ORDER LIST PAGE</vt:lpstr>
      <vt:lpstr>     CONTACT US PAGE</vt:lpstr>
      <vt:lpstr>    CART LIST PAGE</vt:lpstr>
      <vt:lpstr> UPDATE MEDICINE DETAILS PAGE</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sowmya rangineni</dc:creator>
  <cp:lastModifiedBy>Seema Bhuyan</cp:lastModifiedBy>
  <cp:revision>275</cp:revision>
  <dcterms:created xsi:type="dcterms:W3CDTF">2022-02-23T09:14:59Z</dcterms:created>
  <dcterms:modified xsi:type="dcterms:W3CDTF">2023-10-07T14:56:39Z</dcterms:modified>
</cp:coreProperties>
</file>