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7"/>
  </p:notesMasterIdLst>
  <p:sldIdLst>
    <p:sldId id="256" r:id="rId2"/>
    <p:sldId id="407" r:id="rId3"/>
    <p:sldId id="279" r:id="rId4"/>
    <p:sldId id="280" r:id="rId5"/>
    <p:sldId id="376" r:id="rId6"/>
    <p:sldId id="377" r:id="rId7"/>
    <p:sldId id="378" r:id="rId8"/>
    <p:sldId id="380" r:id="rId9"/>
    <p:sldId id="381" r:id="rId10"/>
    <p:sldId id="414" r:id="rId11"/>
    <p:sldId id="419" r:id="rId12"/>
    <p:sldId id="415" r:id="rId13"/>
    <p:sldId id="418" r:id="rId14"/>
    <p:sldId id="417" r:id="rId15"/>
    <p:sldId id="416" r:id="rId16"/>
    <p:sldId id="420" r:id="rId17"/>
    <p:sldId id="422" r:id="rId18"/>
    <p:sldId id="423" r:id="rId19"/>
    <p:sldId id="421" r:id="rId20"/>
    <p:sldId id="424" r:id="rId21"/>
    <p:sldId id="425" r:id="rId22"/>
    <p:sldId id="426" r:id="rId23"/>
    <p:sldId id="432" r:id="rId24"/>
    <p:sldId id="433" r:id="rId25"/>
    <p:sldId id="429" r:id="rId26"/>
    <p:sldId id="434" r:id="rId27"/>
    <p:sldId id="436" r:id="rId28"/>
    <p:sldId id="437" r:id="rId29"/>
    <p:sldId id="438" r:id="rId30"/>
    <p:sldId id="430" r:id="rId31"/>
    <p:sldId id="439" r:id="rId32"/>
    <p:sldId id="440" r:id="rId33"/>
    <p:sldId id="441" r:id="rId34"/>
    <p:sldId id="442" r:id="rId35"/>
    <p:sldId id="443" r:id="rId36"/>
    <p:sldId id="445" r:id="rId37"/>
    <p:sldId id="446" r:id="rId38"/>
    <p:sldId id="448" r:id="rId39"/>
    <p:sldId id="449" r:id="rId40"/>
    <p:sldId id="396" r:id="rId41"/>
    <p:sldId id="395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394" r:id="rId51"/>
    <p:sldId id="406" r:id="rId52"/>
    <p:sldId id="314" r:id="rId53"/>
    <p:sldId id="338" r:id="rId54"/>
    <p:sldId id="296" r:id="rId55"/>
    <p:sldId id="297" r:id="rId56"/>
    <p:sldId id="299" r:id="rId57"/>
    <p:sldId id="444" r:id="rId58"/>
    <p:sldId id="271" r:id="rId59"/>
    <p:sldId id="363" r:id="rId60"/>
    <p:sldId id="366" r:id="rId61"/>
    <p:sldId id="365" r:id="rId62"/>
    <p:sldId id="368" r:id="rId63"/>
    <p:sldId id="369" r:id="rId64"/>
    <p:sldId id="370" r:id="rId65"/>
    <p:sldId id="367" r:id="rId66"/>
    <p:sldId id="450" r:id="rId67"/>
    <p:sldId id="452" r:id="rId68"/>
    <p:sldId id="451" r:id="rId69"/>
    <p:sldId id="454" r:id="rId70"/>
    <p:sldId id="453" r:id="rId71"/>
    <p:sldId id="373" r:id="rId72"/>
    <p:sldId id="455" r:id="rId73"/>
    <p:sldId id="457" r:id="rId74"/>
    <p:sldId id="362" r:id="rId75"/>
    <p:sldId id="312" r:id="rId7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3" autoAdjust="0"/>
    <p:restoredTop sz="93602" autoAdjust="0"/>
  </p:normalViewPr>
  <p:slideViewPr>
    <p:cSldViewPr>
      <p:cViewPr>
        <p:scale>
          <a:sx n="90" d="100"/>
          <a:sy n="90" d="100"/>
        </p:scale>
        <p:origin x="-1620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5BCD3-7946-478B-9A4B-5E12695EC0BC}" type="doc">
      <dgm:prSet loTypeId="urn:microsoft.com/office/officeart/2005/8/layout/vList3" loCatId="list" qsTypeId="urn:microsoft.com/office/officeart/2005/8/quickstyle/simple1#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D06BAA0-AED1-4623-889A-F2D1D553D7DD}">
      <dgm:prSet custT="1"/>
      <dgm:spPr>
        <a:solidFill>
          <a:schemeClr val="bg2">
            <a:lumMod val="85000"/>
            <a:alpha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 rtl="0"/>
          <a:r>
            <a:rPr lang="de-DE" sz="2000" dirty="0" smtClean="0">
              <a:solidFill>
                <a:schemeClr val="bg2"/>
              </a:solidFill>
            </a:rPr>
            <a:t>Biological Model</a:t>
          </a:r>
          <a:endParaRPr lang="de-DE" sz="2000" dirty="0">
            <a:solidFill>
              <a:schemeClr val="bg2"/>
            </a:solidFill>
          </a:endParaRPr>
        </a:p>
      </dgm:t>
    </dgm:pt>
    <dgm:pt modelId="{7DC1AD17-3452-4AD7-AAE7-6CF41CF4FC56}" type="parTrans" cxnId="{8665CCBF-2F6C-41AC-B256-4F965DDB1506}">
      <dgm:prSet/>
      <dgm:spPr/>
      <dgm:t>
        <a:bodyPr/>
        <a:lstStyle/>
        <a:p>
          <a:endParaRPr lang="de-DE"/>
        </a:p>
      </dgm:t>
    </dgm:pt>
    <dgm:pt modelId="{10757A5D-1DAC-4CDD-85C5-CC7547323CFD}" type="sibTrans" cxnId="{8665CCBF-2F6C-41AC-B256-4F965DDB1506}">
      <dgm:prSet/>
      <dgm:spPr/>
      <dgm:t>
        <a:bodyPr/>
        <a:lstStyle/>
        <a:p>
          <a:endParaRPr lang="de-DE"/>
        </a:p>
      </dgm:t>
    </dgm:pt>
    <dgm:pt modelId="{D952B5A1-7AA2-477F-AB78-1C925C836097}">
      <dgm:prSet custT="1"/>
      <dgm:spPr>
        <a:solidFill>
          <a:schemeClr val="bg2">
            <a:lumMod val="85000"/>
            <a:alpha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 rtl="0"/>
          <a:r>
            <a:rPr lang="en-US" sz="2000" b="1" dirty="0" smtClean="0">
              <a:solidFill>
                <a:schemeClr val="bg2"/>
              </a:solidFill>
            </a:rPr>
            <a:t>Validation &amp; Implementation</a:t>
          </a:r>
        </a:p>
      </dgm:t>
    </dgm:pt>
    <dgm:pt modelId="{F4134D25-554D-4261-B7D5-71BBDCAFE4C3}" type="sibTrans" cxnId="{DA8B7D93-4CB1-46CD-BF8D-78D3ED311BB1}">
      <dgm:prSet/>
      <dgm:spPr/>
      <dgm:t>
        <a:bodyPr/>
        <a:lstStyle/>
        <a:p>
          <a:endParaRPr lang="de-DE"/>
        </a:p>
      </dgm:t>
    </dgm:pt>
    <dgm:pt modelId="{B6896B71-CE86-4906-95DF-46CB1969AED1}" type="parTrans" cxnId="{DA8B7D93-4CB1-46CD-BF8D-78D3ED311BB1}">
      <dgm:prSet/>
      <dgm:spPr/>
      <dgm:t>
        <a:bodyPr/>
        <a:lstStyle/>
        <a:p>
          <a:endParaRPr lang="de-DE"/>
        </a:p>
      </dgm:t>
    </dgm:pt>
    <dgm:pt modelId="{C371AB7E-EF6F-4A0F-8CA9-83D7799A8559}">
      <dgm:prSet custT="1"/>
      <dgm:spPr>
        <a:solidFill>
          <a:schemeClr val="tx2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 rtl="0"/>
          <a:r>
            <a:rPr lang="de-DE" sz="2000" b="1" dirty="0" smtClean="0">
              <a:solidFill>
                <a:schemeClr val="bg2"/>
              </a:solidFill>
            </a:rPr>
            <a:t>Autoencoders</a:t>
          </a:r>
          <a:endParaRPr lang="de-DE" sz="2000" dirty="0" smtClean="0">
            <a:solidFill>
              <a:schemeClr val="bg2"/>
            </a:solidFill>
          </a:endParaRPr>
        </a:p>
      </dgm:t>
    </dgm:pt>
    <dgm:pt modelId="{F6A27E2C-9F3F-4B2E-B1F0-693535F4150D}" type="sibTrans" cxnId="{E6925FEB-5200-4D41-AF21-D967ED82E9AC}">
      <dgm:prSet/>
      <dgm:spPr/>
      <dgm:t>
        <a:bodyPr/>
        <a:lstStyle/>
        <a:p>
          <a:endParaRPr lang="de-DE"/>
        </a:p>
      </dgm:t>
    </dgm:pt>
    <dgm:pt modelId="{15EB02C3-9712-4148-BE32-F46689AFD6DF}" type="parTrans" cxnId="{E6925FEB-5200-4D41-AF21-D967ED82E9AC}">
      <dgm:prSet/>
      <dgm:spPr/>
      <dgm:t>
        <a:bodyPr/>
        <a:lstStyle/>
        <a:p>
          <a:endParaRPr lang="de-DE"/>
        </a:p>
      </dgm:t>
    </dgm:pt>
    <dgm:pt modelId="{5B585C9A-5AE6-4AEB-8C13-0D1223DCDAF8}" type="pres">
      <dgm:prSet presAssocID="{26B5BCD3-7946-478B-9A4B-5E12695EC0B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749CE46-3664-459D-B7D9-3B300260D67C}" type="pres">
      <dgm:prSet presAssocID="{C371AB7E-EF6F-4A0F-8CA9-83D7799A8559}" presName="composite" presStyleCnt="0"/>
      <dgm:spPr/>
    </dgm:pt>
    <dgm:pt modelId="{445DA4D2-E667-4306-820F-2B3D4CD4E4C5}" type="pres">
      <dgm:prSet presAssocID="{C371AB7E-EF6F-4A0F-8CA9-83D7799A8559}" presName="imgShp" presStyleLbl="fgImgPlace1" presStyleIdx="0" presStyleCnt="3" custLinFactNeighborX="-29007" custLinFactNeighborY="1544"/>
      <dgm:spPr>
        <a:blipFill>
          <a:blip xmlns:r="http://schemas.openxmlformats.org/officeDocument/2006/relationships" r:embed="rId1"/>
          <a:srcRect/>
          <a:stretch>
            <a:fillRect l="-28000" r="-28000"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2929DBB1-322A-4E96-8236-305B50F3D9FA}" type="pres">
      <dgm:prSet presAssocID="{C371AB7E-EF6F-4A0F-8CA9-83D7799A8559}" presName="txShp" presStyleLbl="node1" presStyleIdx="0" presStyleCnt="3" custScaleY="73085" custLinFactNeighborX="6781" custLinFactNeighborY="-1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0603ACC-E76B-44BC-B22D-7F91BB903A03}" type="pres">
      <dgm:prSet presAssocID="{F6A27E2C-9F3F-4B2E-B1F0-693535F4150D}" presName="spacing" presStyleCnt="0"/>
      <dgm:spPr/>
    </dgm:pt>
    <dgm:pt modelId="{97FA76A8-E2C9-40F8-8BFD-C44C3AEAD706}" type="pres">
      <dgm:prSet presAssocID="{6D06BAA0-AED1-4623-889A-F2D1D553D7DD}" presName="composite" presStyleCnt="0"/>
      <dgm:spPr/>
    </dgm:pt>
    <dgm:pt modelId="{4BD45671-544C-4C60-808D-A6633257A212}" type="pres">
      <dgm:prSet presAssocID="{6D06BAA0-AED1-4623-889A-F2D1D553D7DD}" presName="imgShp" presStyleLbl="fgImgPlace1" presStyleIdx="1" presStyleCnt="3" custLinFactNeighborX="-29007" custLinFactNeighborY="-1387"/>
      <dgm:spPr>
        <a:solidFill>
          <a:schemeClr val="bg2">
            <a:lumMod val="85000"/>
            <a:alpha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68CFCFB9-69EE-4803-B122-CCDFBBCF9CCD}" type="pres">
      <dgm:prSet presAssocID="{6D06BAA0-AED1-4623-889A-F2D1D553D7DD}" presName="txShp" presStyleLbl="node1" presStyleIdx="1" presStyleCnt="3" custScaleY="77131" custLinFactNeighborX="6781" custLinFactNeighborY="-235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DAFEEF-E4FC-457B-A662-3252758C8849}" type="pres">
      <dgm:prSet presAssocID="{10757A5D-1DAC-4CDD-85C5-CC7547323CFD}" presName="spacing" presStyleCnt="0"/>
      <dgm:spPr/>
    </dgm:pt>
    <dgm:pt modelId="{9FBD531E-F596-4460-8B6E-E7DCC29EE649}" type="pres">
      <dgm:prSet presAssocID="{D952B5A1-7AA2-477F-AB78-1C925C836097}" presName="composite" presStyleCnt="0"/>
      <dgm:spPr/>
    </dgm:pt>
    <dgm:pt modelId="{AAD45646-3403-4AA9-B062-D122DCF8AC18}" type="pres">
      <dgm:prSet presAssocID="{D952B5A1-7AA2-477F-AB78-1C925C836097}" presName="imgShp" presStyleLbl="fgImgPlace1" presStyleIdx="2" presStyleCnt="3" custLinFactNeighborX="-29007" custLinFactNeighborY="-6984"/>
      <dgm:spPr>
        <a:solidFill>
          <a:schemeClr val="bg2">
            <a:lumMod val="85000"/>
            <a:alpha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8C47ABCD-0918-435F-BD02-3170F88E88D6}" type="pres">
      <dgm:prSet presAssocID="{D952B5A1-7AA2-477F-AB78-1C925C836097}" presName="txShp" presStyleLbl="node1" presStyleIdx="2" presStyleCnt="3" custScaleY="75193" custLinFactNeighborX="6781" custLinFactNeighborY="-235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F2D97F7-3992-4661-B1D3-887C6AD0BF84}" type="presOf" srcId="{D952B5A1-7AA2-477F-AB78-1C925C836097}" destId="{8C47ABCD-0918-435F-BD02-3170F88E88D6}" srcOrd="0" destOrd="0" presId="urn:microsoft.com/office/officeart/2005/8/layout/vList3"/>
    <dgm:cxn modelId="{8665CCBF-2F6C-41AC-B256-4F965DDB1506}" srcId="{26B5BCD3-7946-478B-9A4B-5E12695EC0BC}" destId="{6D06BAA0-AED1-4623-889A-F2D1D553D7DD}" srcOrd="1" destOrd="0" parTransId="{7DC1AD17-3452-4AD7-AAE7-6CF41CF4FC56}" sibTransId="{10757A5D-1DAC-4CDD-85C5-CC7547323CFD}"/>
    <dgm:cxn modelId="{2A757476-3818-4FBA-B6F6-9245940A8076}" type="presOf" srcId="{6D06BAA0-AED1-4623-889A-F2D1D553D7DD}" destId="{68CFCFB9-69EE-4803-B122-CCDFBBCF9CCD}" srcOrd="0" destOrd="0" presId="urn:microsoft.com/office/officeart/2005/8/layout/vList3"/>
    <dgm:cxn modelId="{561A6549-0DD0-4447-8684-76A33DFDCE58}" type="presOf" srcId="{26B5BCD3-7946-478B-9A4B-5E12695EC0BC}" destId="{5B585C9A-5AE6-4AEB-8C13-0D1223DCDAF8}" srcOrd="0" destOrd="0" presId="urn:microsoft.com/office/officeart/2005/8/layout/vList3"/>
    <dgm:cxn modelId="{4F409835-840A-479D-8279-9151D25D3E86}" type="presOf" srcId="{C371AB7E-EF6F-4A0F-8CA9-83D7799A8559}" destId="{2929DBB1-322A-4E96-8236-305B50F3D9FA}" srcOrd="0" destOrd="0" presId="urn:microsoft.com/office/officeart/2005/8/layout/vList3"/>
    <dgm:cxn modelId="{E6925FEB-5200-4D41-AF21-D967ED82E9AC}" srcId="{26B5BCD3-7946-478B-9A4B-5E12695EC0BC}" destId="{C371AB7E-EF6F-4A0F-8CA9-83D7799A8559}" srcOrd="0" destOrd="0" parTransId="{15EB02C3-9712-4148-BE32-F46689AFD6DF}" sibTransId="{F6A27E2C-9F3F-4B2E-B1F0-693535F4150D}"/>
    <dgm:cxn modelId="{DA8B7D93-4CB1-46CD-BF8D-78D3ED311BB1}" srcId="{26B5BCD3-7946-478B-9A4B-5E12695EC0BC}" destId="{D952B5A1-7AA2-477F-AB78-1C925C836097}" srcOrd="2" destOrd="0" parTransId="{B6896B71-CE86-4906-95DF-46CB1969AED1}" sibTransId="{F4134D25-554D-4261-B7D5-71BBDCAFE4C3}"/>
    <dgm:cxn modelId="{972F5B9E-59B5-41A5-AE8B-9DF72EB93125}" type="presParOf" srcId="{5B585C9A-5AE6-4AEB-8C13-0D1223DCDAF8}" destId="{E749CE46-3664-459D-B7D9-3B300260D67C}" srcOrd="0" destOrd="0" presId="urn:microsoft.com/office/officeart/2005/8/layout/vList3"/>
    <dgm:cxn modelId="{47F76CA7-0701-4167-A0ED-2F2A6537E278}" type="presParOf" srcId="{E749CE46-3664-459D-B7D9-3B300260D67C}" destId="{445DA4D2-E667-4306-820F-2B3D4CD4E4C5}" srcOrd="0" destOrd="0" presId="urn:microsoft.com/office/officeart/2005/8/layout/vList3"/>
    <dgm:cxn modelId="{957342B2-6C69-42FD-B448-42A13FE96CA8}" type="presParOf" srcId="{E749CE46-3664-459D-B7D9-3B300260D67C}" destId="{2929DBB1-322A-4E96-8236-305B50F3D9FA}" srcOrd="1" destOrd="0" presId="urn:microsoft.com/office/officeart/2005/8/layout/vList3"/>
    <dgm:cxn modelId="{6809893E-EFF3-4834-97EA-8F2DEC6418DB}" type="presParOf" srcId="{5B585C9A-5AE6-4AEB-8C13-0D1223DCDAF8}" destId="{60603ACC-E76B-44BC-B22D-7F91BB903A03}" srcOrd="1" destOrd="0" presId="urn:microsoft.com/office/officeart/2005/8/layout/vList3"/>
    <dgm:cxn modelId="{8D8E4F0C-231C-4330-BDA1-01654B4C2876}" type="presParOf" srcId="{5B585C9A-5AE6-4AEB-8C13-0D1223DCDAF8}" destId="{97FA76A8-E2C9-40F8-8BFD-C44C3AEAD706}" srcOrd="2" destOrd="0" presId="urn:microsoft.com/office/officeart/2005/8/layout/vList3"/>
    <dgm:cxn modelId="{67F3124A-2252-4FC6-9245-3131C2A084AF}" type="presParOf" srcId="{97FA76A8-E2C9-40F8-8BFD-C44C3AEAD706}" destId="{4BD45671-544C-4C60-808D-A6633257A212}" srcOrd="0" destOrd="0" presId="urn:microsoft.com/office/officeart/2005/8/layout/vList3"/>
    <dgm:cxn modelId="{4BF6D19D-F917-4CE9-A006-1FA9DE0638FE}" type="presParOf" srcId="{97FA76A8-E2C9-40F8-8BFD-C44C3AEAD706}" destId="{68CFCFB9-69EE-4803-B122-CCDFBBCF9CCD}" srcOrd="1" destOrd="0" presId="urn:microsoft.com/office/officeart/2005/8/layout/vList3"/>
    <dgm:cxn modelId="{C4B32DD8-1795-4D57-9BC4-78BD0F4EE2D5}" type="presParOf" srcId="{5B585C9A-5AE6-4AEB-8C13-0D1223DCDAF8}" destId="{6DDAFEEF-E4FC-457B-A662-3252758C8849}" srcOrd="3" destOrd="0" presId="urn:microsoft.com/office/officeart/2005/8/layout/vList3"/>
    <dgm:cxn modelId="{58A58BD4-1DED-4445-9FBF-DCBD4F3CE165}" type="presParOf" srcId="{5B585C9A-5AE6-4AEB-8C13-0D1223DCDAF8}" destId="{9FBD531E-F596-4460-8B6E-E7DCC29EE649}" srcOrd="4" destOrd="0" presId="urn:microsoft.com/office/officeart/2005/8/layout/vList3"/>
    <dgm:cxn modelId="{B9D25C17-50D5-476C-9926-BCC3B5AB064A}" type="presParOf" srcId="{9FBD531E-F596-4460-8B6E-E7DCC29EE649}" destId="{AAD45646-3403-4AA9-B062-D122DCF8AC18}" srcOrd="0" destOrd="0" presId="urn:microsoft.com/office/officeart/2005/8/layout/vList3"/>
    <dgm:cxn modelId="{4C054101-AFA9-4BB9-9F4A-A3D7285E7C89}" type="presParOf" srcId="{9FBD531E-F596-4460-8B6E-E7DCC29EE649}" destId="{8C47ABCD-0918-435F-BD02-3170F88E88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B5BCD3-7946-478B-9A4B-5E12695EC0BC}" type="doc">
      <dgm:prSet loTypeId="urn:microsoft.com/office/officeart/2005/8/layout/vList3" loCatId="list" qsTypeId="urn:microsoft.com/office/officeart/2005/8/quickstyle/simple1#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D06BAA0-AED1-4623-889A-F2D1D553D7DD}">
      <dgm:prSet custT="1"/>
      <dgm:spPr>
        <a:solidFill>
          <a:schemeClr val="tx2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 rtl="0"/>
          <a:r>
            <a:rPr lang="de-DE" sz="2000" dirty="0" smtClean="0">
              <a:solidFill>
                <a:schemeClr val="bg2"/>
              </a:solidFill>
            </a:rPr>
            <a:t>Biological Model</a:t>
          </a:r>
          <a:endParaRPr lang="de-DE" sz="2000" dirty="0">
            <a:solidFill>
              <a:schemeClr val="bg2"/>
            </a:solidFill>
          </a:endParaRPr>
        </a:p>
      </dgm:t>
    </dgm:pt>
    <dgm:pt modelId="{7DC1AD17-3452-4AD7-AAE7-6CF41CF4FC56}" type="parTrans" cxnId="{8665CCBF-2F6C-41AC-B256-4F965DDB1506}">
      <dgm:prSet/>
      <dgm:spPr/>
      <dgm:t>
        <a:bodyPr/>
        <a:lstStyle/>
        <a:p>
          <a:endParaRPr lang="de-DE"/>
        </a:p>
      </dgm:t>
    </dgm:pt>
    <dgm:pt modelId="{10757A5D-1DAC-4CDD-85C5-CC7547323CFD}" type="sibTrans" cxnId="{8665CCBF-2F6C-41AC-B256-4F965DDB1506}">
      <dgm:prSet/>
      <dgm:spPr/>
      <dgm:t>
        <a:bodyPr/>
        <a:lstStyle/>
        <a:p>
          <a:endParaRPr lang="de-DE"/>
        </a:p>
      </dgm:t>
    </dgm:pt>
    <dgm:pt modelId="{D952B5A1-7AA2-477F-AB78-1C925C836097}">
      <dgm:prSet custT="1"/>
      <dgm:spPr>
        <a:solidFill>
          <a:schemeClr val="bg2">
            <a:lumMod val="85000"/>
            <a:alpha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 rtl="0"/>
          <a:r>
            <a:rPr lang="en-US" sz="2000" b="1" dirty="0" smtClean="0">
              <a:solidFill>
                <a:schemeClr val="bg2"/>
              </a:solidFill>
            </a:rPr>
            <a:t>Validation &amp; Implementation</a:t>
          </a:r>
        </a:p>
      </dgm:t>
    </dgm:pt>
    <dgm:pt modelId="{F4134D25-554D-4261-B7D5-71BBDCAFE4C3}" type="sibTrans" cxnId="{DA8B7D93-4CB1-46CD-BF8D-78D3ED311BB1}">
      <dgm:prSet/>
      <dgm:spPr/>
      <dgm:t>
        <a:bodyPr/>
        <a:lstStyle/>
        <a:p>
          <a:endParaRPr lang="de-DE"/>
        </a:p>
      </dgm:t>
    </dgm:pt>
    <dgm:pt modelId="{B6896B71-CE86-4906-95DF-46CB1969AED1}" type="parTrans" cxnId="{DA8B7D93-4CB1-46CD-BF8D-78D3ED311BB1}">
      <dgm:prSet/>
      <dgm:spPr/>
      <dgm:t>
        <a:bodyPr/>
        <a:lstStyle/>
        <a:p>
          <a:endParaRPr lang="de-DE"/>
        </a:p>
      </dgm:t>
    </dgm:pt>
    <dgm:pt modelId="{C371AB7E-EF6F-4A0F-8CA9-83D7799A8559}">
      <dgm:prSet custT="1"/>
      <dgm:spPr>
        <a:solidFill>
          <a:schemeClr val="bg2">
            <a:lumMod val="85000"/>
            <a:alpha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 rtl="0"/>
          <a:r>
            <a:rPr lang="de-DE" sz="2000" b="1" dirty="0" smtClean="0">
              <a:solidFill>
                <a:schemeClr val="bg2"/>
              </a:solidFill>
            </a:rPr>
            <a:t>Autoencoders</a:t>
          </a:r>
          <a:endParaRPr lang="de-DE" sz="2000" dirty="0" smtClean="0">
            <a:solidFill>
              <a:schemeClr val="bg2"/>
            </a:solidFill>
          </a:endParaRPr>
        </a:p>
      </dgm:t>
    </dgm:pt>
    <dgm:pt modelId="{F6A27E2C-9F3F-4B2E-B1F0-693535F4150D}" type="sibTrans" cxnId="{E6925FEB-5200-4D41-AF21-D967ED82E9AC}">
      <dgm:prSet/>
      <dgm:spPr/>
      <dgm:t>
        <a:bodyPr/>
        <a:lstStyle/>
        <a:p>
          <a:endParaRPr lang="de-DE"/>
        </a:p>
      </dgm:t>
    </dgm:pt>
    <dgm:pt modelId="{15EB02C3-9712-4148-BE32-F46689AFD6DF}" type="parTrans" cxnId="{E6925FEB-5200-4D41-AF21-D967ED82E9AC}">
      <dgm:prSet/>
      <dgm:spPr/>
      <dgm:t>
        <a:bodyPr/>
        <a:lstStyle/>
        <a:p>
          <a:endParaRPr lang="de-DE"/>
        </a:p>
      </dgm:t>
    </dgm:pt>
    <dgm:pt modelId="{5B585C9A-5AE6-4AEB-8C13-0D1223DCDAF8}" type="pres">
      <dgm:prSet presAssocID="{26B5BCD3-7946-478B-9A4B-5E12695EC0B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749CE46-3664-459D-B7D9-3B300260D67C}" type="pres">
      <dgm:prSet presAssocID="{C371AB7E-EF6F-4A0F-8CA9-83D7799A8559}" presName="composite" presStyleCnt="0"/>
      <dgm:spPr/>
    </dgm:pt>
    <dgm:pt modelId="{445DA4D2-E667-4306-820F-2B3D4CD4E4C5}" type="pres">
      <dgm:prSet presAssocID="{C371AB7E-EF6F-4A0F-8CA9-83D7799A8559}" presName="imgShp" presStyleLbl="fgImgPlace1" presStyleIdx="0" presStyleCnt="3" custLinFactNeighborX="-29007" custLinFactNeighborY="1544"/>
      <dgm:spPr>
        <a:blipFill>
          <a:blip xmlns:r="http://schemas.openxmlformats.org/officeDocument/2006/relationships" r:embed="rId1"/>
          <a:srcRect/>
          <a:stretch>
            <a:fillRect l="-28000" r="-28000"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2929DBB1-322A-4E96-8236-305B50F3D9FA}" type="pres">
      <dgm:prSet presAssocID="{C371AB7E-EF6F-4A0F-8CA9-83D7799A8559}" presName="txShp" presStyleLbl="node1" presStyleIdx="0" presStyleCnt="3" custScaleY="73085" custLinFactNeighborX="6781" custLinFactNeighborY="-1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0603ACC-E76B-44BC-B22D-7F91BB903A03}" type="pres">
      <dgm:prSet presAssocID="{F6A27E2C-9F3F-4B2E-B1F0-693535F4150D}" presName="spacing" presStyleCnt="0"/>
      <dgm:spPr/>
    </dgm:pt>
    <dgm:pt modelId="{97FA76A8-E2C9-40F8-8BFD-C44C3AEAD706}" type="pres">
      <dgm:prSet presAssocID="{6D06BAA0-AED1-4623-889A-F2D1D553D7DD}" presName="composite" presStyleCnt="0"/>
      <dgm:spPr/>
    </dgm:pt>
    <dgm:pt modelId="{4BD45671-544C-4C60-808D-A6633257A212}" type="pres">
      <dgm:prSet presAssocID="{6D06BAA0-AED1-4623-889A-F2D1D553D7DD}" presName="imgShp" presStyleLbl="fgImgPlace1" presStyleIdx="1" presStyleCnt="3" custLinFactNeighborX="-29007" custLinFactNeighborY="-1387"/>
      <dgm:spPr>
        <a:blipFill dpi="0" rotWithShape="1">
          <a:blip xmlns:r="http://schemas.openxmlformats.org/officeDocument/2006/relationships" r:embed="rId2"/>
          <a:srcRect/>
          <a:stretch>
            <a:fillRect l="-40000" r="-40000"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68CFCFB9-69EE-4803-B122-CCDFBBCF9CCD}" type="pres">
      <dgm:prSet presAssocID="{6D06BAA0-AED1-4623-889A-F2D1D553D7DD}" presName="txShp" presStyleLbl="node1" presStyleIdx="1" presStyleCnt="3" custScaleY="77131" custLinFactNeighborX="6781" custLinFactNeighborY="-235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DAFEEF-E4FC-457B-A662-3252758C8849}" type="pres">
      <dgm:prSet presAssocID="{10757A5D-1DAC-4CDD-85C5-CC7547323CFD}" presName="spacing" presStyleCnt="0"/>
      <dgm:spPr/>
    </dgm:pt>
    <dgm:pt modelId="{9FBD531E-F596-4460-8B6E-E7DCC29EE649}" type="pres">
      <dgm:prSet presAssocID="{D952B5A1-7AA2-477F-AB78-1C925C836097}" presName="composite" presStyleCnt="0"/>
      <dgm:spPr/>
    </dgm:pt>
    <dgm:pt modelId="{AAD45646-3403-4AA9-B062-D122DCF8AC18}" type="pres">
      <dgm:prSet presAssocID="{D952B5A1-7AA2-477F-AB78-1C925C836097}" presName="imgShp" presStyleLbl="fgImgPlace1" presStyleIdx="2" presStyleCnt="3" custLinFactNeighborX="-29007" custLinFactNeighborY="-6984"/>
      <dgm:spPr>
        <a:solidFill>
          <a:schemeClr val="bg2">
            <a:lumMod val="85000"/>
            <a:alpha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8C47ABCD-0918-435F-BD02-3170F88E88D6}" type="pres">
      <dgm:prSet presAssocID="{D952B5A1-7AA2-477F-AB78-1C925C836097}" presName="txShp" presStyleLbl="node1" presStyleIdx="2" presStyleCnt="3" custScaleY="75193" custLinFactNeighborX="6781" custLinFactNeighborY="-235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6925FEB-5200-4D41-AF21-D967ED82E9AC}" srcId="{26B5BCD3-7946-478B-9A4B-5E12695EC0BC}" destId="{C371AB7E-EF6F-4A0F-8CA9-83D7799A8559}" srcOrd="0" destOrd="0" parTransId="{15EB02C3-9712-4148-BE32-F46689AFD6DF}" sibTransId="{F6A27E2C-9F3F-4B2E-B1F0-693535F4150D}"/>
    <dgm:cxn modelId="{4CC360B7-E462-4421-9FA4-C77C8EC63591}" type="presOf" srcId="{6D06BAA0-AED1-4623-889A-F2D1D553D7DD}" destId="{68CFCFB9-69EE-4803-B122-CCDFBBCF9CCD}" srcOrd="0" destOrd="0" presId="urn:microsoft.com/office/officeart/2005/8/layout/vList3"/>
    <dgm:cxn modelId="{FD55FEF8-9E7C-4156-87C7-3F873FF92C18}" type="presOf" srcId="{C371AB7E-EF6F-4A0F-8CA9-83D7799A8559}" destId="{2929DBB1-322A-4E96-8236-305B50F3D9FA}" srcOrd="0" destOrd="0" presId="urn:microsoft.com/office/officeart/2005/8/layout/vList3"/>
    <dgm:cxn modelId="{1BB8347D-A6C8-4B43-85FC-3969CDEA8A6A}" type="presOf" srcId="{26B5BCD3-7946-478B-9A4B-5E12695EC0BC}" destId="{5B585C9A-5AE6-4AEB-8C13-0D1223DCDAF8}" srcOrd="0" destOrd="0" presId="urn:microsoft.com/office/officeart/2005/8/layout/vList3"/>
    <dgm:cxn modelId="{DA8B7D93-4CB1-46CD-BF8D-78D3ED311BB1}" srcId="{26B5BCD3-7946-478B-9A4B-5E12695EC0BC}" destId="{D952B5A1-7AA2-477F-AB78-1C925C836097}" srcOrd="2" destOrd="0" parTransId="{B6896B71-CE86-4906-95DF-46CB1969AED1}" sibTransId="{F4134D25-554D-4261-B7D5-71BBDCAFE4C3}"/>
    <dgm:cxn modelId="{D0C59AAF-1D08-43BA-A557-79C15EE33CEE}" type="presOf" srcId="{D952B5A1-7AA2-477F-AB78-1C925C836097}" destId="{8C47ABCD-0918-435F-BD02-3170F88E88D6}" srcOrd="0" destOrd="0" presId="urn:microsoft.com/office/officeart/2005/8/layout/vList3"/>
    <dgm:cxn modelId="{8665CCBF-2F6C-41AC-B256-4F965DDB1506}" srcId="{26B5BCD3-7946-478B-9A4B-5E12695EC0BC}" destId="{6D06BAA0-AED1-4623-889A-F2D1D553D7DD}" srcOrd="1" destOrd="0" parTransId="{7DC1AD17-3452-4AD7-AAE7-6CF41CF4FC56}" sibTransId="{10757A5D-1DAC-4CDD-85C5-CC7547323CFD}"/>
    <dgm:cxn modelId="{BDDF3059-AEF9-4B4A-8677-EAF58051C2D8}" type="presParOf" srcId="{5B585C9A-5AE6-4AEB-8C13-0D1223DCDAF8}" destId="{E749CE46-3664-459D-B7D9-3B300260D67C}" srcOrd="0" destOrd="0" presId="urn:microsoft.com/office/officeart/2005/8/layout/vList3"/>
    <dgm:cxn modelId="{7F6849D5-7863-40A8-A525-6AF78FE9CBDE}" type="presParOf" srcId="{E749CE46-3664-459D-B7D9-3B300260D67C}" destId="{445DA4D2-E667-4306-820F-2B3D4CD4E4C5}" srcOrd="0" destOrd="0" presId="urn:microsoft.com/office/officeart/2005/8/layout/vList3"/>
    <dgm:cxn modelId="{0DF6497B-A41D-4D79-881A-C7E68076BE15}" type="presParOf" srcId="{E749CE46-3664-459D-B7D9-3B300260D67C}" destId="{2929DBB1-322A-4E96-8236-305B50F3D9FA}" srcOrd="1" destOrd="0" presId="urn:microsoft.com/office/officeart/2005/8/layout/vList3"/>
    <dgm:cxn modelId="{54D02AB5-9473-4FF3-A6D4-A8073E65DD3D}" type="presParOf" srcId="{5B585C9A-5AE6-4AEB-8C13-0D1223DCDAF8}" destId="{60603ACC-E76B-44BC-B22D-7F91BB903A03}" srcOrd="1" destOrd="0" presId="urn:microsoft.com/office/officeart/2005/8/layout/vList3"/>
    <dgm:cxn modelId="{D2F38426-450A-4C3C-B8AD-96351C9CCBD4}" type="presParOf" srcId="{5B585C9A-5AE6-4AEB-8C13-0D1223DCDAF8}" destId="{97FA76A8-E2C9-40F8-8BFD-C44C3AEAD706}" srcOrd="2" destOrd="0" presId="urn:microsoft.com/office/officeart/2005/8/layout/vList3"/>
    <dgm:cxn modelId="{B5A5B928-13A8-4CD2-8974-7BC14FDF4A9F}" type="presParOf" srcId="{97FA76A8-E2C9-40F8-8BFD-C44C3AEAD706}" destId="{4BD45671-544C-4C60-808D-A6633257A212}" srcOrd="0" destOrd="0" presId="urn:microsoft.com/office/officeart/2005/8/layout/vList3"/>
    <dgm:cxn modelId="{4B10661A-CA1C-48F1-9A77-F0199AF9736D}" type="presParOf" srcId="{97FA76A8-E2C9-40F8-8BFD-C44C3AEAD706}" destId="{68CFCFB9-69EE-4803-B122-CCDFBBCF9CCD}" srcOrd="1" destOrd="0" presId="urn:microsoft.com/office/officeart/2005/8/layout/vList3"/>
    <dgm:cxn modelId="{5E992863-023D-40E5-AFB4-BF26ADEE7E21}" type="presParOf" srcId="{5B585C9A-5AE6-4AEB-8C13-0D1223DCDAF8}" destId="{6DDAFEEF-E4FC-457B-A662-3252758C8849}" srcOrd="3" destOrd="0" presId="urn:microsoft.com/office/officeart/2005/8/layout/vList3"/>
    <dgm:cxn modelId="{4B09FE24-200E-4389-B5E5-2BAA0D77619D}" type="presParOf" srcId="{5B585C9A-5AE6-4AEB-8C13-0D1223DCDAF8}" destId="{9FBD531E-F596-4460-8B6E-E7DCC29EE649}" srcOrd="4" destOrd="0" presId="urn:microsoft.com/office/officeart/2005/8/layout/vList3"/>
    <dgm:cxn modelId="{5ACF6B63-AA26-4BBE-A140-13B24714F932}" type="presParOf" srcId="{9FBD531E-F596-4460-8B6E-E7DCC29EE649}" destId="{AAD45646-3403-4AA9-B062-D122DCF8AC18}" srcOrd="0" destOrd="0" presId="urn:microsoft.com/office/officeart/2005/8/layout/vList3"/>
    <dgm:cxn modelId="{CA450960-B06D-4CD1-957A-9A345E592793}" type="presParOf" srcId="{9FBD531E-F596-4460-8B6E-E7DCC29EE649}" destId="{8C47ABCD-0918-435F-BD02-3170F88E88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B5BCD3-7946-478B-9A4B-5E12695EC0BC}" type="doc">
      <dgm:prSet loTypeId="urn:microsoft.com/office/officeart/2005/8/layout/vList3" loCatId="list" qsTypeId="urn:microsoft.com/office/officeart/2005/8/quickstyle/simple1#6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C371AB7E-EF6F-4A0F-8CA9-83D7799A8559}">
      <dgm:prSet custT="1"/>
      <dgm:spPr>
        <a:solidFill>
          <a:schemeClr val="bg2">
            <a:lumMod val="85000"/>
            <a:alpha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 rtl="0"/>
          <a:r>
            <a:rPr lang="de-DE" sz="2000" b="1" dirty="0" smtClean="0">
              <a:solidFill>
                <a:schemeClr val="bg2"/>
              </a:solidFill>
            </a:rPr>
            <a:t>Autoencoder</a:t>
          </a:r>
          <a:endParaRPr lang="de-DE" sz="2000" b="0" dirty="0" smtClean="0">
            <a:solidFill>
              <a:schemeClr val="bg2"/>
            </a:solidFill>
          </a:endParaRPr>
        </a:p>
      </dgm:t>
    </dgm:pt>
    <dgm:pt modelId="{15EB02C3-9712-4148-BE32-F46689AFD6DF}" type="parTrans" cxnId="{E6925FEB-5200-4D41-AF21-D967ED82E9AC}">
      <dgm:prSet/>
      <dgm:spPr/>
      <dgm:t>
        <a:bodyPr/>
        <a:lstStyle/>
        <a:p>
          <a:endParaRPr lang="de-DE"/>
        </a:p>
      </dgm:t>
    </dgm:pt>
    <dgm:pt modelId="{F6A27E2C-9F3F-4B2E-B1F0-693535F4150D}" type="sibTrans" cxnId="{E6925FEB-5200-4D41-AF21-D967ED82E9AC}">
      <dgm:prSet/>
      <dgm:spPr/>
      <dgm:t>
        <a:bodyPr/>
        <a:lstStyle/>
        <a:p>
          <a:endParaRPr lang="de-DE"/>
        </a:p>
      </dgm:t>
    </dgm:pt>
    <dgm:pt modelId="{6D06BAA0-AED1-4623-889A-F2D1D553D7DD}">
      <dgm:prSet custT="1"/>
      <dgm:spPr>
        <a:solidFill>
          <a:schemeClr val="bg2">
            <a:lumMod val="85000"/>
            <a:alpha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 rtl="0"/>
          <a:r>
            <a:rPr lang="de-DE" sz="2000" b="1" dirty="0" smtClean="0">
              <a:solidFill>
                <a:schemeClr val="bg2"/>
              </a:solidFill>
            </a:rPr>
            <a:t>Biological Model</a:t>
          </a:r>
        </a:p>
      </dgm:t>
    </dgm:pt>
    <dgm:pt modelId="{7DC1AD17-3452-4AD7-AAE7-6CF41CF4FC56}" type="parTrans" cxnId="{8665CCBF-2F6C-41AC-B256-4F965DDB1506}">
      <dgm:prSet/>
      <dgm:spPr/>
      <dgm:t>
        <a:bodyPr/>
        <a:lstStyle/>
        <a:p>
          <a:endParaRPr lang="de-DE"/>
        </a:p>
      </dgm:t>
    </dgm:pt>
    <dgm:pt modelId="{10757A5D-1DAC-4CDD-85C5-CC7547323CFD}" type="sibTrans" cxnId="{8665CCBF-2F6C-41AC-B256-4F965DDB1506}">
      <dgm:prSet/>
      <dgm:spPr/>
      <dgm:t>
        <a:bodyPr/>
        <a:lstStyle/>
        <a:p>
          <a:endParaRPr lang="de-DE"/>
        </a:p>
      </dgm:t>
    </dgm:pt>
    <dgm:pt modelId="{D952B5A1-7AA2-477F-AB78-1C925C836097}">
      <dgm:prSet custT="1"/>
      <dgm:spPr>
        <a:solidFill>
          <a:schemeClr val="tx2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 rtl="0"/>
          <a:r>
            <a:rPr lang="en-US" sz="2000" b="1" dirty="0" smtClean="0">
              <a:solidFill>
                <a:schemeClr val="bg2"/>
              </a:solidFill>
            </a:rPr>
            <a:t>Implementation &amp; Results</a:t>
          </a:r>
          <a:endParaRPr lang="de-DE" sz="2000" dirty="0">
            <a:solidFill>
              <a:schemeClr val="bg2"/>
            </a:solidFill>
          </a:endParaRPr>
        </a:p>
      </dgm:t>
    </dgm:pt>
    <dgm:pt modelId="{B6896B71-CE86-4906-95DF-46CB1969AED1}" type="parTrans" cxnId="{DA8B7D93-4CB1-46CD-BF8D-78D3ED311BB1}">
      <dgm:prSet/>
      <dgm:spPr/>
      <dgm:t>
        <a:bodyPr/>
        <a:lstStyle/>
        <a:p>
          <a:endParaRPr lang="de-DE"/>
        </a:p>
      </dgm:t>
    </dgm:pt>
    <dgm:pt modelId="{F4134D25-554D-4261-B7D5-71BBDCAFE4C3}" type="sibTrans" cxnId="{DA8B7D93-4CB1-46CD-BF8D-78D3ED311BB1}">
      <dgm:prSet/>
      <dgm:spPr/>
      <dgm:t>
        <a:bodyPr/>
        <a:lstStyle/>
        <a:p>
          <a:endParaRPr lang="de-DE"/>
        </a:p>
      </dgm:t>
    </dgm:pt>
    <dgm:pt modelId="{5B585C9A-5AE6-4AEB-8C13-0D1223DCDAF8}" type="pres">
      <dgm:prSet presAssocID="{26B5BCD3-7946-478B-9A4B-5E12695EC0B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749CE46-3664-459D-B7D9-3B300260D67C}" type="pres">
      <dgm:prSet presAssocID="{C371AB7E-EF6F-4A0F-8CA9-83D7799A8559}" presName="composite" presStyleCnt="0"/>
      <dgm:spPr/>
    </dgm:pt>
    <dgm:pt modelId="{445DA4D2-E667-4306-820F-2B3D4CD4E4C5}" type="pres">
      <dgm:prSet presAssocID="{C371AB7E-EF6F-4A0F-8CA9-83D7799A8559}" presName="imgShp" presStyleLbl="fgImgPlace1" presStyleIdx="0" presStyleCnt="3" custLinFactNeighborX="-29007" custLinFactNeighborY="1544"/>
      <dgm:spPr>
        <a:blipFill>
          <a:blip xmlns:r="http://schemas.openxmlformats.org/officeDocument/2006/relationships" r:embed="rId1"/>
          <a:srcRect/>
          <a:stretch>
            <a:fillRect l="-28000" r="-28000"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2929DBB1-322A-4E96-8236-305B50F3D9FA}" type="pres">
      <dgm:prSet presAssocID="{C371AB7E-EF6F-4A0F-8CA9-83D7799A8559}" presName="txShp" presStyleLbl="node1" presStyleIdx="0" presStyleCnt="3" custScaleY="73085" custLinFactNeighborX="6781" custLinFactNeighborY="-1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0603ACC-E76B-44BC-B22D-7F91BB903A03}" type="pres">
      <dgm:prSet presAssocID="{F6A27E2C-9F3F-4B2E-B1F0-693535F4150D}" presName="spacing" presStyleCnt="0"/>
      <dgm:spPr/>
    </dgm:pt>
    <dgm:pt modelId="{97FA76A8-E2C9-40F8-8BFD-C44C3AEAD706}" type="pres">
      <dgm:prSet presAssocID="{6D06BAA0-AED1-4623-889A-F2D1D553D7DD}" presName="composite" presStyleCnt="0"/>
      <dgm:spPr/>
    </dgm:pt>
    <dgm:pt modelId="{4BD45671-544C-4C60-808D-A6633257A212}" type="pres">
      <dgm:prSet presAssocID="{6D06BAA0-AED1-4623-889A-F2D1D553D7DD}" presName="imgShp" presStyleLbl="fgImgPlace1" presStyleIdx="1" presStyleCnt="3" custLinFactNeighborX="-29007" custLinFactNeighborY="-1387"/>
      <dgm:spPr>
        <a:blipFill dpi="0" rotWithShape="1">
          <a:blip xmlns:r="http://schemas.openxmlformats.org/officeDocument/2006/relationships" r:embed="rId2"/>
          <a:srcRect/>
          <a:stretch>
            <a:fillRect l="-40000" r="-40000"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68CFCFB9-69EE-4803-B122-CCDFBBCF9CCD}" type="pres">
      <dgm:prSet presAssocID="{6D06BAA0-AED1-4623-889A-F2D1D553D7DD}" presName="txShp" presStyleLbl="node1" presStyleIdx="1" presStyleCnt="3" custScaleY="77131" custLinFactNeighborX="6781" custLinFactNeighborY="-235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DAFEEF-E4FC-457B-A662-3252758C8849}" type="pres">
      <dgm:prSet presAssocID="{10757A5D-1DAC-4CDD-85C5-CC7547323CFD}" presName="spacing" presStyleCnt="0"/>
      <dgm:spPr/>
    </dgm:pt>
    <dgm:pt modelId="{9FBD531E-F596-4460-8B6E-E7DCC29EE649}" type="pres">
      <dgm:prSet presAssocID="{D952B5A1-7AA2-477F-AB78-1C925C836097}" presName="composite" presStyleCnt="0"/>
      <dgm:spPr/>
    </dgm:pt>
    <dgm:pt modelId="{AAD45646-3403-4AA9-B062-D122DCF8AC18}" type="pres">
      <dgm:prSet presAssocID="{D952B5A1-7AA2-477F-AB78-1C925C836097}" presName="imgShp" presStyleLbl="fgImgPlace1" presStyleIdx="2" presStyleCnt="3" custLinFactNeighborX="-29007" custLinFactNeighborY="-6984"/>
      <dgm:spPr>
        <a:blipFill>
          <a:blip xmlns:r="http://schemas.openxmlformats.org/officeDocument/2006/relationships" r:embed="rId3">
            <a:extLst/>
          </a:blip>
          <a:srcRect/>
          <a:stretch>
            <a:fillRect l="-1000" r="-1000"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8C47ABCD-0918-435F-BD02-3170F88E88D6}" type="pres">
      <dgm:prSet presAssocID="{D952B5A1-7AA2-477F-AB78-1C925C836097}" presName="txShp" presStyleLbl="node1" presStyleIdx="2" presStyleCnt="3" custScaleY="75193" custLinFactNeighborX="6781" custLinFactNeighborY="-235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50D5D7C-112B-4FD2-BBF6-B14BBDE3613D}" type="presOf" srcId="{D952B5A1-7AA2-477F-AB78-1C925C836097}" destId="{8C47ABCD-0918-435F-BD02-3170F88E88D6}" srcOrd="0" destOrd="0" presId="urn:microsoft.com/office/officeart/2005/8/layout/vList3"/>
    <dgm:cxn modelId="{75B0C92B-8720-4AAE-9FF9-7E484A359FE0}" type="presOf" srcId="{6D06BAA0-AED1-4623-889A-F2D1D553D7DD}" destId="{68CFCFB9-69EE-4803-B122-CCDFBBCF9CCD}" srcOrd="0" destOrd="0" presId="urn:microsoft.com/office/officeart/2005/8/layout/vList3"/>
    <dgm:cxn modelId="{D9FA0BD8-6927-4893-8181-F80B4CFB57F5}" type="presOf" srcId="{26B5BCD3-7946-478B-9A4B-5E12695EC0BC}" destId="{5B585C9A-5AE6-4AEB-8C13-0D1223DCDAF8}" srcOrd="0" destOrd="0" presId="urn:microsoft.com/office/officeart/2005/8/layout/vList3"/>
    <dgm:cxn modelId="{8665CCBF-2F6C-41AC-B256-4F965DDB1506}" srcId="{26B5BCD3-7946-478B-9A4B-5E12695EC0BC}" destId="{6D06BAA0-AED1-4623-889A-F2D1D553D7DD}" srcOrd="1" destOrd="0" parTransId="{7DC1AD17-3452-4AD7-AAE7-6CF41CF4FC56}" sibTransId="{10757A5D-1DAC-4CDD-85C5-CC7547323CFD}"/>
    <dgm:cxn modelId="{4D4BB5C1-E80F-4A20-85FE-E6FA9950D138}" type="presOf" srcId="{C371AB7E-EF6F-4A0F-8CA9-83D7799A8559}" destId="{2929DBB1-322A-4E96-8236-305B50F3D9FA}" srcOrd="0" destOrd="0" presId="urn:microsoft.com/office/officeart/2005/8/layout/vList3"/>
    <dgm:cxn modelId="{E6925FEB-5200-4D41-AF21-D967ED82E9AC}" srcId="{26B5BCD3-7946-478B-9A4B-5E12695EC0BC}" destId="{C371AB7E-EF6F-4A0F-8CA9-83D7799A8559}" srcOrd="0" destOrd="0" parTransId="{15EB02C3-9712-4148-BE32-F46689AFD6DF}" sibTransId="{F6A27E2C-9F3F-4B2E-B1F0-693535F4150D}"/>
    <dgm:cxn modelId="{DA8B7D93-4CB1-46CD-BF8D-78D3ED311BB1}" srcId="{26B5BCD3-7946-478B-9A4B-5E12695EC0BC}" destId="{D952B5A1-7AA2-477F-AB78-1C925C836097}" srcOrd="2" destOrd="0" parTransId="{B6896B71-CE86-4906-95DF-46CB1969AED1}" sibTransId="{F4134D25-554D-4261-B7D5-71BBDCAFE4C3}"/>
    <dgm:cxn modelId="{3F6923A3-1AB3-497E-8494-6A57B0A2327C}" type="presParOf" srcId="{5B585C9A-5AE6-4AEB-8C13-0D1223DCDAF8}" destId="{E749CE46-3664-459D-B7D9-3B300260D67C}" srcOrd="0" destOrd="0" presId="urn:microsoft.com/office/officeart/2005/8/layout/vList3"/>
    <dgm:cxn modelId="{A3FB368F-1DDA-40E8-A8BA-88DE49ED691F}" type="presParOf" srcId="{E749CE46-3664-459D-B7D9-3B300260D67C}" destId="{445DA4D2-E667-4306-820F-2B3D4CD4E4C5}" srcOrd="0" destOrd="0" presId="urn:microsoft.com/office/officeart/2005/8/layout/vList3"/>
    <dgm:cxn modelId="{A4452D95-81E1-47BB-A53D-32464B10B8C8}" type="presParOf" srcId="{E749CE46-3664-459D-B7D9-3B300260D67C}" destId="{2929DBB1-322A-4E96-8236-305B50F3D9FA}" srcOrd="1" destOrd="0" presId="urn:microsoft.com/office/officeart/2005/8/layout/vList3"/>
    <dgm:cxn modelId="{D68FB25D-BA48-458E-991A-37036A3AA751}" type="presParOf" srcId="{5B585C9A-5AE6-4AEB-8C13-0D1223DCDAF8}" destId="{60603ACC-E76B-44BC-B22D-7F91BB903A03}" srcOrd="1" destOrd="0" presId="urn:microsoft.com/office/officeart/2005/8/layout/vList3"/>
    <dgm:cxn modelId="{D06C2D97-5F63-4474-A15C-0898E785D94E}" type="presParOf" srcId="{5B585C9A-5AE6-4AEB-8C13-0D1223DCDAF8}" destId="{97FA76A8-E2C9-40F8-8BFD-C44C3AEAD706}" srcOrd="2" destOrd="0" presId="urn:microsoft.com/office/officeart/2005/8/layout/vList3"/>
    <dgm:cxn modelId="{C035E2BE-1F53-453E-89AA-049D929F2E8D}" type="presParOf" srcId="{97FA76A8-E2C9-40F8-8BFD-C44C3AEAD706}" destId="{4BD45671-544C-4C60-808D-A6633257A212}" srcOrd="0" destOrd="0" presId="urn:microsoft.com/office/officeart/2005/8/layout/vList3"/>
    <dgm:cxn modelId="{ED6E2B0B-6B5A-4D8E-89C7-0F1AE5A2B4ED}" type="presParOf" srcId="{97FA76A8-E2C9-40F8-8BFD-C44C3AEAD706}" destId="{68CFCFB9-69EE-4803-B122-CCDFBBCF9CCD}" srcOrd="1" destOrd="0" presId="urn:microsoft.com/office/officeart/2005/8/layout/vList3"/>
    <dgm:cxn modelId="{7CECC481-81A3-45F7-927E-93D2AA0A765F}" type="presParOf" srcId="{5B585C9A-5AE6-4AEB-8C13-0D1223DCDAF8}" destId="{6DDAFEEF-E4FC-457B-A662-3252758C8849}" srcOrd="3" destOrd="0" presId="urn:microsoft.com/office/officeart/2005/8/layout/vList3"/>
    <dgm:cxn modelId="{BDB36988-DED0-4475-9321-AAE9088AB562}" type="presParOf" srcId="{5B585C9A-5AE6-4AEB-8C13-0D1223DCDAF8}" destId="{9FBD531E-F596-4460-8B6E-E7DCC29EE649}" srcOrd="4" destOrd="0" presId="urn:microsoft.com/office/officeart/2005/8/layout/vList3"/>
    <dgm:cxn modelId="{2493DF6E-32E2-4A58-9C8A-37AAC4EC43F5}" type="presParOf" srcId="{9FBD531E-F596-4460-8B6E-E7DCC29EE649}" destId="{AAD45646-3403-4AA9-B062-D122DCF8AC18}" srcOrd="0" destOrd="0" presId="urn:microsoft.com/office/officeart/2005/8/layout/vList3"/>
    <dgm:cxn modelId="{92DA1B21-02C1-4C0E-8D82-72D1948B3B64}" type="presParOf" srcId="{9FBD531E-F596-4460-8B6E-E7DCC29EE649}" destId="{8C47ABCD-0918-435F-BD02-3170F88E88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9DBB1-322A-4E96-8236-305B50F3D9FA}">
      <dsp:nvSpPr>
        <dsp:cNvPr id="0" name=""/>
        <dsp:cNvSpPr/>
      </dsp:nvSpPr>
      <dsp:spPr>
        <a:xfrm rot="10800000">
          <a:off x="2201217" y="185189"/>
          <a:ext cx="5809365" cy="1005718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819" tIns="76200" rIns="14224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2"/>
              </a:solidFill>
            </a:rPr>
            <a:t>Autoencoders</a:t>
          </a:r>
          <a:endParaRPr lang="de-DE" sz="2000" kern="1200" dirty="0" smtClean="0">
            <a:solidFill>
              <a:schemeClr val="bg2"/>
            </a:solidFill>
          </a:endParaRPr>
        </a:p>
      </dsp:txBody>
      <dsp:txXfrm rot="10800000">
        <a:off x="2452646" y="185189"/>
        <a:ext cx="5557936" cy="1005718"/>
      </dsp:txXfrm>
    </dsp:sp>
    <dsp:sp modelId="{445DA4D2-E667-4306-820F-2B3D4CD4E4C5}">
      <dsp:nvSpPr>
        <dsp:cNvPr id="0" name=""/>
        <dsp:cNvSpPr/>
      </dsp:nvSpPr>
      <dsp:spPr>
        <a:xfrm>
          <a:off x="720073" y="22831"/>
          <a:ext cx="1376094" cy="137609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8000" r="-28000"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FCFB9-69EE-4803-B122-CCDFBBCF9CCD}">
      <dsp:nvSpPr>
        <dsp:cNvPr id="0" name=""/>
        <dsp:cNvSpPr/>
      </dsp:nvSpPr>
      <dsp:spPr>
        <a:xfrm rot="10800000">
          <a:off x="2201217" y="1913381"/>
          <a:ext cx="5809365" cy="1061395"/>
        </a:xfrm>
        <a:prstGeom prst="homePlate">
          <a:avLst/>
        </a:prstGeom>
        <a:solidFill>
          <a:schemeClr val="bg2">
            <a:lumMod val="85000"/>
            <a:alpha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819" tIns="76200" rIns="14224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solidFill>
                <a:schemeClr val="bg2"/>
              </a:solidFill>
            </a:rPr>
            <a:t>Biological Model</a:t>
          </a:r>
          <a:endParaRPr lang="de-DE" sz="2000" kern="1200" dirty="0">
            <a:solidFill>
              <a:schemeClr val="bg2"/>
            </a:solidFill>
          </a:endParaRPr>
        </a:p>
      </dsp:txBody>
      <dsp:txXfrm rot="10800000">
        <a:off x="2466566" y="1913381"/>
        <a:ext cx="5544016" cy="1061395"/>
      </dsp:txXfrm>
    </dsp:sp>
    <dsp:sp modelId="{4BD45671-544C-4C60-808D-A6633257A212}">
      <dsp:nvSpPr>
        <dsp:cNvPr id="0" name=""/>
        <dsp:cNvSpPr/>
      </dsp:nvSpPr>
      <dsp:spPr>
        <a:xfrm>
          <a:off x="720073" y="1769366"/>
          <a:ext cx="1376094" cy="1376094"/>
        </a:xfrm>
        <a:prstGeom prst="ellipse">
          <a:avLst/>
        </a:prstGeom>
        <a:solidFill>
          <a:schemeClr val="bg2">
            <a:lumMod val="85000"/>
            <a:alpha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7ABCD-0918-435F-BD02-3170F88E88D6}">
      <dsp:nvSpPr>
        <dsp:cNvPr id="0" name=""/>
        <dsp:cNvSpPr/>
      </dsp:nvSpPr>
      <dsp:spPr>
        <a:xfrm rot="10800000">
          <a:off x="2201217" y="3713584"/>
          <a:ext cx="5809365" cy="1034726"/>
        </a:xfrm>
        <a:prstGeom prst="homePlate">
          <a:avLst/>
        </a:prstGeom>
        <a:solidFill>
          <a:schemeClr val="bg2">
            <a:lumMod val="85000"/>
            <a:alpha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819" tIns="76200" rIns="14224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2"/>
              </a:solidFill>
            </a:rPr>
            <a:t>Validation &amp; Implementation</a:t>
          </a:r>
        </a:p>
      </dsp:txBody>
      <dsp:txXfrm rot="10800000">
        <a:off x="2459898" y="3713584"/>
        <a:ext cx="5550684" cy="1034726"/>
      </dsp:txXfrm>
    </dsp:sp>
    <dsp:sp modelId="{AAD45646-3403-4AA9-B062-D122DCF8AC18}">
      <dsp:nvSpPr>
        <dsp:cNvPr id="0" name=""/>
        <dsp:cNvSpPr/>
      </dsp:nvSpPr>
      <dsp:spPr>
        <a:xfrm>
          <a:off x="720073" y="3479215"/>
          <a:ext cx="1376094" cy="1376094"/>
        </a:xfrm>
        <a:prstGeom prst="ellipse">
          <a:avLst/>
        </a:prstGeom>
        <a:solidFill>
          <a:schemeClr val="bg2">
            <a:lumMod val="85000"/>
            <a:alpha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455D7EFA-427A-4157-8138-DEB88D43F57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29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5C9C97B-ACA5-4C5D-8ED9-2F275D82A94D}" type="slidenum">
              <a:rPr lang="de-DE" sz="1200" smtClean="0"/>
              <a:pPr/>
              <a:t>1</a:t>
            </a:fld>
            <a:endParaRPr lang="de-DE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D7EFA-427A-4157-8138-DEB88D43F57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0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de-DE"/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de-DE"/>
          </a:p>
        </p:txBody>
      </p:sp>
      <p:pic>
        <p:nvPicPr>
          <p:cNvPr id="8" name="Picture 47" descr="logo_hblau_engl.jpg                                            00007CB0 kunden sk                      BA8E7A1C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6057900"/>
            <a:ext cx="40624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1568450" y="1781175"/>
            <a:ext cx="6365875" cy="2638425"/>
          </a:xfrm>
        </p:spPr>
        <p:txBody>
          <a:bodyPr/>
          <a:lstStyle>
            <a:lvl1pPr>
              <a:lnSpc>
                <a:spcPts val="4600"/>
              </a:lnSpc>
              <a:defRPr sz="320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en-US" noProof="0" smtClean="0"/>
          </a:p>
        </p:txBody>
      </p:sp>
      <p:sp>
        <p:nvSpPr>
          <p:cNvPr id="5159" name="Rectangle 3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65275" y="4597400"/>
            <a:ext cx="6400800" cy="533400"/>
          </a:xfrm>
        </p:spPr>
        <p:txBody>
          <a:bodyPr/>
          <a:lstStyle>
            <a:lvl1pPr marL="0" indent="0">
              <a:buFont typeface="Times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9" name="Rectangle 23"/>
          <p:cNvSpPr>
            <a:spLocks noGrp="1" noChangeArrowheads="1"/>
          </p:cNvSpPr>
          <p:nvPr>
            <p:ph type="dt" sz="quarter" idx="10"/>
          </p:nvPr>
        </p:nvSpPr>
        <p:spPr bwMode="black">
          <a:xfrm>
            <a:off x="66675" y="679450"/>
            <a:ext cx="1273175" cy="20637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06.06.2013</a:t>
            </a:r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855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05650" y="546100"/>
            <a:ext cx="1809750" cy="57785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76400" y="546100"/>
            <a:ext cx="5276850" cy="57785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7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995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18561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76400" y="1371600"/>
            <a:ext cx="3543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72100" y="1371600"/>
            <a:ext cx="3543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90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53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19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20622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9695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7"/>
          <p:cNvSpPr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de-DE"/>
          </a:p>
        </p:txBody>
      </p:sp>
      <p:sp>
        <p:nvSpPr>
          <p:cNvPr id="1027" name="Rectangle 46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de-DE"/>
          </a:p>
        </p:txBody>
      </p:sp>
      <p:sp>
        <p:nvSpPr>
          <p:cNvPr id="1028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29" name="Picture 56" descr="logo_d_blau.jpg                                                00007C72 kunden sk                      BA8E7A1C: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492125"/>
            <a:ext cx="1200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371600"/>
            <a:ext cx="7239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59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900" dirty="0">
                <a:solidFill>
                  <a:schemeClr val="bg2"/>
                </a:solidFill>
                <a:latin typeface="Arial" charset="0"/>
                <a:cs typeface="+mn-cs"/>
              </a:rPr>
              <a:t>Page </a:t>
            </a:r>
            <a:fld id="{33863EAD-C6B4-4D00-8DF2-8F5C6866AD94}" type="slidenum">
              <a:rPr lang="en-US" sz="900">
                <a:solidFill>
                  <a:schemeClr val="bg2"/>
                </a:solidFill>
                <a:latin typeface="Arial" charset="0"/>
                <a:cs typeface="+mn-cs"/>
              </a:rPr>
              <a:pPr>
                <a:defRPr/>
              </a:pPr>
              <a:t>‹Nr.›</a:t>
            </a:fld>
            <a:endParaRPr lang="en-US" sz="14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+mn-cs"/>
            </a:endParaRPr>
          </a:p>
        </p:txBody>
      </p:sp>
      <p:sp>
        <p:nvSpPr>
          <p:cNvPr id="1032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 smtClean="0">
                <a:solidFill>
                  <a:schemeClr val="bg2"/>
                </a:solidFill>
                <a:latin typeface="Arial" charset="0"/>
              </a:rPr>
              <a:t>6/6/2013</a:t>
            </a:r>
            <a:endParaRPr lang="en-US" sz="9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33" name="Text Box 65"/>
          <p:cNvSpPr txBox="1">
            <a:spLocks noChangeArrowheads="1"/>
          </p:cNvSpPr>
          <p:nvPr/>
        </p:nvSpPr>
        <p:spPr bwMode="auto">
          <a:xfrm>
            <a:off x="73025" y="276225"/>
            <a:ext cx="1219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sz="900" dirty="0" smtClean="0">
                <a:solidFill>
                  <a:schemeClr val="bg2"/>
                </a:solidFill>
                <a:latin typeface="Arial" charset="0"/>
              </a:rPr>
              <a:t>Patrick Michl</a:t>
            </a:r>
            <a:endParaRPr lang="de-DE" sz="9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34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sz="900" dirty="0" smtClean="0">
                <a:solidFill>
                  <a:schemeClr val="bg2"/>
                </a:solidFill>
                <a:latin typeface="Arial" charset="0"/>
              </a:rPr>
              <a:t>Network</a:t>
            </a:r>
            <a:r>
              <a:rPr lang="de-DE" sz="900" baseline="0" dirty="0" smtClean="0">
                <a:solidFill>
                  <a:schemeClr val="bg2"/>
                </a:solidFill>
                <a:latin typeface="Arial" charset="0"/>
              </a:rPr>
              <a:t> Modeling</a:t>
            </a:r>
            <a:endParaRPr lang="de-DE" sz="9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35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546100"/>
            <a:ext cx="563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36" name="Text Box 74"/>
          <p:cNvSpPr txBox="1">
            <a:spLocks noChangeArrowheads="1"/>
          </p:cNvSpPr>
          <p:nvPr/>
        </p:nvSpPr>
        <p:spPr bwMode="auto">
          <a:xfrm>
            <a:off x="1744663" y="457200"/>
            <a:ext cx="565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de-DE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889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2pPr>
      <a:lvl3pPr marL="1046163" indent="-1873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1522413" indent="-1873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1998663" indent="-1873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455863" indent="-1873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Times"/>
        <a:buChar char="•"/>
        <a:defRPr sz="2000">
          <a:solidFill>
            <a:schemeClr val="tx1"/>
          </a:solidFill>
          <a:latin typeface="+mn-lt"/>
        </a:defRPr>
      </a:lvl6pPr>
      <a:lvl7pPr marL="2913063" indent="-1873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Times"/>
        <a:buChar char="•"/>
        <a:defRPr sz="2000">
          <a:solidFill>
            <a:schemeClr val="tx1"/>
          </a:solidFill>
          <a:latin typeface="+mn-lt"/>
        </a:defRPr>
      </a:lvl7pPr>
      <a:lvl8pPr marL="3370263" indent="-1873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Times"/>
        <a:buChar char="•"/>
        <a:defRPr sz="2000">
          <a:solidFill>
            <a:schemeClr val="tx1"/>
          </a:solidFill>
          <a:latin typeface="+mn-lt"/>
        </a:defRPr>
      </a:lvl8pPr>
      <a:lvl9pPr marL="3827463" indent="-1873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Times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microsoft.com/office/2007/relationships/hdphoto" Target="../media/hdphoto3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0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0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68450" y="1781175"/>
            <a:ext cx="6365875" cy="1194686"/>
          </a:xfrm>
        </p:spPr>
        <p:txBody>
          <a:bodyPr/>
          <a:lstStyle/>
          <a:p>
            <a:pPr eaLnBrk="1" hangingPunct="1"/>
            <a:r>
              <a:rPr lang="en-US" sz="2400" dirty="0"/>
              <a:t>Structure </a:t>
            </a:r>
            <a:r>
              <a:rPr lang="en-US" sz="2400" dirty="0" smtClean="0"/>
              <a:t>learning</a:t>
            </a:r>
            <a:br>
              <a:rPr lang="en-US" sz="2400" dirty="0" smtClean="0"/>
            </a:br>
            <a:r>
              <a:rPr lang="en-US" sz="2400" dirty="0" smtClean="0"/>
              <a:t>with deep neuronal networks</a:t>
            </a:r>
            <a:r>
              <a:rPr lang="de-DE" sz="2400" dirty="0" smtClean="0"/>
              <a:t> </a:t>
            </a:r>
          </a:p>
        </p:txBody>
      </p:sp>
      <p:pic>
        <p:nvPicPr>
          <p:cNvPr id="3075" name="Picture 22" descr="C:\Users\paddy\Desktop\Bioquant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862638"/>
            <a:ext cx="246856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23" descr="C:\Users\paddy\Desktop\unih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962650"/>
            <a:ext cx="15748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feld 1"/>
          <p:cNvSpPr txBox="1">
            <a:spLocks noChangeArrowheads="1"/>
          </p:cNvSpPr>
          <p:nvPr/>
        </p:nvSpPr>
        <p:spPr bwMode="auto">
          <a:xfrm>
            <a:off x="1692275" y="3349441"/>
            <a:ext cx="495219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de-DE" sz="2000" dirty="0" smtClean="0">
                <a:solidFill>
                  <a:schemeClr val="bg2"/>
                </a:solidFill>
                <a:latin typeface="Arial" charset="0"/>
              </a:rPr>
              <a:t>6</a:t>
            </a:r>
            <a:r>
              <a:rPr lang="de-DE" sz="2000" baseline="30000" dirty="0" smtClean="0">
                <a:solidFill>
                  <a:schemeClr val="bg2"/>
                </a:solidFill>
                <a:latin typeface="Arial" charset="0"/>
              </a:rPr>
              <a:t>th</a:t>
            </a:r>
            <a:r>
              <a:rPr lang="de-DE" sz="2000" dirty="0" smtClean="0">
                <a:solidFill>
                  <a:schemeClr val="bg2"/>
                </a:solidFill>
                <a:latin typeface="Arial" charset="0"/>
              </a:rPr>
              <a:t> Network </a:t>
            </a:r>
            <a:r>
              <a:rPr lang="de-DE" sz="2000" dirty="0">
                <a:solidFill>
                  <a:schemeClr val="bg2"/>
                </a:solidFill>
                <a:latin typeface="Arial" charset="0"/>
              </a:rPr>
              <a:t>Modeling </a:t>
            </a:r>
            <a:r>
              <a:rPr lang="de-DE" sz="2000" dirty="0" smtClean="0">
                <a:solidFill>
                  <a:schemeClr val="bg2"/>
                </a:solidFill>
                <a:latin typeface="Arial" charset="0"/>
              </a:rPr>
              <a:t>Workshop, 6/6/2013</a:t>
            </a:r>
            <a:endParaRPr lang="de-DE" sz="2000" dirty="0">
              <a:solidFill>
                <a:schemeClr val="bg2"/>
              </a:solidFill>
              <a:latin typeface="Arial" charset="0"/>
            </a:endParaRPr>
          </a:p>
          <a:p>
            <a:endParaRPr lang="de-DE" sz="2000" dirty="0">
              <a:solidFill>
                <a:schemeClr val="bg2"/>
              </a:solidFill>
              <a:latin typeface="Arial" charset="0"/>
            </a:endParaRPr>
          </a:p>
          <a:p>
            <a:r>
              <a:rPr lang="de-DE" sz="2000" dirty="0">
                <a:solidFill>
                  <a:schemeClr val="bg2"/>
                </a:solidFill>
                <a:latin typeface="Arial" charset="0"/>
              </a:rPr>
              <a:t>Patrick Michl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hteck 2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Autoencoders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are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artificial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neuronal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networks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…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553890" y="2132856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Artificial</a:t>
            </a:r>
            <a:r>
              <a:rPr lang="de-DE" sz="1800" dirty="0" smtClean="0"/>
              <a:t> Neuronal Network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237" name="Abgerundetes Rechteck 236"/>
          <p:cNvSpPr/>
          <p:nvPr/>
        </p:nvSpPr>
        <p:spPr bwMode="auto">
          <a:xfrm>
            <a:off x="6309397" y="4505403"/>
            <a:ext cx="2511074" cy="302559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3" name="Abgerundetes Rechteck 242"/>
          <p:cNvSpPr/>
          <p:nvPr/>
        </p:nvSpPr>
        <p:spPr bwMode="auto">
          <a:xfrm>
            <a:off x="6309397" y="1915043"/>
            <a:ext cx="2511074" cy="302559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4" name="Oval 98"/>
          <p:cNvSpPr>
            <a:spLocks noChangeArrowheads="1"/>
          </p:cNvSpPr>
          <p:nvPr/>
        </p:nvSpPr>
        <p:spPr bwMode="auto">
          <a:xfrm>
            <a:off x="6884985" y="197243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45" name="Oval 98"/>
          <p:cNvSpPr>
            <a:spLocks noChangeArrowheads="1"/>
          </p:cNvSpPr>
          <p:nvPr/>
        </p:nvSpPr>
        <p:spPr bwMode="auto">
          <a:xfrm>
            <a:off x="7461049" y="197243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46" name="Oval 98"/>
          <p:cNvSpPr>
            <a:spLocks noChangeArrowheads="1"/>
          </p:cNvSpPr>
          <p:nvPr/>
        </p:nvSpPr>
        <p:spPr bwMode="auto">
          <a:xfrm>
            <a:off x="8037113" y="197243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47" name="Oval 98"/>
          <p:cNvSpPr>
            <a:spLocks noChangeArrowheads="1"/>
          </p:cNvSpPr>
          <p:nvPr/>
        </p:nvSpPr>
        <p:spPr bwMode="auto">
          <a:xfrm>
            <a:off x="7173017" y="197243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48" name="Oval 98"/>
          <p:cNvSpPr>
            <a:spLocks noChangeArrowheads="1"/>
          </p:cNvSpPr>
          <p:nvPr/>
        </p:nvSpPr>
        <p:spPr bwMode="auto">
          <a:xfrm>
            <a:off x="7749081" y="197243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49" name="Textfeld 248"/>
          <p:cNvSpPr txBox="1"/>
          <p:nvPr/>
        </p:nvSpPr>
        <p:spPr>
          <a:xfrm>
            <a:off x="6309397" y="1321023"/>
            <a:ext cx="251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+mn-lt"/>
              </a:rPr>
              <a:t>i</a:t>
            </a:r>
            <a:r>
              <a:rPr lang="de-DE" sz="1400" dirty="0" err="1" smtClean="0">
                <a:latin typeface="+mn-lt"/>
              </a:rPr>
              <a:t>nput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data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b="1" dirty="0" smtClean="0">
                <a:latin typeface="+mn-lt"/>
              </a:rPr>
              <a:t>X</a:t>
            </a:r>
            <a:endParaRPr lang="de-DE" sz="1400" b="1" dirty="0">
              <a:latin typeface="+mn-lt"/>
            </a:endParaRPr>
          </a:p>
        </p:txBody>
      </p:sp>
      <p:sp>
        <p:nvSpPr>
          <p:cNvPr id="250" name="Textfeld 249"/>
          <p:cNvSpPr txBox="1"/>
          <p:nvPr/>
        </p:nvSpPr>
        <p:spPr>
          <a:xfrm>
            <a:off x="6309398" y="5085184"/>
            <a:ext cx="251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>
                <a:latin typeface="+mn-lt"/>
              </a:rPr>
              <a:t>output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data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b="1" dirty="0" smtClean="0">
                <a:latin typeface="+mn-lt"/>
              </a:rPr>
              <a:t>X‘</a:t>
            </a:r>
            <a:endParaRPr lang="de-DE" sz="1400" b="1" dirty="0">
              <a:latin typeface="+mn-lt"/>
            </a:endParaRPr>
          </a:p>
        </p:txBody>
      </p:sp>
      <p:cxnSp>
        <p:nvCxnSpPr>
          <p:cNvPr id="251" name="Gerade Verbindung mit Pfeil 250"/>
          <p:cNvCxnSpPr>
            <a:stCxn id="249" idx="2"/>
            <a:endCxn id="243" idx="0"/>
          </p:cNvCxnSpPr>
          <p:nvPr/>
        </p:nvCxnSpPr>
        <p:spPr bwMode="auto">
          <a:xfrm>
            <a:off x="7564934" y="1628800"/>
            <a:ext cx="0" cy="2862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" name="Gerade Verbindung mit Pfeil 251"/>
          <p:cNvCxnSpPr>
            <a:stCxn id="237" idx="2"/>
            <a:endCxn id="250" idx="0"/>
          </p:cNvCxnSpPr>
          <p:nvPr/>
        </p:nvCxnSpPr>
        <p:spPr bwMode="auto">
          <a:xfrm>
            <a:off x="7564934" y="4807962"/>
            <a:ext cx="1" cy="2772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3" name="Gerade Verbindung mit Pfeil 252"/>
          <p:cNvCxnSpPr>
            <a:stCxn id="243" idx="2"/>
          </p:cNvCxnSpPr>
          <p:nvPr/>
        </p:nvCxnSpPr>
        <p:spPr bwMode="auto">
          <a:xfrm>
            <a:off x="7564934" y="2217602"/>
            <a:ext cx="0" cy="127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4" name="Gerade Verbindung mit Pfeil 253"/>
          <p:cNvCxnSpPr/>
          <p:nvPr/>
        </p:nvCxnSpPr>
        <p:spPr bwMode="auto">
          <a:xfrm>
            <a:off x="7564934" y="2647722"/>
            <a:ext cx="0" cy="129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" name="Gerade Verbindung mit Pfeil 254"/>
          <p:cNvCxnSpPr/>
          <p:nvPr/>
        </p:nvCxnSpPr>
        <p:spPr bwMode="auto">
          <a:xfrm>
            <a:off x="7564934" y="3079770"/>
            <a:ext cx="0" cy="129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" name="Gerade Verbindung mit Pfeil 255"/>
          <p:cNvCxnSpPr/>
          <p:nvPr/>
        </p:nvCxnSpPr>
        <p:spPr bwMode="auto">
          <a:xfrm>
            <a:off x="7564934" y="3511818"/>
            <a:ext cx="0" cy="135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" name="Gerade Verbindung mit Pfeil 256"/>
          <p:cNvCxnSpPr/>
          <p:nvPr/>
        </p:nvCxnSpPr>
        <p:spPr bwMode="auto">
          <a:xfrm>
            <a:off x="7564934" y="3949427"/>
            <a:ext cx="0" cy="123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" name="Gerade Verbindung mit Pfeil 257"/>
          <p:cNvCxnSpPr>
            <a:endCxn id="237" idx="0"/>
          </p:cNvCxnSpPr>
          <p:nvPr/>
        </p:nvCxnSpPr>
        <p:spPr bwMode="auto">
          <a:xfrm>
            <a:off x="7564934" y="4375914"/>
            <a:ext cx="0" cy="129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9" name="Oval 98"/>
          <p:cNvSpPr>
            <a:spLocks noChangeArrowheads="1"/>
          </p:cNvSpPr>
          <p:nvPr/>
        </p:nvSpPr>
        <p:spPr bwMode="auto">
          <a:xfrm>
            <a:off x="6885461" y="2849154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0" name="Oval 98"/>
          <p:cNvSpPr>
            <a:spLocks noChangeArrowheads="1"/>
          </p:cNvSpPr>
          <p:nvPr/>
        </p:nvSpPr>
        <p:spPr bwMode="auto">
          <a:xfrm>
            <a:off x="7461525" y="2849154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1" name="Oval 98"/>
          <p:cNvSpPr>
            <a:spLocks noChangeArrowheads="1"/>
          </p:cNvSpPr>
          <p:nvPr/>
        </p:nvSpPr>
        <p:spPr bwMode="auto">
          <a:xfrm>
            <a:off x="8037589" y="2849154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2" name="Oval 98"/>
          <p:cNvSpPr>
            <a:spLocks noChangeArrowheads="1"/>
          </p:cNvSpPr>
          <p:nvPr/>
        </p:nvSpPr>
        <p:spPr bwMode="auto">
          <a:xfrm>
            <a:off x="7173493" y="2849154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3" name="Oval 98"/>
          <p:cNvSpPr>
            <a:spLocks noChangeArrowheads="1"/>
          </p:cNvSpPr>
          <p:nvPr/>
        </p:nvSpPr>
        <p:spPr bwMode="auto">
          <a:xfrm>
            <a:off x="7749557" y="2849154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4" name="Oval 98"/>
          <p:cNvSpPr>
            <a:spLocks noChangeArrowheads="1"/>
          </p:cNvSpPr>
          <p:nvPr/>
        </p:nvSpPr>
        <p:spPr bwMode="auto">
          <a:xfrm>
            <a:off x="6885461" y="3704262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5" name="Oval 98"/>
          <p:cNvSpPr>
            <a:spLocks noChangeArrowheads="1"/>
          </p:cNvSpPr>
          <p:nvPr/>
        </p:nvSpPr>
        <p:spPr bwMode="auto">
          <a:xfrm>
            <a:off x="7461525" y="3704262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6" name="Oval 98"/>
          <p:cNvSpPr>
            <a:spLocks noChangeArrowheads="1"/>
          </p:cNvSpPr>
          <p:nvPr/>
        </p:nvSpPr>
        <p:spPr bwMode="auto">
          <a:xfrm>
            <a:off x="8037589" y="3704262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7" name="Oval 98"/>
          <p:cNvSpPr>
            <a:spLocks noChangeArrowheads="1"/>
          </p:cNvSpPr>
          <p:nvPr/>
        </p:nvSpPr>
        <p:spPr bwMode="auto">
          <a:xfrm>
            <a:off x="7173493" y="3704262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8" name="Oval 98"/>
          <p:cNvSpPr>
            <a:spLocks noChangeArrowheads="1"/>
          </p:cNvSpPr>
          <p:nvPr/>
        </p:nvSpPr>
        <p:spPr bwMode="auto">
          <a:xfrm>
            <a:off x="7749557" y="3704262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9" name="Oval 98"/>
          <p:cNvSpPr>
            <a:spLocks noChangeArrowheads="1"/>
          </p:cNvSpPr>
          <p:nvPr/>
        </p:nvSpPr>
        <p:spPr bwMode="auto">
          <a:xfrm>
            <a:off x="6885461" y="4130749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0" name="Oval 98"/>
          <p:cNvSpPr>
            <a:spLocks noChangeArrowheads="1"/>
          </p:cNvSpPr>
          <p:nvPr/>
        </p:nvSpPr>
        <p:spPr bwMode="auto">
          <a:xfrm>
            <a:off x="7461525" y="4130749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1" name="Oval 98"/>
          <p:cNvSpPr>
            <a:spLocks noChangeArrowheads="1"/>
          </p:cNvSpPr>
          <p:nvPr/>
        </p:nvSpPr>
        <p:spPr bwMode="auto">
          <a:xfrm>
            <a:off x="8037589" y="4130749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2" name="Oval 98"/>
          <p:cNvSpPr>
            <a:spLocks noChangeArrowheads="1"/>
          </p:cNvSpPr>
          <p:nvPr/>
        </p:nvSpPr>
        <p:spPr bwMode="auto">
          <a:xfrm>
            <a:off x="7173493" y="4130749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3" name="Oval 98"/>
          <p:cNvSpPr>
            <a:spLocks noChangeArrowheads="1"/>
          </p:cNvSpPr>
          <p:nvPr/>
        </p:nvSpPr>
        <p:spPr bwMode="auto">
          <a:xfrm>
            <a:off x="7749557" y="4130749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4" name="Oval 98"/>
          <p:cNvSpPr>
            <a:spLocks noChangeArrowheads="1"/>
          </p:cNvSpPr>
          <p:nvPr/>
        </p:nvSpPr>
        <p:spPr bwMode="auto">
          <a:xfrm>
            <a:off x="8325621" y="413074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5" name="Oval 98"/>
          <p:cNvSpPr>
            <a:spLocks noChangeArrowheads="1"/>
          </p:cNvSpPr>
          <p:nvPr/>
        </p:nvSpPr>
        <p:spPr bwMode="auto">
          <a:xfrm>
            <a:off x="6597429" y="4130749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6" name="Oval 98"/>
          <p:cNvSpPr>
            <a:spLocks noChangeArrowheads="1"/>
          </p:cNvSpPr>
          <p:nvPr/>
        </p:nvSpPr>
        <p:spPr bwMode="auto">
          <a:xfrm>
            <a:off x="6891853" y="240255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7" name="Oval 98"/>
          <p:cNvSpPr>
            <a:spLocks noChangeArrowheads="1"/>
          </p:cNvSpPr>
          <p:nvPr/>
        </p:nvSpPr>
        <p:spPr bwMode="auto">
          <a:xfrm>
            <a:off x="7467917" y="240255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8" name="Oval 98"/>
          <p:cNvSpPr>
            <a:spLocks noChangeArrowheads="1"/>
          </p:cNvSpPr>
          <p:nvPr/>
        </p:nvSpPr>
        <p:spPr bwMode="auto">
          <a:xfrm>
            <a:off x="8043981" y="240255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9" name="Oval 98"/>
          <p:cNvSpPr>
            <a:spLocks noChangeArrowheads="1"/>
          </p:cNvSpPr>
          <p:nvPr/>
        </p:nvSpPr>
        <p:spPr bwMode="auto">
          <a:xfrm>
            <a:off x="7179885" y="240255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0" name="Oval 98"/>
          <p:cNvSpPr>
            <a:spLocks noChangeArrowheads="1"/>
          </p:cNvSpPr>
          <p:nvPr/>
        </p:nvSpPr>
        <p:spPr bwMode="auto">
          <a:xfrm>
            <a:off x="7755949" y="240255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1" name="Oval 98"/>
          <p:cNvSpPr>
            <a:spLocks noChangeArrowheads="1"/>
          </p:cNvSpPr>
          <p:nvPr/>
        </p:nvSpPr>
        <p:spPr bwMode="auto">
          <a:xfrm>
            <a:off x="8332013" y="2402557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2" name="Oval 98"/>
          <p:cNvSpPr>
            <a:spLocks noChangeArrowheads="1"/>
          </p:cNvSpPr>
          <p:nvPr/>
        </p:nvSpPr>
        <p:spPr bwMode="auto">
          <a:xfrm>
            <a:off x="6603821" y="240255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3" name="Oval 98"/>
          <p:cNvSpPr>
            <a:spLocks noChangeArrowheads="1"/>
          </p:cNvSpPr>
          <p:nvPr/>
        </p:nvSpPr>
        <p:spPr bwMode="auto">
          <a:xfrm>
            <a:off x="7467412" y="3266653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4" name="Oval 98"/>
          <p:cNvSpPr>
            <a:spLocks noChangeArrowheads="1"/>
          </p:cNvSpPr>
          <p:nvPr/>
        </p:nvSpPr>
        <p:spPr bwMode="auto">
          <a:xfrm>
            <a:off x="7179380" y="3266653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5" name="Oval 98"/>
          <p:cNvSpPr>
            <a:spLocks noChangeArrowheads="1"/>
          </p:cNvSpPr>
          <p:nvPr/>
        </p:nvSpPr>
        <p:spPr bwMode="auto">
          <a:xfrm>
            <a:off x="7755444" y="3266653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6" name="Oval 98"/>
          <p:cNvSpPr>
            <a:spLocks noChangeArrowheads="1"/>
          </p:cNvSpPr>
          <p:nvPr/>
        </p:nvSpPr>
        <p:spPr bwMode="auto">
          <a:xfrm>
            <a:off x="6891853" y="456279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7" name="Oval 98"/>
          <p:cNvSpPr>
            <a:spLocks noChangeArrowheads="1"/>
          </p:cNvSpPr>
          <p:nvPr/>
        </p:nvSpPr>
        <p:spPr bwMode="auto">
          <a:xfrm>
            <a:off x="7467917" y="456279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8" name="Oval 98"/>
          <p:cNvSpPr>
            <a:spLocks noChangeArrowheads="1"/>
          </p:cNvSpPr>
          <p:nvPr/>
        </p:nvSpPr>
        <p:spPr bwMode="auto">
          <a:xfrm>
            <a:off x="8043981" y="456279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9" name="Oval 98"/>
          <p:cNvSpPr>
            <a:spLocks noChangeArrowheads="1"/>
          </p:cNvSpPr>
          <p:nvPr/>
        </p:nvSpPr>
        <p:spPr bwMode="auto">
          <a:xfrm>
            <a:off x="7179885" y="456279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90" name="Oval 98"/>
          <p:cNvSpPr>
            <a:spLocks noChangeArrowheads="1"/>
          </p:cNvSpPr>
          <p:nvPr/>
        </p:nvSpPr>
        <p:spPr bwMode="auto">
          <a:xfrm>
            <a:off x="7755949" y="456279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91" name="Textfeld 290"/>
          <p:cNvSpPr txBox="1"/>
          <p:nvPr/>
        </p:nvSpPr>
        <p:spPr>
          <a:xfrm>
            <a:off x="4204068" y="2771993"/>
            <a:ext cx="136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latin typeface="+mn-lt"/>
              </a:rPr>
              <a:t>Perceptrons</a:t>
            </a:r>
            <a:endParaRPr lang="de-DE" sz="1400" b="1" dirty="0">
              <a:latin typeface="+mn-lt"/>
            </a:endParaRPr>
          </a:p>
        </p:txBody>
      </p:sp>
      <p:cxnSp>
        <p:nvCxnSpPr>
          <p:cNvPr id="292" name="Gekrümmte Verbindung 291"/>
          <p:cNvCxnSpPr>
            <a:stCxn id="291" idx="3"/>
          </p:cNvCxnSpPr>
          <p:nvPr/>
        </p:nvCxnSpPr>
        <p:spPr bwMode="auto">
          <a:xfrm>
            <a:off x="5572550" y="2925882"/>
            <a:ext cx="736847" cy="1298753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3" name="Textfeld 292"/>
          <p:cNvSpPr txBox="1"/>
          <p:nvPr/>
        </p:nvSpPr>
        <p:spPr>
          <a:xfrm>
            <a:off x="3762815" y="3629226"/>
            <a:ext cx="172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latin typeface="+mn-lt"/>
              </a:rPr>
              <a:t>Gaussian</a:t>
            </a:r>
            <a:r>
              <a:rPr lang="de-DE" sz="1400" dirty="0" smtClean="0">
                <a:latin typeface="+mn-lt"/>
              </a:rPr>
              <a:t> Units</a:t>
            </a:r>
            <a:endParaRPr lang="de-DE" sz="1400" b="1" dirty="0">
              <a:latin typeface="+mn-lt"/>
            </a:endParaRPr>
          </a:p>
        </p:txBody>
      </p:sp>
      <p:cxnSp>
        <p:nvCxnSpPr>
          <p:cNvPr id="294" name="Gekrümmte Verbindung 293"/>
          <p:cNvCxnSpPr>
            <a:endCxn id="237" idx="1"/>
          </p:cNvCxnSpPr>
          <p:nvPr/>
        </p:nvCxnSpPr>
        <p:spPr bwMode="auto">
          <a:xfrm>
            <a:off x="5572550" y="3783115"/>
            <a:ext cx="736847" cy="873568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5" name="Gekrümmte Verbindung 294"/>
          <p:cNvCxnSpPr/>
          <p:nvPr/>
        </p:nvCxnSpPr>
        <p:spPr bwMode="auto">
          <a:xfrm flipV="1">
            <a:off x="5572550" y="2066323"/>
            <a:ext cx="736847" cy="171679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rade Verbindung mit Pfeil 295"/>
          <p:cNvCxnSpPr>
            <a:stCxn id="291" idx="3"/>
          </p:cNvCxnSpPr>
          <p:nvPr/>
        </p:nvCxnSpPr>
        <p:spPr bwMode="auto">
          <a:xfrm>
            <a:off x="5572550" y="2925882"/>
            <a:ext cx="736847" cy="2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Abgerundetes Rechteck 68"/>
          <p:cNvSpPr/>
          <p:nvPr/>
        </p:nvSpPr>
        <p:spPr bwMode="auto">
          <a:xfrm>
            <a:off x="769364" y="1227651"/>
            <a:ext cx="4954764" cy="2460077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/>
          <a:lstStyle/>
          <a:p>
            <a:pPr eaLnBrk="0" hangingPunct="0">
              <a:defRPr/>
            </a:pPr>
            <a:endParaRPr lang="de-DE" dirty="0">
              <a:latin typeface="Times"/>
              <a:cs typeface="+mn-cs"/>
            </a:endParaRPr>
          </a:p>
        </p:txBody>
      </p:sp>
      <p:sp>
        <p:nvSpPr>
          <p:cNvPr id="70" name="Inhaltsplatzhalter 2"/>
          <p:cNvSpPr>
            <a:spLocks noGrp="1"/>
          </p:cNvSpPr>
          <p:nvPr>
            <p:ph idx="1"/>
          </p:nvPr>
        </p:nvSpPr>
        <p:spPr>
          <a:xfrm>
            <a:off x="993553" y="1340768"/>
            <a:ext cx="1517821" cy="36403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de-DE" sz="1600" dirty="0" err="1" smtClean="0"/>
              <a:t>Perceptron</a:t>
            </a:r>
            <a:endParaRPr lang="de-DE" sz="1600" dirty="0"/>
          </a:p>
        </p:txBody>
      </p:sp>
      <p:pic>
        <p:nvPicPr>
          <p:cNvPr id="71" name="Grafik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03" y="1814380"/>
            <a:ext cx="1296142" cy="1135222"/>
          </a:xfrm>
          <a:prstGeom prst="rect">
            <a:avLst/>
          </a:prstGeom>
        </p:spPr>
      </p:pic>
      <p:pic>
        <p:nvPicPr>
          <p:cNvPr id="72" name="Grafik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03" y="1709449"/>
            <a:ext cx="2209800" cy="1828800"/>
          </a:xfrm>
          <a:prstGeom prst="rect">
            <a:avLst/>
          </a:prstGeom>
        </p:spPr>
      </p:pic>
      <p:cxnSp>
        <p:nvCxnSpPr>
          <p:cNvPr id="73" name="Gerade Verbindung 72"/>
          <p:cNvCxnSpPr/>
          <p:nvPr/>
        </p:nvCxnSpPr>
        <p:spPr bwMode="auto">
          <a:xfrm>
            <a:off x="3347864" y="2066321"/>
            <a:ext cx="1872209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feld 73"/>
          <p:cNvSpPr txBox="1"/>
          <p:nvPr/>
        </p:nvSpPr>
        <p:spPr>
          <a:xfrm>
            <a:off x="4672714" y="144754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75" name="Textfeld 74"/>
          <p:cNvSpPr txBox="1"/>
          <p:nvPr/>
        </p:nvSpPr>
        <p:spPr>
          <a:xfrm>
            <a:off x="4672714" y="265595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69364" y="3854542"/>
            <a:ext cx="4954763" cy="2461284"/>
            <a:chOff x="769364" y="3854542"/>
            <a:chExt cx="4954763" cy="2461284"/>
          </a:xfrm>
        </p:grpSpPr>
        <p:sp>
          <p:nvSpPr>
            <p:cNvPr id="76" name="Abgerundetes Rechteck 75"/>
            <p:cNvSpPr/>
            <p:nvPr/>
          </p:nvSpPr>
          <p:spPr bwMode="auto">
            <a:xfrm>
              <a:off x="769364" y="3854542"/>
              <a:ext cx="4954763" cy="2461284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7" name="Inhaltsplatzhalter 2"/>
            <p:cNvSpPr txBox="1">
              <a:spLocks/>
            </p:cNvSpPr>
            <p:nvPr/>
          </p:nvSpPr>
          <p:spPr bwMode="auto">
            <a:xfrm>
              <a:off x="998546" y="4005064"/>
              <a:ext cx="1517821" cy="364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190500" indent="-1905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9913" indent="-188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046163" indent="-1873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522413" indent="-1873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998663" indent="-1873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455863" indent="-1873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13063" indent="-1873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370263" indent="-1873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27463" indent="-1873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Times" pitchFamily="18" charset="0"/>
                <a:buNone/>
                <a:defRPr/>
              </a:pPr>
              <a:r>
                <a:rPr lang="de-DE" sz="1600" kern="0" dirty="0" err="1" smtClean="0"/>
                <a:t>Gauss</a:t>
              </a:r>
              <a:r>
                <a:rPr lang="de-DE" sz="1600" kern="0" dirty="0" smtClean="0"/>
                <a:t> Units</a:t>
              </a:r>
              <a:endParaRPr lang="de-DE" sz="1600" kern="0" dirty="0"/>
            </a:p>
          </p:txBody>
        </p:sp>
        <p:pic>
          <p:nvPicPr>
            <p:cNvPr id="78" name="Grafik 7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303" y="4623949"/>
              <a:ext cx="1716540" cy="1037076"/>
            </a:xfrm>
            <a:prstGeom prst="rect">
              <a:avLst/>
            </a:prstGeom>
          </p:spPr>
        </p:pic>
        <p:pic>
          <p:nvPicPr>
            <p:cNvPr id="79" name="Grafik 7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03" y="4318518"/>
              <a:ext cx="2209800" cy="1828800"/>
            </a:xfrm>
            <a:prstGeom prst="rect">
              <a:avLst/>
            </a:prstGeom>
          </p:spPr>
        </p:pic>
        <p:sp>
          <p:nvSpPr>
            <p:cNvPr id="80" name="Textfeld 79"/>
            <p:cNvSpPr txBox="1"/>
            <p:nvPr/>
          </p:nvSpPr>
          <p:spPr>
            <a:xfrm>
              <a:off x="4832277" y="416228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44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hteck 2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Autoencoders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are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artificial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neuronal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networks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…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553890" y="2132856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Artificial</a:t>
            </a:r>
            <a:r>
              <a:rPr lang="de-DE" sz="1800" dirty="0" smtClean="0"/>
              <a:t> Neuronal Network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237" name="Abgerundetes Rechteck 236"/>
          <p:cNvSpPr/>
          <p:nvPr/>
        </p:nvSpPr>
        <p:spPr bwMode="auto">
          <a:xfrm>
            <a:off x="6309397" y="4505403"/>
            <a:ext cx="2511074" cy="302559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3" name="Abgerundetes Rechteck 242"/>
          <p:cNvSpPr/>
          <p:nvPr/>
        </p:nvSpPr>
        <p:spPr bwMode="auto">
          <a:xfrm>
            <a:off x="6309397" y="1915043"/>
            <a:ext cx="2511074" cy="302559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4" name="Oval 98"/>
          <p:cNvSpPr>
            <a:spLocks noChangeArrowheads="1"/>
          </p:cNvSpPr>
          <p:nvPr/>
        </p:nvSpPr>
        <p:spPr bwMode="auto">
          <a:xfrm>
            <a:off x="6884985" y="197243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45" name="Oval 98"/>
          <p:cNvSpPr>
            <a:spLocks noChangeArrowheads="1"/>
          </p:cNvSpPr>
          <p:nvPr/>
        </p:nvSpPr>
        <p:spPr bwMode="auto">
          <a:xfrm>
            <a:off x="7461049" y="197243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46" name="Oval 98"/>
          <p:cNvSpPr>
            <a:spLocks noChangeArrowheads="1"/>
          </p:cNvSpPr>
          <p:nvPr/>
        </p:nvSpPr>
        <p:spPr bwMode="auto">
          <a:xfrm>
            <a:off x="8037113" y="197243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47" name="Oval 98"/>
          <p:cNvSpPr>
            <a:spLocks noChangeArrowheads="1"/>
          </p:cNvSpPr>
          <p:nvPr/>
        </p:nvSpPr>
        <p:spPr bwMode="auto">
          <a:xfrm>
            <a:off x="7173017" y="197243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48" name="Oval 98"/>
          <p:cNvSpPr>
            <a:spLocks noChangeArrowheads="1"/>
          </p:cNvSpPr>
          <p:nvPr/>
        </p:nvSpPr>
        <p:spPr bwMode="auto">
          <a:xfrm>
            <a:off x="7749081" y="197243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49" name="Textfeld 248"/>
          <p:cNvSpPr txBox="1"/>
          <p:nvPr/>
        </p:nvSpPr>
        <p:spPr>
          <a:xfrm>
            <a:off x="6309397" y="1321023"/>
            <a:ext cx="251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+mn-lt"/>
              </a:rPr>
              <a:t>i</a:t>
            </a:r>
            <a:r>
              <a:rPr lang="de-DE" sz="1400" dirty="0" err="1" smtClean="0">
                <a:latin typeface="+mn-lt"/>
              </a:rPr>
              <a:t>nput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data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b="1" dirty="0" smtClean="0">
                <a:latin typeface="+mn-lt"/>
              </a:rPr>
              <a:t>X</a:t>
            </a:r>
            <a:endParaRPr lang="de-DE" sz="1400" b="1" dirty="0">
              <a:latin typeface="+mn-lt"/>
            </a:endParaRPr>
          </a:p>
        </p:txBody>
      </p:sp>
      <p:sp>
        <p:nvSpPr>
          <p:cNvPr id="250" name="Textfeld 249"/>
          <p:cNvSpPr txBox="1"/>
          <p:nvPr/>
        </p:nvSpPr>
        <p:spPr>
          <a:xfrm>
            <a:off x="6309398" y="5085184"/>
            <a:ext cx="251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>
                <a:latin typeface="+mn-lt"/>
              </a:rPr>
              <a:t>output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data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b="1" dirty="0" smtClean="0">
                <a:latin typeface="+mn-lt"/>
              </a:rPr>
              <a:t>X‘</a:t>
            </a:r>
            <a:endParaRPr lang="de-DE" sz="1400" b="1" dirty="0">
              <a:latin typeface="+mn-lt"/>
            </a:endParaRPr>
          </a:p>
        </p:txBody>
      </p:sp>
      <p:cxnSp>
        <p:nvCxnSpPr>
          <p:cNvPr id="251" name="Gerade Verbindung mit Pfeil 250"/>
          <p:cNvCxnSpPr>
            <a:stCxn id="249" idx="2"/>
            <a:endCxn id="243" idx="0"/>
          </p:cNvCxnSpPr>
          <p:nvPr/>
        </p:nvCxnSpPr>
        <p:spPr bwMode="auto">
          <a:xfrm>
            <a:off x="7564934" y="1628800"/>
            <a:ext cx="0" cy="2862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" name="Gerade Verbindung mit Pfeil 251"/>
          <p:cNvCxnSpPr>
            <a:stCxn id="237" idx="2"/>
            <a:endCxn id="250" idx="0"/>
          </p:cNvCxnSpPr>
          <p:nvPr/>
        </p:nvCxnSpPr>
        <p:spPr bwMode="auto">
          <a:xfrm>
            <a:off x="7564934" y="4807962"/>
            <a:ext cx="1" cy="2772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3" name="Gerade Verbindung mit Pfeil 252"/>
          <p:cNvCxnSpPr>
            <a:stCxn id="243" idx="2"/>
          </p:cNvCxnSpPr>
          <p:nvPr/>
        </p:nvCxnSpPr>
        <p:spPr bwMode="auto">
          <a:xfrm>
            <a:off x="7564934" y="2217602"/>
            <a:ext cx="0" cy="127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4" name="Gerade Verbindung mit Pfeil 253"/>
          <p:cNvCxnSpPr/>
          <p:nvPr/>
        </p:nvCxnSpPr>
        <p:spPr bwMode="auto">
          <a:xfrm>
            <a:off x="7564934" y="2647722"/>
            <a:ext cx="0" cy="129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" name="Gerade Verbindung mit Pfeil 254"/>
          <p:cNvCxnSpPr/>
          <p:nvPr/>
        </p:nvCxnSpPr>
        <p:spPr bwMode="auto">
          <a:xfrm>
            <a:off x="7564934" y="3079770"/>
            <a:ext cx="0" cy="129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" name="Gerade Verbindung mit Pfeil 255"/>
          <p:cNvCxnSpPr/>
          <p:nvPr/>
        </p:nvCxnSpPr>
        <p:spPr bwMode="auto">
          <a:xfrm>
            <a:off x="7564934" y="3511818"/>
            <a:ext cx="0" cy="135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" name="Gerade Verbindung mit Pfeil 256"/>
          <p:cNvCxnSpPr/>
          <p:nvPr/>
        </p:nvCxnSpPr>
        <p:spPr bwMode="auto">
          <a:xfrm>
            <a:off x="7564934" y="3949427"/>
            <a:ext cx="0" cy="123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" name="Gerade Verbindung mit Pfeil 257"/>
          <p:cNvCxnSpPr>
            <a:endCxn id="237" idx="0"/>
          </p:cNvCxnSpPr>
          <p:nvPr/>
        </p:nvCxnSpPr>
        <p:spPr bwMode="auto">
          <a:xfrm>
            <a:off x="7564934" y="4375914"/>
            <a:ext cx="0" cy="129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9" name="Oval 98"/>
          <p:cNvSpPr>
            <a:spLocks noChangeArrowheads="1"/>
          </p:cNvSpPr>
          <p:nvPr/>
        </p:nvSpPr>
        <p:spPr bwMode="auto">
          <a:xfrm>
            <a:off x="6885461" y="2849154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0" name="Oval 98"/>
          <p:cNvSpPr>
            <a:spLocks noChangeArrowheads="1"/>
          </p:cNvSpPr>
          <p:nvPr/>
        </p:nvSpPr>
        <p:spPr bwMode="auto">
          <a:xfrm>
            <a:off x="7461525" y="2849154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1" name="Oval 98"/>
          <p:cNvSpPr>
            <a:spLocks noChangeArrowheads="1"/>
          </p:cNvSpPr>
          <p:nvPr/>
        </p:nvSpPr>
        <p:spPr bwMode="auto">
          <a:xfrm>
            <a:off x="8037589" y="2849154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2" name="Oval 98"/>
          <p:cNvSpPr>
            <a:spLocks noChangeArrowheads="1"/>
          </p:cNvSpPr>
          <p:nvPr/>
        </p:nvSpPr>
        <p:spPr bwMode="auto">
          <a:xfrm>
            <a:off x="7173493" y="2849154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3" name="Oval 98"/>
          <p:cNvSpPr>
            <a:spLocks noChangeArrowheads="1"/>
          </p:cNvSpPr>
          <p:nvPr/>
        </p:nvSpPr>
        <p:spPr bwMode="auto">
          <a:xfrm>
            <a:off x="7749557" y="2849154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4" name="Oval 98"/>
          <p:cNvSpPr>
            <a:spLocks noChangeArrowheads="1"/>
          </p:cNvSpPr>
          <p:nvPr/>
        </p:nvSpPr>
        <p:spPr bwMode="auto">
          <a:xfrm>
            <a:off x="6885461" y="3704262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5" name="Oval 98"/>
          <p:cNvSpPr>
            <a:spLocks noChangeArrowheads="1"/>
          </p:cNvSpPr>
          <p:nvPr/>
        </p:nvSpPr>
        <p:spPr bwMode="auto">
          <a:xfrm>
            <a:off x="7461525" y="3704262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6" name="Oval 98"/>
          <p:cNvSpPr>
            <a:spLocks noChangeArrowheads="1"/>
          </p:cNvSpPr>
          <p:nvPr/>
        </p:nvSpPr>
        <p:spPr bwMode="auto">
          <a:xfrm>
            <a:off x="8037589" y="3704262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7" name="Oval 98"/>
          <p:cNvSpPr>
            <a:spLocks noChangeArrowheads="1"/>
          </p:cNvSpPr>
          <p:nvPr/>
        </p:nvSpPr>
        <p:spPr bwMode="auto">
          <a:xfrm>
            <a:off x="7173493" y="3704262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8" name="Oval 98"/>
          <p:cNvSpPr>
            <a:spLocks noChangeArrowheads="1"/>
          </p:cNvSpPr>
          <p:nvPr/>
        </p:nvSpPr>
        <p:spPr bwMode="auto">
          <a:xfrm>
            <a:off x="7749557" y="3704262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9" name="Oval 98"/>
          <p:cNvSpPr>
            <a:spLocks noChangeArrowheads="1"/>
          </p:cNvSpPr>
          <p:nvPr/>
        </p:nvSpPr>
        <p:spPr bwMode="auto">
          <a:xfrm>
            <a:off x="6885461" y="4130749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0" name="Oval 98"/>
          <p:cNvSpPr>
            <a:spLocks noChangeArrowheads="1"/>
          </p:cNvSpPr>
          <p:nvPr/>
        </p:nvSpPr>
        <p:spPr bwMode="auto">
          <a:xfrm>
            <a:off x="7461525" y="4130749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1" name="Oval 98"/>
          <p:cNvSpPr>
            <a:spLocks noChangeArrowheads="1"/>
          </p:cNvSpPr>
          <p:nvPr/>
        </p:nvSpPr>
        <p:spPr bwMode="auto">
          <a:xfrm>
            <a:off x="8037589" y="4130749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2" name="Oval 98"/>
          <p:cNvSpPr>
            <a:spLocks noChangeArrowheads="1"/>
          </p:cNvSpPr>
          <p:nvPr/>
        </p:nvSpPr>
        <p:spPr bwMode="auto">
          <a:xfrm>
            <a:off x="7173493" y="4130749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3" name="Oval 98"/>
          <p:cNvSpPr>
            <a:spLocks noChangeArrowheads="1"/>
          </p:cNvSpPr>
          <p:nvPr/>
        </p:nvSpPr>
        <p:spPr bwMode="auto">
          <a:xfrm>
            <a:off x="7749557" y="4130749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4" name="Oval 98"/>
          <p:cNvSpPr>
            <a:spLocks noChangeArrowheads="1"/>
          </p:cNvSpPr>
          <p:nvPr/>
        </p:nvSpPr>
        <p:spPr bwMode="auto">
          <a:xfrm>
            <a:off x="8325621" y="413074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5" name="Oval 98"/>
          <p:cNvSpPr>
            <a:spLocks noChangeArrowheads="1"/>
          </p:cNvSpPr>
          <p:nvPr/>
        </p:nvSpPr>
        <p:spPr bwMode="auto">
          <a:xfrm>
            <a:off x="6597429" y="4130749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6" name="Oval 98"/>
          <p:cNvSpPr>
            <a:spLocks noChangeArrowheads="1"/>
          </p:cNvSpPr>
          <p:nvPr/>
        </p:nvSpPr>
        <p:spPr bwMode="auto">
          <a:xfrm>
            <a:off x="6891853" y="240255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7" name="Oval 98"/>
          <p:cNvSpPr>
            <a:spLocks noChangeArrowheads="1"/>
          </p:cNvSpPr>
          <p:nvPr/>
        </p:nvSpPr>
        <p:spPr bwMode="auto">
          <a:xfrm>
            <a:off x="7467917" y="240255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8" name="Oval 98"/>
          <p:cNvSpPr>
            <a:spLocks noChangeArrowheads="1"/>
          </p:cNvSpPr>
          <p:nvPr/>
        </p:nvSpPr>
        <p:spPr bwMode="auto">
          <a:xfrm>
            <a:off x="8043981" y="240255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9" name="Oval 98"/>
          <p:cNvSpPr>
            <a:spLocks noChangeArrowheads="1"/>
          </p:cNvSpPr>
          <p:nvPr/>
        </p:nvSpPr>
        <p:spPr bwMode="auto">
          <a:xfrm>
            <a:off x="7179885" y="240255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0" name="Oval 98"/>
          <p:cNvSpPr>
            <a:spLocks noChangeArrowheads="1"/>
          </p:cNvSpPr>
          <p:nvPr/>
        </p:nvSpPr>
        <p:spPr bwMode="auto">
          <a:xfrm>
            <a:off x="7755949" y="240255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1" name="Oval 98"/>
          <p:cNvSpPr>
            <a:spLocks noChangeArrowheads="1"/>
          </p:cNvSpPr>
          <p:nvPr/>
        </p:nvSpPr>
        <p:spPr bwMode="auto">
          <a:xfrm>
            <a:off x="8332013" y="2402557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2" name="Oval 98"/>
          <p:cNvSpPr>
            <a:spLocks noChangeArrowheads="1"/>
          </p:cNvSpPr>
          <p:nvPr/>
        </p:nvSpPr>
        <p:spPr bwMode="auto">
          <a:xfrm>
            <a:off x="6603821" y="240255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3" name="Oval 98"/>
          <p:cNvSpPr>
            <a:spLocks noChangeArrowheads="1"/>
          </p:cNvSpPr>
          <p:nvPr/>
        </p:nvSpPr>
        <p:spPr bwMode="auto">
          <a:xfrm>
            <a:off x="7467412" y="3266653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4" name="Oval 98"/>
          <p:cNvSpPr>
            <a:spLocks noChangeArrowheads="1"/>
          </p:cNvSpPr>
          <p:nvPr/>
        </p:nvSpPr>
        <p:spPr bwMode="auto">
          <a:xfrm>
            <a:off x="7179380" y="3266653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5" name="Oval 98"/>
          <p:cNvSpPr>
            <a:spLocks noChangeArrowheads="1"/>
          </p:cNvSpPr>
          <p:nvPr/>
        </p:nvSpPr>
        <p:spPr bwMode="auto">
          <a:xfrm>
            <a:off x="7755444" y="3266653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6" name="Oval 98"/>
          <p:cNvSpPr>
            <a:spLocks noChangeArrowheads="1"/>
          </p:cNvSpPr>
          <p:nvPr/>
        </p:nvSpPr>
        <p:spPr bwMode="auto">
          <a:xfrm>
            <a:off x="6891853" y="456279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7" name="Oval 98"/>
          <p:cNvSpPr>
            <a:spLocks noChangeArrowheads="1"/>
          </p:cNvSpPr>
          <p:nvPr/>
        </p:nvSpPr>
        <p:spPr bwMode="auto">
          <a:xfrm>
            <a:off x="7467917" y="456279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8" name="Oval 98"/>
          <p:cNvSpPr>
            <a:spLocks noChangeArrowheads="1"/>
          </p:cNvSpPr>
          <p:nvPr/>
        </p:nvSpPr>
        <p:spPr bwMode="auto">
          <a:xfrm>
            <a:off x="8043981" y="456279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9" name="Oval 98"/>
          <p:cNvSpPr>
            <a:spLocks noChangeArrowheads="1"/>
          </p:cNvSpPr>
          <p:nvPr/>
        </p:nvSpPr>
        <p:spPr bwMode="auto">
          <a:xfrm>
            <a:off x="7179885" y="456279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90" name="Oval 98"/>
          <p:cNvSpPr>
            <a:spLocks noChangeArrowheads="1"/>
          </p:cNvSpPr>
          <p:nvPr/>
        </p:nvSpPr>
        <p:spPr bwMode="auto">
          <a:xfrm>
            <a:off x="7755949" y="456279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91" name="Textfeld 290"/>
          <p:cNvSpPr txBox="1"/>
          <p:nvPr/>
        </p:nvSpPr>
        <p:spPr>
          <a:xfrm>
            <a:off x="4204068" y="2771993"/>
            <a:ext cx="136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latin typeface="+mn-lt"/>
              </a:rPr>
              <a:t>Perceptrons</a:t>
            </a:r>
            <a:endParaRPr lang="de-DE" sz="1400" b="1" dirty="0">
              <a:latin typeface="+mn-lt"/>
            </a:endParaRPr>
          </a:p>
        </p:txBody>
      </p:sp>
      <p:cxnSp>
        <p:nvCxnSpPr>
          <p:cNvPr id="292" name="Gekrümmte Verbindung 291"/>
          <p:cNvCxnSpPr>
            <a:stCxn id="291" idx="3"/>
          </p:cNvCxnSpPr>
          <p:nvPr/>
        </p:nvCxnSpPr>
        <p:spPr bwMode="auto">
          <a:xfrm>
            <a:off x="5572550" y="2925882"/>
            <a:ext cx="736847" cy="1298753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3" name="Textfeld 292"/>
          <p:cNvSpPr txBox="1"/>
          <p:nvPr/>
        </p:nvSpPr>
        <p:spPr>
          <a:xfrm>
            <a:off x="3762815" y="3629226"/>
            <a:ext cx="172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latin typeface="+mn-lt"/>
              </a:rPr>
              <a:t>Gaussian</a:t>
            </a:r>
            <a:r>
              <a:rPr lang="de-DE" sz="1400" dirty="0" smtClean="0">
                <a:latin typeface="+mn-lt"/>
              </a:rPr>
              <a:t> Units</a:t>
            </a:r>
            <a:endParaRPr lang="de-DE" sz="1400" b="1" dirty="0">
              <a:latin typeface="+mn-lt"/>
            </a:endParaRPr>
          </a:p>
        </p:txBody>
      </p:sp>
      <p:cxnSp>
        <p:nvCxnSpPr>
          <p:cNvPr id="294" name="Gekrümmte Verbindung 293"/>
          <p:cNvCxnSpPr>
            <a:endCxn id="237" idx="1"/>
          </p:cNvCxnSpPr>
          <p:nvPr/>
        </p:nvCxnSpPr>
        <p:spPr bwMode="auto">
          <a:xfrm>
            <a:off x="5572550" y="3783115"/>
            <a:ext cx="736847" cy="873568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5" name="Gekrümmte Verbindung 294"/>
          <p:cNvCxnSpPr/>
          <p:nvPr/>
        </p:nvCxnSpPr>
        <p:spPr bwMode="auto">
          <a:xfrm flipV="1">
            <a:off x="5572550" y="2066323"/>
            <a:ext cx="736847" cy="171679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rade Verbindung mit Pfeil 295"/>
          <p:cNvCxnSpPr>
            <a:stCxn id="291" idx="3"/>
          </p:cNvCxnSpPr>
          <p:nvPr/>
        </p:nvCxnSpPr>
        <p:spPr bwMode="auto">
          <a:xfrm>
            <a:off x="5572550" y="2925882"/>
            <a:ext cx="736847" cy="2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741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553890" y="213285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Artificial</a:t>
            </a:r>
            <a:r>
              <a:rPr lang="de-DE" sz="1800" dirty="0" smtClean="0"/>
              <a:t> Neuronal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Multiple </a:t>
            </a:r>
            <a:r>
              <a:rPr lang="de-DE" sz="1800" dirty="0" err="1" smtClean="0"/>
              <a:t>hidden</a:t>
            </a:r>
            <a:r>
              <a:rPr lang="de-DE" sz="1800" dirty="0" smtClean="0"/>
              <a:t> </a:t>
            </a:r>
            <a:r>
              <a:rPr lang="de-DE" sz="1800" dirty="0" err="1" smtClean="0"/>
              <a:t>layers</a:t>
            </a:r>
            <a:endParaRPr lang="de-DE" sz="1800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69" name="Rechteck 68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…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with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multiple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hidden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layers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.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3762815" y="3629226"/>
            <a:ext cx="172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latin typeface="+mn-lt"/>
              </a:rPr>
              <a:t>Gaussian</a:t>
            </a:r>
            <a:r>
              <a:rPr lang="de-DE" sz="1400" dirty="0" smtClean="0">
                <a:latin typeface="+mn-lt"/>
              </a:rPr>
              <a:t> Units</a:t>
            </a:r>
            <a:endParaRPr lang="de-DE" sz="1400" b="1" dirty="0">
              <a:latin typeface="+mn-lt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4116278" y="1321023"/>
            <a:ext cx="4704194" cy="4071938"/>
            <a:chOff x="4116278" y="1321023"/>
            <a:chExt cx="4704194" cy="4071938"/>
          </a:xfrm>
        </p:grpSpPr>
        <p:sp>
          <p:nvSpPr>
            <p:cNvPr id="71" name="Abgerundetes Rechteck 7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2" name="Abgerundetes Rechteck 7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3" name="Abgerundetes Rechteck 7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6" name="Abgerundetes Rechteck 7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7" name="Abgerundetes Rechteck 7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7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85" name="Gerade Verbindung mit Pfeil 84"/>
            <p:cNvCxnSpPr>
              <a:stCxn id="83" idx="2"/>
              <a:endCxn id="7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mit Pfeil 85"/>
            <p:cNvCxnSpPr>
              <a:stCxn id="71" idx="2"/>
              <a:endCxn id="8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mit Pfeil 86"/>
            <p:cNvCxnSpPr>
              <a:stCxn id="77" idx="2"/>
              <a:endCxn id="7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mit Pfeil 87"/>
            <p:cNvCxnSpPr>
              <a:stCxn id="76" idx="2"/>
              <a:endCxn id="7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mit Pfeil 88"/>
            <p:cNvCxnSpPr>
              <a:stCxn id="75" idx="2"/>
              <a:endCxn id="7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mit Pfeil 89"/>
            <p:cNvCxnSpPr>
              <a:stCxn id="74" idx="2"/>
              <a:endCxn id="7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mit Pfeil 90"/>
            <p:cNvCxnSpPr>
              <a:stCxn id="73" idx="2"/>
              <a:endCxn id="7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mit Pfeil 91"/>
            <p:cNvCxnSpPr>
              <a:stCxn id="72" idx="2"/>
              <a:endCxn id="7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4204068" y="2771993"/>
              <a:ext cx="1368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dirty="0" err="1" smtClean="0">
                  <a:latin typeface="+mn-lt"/>
                </a:rPr>
                <a:t>Perceptrons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26" name="Gekrümmte Verbindung 125"/>
            <p:cNvCxnSpPr>
              <a:stCxn id="125" idx="3"/>
              <a:endCxn id="72" idx="1"/>
            </p:cNvCxnSpPr>
            <p:nvPr/>
          </p:nvCxnSpPr>
          <p:spPr bwMode="auto">
            <a:xfrm>
              <a:off x="5572550" y="2925882"/>
              <a:ext cx="736847" cy="1298753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Gekrümmte Verbindung 127"/>
            <p:cNvCxnSpPr>
              <a:endCxn id="71" idx="1"/>
            </p:cNvCxnSpPr>
            <p:nvPr/>
          </p:nvCxnSpPr>
          <p:spPr bwMode="auto">
            <a:xfrm>
              <a:off x="5572550" y="3783115"/>
              <a:ext cx="736847" cy="873568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Gekrümmte Verbindung 128"/>
            <p:cNvCxnSpPr/>
            <p:nvPr/>
          </p:nvCxnSpPr>
          <p:spPr bwMode="auto">
            <a:xfrm flipV="1">
              <a:off x="5572550" y="2066323"/>
              <a:ext cx="736847" cy="1716792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Gerade Verbindung mit Pfeil 129"/>
            <p:cNvCxnSpPr>
              <a:stCxn id="125" idx="3"/>
              <a:endCxn id="75" idx="1"/>
            </p:cNvCxnSpPr>
            <p:nvPr/>
          </p:nvCxnSpPr>
          <p:spPr bwMode="auto">
            <a:xfrm>
              <a:off x="5572550" y="2925882"/>
              <a:ext cx="736847" cy="26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" name="Textfeld 1"/>
            <p:cNvSpPr txBox="1"/>
            <p:nvPr/>
          </p:nvSpPr>
          <p:spPr>
            <a:xfrm>
              <a:off x="4116278" y="3904734"/>
              <a:ext cx="1186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+mn-lt"/>
                </a:rPr>
                <a:t>(Visible </a:t>
              </a:r>
              <a:r>
                <a:rPr lang="de-DE" sz="1200" dirty="0" err="1" smtClean="0">
                  <a:latin typeface="+mn-lt"/>
                </a:rPr>
                <a:t>layers</a:t>
              </a:r>
              <a:r>
                <a:rPr lang="de-DE" sz="1200" dirty="0" smtClean="0">
                  <a:latin typeface="+mn-lt"/>
                </a:rPr>
                <a:t>)</a:t>
              </a:r>
              <a:endParaRPr lang="de-DE" sz="1200" dirty="0">
                <a:latin typeface="+mn-lt"/>
              </a:endParaRPr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4366033" y="3040118"/>
              <a:ext cx="1223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+mn-lt"/>
                </a:rPr>
                <a:t>(Hidden </a:t>
              </a:r>
              <a:r>
                <a:rPr lang="de-DE" sz="1200" dirty="0" err="1" smtClean="0">
                  <a:latin typeface="+mn-lt"/>
                </a:rPr>
                <a:t>layers</a:t>
              </a:r>
              <a:r>
                <a:rPr lang="de-DE" sz="1200" dirty="0" smtClean="0">
                  <a:latin typeface="+mn-lt"/>
                </a:rPr>
                <a:t>)</a:t>
              </a:r>
              <a:endParaRPr lang="de-DE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553890" y="213285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Artificial</a:t>
            </a:r>
            <a:r>
              <a:rPr lang="de-DE" sz="1800" dirty="0" smtClean="0"/>
              <a:t> Neuronal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Multiple </a:t>
            </a:r>
            <a:r>
              <a:rPr lang="de-DE" sz="1800" dirty="0" err="1" smtClean="0"/>
              <a:t>hidden</a:t>
            </a:r>
            <a:r>
              <a:rPr lang="de-DE" sz="1800" dirty="0" smtClean="0"/>
              <a:t> </a:t>
            </a:r>
            <a:r>
              <a:rPr lang="de-DE" sz="1800" dirty="0" err="1" smtClean="0"/>
              <a:t>layers</a:t>
            </a:r>
            <a:endParaRPr lang="de-DE" sz="1800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69" name="Rechteck 68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Such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networks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are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called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deep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networks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.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3762815" y="3629226"/>
            <a:ext cx="172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latin typeface="+mn-lt"/>
              </a:rPr>
              <a:t>Gaussian</a:t>
            </a:r>
            <a:r>
              <a:rPr lang="de-DE" sz="1400" dirty="0" smtClean="0">
                <a:latin typeface="+mn-lt"/>
              </a:rPr>
              <a:t> Units</a:t>
            </a:r>
            <a:endParaRPr lang="de-DE" sz="1400" b="1" dirty="0">
              <a:latin typeface="+mn-lt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4116278" y="1321023"/>
            <a:ext cx="4704194" cy="4071938"/>
            <a:chOff x="4116278" y="1321023"/>
            <a:chExt cx="4704194" cy="4071938"/>
          </a:xfrm>
        </p:grpSpPr>
        <p:sp>
          <p:nvSpPr>
            <p:cNvPr id="71" name="Abgerundetes Rechteck 7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2" name="Abgerundetes Rechteck 7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3" name="Abgerundetes Rechteck 7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6" name="Abgerundetes Rechteck 7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7" name="Abgerundetes Rechteck 7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7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85" name="Gerade Verbindung mit Pfeil 84"/>
            <p:cNvCxnSpPr>
              <a:stCxn id="83" idx="2"/>
              <a:endCxn id="7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mit Pfeil 85"/>
            <p:cNvCxnSpPr>
              <a:stCxn id="71" idx="2"/>
              <a:endCxn id="8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mit Pfeil 86"/>
            <p:cNvCxnSpPr>
              <a:stCxn id="77" idx="2"/>
              <a:endCxn id="7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mit Pfeil 87"/>
            <p:cNvCxnSpPr>
              <a:stCxn id="76" idx="2"/>
              <a:endCxn id="7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mit Pfeil 88"/>
            <p:cNvCxnSpPr>
              <a:stCxn id="75" idx="2"/>
              <a:endCxn id="7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mit Pfeil 89"/>
            <p:cNvCxnSpPr>
              <a:stCxn id="74" idx="2"/>
              <a:endCxn id="7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mit Pfeil 90"/>
            <p:cNvCxnSpPr>
              <a:stCxn id="73" idx="2"/>
              <a:endCxn id="7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mit Pfeil 91"/>
            <p:cNvCxnSpPr>
              <a:stCxn id="72" idx="2"/>
              <a:endCxn id="7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4204068" y="2771993"/>
              <a:ext cx="1368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dirty="0" err="1" smtClean="0">
                  <a:latin typeface="+mn-lt"/>
                </a:rPr>
                <a:t>Perceptrons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26" name="Gekrümmte Verbindung 125"/>
            <p:cNvCxnSpPr>
              <a:stCxn id="125" idx="3"/>
              <a:endCxn id="72" idx="1"/>
            </p:cNvCxnSpPr>
            <p:nvPr/>
          </p:nvCxnSpPr>
          <p:spPr bwMode="auto">
            <a:xfrm>
              <a:off x="5572550" y="2925882"/>
              <a:ext cx="736847" cy="1298753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Gekrümmte Verbindung 127"/>
            <p:cNvCxnSpPr>
              <a:endCxn id="71" idx="1"/>
            </p:cNvCxnSpPr>
            <p:nvPr/>
          </p:nvCxnSpPr>
          <p:spPr bwMode="auto">
            <a:xfrm>
              <a:off x="5572550" y="3783115"/>
              <a:ext cx="736847" cy="873568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Gekrümmte Verbindung 128"/>
            <p:cNvCxnSpPr/>
            <p:nvPr/>
          </p:nvCxnSpPr>
          <p:spPr bwMode="auto">
            <a:xfrm flipV="1">
              <a:off x="5572550" y="2066323"/>
              <a:ext cx="736847" cy="1716792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Gerade Verbindung mit Pfeil 129"/>
            <p:cNvCxnSpPr>
              <a:stCxn id="125" idx="3"/>
              <a:endCxn id="75" idx="1"/>
            </p:cNvCxnSpPr>
            <p:nvPr/>
          </p:nvCxnSpPr>
          <p:spPr bwMode="auto">
            <a:xfrm>
              <a:off x="5572550" y="2925882"/>
              <a:ext cx="736847" cy="26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" name="Textfeld 1"/>
            <p:cNvSpPr txBox="1"/>
            <p:nvPr/>
          </p:nvSpPr>
          <p:spPr>
            <a:xfrm>
              <a:off x="4116278" y="3904734"/>
              <a:ext cx="1186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+mn-lt"/>
                </a:rPr>
                <a:t>(Visible </a:t>
              </a:r>
              <a:r>
                <a:rPr lang="de-DE" sz="1200" dirty="0" err="1" smtClean="0">
                  <a:latin typeface="+mn-lt"/>
                </a:rPr>
                <a:t>layers</a:t>
              </a:r>
              <a:r>
                <a:rPr lang="de-DE" sz="1200" dirty="0" smtClean="0">
                  <a:latin typeface="+mn-lt"/>
                </a:rPr>
                <a:t>)</a:t>
              </a:r>
              <a:endParaRPr lang="de-DE" sz="1200" dirty="0">
                <a:latin typeface="+mn-lt"/>
              </a:endParaRPr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4366033" y="3040118"/>
              <a:ext cx="1223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+mn-lt"/>
                </a:rPr>
                <a:t>(Hidden </a:t>
              </a:r>
              <a:r>
                <a:rPr lang="de-DE" sz="1200" dirty="0" err="1" smtClean="0">
                  <a:latin typeface="+mn-lt"/>
                </a:rPr>
                <a:t>layers</a:t>
              </a:r>
              <a:r>
                <a:rPr lang="de-DE" sz="1200" dirty="0" smtClean="0">
                  <a:latin typeface="+mn-lt"/>
                </a:rPr>
                <a:t>)</a:t>
              </a:r>
              <a:endParaRPr lang="de-DE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4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553890" y="213285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Artificial</a:t>
            </a:r>
            <a:r>
              <a:rPr lang="de-DE" sz="1800" dirty="0" smtClean="0"/>
              <a:t> Neuronal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Multiple </a:t>
            </a:r>
            <a:r>
              <a:rPr lang="de-DE" sz="1800" dirty="0" err="1" smtClean="0"/>
              <a:t>hidden</a:t>
            </a:r>
            <a:r>
              <a:rPr lang="de-DE" sz="1800" dirty="0" smtClean="0"/>
              <a:t> </a:t>
            </a:r>
            <a:r>
              <a:rPr lang="de-DE" sz="1800" dirty="0" err="1" smtClean="0"/>
              <a:t>layers</a:t>
            </a:r>
            <a:endParaRPr lang="de-DE" sz="1800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69" name="Rechteck 68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Such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networks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are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called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deep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networks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.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3762815" y="3629226"/>
            <a:ext cx="172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latin typeface="+mn-lt"/>
              </a:rPr>
              <a:t>Gaussian</a:t>
            </a:r>
            <a:r>
              <a:rPr lang="de-DE" sz="1400" dirty="0" smtClean="0">
                <a:latin typeface="+mn-lt"/>
              </a:rPr>
              <a:t> Units</a:t>
            </a:r>
            <a:endParaRPr lang="de-DE" sz="1400" b="1" dirty="0">
              <a:latin typeface="+mn-lt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4116278" y="1321023"/>
            <a:ext cx="4704194" cy="4071938"/>
            <a:chOff x="4116278" y="1321023"/>
            <a:chExt cx="4704194" cy="4071938"/>
          </a:xfrm>
        </p:grpSpPr>
        <p:sp>
          <p:nvSpPr>
            <p:cNvPr id="71" name="Abgerundetes Rechteck 7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2" name="Abgerundetes Rechteck 7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3" name="Abgerundetes Rechteck 7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6" name="Abgerundetes Rechteck 7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7" name="Abgerundetes Rechteck 7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7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85" name="Gerade Verbindung mit Pfeil 84"/>
            <p:cNvCxnSpPr>
              <a:stCxn id="83" idx="2"/>
              <a:endCxn id="7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mit Pfeil 85"/>
            <p:cNvCxnSpPr>
              <a:stCxn id="71" idx="2"/>
              <a:endCxn id="8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mit Pfeil 86"/>
            <p:cNvCxnSpPr>
              <a:stCxn id="77" idx="2"/>
              <a:endCxn id="7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mit Pfeil 87"/>
            <p:cNvCxnSpPr>
              <a:stCxn id="76" idx="2"/>
              <a:endCxn id="7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mit Pfeil 88"/>
            <p:cNvCxnSpPr>
              <a:stCxn id="75" idx="2"/>
              <a:endCxn id="7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mit Pfeil 89"/>
            <p:cNvCxnSpPr>
              <a:stCxn id="74" idx="2"/>
              <a:endCxn id="7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mit Pfeil 90"/>
            <p:cNvCxnSpPr>
              <a:stCxn id="73" idx="2"/>
              <a:endCxn id="7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mit Pfeil 91"/>
            <p:cNvCxnSpPr>
              <a:stCxn id="72" idx="2"/>
              <a:endCxn id="7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4204068" y="2771993"/>
              <a:ext cx="1368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dirty="0" err="1" smtClean="0">
                  <a:latin typeface="+mn-lt"/>
                </a:rPr>
                <a:t>Perceptrons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26" name="Gekrümmte Verbindung 125"/>
            <p:cNvCxnSpPr>
              <a:stCxn id="125" idx="3"/>
              <a:endCxn id="72" idx="1"/>
            </p:cNvCxnSpPr>
            <p:nvPr/>
          </p:nvCxnSpPr>
          <p:spPr bwMode="auto">
            <a:xfrm>
              <a:off x="5572550" y="2925882"/>
              <a:ext cx="736847" cy="1298753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Gekrümmte Verbindung 127"/>
            <p:cNvCxnSpPr>
              <a:endCxn id="71" idx="1"/>
            </p:cNvCxnSpPr>
            <p:nvPr/>
          </p:nvCxnSpPr>
          <p:spPr bwMode="auto">
            <a:xfrm>
              <a:off x="5572550" y="3783115"/>
              <a:ext cx="736847" cy="873568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Gekrümmte Verbindung 128"/>
            <p:cNvCxnSpPr/>
            <p:nvPr/>
          </p:nvCxnSpPr>
          <p:spPr bwMode="auto">
            <a:xfrm flipV="1">
              <a:off x="5572550" y="2066323"/>
              <a:ext cx="736847" cy="1716792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Gerade Verbindung mit Pfeil 129"/>
            <p:cNvCxnSpPr>
              <a:stCxn id="125" idx="3"/>
              <a:endCxn id="75" idx="1"/>
            </p:cNvCxnSpPr>
            <p:nvPr/>
          </p:nvCxnSpPr>
          <p:spPr bwMode="auto">
            <a:xfrm>
              <a:off x="5572550" y="2925882"/>
              <a:ext cx="736847" cy="26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" name="Textfeld 1"/>
            <p:cNvSpPr txBox="1"/>
            <p:nvPr/>
          </p:nvSpPr>
          <p:spPr>
            <a:xfrm>
              <a:off x="4116278" y="3904734"/>
              <a:ext cx="1186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+mn-lt"/>
                </a:rPr>
                <a:t>(Visible </a:t>
              </a:r>
              <a:r>
                <a:rPr lang="de-DE" sz="1200" dirty="0" err="1" smtClean="0">
                  <a:latin typeface="+mn-lt"/>
                </a:rPr>
                <a:t>layers</a:t>
              </a:r>
              <a:r>
                <a:rPr lang="de-DE" sz="1200" dirty="0" smtClean="0">
                  <a:latin typeface="+mn-lt"/>
                </a:rPr>
                <a:t>)</a:t>
              </a:r>
              <a:endParaRPr lang="de-DE" sz="1200" dirty="0">
                <a:latin typeface="+mn-lt"/>
              </a:endParaRPr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4366033" y="3040118"/>
              <a:ext cx="1223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+mn-lt"/>
                </a:rPr>
                <a:t>(Hidden </a:t>
              </a:r>
              <a:r>
                <a:rPr lang="de-DE" sz="1200" dirty="0" err="1" smtClean="0">
                  <a:latin typeface="+mn-lt"/>
                </a:rPr>
                <a:t>layers</a:t>
              </a:r>
              <a:r>
                <a:rPr lang="de-DE" sz="1200" dirty="0" smtClean="0">
                  <a:latin typeface="+mn-lt"/>
                </a:rPr>
                <a:t>)</a:t>
              </a:r>
              <a:endParaRPr lang="de-DE" sz="1200" dirty="0">
                <a:latin typeface="+mn-lt"/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769364" y="2900107"/>
            <a:ext cx="4208375" cy="1418411"/>
            <a:chOff x="769364" y="2900107"/>
            <a:chExt cx="4208375" cy="1418411"/>
          </a:xfrm>
        </p:grpSpPr>
        <p:sp>
          <p:nvSpPr>
            <p:cNvPr id="133" name="Abgerundetes Rechteck 132"/>
            <p:cNvSpPr/>
            <p:nvPr/>
          </p:nvSpPr>
          <p:spPr bwMode="auto">
            <a:xfrm>
              <a:off x="769364" y="2900107"/>
              <a:ext cx="4208375" cy="1418411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4" name="Inhaltsplatzhalter 2"/>
            <p:cNvSpPr txBox="1">
              <a:spLocks/>
            </p:cNvSpPr>
            <p:nvPr/>
          </p:nvSpPr>
          <p:spPr bwMode="auto">
            <a:xfrm>
              <a:off x="998546" y="3050629"/>
              <a:ext cx="2764269" cy="364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190500" indent="-1905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9913" indent="-188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046163" indent="-1873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522413" indent="-1873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998663" indent="-1873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455863" indent="-1873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13063" indent="-1873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370263" indent="-1873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27463" indent="-1873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Times" pitchFamily="18" charset="0"/>
                <a:buNone/>
                <a:defRPr/>
              </a:pPr>
              <a:r>
                <a:rPr lang="de-DE" sz="1600" kern="0" dirty="0" smtClean="0"/>
                <a:t>Definition (</a:t>
              </a:r>
              <a:r>
                <a:rPr lang="de-DE" sz="1600" i="1" kern="0" dirty="0" err="1"/>
                <a:t>d</a:t>
              </a:r>
              <a:r>
                <a:rPr lang="de-DE" sz="1600" i="1" kern="0" dirty="0" err="1" smtClean="0"/>
                <a:t>eep</a:t>
              </a:r>
              <a:r>
                <a:rPr lang="de-DE" sz="1600" i="1" kern="0" dirty="0" smtClean="0"/>
                <a:t> </a:t>
              </a:r>
              <a:r>
                <a:rPr lang="de-DE" sz="1600" i="1" kern="0" dirty="0" err="1" smtClean="0"/>
                <a:t>network</a:t>
              </a:r>
              <a:r>
                <a:rPr lang="de-DE" sz="1600" kern="0" dirty="0" smtClean="0"/>
                <a:t>)</a:t>
              </a:r>
              <a:endParaRPr lang="de-DE" sz="1600" kern="0" dirty="0"/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998546" y="3474981"/>
              <a:ext cx="3844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err="1" smtClean="0"/>
                <a:t>Deep</a:t>
              </a:r>
              <a:r>
                <a:rPr lang="de-DE" sz="1800" b="1" dirty="0" smtClean="0"/>
                <a:t> </a:t>
              </a:r>
              <a:r>
                <a:rPr lang="de-DE" sz="1800" b="1" dirty="0" err="1" smtClean="0"/>
                <a:t>networks</a:t>
              </a:r>
              <a:r>
                <a:rPr lang="de-DE" sz="1800" b="1" dirty="0" smtClean="0"/>
                <a:t> </a:t>
              </a:r>
              <a:r>
                <a:rPr lang="de-DE" sz="1800" dirty="0" err="1" smtClean="0"/>
                <a:t>are</a:t>
              </a:r>
              <a:r>
                <a:rPr lang="de-DE" sz="1800" dirty="0" smtClean="0"/>
                <a:t> </a:t>
              </a:r>
              <a:r>
                <a:rPr lang="de-DE" sz="1800" dirty="0" err="1" smtClean="0"/>
                <a:t>artificial</a:t>
              </a:r>
              <a:r>
                <a:rPr lang="de-DE" sz="1800" dirty="0" smtClean="0"/>
                <a:t> neuronal </a:t>
              </a:r>
              <a:r>
                <a:rPr lang="de-DE" sz="1800" dirty="0" err="1" smtClean="0"/>
                <a:t>networks</a:t>
              </a:r>
              <a:r>
                <a:rPr lang="de-DE" sz="1800" dirty="0" smtClean="0"/>
                <a:t> </a:t>
              </a:r>
              <a:r>
                <a:rPr lang="de-DE" sz="1800" dirty="0" err="1" smtClean="0"/>
                <a:t>with</a:t>
              </a:r>
              <a:r>
                <a:rPr lang="de-DE" sz="1800" dirty="0" smtClean="0"/>
                <a:t> multiple </a:t>
              </a:r>
              <a:r>
                <a:rPr lang="de-DE" sz="1800" dirty="0" err="1" smtClean="0"/>
                <a:t>hidden</a:t>
              </a:r>
              <a:r>
                <a:rPr lang="de-DE" sz="1800" dirty="0" smtClean="0"/>
                <a:t> </a:t>
              </a:r>
              <a:r>
                <a:rPr lang="de-DE" sz="1800" dirty="0" err="1" smtClean="0"/>
                <a:t>layers</a:t>
              </a:r>
              <a:r>
                <a:rPr lang="de-DE" sz="1800" dirty="0" smtClean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2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127" name="Textfeld 126"/>
          <p:cNvSpPr txBox="1"/>
          <p:nvPr/>
        </p:nvSpPr>
        <p:spPr>
          <a:xfrm>
            <a:off x="3762815" y="3629226"/>
            <a:ext cx="172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latin typeface="+mn-lt"/>
              </a:rPr>
              <a:t>Gaussian</a:t>
            </a:r>
            <a:r>
              <a:rPr lang="de-DE" sz="1400" dirty="0" smtClean="0">
                <a:latin typeface="+mn-lt"/>
              </a:rPr>
              <a:t> Units</a:t>
            </a:r>
            <a:endParaRPr lang="de-DE" sz="1400" b="1" dirty="0">
              <a:latin typeface="+mn-lt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4116278" y="1321023"/>
            <a:ext cx="4704194" cy="4071938"/>
            <a:chOff x="4116278" y="1321023"/>
            <a:chExt cx="4704194" cy="4071938"/>
          </a:xfrm>
        </p:grpSpPr>
        <p:sp>
          <p:nvSpPr>
            <p:cNvPr id="71" name="Abgerundetes Rechteck 7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2" name="Abgerundetes Rechteck 7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3" name="Abgerundetes Rechteck 7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6" name="Abgerundetes Rechteck 7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7" name="Abgerundetes Rechteck 7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7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85" name="Gerade Verbindung mit Pfeil 84"/>
            <p:cNvCxnSpPr>
              <a:stCxn id="83" idx="2"/>
              <a:endCxn id="7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mit Pfeil 85"/>
            <p:cNvCxnSpPr>
              <a:stCxn id="71" idx="2"/>
              <a:endCxn id="8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mit Pfeil 86"/>
            <p:cNvCxnSpPr>
              <a:stCxn id="77" idx="2"/>
              <a:endCxn id="7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mit Pfeil 87"/>
            <p:cNvCxnSpPr>
              <a:stCxn id="76" idx="2"/>
              <a:endCxn id="7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mit Pfeil 88"/>
            <p:cNvCxnSpPr>
              <a:stCxn id="75" idx="2"/>
              <a:endCxn id="7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mit Pfeil 89"/>
            <p:cNvCxnSpPr>
              <a:stCxn id="74" idx="2"/>
              <a:endCxn id="7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mit Pfeil 90"/>
            <p:cNvCxnSpPr>
              <a:stCxn id="73" idx="2"/>
              <a:endCxn id="7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mit Pfeil 91"/>
            <p:cNvCxnSpPr>
              <a:stCxn id="72" idx="2"/>
              <a:endCxn id="7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4204068" y="2771993"/>
              <a:ext cx="1368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dirty="0" err="1" smtClean="0">
                  <a:latin typeface="+mn-lt"/>
                </a:rPr>
                <a:t>Perceptrons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26" name="Gekrümmte Verbindung 125"/>
            <p:cNvCxnSpPr>
              <a:stCxn id="125" idx="3"/>
              <a:endCxn id="72" idx="1"/>
            </p:cNvCxnSpPr>
            <p:nvPr/>
          </p:nvCxnSpPr>
          <p:spPr bwMode="auto">
            <a:xfrm>
              <a:off x="5572550" y="2925882"/>
              <a:ext cx="736847" cy="1298753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Gekrümmte Verbindung 127"/>
            <p:cNvCxnSpPr>
              <a:endCxn id="71" idx="1"/>
            </p:cNvCxnSpPr>
            <p:nvPr/>
          </p:nvCxnSpPr>
          <p:spPr bwMode="auto">
            <a:xfrm>
              <a:off x="5572550" y="3783115"/>
              <a:ext cx="736847" cy="873568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Gekrümmte Verbindung 128"/>
            <p:cNvCxnSpPr/>
            <p:nvPr/>
          </p:nvCxnSpPr>
          <p:spPr bwMode="auto">
            <a:xfrm flipV="1">
              <a:off x="5572550" y="2066323"/>
              <a:ext cx="736847" cy="1716792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Gerade Verbindung mit Pfeil 129"/>
            <p:cNvCxnSpPr>
              <a:stCxn id="125" idx="3"/>
              <a:endCxn id="75" idx="1"/>
            </p:cNvCxnSpPr>
            <p:nvPr/>
          </p:nvCxnSpPr>
          <p:spPr bwMode="auto">
            <a:xfrm>
              <a:off x="5572550" y="2925882"/>
              <a:ext cx="736847" cy="26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" name="Textfeld 1"/>
            <p:cNvSpPr txBox="1"/>
            <p:nvPr/>
          </p:nvSpPr>
          <p:spPr>
            <a:xfrm>
              <a:off x="4116278" y="3904734"/>
              <a:ext cx="1186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+mn-lt"/>
                </a:rPr>
                <a:t>(Visible </a:t>
              </a:r>
              <a:r>
                <a:rPr lang="de-DE" sz="1200" dirty="0" err="1" smtClean="0">
                  <a:latin typeface="+mn-lt"/>
                </a:rPr>
                <a:t>layers</a:t>
              </a:r>
              <a:r>
                <a:rPr lang="de-DE" sz="1200" dirty="0" smtClean="0">
                  <a:latin typeface="+mn-lt"/>
                </a:rPr>
                <a:t>)</a:t>
              </a:r>
              <a:endParaRPr lang="de-DE" sz="1200" dirty="0">
                <a:latin typeface="+mn-lt"/>
              </a:endParaRPr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4366033" y="3040118"/>
              <a:ext cx="1223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+mn-lt"/>
                </a:rPr>
                <a:t>(Hidden </a:t>
              </a:r>
              <a:r>
                <a:rPr lang="de-DE" sz="1200" dirty="0" err="1" smtClean="0">
                  <a:latin typeface="+mn-lt"/>
                </a:rPr>
                <a:t>layers</a:t>
              </a:r>
              <a:r>
                <a:rPr lang="de-DE" sz="1200" dirty="0" smtClean="0">
                  <a:latin typeface="+mn-lt"/>
                </a:rPr>
                <a:t>)</a:t>
              </a:r>
              <a:endParaRPr lang="de-DE" sz="1200" dirty="0">
                <a:latin typeface="+mn-lt"/>
              </a:endParaRPr>
            </a:p>
          </p:txBody>
        </p:sp>
      </p:grpSp>
      <p:sp>
        <p:nvSpPr>
          <p:cNvPr id="131" name="Rechteck 130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Such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networks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are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called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deep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networks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.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133" name="Textfeld 132"/>
          <p:cNvSpPr txBox="1"/>
          <p:nvPr/>
        </p:nvSpPr>
        <p:spPr>
          <a:xfrm>
            <a:off x="553890" y="213285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Deep</a:t>
            </a:r>
            <a:r>
              <a:rPr lang="de-DE" sz="1800" dirty="0" smtClean="0"/>
              <a:t> </a:t>
            </a:r>
            <a:r>
              <a:rPr lang="de-DE" sz="1800" dirty="0" err="1" smtClean="0"/>
              <a:t>network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314987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69" name="Rechteck 68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Autoencoders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have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a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symmetric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topology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…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3762815" y="3629226"/>
            <a:ext cx="172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latin typeface="+mn-lt"/>
              </a:rPr>
              <a:t>Gaussian</a:t>
            </a:r>
            <a:r>
              <a:rPr lang="de-DE" sz="1400" dirty="0" smtClean="0">
                <a:latin typeface="+mn-lt"/>
              </a:rPr>
              <a:t> Units</a:t>
            </a:r>
            <a:endParaRPr lang="de-DE" sz="1400" b="1" dirty="0">
              <a:latin typeface="+mn-lt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4116278" y="1321023"/>
            <a:ext cx="4704194" cy="4071938"/>
            <a:chOff x="4116278" y="1321023"/>
            <a:chExt cx="4704194" cy="4071938"/>
          </a:xfrm>
        </p:grpSpPr>
        <p:sp>
          <p:nvSpPr>
            <p:cNvPr id="71" name="Abgerundetes Rechteck 7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2" name="Abgerundetes Rechteck 7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3" name="Abgerundetes Rechteck 7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6" name="Abgerundetes Rechteck 7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7" name="Abgerundetes Rechteck 7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7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85" name="Gerade Verbindung mit Pfeil 84"/>
            <p:cNvCxnSpPr>
              <a:stCxn id="83" idx="2"/>
              <a:endCxn id="7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mit Pfeil 85"/>
            <p:cNvCxnSpPr>
              <a:stCxn id="71" idx="2"/>
              <a:endCxn id="8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mit Pfeil 86"/>
            <p:cNvCxnSpPr>
              <a:stCxn id="77" idx="2"/>
              <a:endCxn id="7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mit Pfeil 87"/>
            <p:cNvCxnSpPr>
              <a:stCxn id="76" idx="2"/>
              <a:endCxn id="7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mit Pfeil 88"/>
            <p:cNvCxnSpPr>
              <a:stCxn id="75" idx="2"/>
              <a:endCxn id="7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mit Pfeil 89"/>
            <p:cNvCxnSpPr>
              <a:stCxn id="74" idx="2"/>
              <a:endCxn id="7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mit Pfeil 90"/>
            <p:cNvCxnSpPr>
              <a:stCxn id="73" idx="2"/>
              <a:endCxn id="7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mit Pfeil 91"/>
            <p:cNvCxnSpPr>
              <a:stCxn id="72" idx="2"/>
              <a:endCxn id="7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4204068" y="2771993"/>
              <a:ext cx="1368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dirty="0" err="1" smtClean="0">
                  <a:latin typeface="+mn-lt"/>
                </a:rPr>
                <a:t>Perceptrons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26" name="Gekrümmte Verbindung 125"/>
            <p:cNvCxnSpPr>
              <a:stCxn id="125" idx="3"/>
              <a:endCxn id="72" idx="1"/>
            </p:cNvCxnSpPr>
            <p:nvPr/>
          </p:nvCxnSpPr>
          <p:spPr bwMode="auto">
            <a:xfrm>
              <a:off x="5572550" y="2925882"/>
              <a:ext cx="736847" cy="1298753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Gekrümmte Verbindung 127"/>
            <p:cNvCxnSpPr>
              <a:endCxn id="71" idx="1"/>
            </p:cNvCxnSpPr>
            <p:nvPr/>
          </p:nvCxnSpPr>
          <p:spPr bwMode="auto">
            <a:xfrm>
              <a:off x="5572550" y="3783115"/>
              <a:ext cx="736847" cy="873568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Gekrümmte Verbindung 128"/>
            <p:cNvCxnSpPr/>
            <p:nvPr/>
          </p:nvCxnSpPr>
          <p:spPr bwMode="auto">
            <a:xfrm flipV="1">
              <a:off x="5572550" y="2066323"/>
              <a:ext cx="736847" cy="1716792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Gerade Verbindung mit Pfeil 129"/>
            <p:cNvCxnSpPr>
              <a:stCxn id="125" idx="3"/>
              <a:endCxn id="75" idx="1"/>
            </p:cNvCxnSpPr>
            <p:nvPr/>
          </p:nvCxnSpPr>
          <p:spPr bwMode="auto">
            <a:xfrm>
              <a:off x="5572550" y="2925882"/>
              <a:ext cx="736847" cy="26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" name="Textfeld 1"/>
            <p:cNvSpPr txBox="1"/>
            <p:nvPr/>
          </p:nvSpPr>
          <p:spPr>
            <a:xfrm>
              <a:off x="4116278" y="3904734"/>
              <a:ext cx="1186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+mn-lt"/>
                </a:rPr>
                <a:t>(Visible </a:t>
              </a:r>
              <a:r>
                <a:rPr lang="de-DE" sz="1200" dirty="0" err="1" smtClean="0">
                  <a:latin typeface="+mn-lt"/>
                </a:rPr>
                <a:t>layers</a:t>
              </a:r>
              <a:r>
                <a:rPr lang="de-DE" sz="1200" dirty="0" smtClean="0">
                  <a:latin typeface="+mn-lt"/>
                </a:rPr>
                <a:t>)</a:t>
              </a:r>
              <a:endParaRPr lang="de-DE" sz="1200" dirty="0">
                <a:latin typeface="+mn-lt"/>
              </a:endParaRPr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4366033" y="3040118"/>
              <a:ext cx="1223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+mn-lt"/>
                </a:rPr>
                <a:t>(Hidden </a:t>
              </a:r>
              <a:r>
                <a:rPr lang="de-DE" sz="1200" dirty="0" err="1" smtClean="0">
                  <a:latin typeface="+mn-lt"/>
                </a:rPr>
                <a:t>layers</a:t>
              </a:r>
              <a:r>
                <a:rPr lang="de-DE" sz="1200" dirty="0" smtClean="0">
                  <a:latin typeface="+mn-lt"/>
                </a:rPr>
                <a:t>)</a:t>
              </a:r>
              <a:endParaRPr lang="de-DE" sz="1200" dirty="0">
                <a:latin typeface="+mn-lt"/>
              </a:endParaRPr>
            </a:p>
          </p:txBody>
        </p:sp>
      </p:grpSp>
      <p:sp>
        <p:nvSpPr>
          <p:cNvPr id="131" name="Textfeld 130"/>
          <p:cNvSpPr txBox="1"/>
          <p:nvPr/>
        </p:nvSpPr>
        <p:spPr>
          <a:xfrm>
            <a:off x="553890" y="2132856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Deep</a:t>
            </a:r>
            <a:r>
              <a:rPr lang="de-DE" sz="1800" dirty="0" smtClean="0"/>
              <a:t> </a:t>
            </a:r>
            <a:r>
              <a:rPr lang="de-DE" sz="1800" dirty="0" err="1" smtClean="0"/>
              <a:t>network</a:t>
            </a:r>
            <a:endParaRPr lang="de-DE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Symmetric</a:t>
            </a:r>
            <a:r>
              <a:rPr lang="de-DE" sz="1800" dirty="0" smtClean="0"/>
              <a:t> </a:t>
            </a:r>
            <a:r>
              <a:rPr lang="de-DE" sz="1800" dirty="0" err="1" smtClean="0"/>
              <a:t>topology</a:t>
            </a:r>
            <a:endParaRPr lang="de-DE" sz="1800" dirty="0" smtClean="0"/>
          </a:p>
        </p:txBody>
      </p:sp>
      <p:cxnSp>
        <p:nvCxnSpPr>
          <p:cNvPr id="133" name="Gerade Verbindung 132"/>
          <p:cNvCxnSpPr/>
          <p:nvPr/>
        </p:nvCxnSpPr>
        <p:spPr bwMode="auto">
          <a:xfrm flipH="1">
            <a:off x="6084170" y="3360537"/>
            <a:ext cx="2880318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256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69" name="Rechteck 68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…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with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an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odd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number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of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hidden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layers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. 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3762815" y="3629226"/>
            <a:ext cx="172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latin typeface="+mn-lt"/>
              </a:rPr>
              <a:t>Gaussian</a:t>
            </a:r>
            <a:r>
              <a:rPr lang="de-DE" sz="1400" dirty="0" smtClean="0">
                <a:latin typeface="+mn-lt"/>
              </a:rPr>
              <a:t> Units</a:t>
            </a:r>
            <a:endParaRPr lang="de-DE" sz="1400" b="1" dirty="0">
              <a:latin typeface="+mn-lt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4116278" y="1321023"/>
            <a:ext cx="4704194" cy="4071938"/>
            <a:chOff x="4116278" y="1321023"/>
            <a:chExt cx="4704194" cy="4071938"/>
          </a:xfrm>
        </p:grpSpPr>
        <p:sp>
          <p:nvSpPr>
            <p:cNvPr id="71" name="Abgerundetes Rechteck 7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2" name="Abgerundetes Rechteck 7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3" name="Abgerundetes Rechteck 7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6" name="Abgerundetes Rechteck 7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7" name="Abgerundetes Rechteck 7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7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85" name="Gerade Verbindung mit Pfeil 84"/>
            <p:cNvCxnSpPr>
              <a:stCxn id="83" idx="2"/>
              <a:endCxn id="7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mit Pfeil 85"/>
            <p:cNvCxnSpPr>
              <a:stCxn id="71" idx="2"/>
              <a:endCxn id="8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mit Pfeil 86"/>
            <p:cNvCxnSpPr>
              <a:stCxn id="77" idx="2"/>
              <a:endCxn id="7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mit Pfeil 87"/>
            <p:cNvCxnSpPr>
              <a:stCxn id="76" idx="2"/>
              <a:endCxn id="7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mit Pfeil 88"/>
            <p:cNvCxnSpPr>
              <a:stCxn id="75" idx="2"/>
              <a:endCxn id="7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mit Pfeil 89"/>
            <p:cNvCxnSpPr>
              <a:stCxn id="74" idx="2"/>
              <a:endCxn id="7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mit Pfeil 90"/>
            <p:cNvCxnSpPr>
              <a:stCxn id="73" idx="2"/>
              <a:endCxn id="7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mit Pfeil 91"/>
            <p:cNvCxnSpPr>
              <a:stCxn id="72" idx="2"/>
              <a:endCxn id="7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4204068" y="2771993"/>
              <a:ext cx="1368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dirty="0" err="1" smtClean="0">
                  <a:latin typeface="+mn-lt"/>
                </a:rPr>
                <a:t>Perceptrons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26" name="Gekrümmte Verbindung 125"/>
            <p:cNvCxnSpPr>
              <a:stCxn id="125" idx="3"/>
              <a:endCxn id="72" idx="1"/>
            </p:cNvCxnSpPr>
            <p:nvPr/>
          </p:nvCxnSpPr>
          <p:spPr bwMode="auto">
            <a:xfrm>
              <a:off x="5572550" y="2925882"/>
              <a:ext cx="736847" cy="1298753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Gekrümmte Verbindung 127"/>
            <p:cNvCxnSpPr>
              <a:endCxn id="71" idx="1"/>
            </p:cNvCxnSpPr>
            <p:nvPr/>
          </p:nvCxnSpPr>
          <p:spPr bwMode="auto">
            <a:xfrm>
              <a:off x="5572550" y="3783115"/>
              <a:ext cx="736847" cy="873568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Gekrümmte Verbindung 128"/>
            <p:cNvCxnSpPr/>
            <p:nvPr/>
          </p:nvCxnSpPr>
          <p:spPr bwMode="auto">
            <a:xfrm flipV="1">
              <a:off x="5572550" y="2066323"/>
              <a:ext cx="736847" cy="1716792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Gerade Verbindung mit Pfeil 129"/>
            <p:cNvCxnSpPr>
              <a:stCxn id="125" idx="3"/>
              <a:endCxn id="75" idx="1"/>
            </p:cNvCxnSpPr>
            <p:nvPr/>
          </p:nvCxnSpPr>
          <p:spPr bwMode="auto">
            <a:xfrm>
              <a:off x="5572550" y="2925882"/>
              <a:ext cx="736847" cy="26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" name="Textfeld 1"/>
            <p:cNvSpPr txBox="1"/>
            <p:nvPr/>
          </p:nvSpPr>
          <p:spPr>
            <a:xfrm>
              <a:off x="4116278" y="3904734"/>
              <a:ext cx="1186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+mn-lt"/>
                </a:rPr>
                <a:t>(Visible </a:t>
              </a:r>
              <a:r>
                <a:rPr lang="de-DE" sz="1200" dirty="0" err="1" smtClean="0">
                  <a:latin typeface="+mn-lt"/>
                </a:rPr>
                <a:t>layers</a:t>
              </a:r>
              <a:r>
                <a:rPr lang="de-DE" sz="1200" dirty="0" smtClean="0">
                  <a:latin typeface="+mn-lt"/>
                </a:rPr>
                <a:t>)</a:t>
              </a:r>
              <a:endParaRPr lang="de-DE" sz="1200" dirty="0">
                <a:latin typeface="+mn-lt"/>
              </a:endParaRPr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4366033" y="3040118"/>
              <a:ext cx="1223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+mn-lt"/>
                </a:rPr>
                <a:t>(Hidden </a:t>
              </a:r>
              <a:r>
                <a:rPr lang="de-DE" sz="1200" dirty="0" err="1" smtClean="0">
                  <a:latin typeface="+mn-lt"/>
                </a:rPr>
                <a:t>layers</a:t>
              </a:r>
              <a:r>
                <a:rPr lang="de-DE" sz="1200" dirty="0" smtClean="0">
                  <a:latin typeface="+mn-lt"/>
                </a:rPr>
                <a:t>)</a:t>
              </a:r>
              <a:endParaRPr lang="de-DE" sz="1200" dirty="0">
                <a:latin typeface="+mn-lt"/>
              </a:endParaRPr>
            </a:p>
          </p:txBody>
        </p:sp>
      </p:grpSp>
      <p:sp>
        <p:nvSpPr>
          <p:cNvPr id="131" name="Textfeld 130"/>
          <p:cNvSpPr txBox="1"/>
          <p:nvPr/>
        </p:nvSpPr>
        <p:spPr>
          <a:xfrm>
            <a:off x="553890" y="2132856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Deep</a:t>
            </a:r>
            <a:r>
              <a:rPr lang="de-DE" sz="1800" dirty="0" smtClean="0"/>
              <a:t> </a:t>
            </a:r>
            <a:r>
              <a:rPr lang="de-DE" sz="1800" dirty="0" err="1" smtClean="0"/>
              <a:t>network</a:t>
            </a:r>
            <a:endParaRPr lang="de-DE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Symmetric</a:t>
            </a:r>
            <a:r>
              <a:rPr lang="de-DE" sz="1800" dirty="0"/>
              <a:t> </a:t>
            </a:r>
            <a:r>
              <a:rPr lang="de-DE" sz="1800" dirty="0" err="1"/>
              <a:t>topology</a:t>
            </a:r>
            <a:endParaRPr lang="de-DE" sz="1800" dirty="0" smtClean="0"/>
          </a:p>
        </p:txBody>
      </p:sp>
      <p:cxnSp>
        <p:nvCxnSpPr>
          <p:cNvPr id="133" name="Gerade Verbindung 132"/>
          <p:cNvCxnSpPr/>
          <p:nvPr/>
        </p:nvCxnSpPr>
        <p:spPr bwMode="auto">
          <a:xfrm flipH="1">
            <a:off x="6084170" y="3360537"/>
            <a:ext cx="2880318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78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69" name="Rechteck 68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The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small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layer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in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the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center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works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lika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an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information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bottleneck</a:t>
            </a:r>
            <a:endParaRPr lang="de-DE" sz="2000" b="1" dirty="0">
              <a:latin typeface="+mj-lt"/>
              <a:cs typeface="Times New Roman" pitchFamily="18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71" name="Abgerundetes Rechteck 7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2" name="Abgerundetes Rechteck 7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3" name="Abgerundetes Rechteck 7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6" name="Abgerundetes Rechteck 7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7" name="Abgerundetes Rechteck 7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7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85" name="Gerade Verbindung mit Pfeil 84"/>
            <p:cNvCxnSpPr>
              <a:stCxn id="83" idx="2"/>
              <a:endCxn id="7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mit Pfeil 85"/>
            <p:cNvCxnSpPr>
              <a:stCxn id="71" idx="2"/>
              <a:endCxn id="8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mit Pfeil 86"/>
            <p:cNvCxnSpPr>
              <a:stCxn id="77" idx="2"/>
              <a:endCxn id="7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mit Pfeil 87"/>
            <p:cNvCxnSpPr>
              <a:stCxn id="76" idx="2"/>
              <a:endCxn id="7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mit Pfeil 88"/>
            <p:cNvCxnSpPr>
              <a:stCxn id="75" idx="2"/>
              <a:endCxn id="7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mit Pfeil 89"/>
            <p:cNvCxnSpPr>
              <a:stCxn id="74" idx="2"/>
              <a:endCxn id="7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mit Pfeil 90"/>
            <p:cNvCxnSpPr>
              <a:stCxn id="73" idx="2"/>
              <a:endCxn id="7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mit Pfeil 91"/>
            <p:cNvCxnSpPr>
              <a:stCxn id="72" idx="2"/>
              <a:endCxn id="7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131" name="Textfeld 130"/>
          <p:cNvSpPr txBox="1"/>
          <p:nvPr/>
        </p:nvSpPr>
        <p:spPr>
          <a:xfrm>
            <a:off x="553890" y="2132856"/>
            <a:ext cx="2653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Deep</a:t>
            </a:r>
            <a:r>
              <a:rPr lang="de-DE" sz="1800" dirty="0" smtClean="0"/>
              <a:t> </a:t>
            </a:r>
            <a:r>
              <a:rPr lang="de-DE" sz="1800" dirty="0" err="1" smtClean="0"/>
              <a:t>network</a:t>
            </a:r>
            <a:endParaRPr lang="de-DE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Symmetric</a:t>
            </a:r>
            <a:r>
              <a:rPr lang="de-DE" sz="1800" dirty="0"/>
              <a:t> </a:t>
            </a:r>
            <a:r>
              <a:rPr lang="de-DE" sz="1800" dirty="0" err="1"/>
              <a:t>topology</a:t>
            </a:r>
            <a:endParaRPr lang="de-DE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Information </a:t>
            </a:r>
            <a:r>
              <a:rPr lang="de-DE" sz="1800" dirty="0" err="1"/>
              <a:t>b</a:t>
            </a:r>
            <a:r>
              <a:rPr lang="de-DE" sz="1800" dirty="0" err="1" smtClean="0"/>
              <a:t>ottleneck</a:t>
            </a:r>
            <a:endParaRPr lang="de-DE" sz="1800" dirty="0" smtClean="0"/>
          </a:p>
        </p:txBody>
      </p:sp>
      <p:sp>
        <p:nvSpPr>
          <p:cNvPr id="133" name="Textfeld 132"/>
          <p:cNvSpPr txBox="1"/>
          <p:nvPr/>
        </p:nvSpPr>
        <p:spPr>
          <a:xfrm>
            <a:off x="4499992" y="3209259"/>
            <a:ext cx="136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latin typeface="+mn-lt"/>
              </a:rPr>
              <a:t>Bottleneck</a:t>
            </a:r>
            <a:endParaRPr lang="de-DE" sz="1400" b="1" dirty="0">
              <a:latin typeface="+mn-lt"/>
            </a:endParaRPr>
          </a:p>
        </p:txBody>
      </p:sp>
      <p:cxnSp>
        <p:nvCxnSpPr>
          <p:cNvPr id="17" name="Gerade Verbindung mit Pfeil 16"/>
          <p:cNvCxnSpPr>
            <a:stCxn id="133" idx="3"/>
            <a:endCxn id="74" idx="1"/>
          </p:cNvCxnSpPr>
          <p:nvPr/>
        </p:nvCxnSpPr>
        <p:spPr bwMode="auto">
          <a:xfrm flipV="1">
            <a:off x="5868474" y="3360539"/>
            <a:ext cx="440923" cy="2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81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69" name="Rechteck 68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... </a:t>
            </a:r>
            <a:r>
              <a:rPr lang="de-DE" sz="2000" dirty="0" err="1">
                <a:latin typeface="+mj-lt"/>
                <a:cs typeface="Times New Roman" pitchFamily="18" charset="0"/>
              </a:rPr>
              <a:t>t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hat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creates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a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low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dimensional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code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for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each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sample in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the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input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data</a:t>
            </a:r>
            <a:r>
              <a:rPr lang="de-DE" sz="2000" dirty="0" smtClean="0">
                <a:latin typeface="+mj-lt"/>
                <a:cs typeface="Times New Roman" pitchFamily="18" charset="0"/>
              </a:rPr>
              <a:t>.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71" name="Abgerundetes Rechteck 7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2" name="Abgerundetes Rechteck 7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3" name="Abgerundetes Rechteck 7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6" name="Abgerundetes Rechteck 7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7" name="Abgerundetes Rechteck 7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7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85" name="Gerade Verbindung mit Pfeil 84"/>
            <p:cNvCxnSpPr>
              <a:stCxn id="83" idx="2"/>
              <a:endCxn id="7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mit Pfeil 85"/>
            <p:cNvCxnSpPr>
              <a:stCxn id="71" idx="2"/>
              <a:endCxn id="8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mit Pfeil 86"/>
            <p:cNvCxnSpPr>
              <a:stCxn id="77" idx="2"/>
              <a:endCxn id="7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mit Pfeil 87"/>
            <p:cNvCxnSpPr>
              <a:stCxn id="76" idx="2"/>
              <a:endCxn id="7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mit Pfeil 88"/>
            <p:cNvCxnSpPr>
              <a:stCxn id="75" idx="2"/>
              <a:endCxn id="7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mit Pfeil 89"/>
            <p:cNvCxnSpPr>
              <a:stCxn id="74" idx="2"/>
              <a:endCxn id="7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mit Pfeil 90"/>
            <p:cNvCxnSpPr>
              <a:stCxn id="73" idx="2"/>
              <a:endCxn id="7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mit Pfeil 91"/>
            <p:cNvCxnSpPr>
              <a:stCxn id="72" idx="2"/>
              <a:endCxn id="7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131" name="Textfeld 130"/>
          <p:cNvSpPr txBox="1"/>
          <p:nvPr/>
        </p:nvSpPr>
        <p:spPr>
          <a:xfrm>
            <a:off x="553890" y="2132856"/>
            <a:ext cx="2653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Deep</a:t>
            </a:r>
            <a:r>
              <a:rPr lang="de-DE" sz="1800" dirty="0" smtClean="0"/>
              <a:t> </a:t>
            </a:r>
            <a:r>
              <a:rPr lang="de-DE" sz="1800" dirty="0" err="1" smtClean="0"/>
              <a:t>network</a:t>
            </a:r>
            <a:endParaRPr lang="de-DE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Symmetric</a:t>
            </a:r>
            <a:r>
              <a:rPr lang="de-DE" sz="1800" dirty="0"/>
              <a:t> </a:t>
            </a:r>
            <a:r>
              <a:rPr lang="de-DE" sz="1800" dirty="0" err="1"/>
              <a:t>topology</a:t>
            </a:r>
            <a:endParaRPr lang="de-DE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Information </a:t>
            </a:r>
            <a:r>
              <a:rPr lang="de-DE" sz="1800" dirty="0" err="1"/>
              <a:t>b</a:t>
            </a:r>
            <a:r>
              <a:rPr lang="de-DE" sz="1800" dirty="0" err="1" smtClean="0"/>
              <a:t>ottleneck</a:t>
            </a:r>
            <a:endParaRPr lang="de-DE" sz="1800" dirty="0" smtClean="0"/>
          </a:p>
        </p:txBody>
      </p:sp>
      <p:sp>
        <p:nvSpPr>
          <p:cNvPr id="134" name="Textfeld 133"/>
          <p:cNvSpPr txBox="1"/>
          <p:nvPr/>
        </p:nvSpPr>
        <p:spPr>
          <a:xfrm>
            <a:off x="4499992" y="3209259"/>
            <a:ext cx="136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latin typeface="+mn-lt"/>
              </a:rPr>
              <a:t>Bottleneck</a:t>
            </a:r>
            <a:endParaRPr lang="de-DE" sz="1400" b="1" dirty="0">
              <a:latin typeface="+mn-lt"/>
            </a:endParaRPr>
          </a:p>
        </p:txBody>
      </p:sp>
      <p:cxnSp>
        <p:nvCxnSpPr>
          <p:cNvPr id="135" name="Gerade Verbindung mit Pfeil 134"/>
          <p:cNvCxnSpPr>
            <a:stCxn id="134" idx="3"/>
          </p:cNvCxnSpPr>
          <p:nvPr/>
        </p:nvCxnSpPr>
        <p:spPr bwMode="auto">
          <a:xfrm flipV="1">
            <a:off x="5868474" y="3360539"/>
            <a:ext cx="440923" cy="2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12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de-DE" dirty="0" smtClean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02409382"/>
              </p:ext>
            </p:extLst>
          </p:nvPr>
        </p:nvGraphicFramePr>
        <p:xfrm>
          <a:off x="179512" y="1371600"/>
          <a:ext cx="8735888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6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69" name="Rechteck 68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The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upper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stack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does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the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encoding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… 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71" name="Abgerundetes Rechteck 7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2" name="Abgerundetes Rechteck 7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3" name="Abgerundetes Rechteck 7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6" name="Abgerundetes Rechteck 7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7" name="Abgerundetes Rechteck 7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7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85" name="Gerade Verbindung mit Pfeil 84"/>
            <p:cNvCxnSpPr>
              <a:stCxn id="83" idx="2"/>
              <a:endCxn id="7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mit Pfeil 85"/>
            <p:cNvCxnSpPr>
              <a:stCxn id="71" idx="2"/>
              <a:endCxn id="8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mit Pfeil 86"/>
            <p:cNvCxnSpPr>
              <a:stCxn id="77" idx="2"/>
              <a:endCxn id="7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mit Pfeil 87"/>
            <p:cNvCxnSpPr>
              <a:stCxn id="76" idx="2"/>
              <a:endCxn id="7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mit Pfeil 88"/>
            <p:cNvCxnSpPr>
              <a:stCxn id="75" idx="2"/>
              <a:endCxn id="7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mit Pfeil 89"/>
            <p:cNvCxnSpPr>
              <a:stCxn id="74" idx="2"/>
              <a:endCxn id="7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mit Pfeil 90"/>
            <p:cNvCxnSpPr>
              <a:stCxn id="73" idx="2"/>
              <a:endCxn id="7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mit Pfeil 91"/>
            <p:cNvCxnSpPr>
              <a:stCxn id="72" idx="2"/>
              <a:endCxn id="7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131" name="Textfeld 130"/>
          <p:cNvSpPr txBox="1"/>
          <p:nvPr/>
        </p:nvSpPr>
        <p:spPr>
          <a:xfrm>
            <a:off x="553890" y="2132856"/>
            <a:ext cx="2653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Deep</a:t>
            </a:r>
            <a:r>
              <a:rPr lang="de-DE" sz="1800" dirty="0" smtClean="0"/>
              <a:t> </a:t>
            </a:r>
            <a:r>
              <a:rPr lang="de-DE" sz="1800" dirty="0" err="1" smtClean="0"/>
              <a:t>network</a:t>
            </a:r>
            <a:endParaRPr lang="de-DE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Symmetric</a:t>
            </a:r>
            <a:r>
              <a:rPr lang="de-DE" sz="1800" dirty="0"/>
              <a:t> </a:t>
            </a:r>
            <a:r>
              <a:rPr lang="de-DE" sz="1800" dirty="0" err="1"/>
              <a:t>topology</a:t>
            </a:r>
            <a:endParaRPr lang="de-DE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Information </a:t>
            </a:r>
            <a:r>
              <a:rPr lang="de-DE" sz="1800" dirty="0" err="1" smtClean="0"/>
              <a:t>bottleneck</a:t>
            </a:r>
            <a:endParaRPr lang="de-DE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Encoder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4860032" y="1771921"/>
            <a:ext cx="4176464" cy="18074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4867731" y="1849761"/>
            <a:ext cx="136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n-lt"/>
              </a:rPr>
              <a:t>Encoder</a:t>
            </a:r>
            <a:endParaRPr lang="de-DE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19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69" name="Rechteck 68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…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and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the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lower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stack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does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the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decoding</a:t>
            </a:r>
            <a:r>
              <a:rPr lang="de-DE" sz="2000" dirty="0">
                <a:latin typeface="+mj-lt"/>
                <a:cs typeface="Times New Roman" pitchFamily="18" charset="0"/>
              </a:rPr>
              <a:t>.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71" name="Abgerundetes Rechteck 7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2" name="Abgerundetes Rechteck 7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3" name="Abgerundetes Rechteck 7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6" name="Abgerundetes Rechteck 7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7" name="Abgerundetes Rechteck 7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7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85" name="Gerade Verbindung mit Pfeil 84"/>
            <p:cNvCxnSpPr>
              <a:stCxn id="83" idx="2"/>
              <a:endCxn id="7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mit Pfeil 85"/>
            <p:cNvCxnSpPr>
              <a:stCxn id="71" idx="2"/>
              <a:endCxn id="8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mit Pfeil 86"/>
            <p:cNvCxnSpPr>
              <a:stCxn id="77" idx="2"/>
              <a:endCxn id="7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mit Pfeil 87"/>
            <p:cNvCxnSpPr>
              <a:stCxn id="76" idx="2"/>
              <a:endCxn id="7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mit Pfeil 88"/>
            <p:cNvCxnSpPr>
              <a:stCxn id="75" idx="2"/>
              <a:endCxn id="7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mit Pfeil 89"/>
            <p:cNvCxnSpPr>
              <a:stCxn id="74" idx="2"/>
              <a:endCxn id="7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mit Pfeil 90"/>
            <p:cNvCxnSpPr>
              <a:stCxn id="73" idx="2"/>
              <a:endCxn id="7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mit Pfeil 91"/>
            <p:cNvCxnSpPr>
              <a:stCxn id="72" idx="2"/>
              <a:endCxn id="7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131" name="Textfeld 130"/>
          <p:cNvSpPr txBox="1"/>
          <p:nvPr/>
        </p:nvSpPr>
        <p:spPr>
          <a:xfrm>
            <a:off x="553890" y="2132856"/>
            <a:ext cx="2653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Deep</a:t>
            </a:r>
            <a:r>
              <a:rPr lang="de-DE" sz="1800" dirty="0" smtClean="0"/>
              <a:t> </a:t>
            </a:r>
            <a:r>
              <a:rPr lang="de-DE" sz="1800" dirty="0" err="1" smtClean="0"/>
              <a:t>network</a:t>
            </a:r>
            <a:endParaRPr lang="de-DE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Symmetric</a:t>
            </a:r>
            <a:r>
              <a:rPr lang="de-DE" sz="1800" dirty="0"/>
              <a:t> </a:t>
            </a:r>
            <a:r>
              <a:rPr lang="de-DE" sz="1800" dirty="0" err="1"/>
              <a:t>topology</a:t>
            </a:r>
            <a:endParaRPr lang="de-DE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Information </a:t>
            </a:r>
            <a:r>
              <a:rPr lang="de-DE" sz="1800" dirty="0" err="1" smtClean="0"/>
              <a:t>bottleneck</a:t>
            </a:r>
            <a:endParaRPr lang="de-DE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Encoder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Decoder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4860032" y="1771921"/>
            <a:ext cx="4176464" cy="18074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4867731" y="1849761"/>
            <a:ext cx="136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n-lt"/>
              </a:rPr>
              <a:t>Encoder</a:t>
            </a:r>
            <a:endParaRPr lang="de-DE" sz="1400" b="1" dirty="0">
              <a:latin typeface="+mn-lt"/>
            </a:endParaRPr>
          </a:p>
        </p:txBody>
      </p:sp>
      <p:sp>
        <p:nvSpPr>
          <p:cNvPr id="65" name="Rechteck 64"/>
          <p:cNvSpPr/>
          <p:nvPr/>
        </p:nvSpPr>
        <p:spPr bwMode="auto">
          <a:xfrm>
            <a:off x="4803621" y="3139151"/>
            <a:ext cx="4176464" cy="18074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4860032" y="4558123"/>
            <a:ext cx="136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n-lt"/>
              </a:rPr>
              <a:t>Decoder</a:t>
            </a:r>
            <a:endParaRPr lang="de-DE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29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feld 128"/>
          <p:cNvSpPr txBox="1"/>
          <p:nvPr/>
        </p:nvSpPr>
        <p:spPr>
          <a:xfrm>
            <a:off x="553890" y="2132856"/>
            <a:ext cx="2653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Deep</a:t>
            </a:r>
            <a:r>
              <a:rPr lang="de-DE" sz="1800" dirty="0" smtClean="0"/>
              <a:t> </a:t>
            </a:r>
            <a:r>
              <a:rPr lang="de-DE" sz="1800" dirty="0" err="1" smtClean="0"/>
              <a:t>network</a:t>
            </a:r>
            <a:endParaRPr lang="de-DE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Symmetric</a:t>
            </a:r>
            <a:r>
              <a:rPr lang="de-DE" sz="1800" dirty="0"/>
              <a:t> </a:t>
            </a:r>
            <a:r>
              <a:rPr lang="de-DE" sz="1800" dirty="0" err="1"/>
              <a:t>topology</a:t>
            </a:r>
            <a:endParaRPr lang="de-DE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Information </a:t>
            </a:r>
            <a:r>
              <a:rPr lang="de-DE" sz="1800" dirty="0" err="1" smtClean="0"/>
              <a:t>bottleneck</a:t>
            </a:r>
            <a:endParaRPr lang="de-DE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Encoder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Decoder</a:t>
            </a:r>
          </a:p>
        </p:txBody>
      </p:sp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69" name="Rechteck 68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…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and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the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lower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stack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does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the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decoding</a:t>
            </a:r>
            <a:r>
              <a:rPr lang="de-DE" sz="2000" dirty="0">
                <a:latin typeface="+mj-lt"/>
                <a:cs typeface="Times New Roman" pitchFamily="18" charset="0"/>
              </a:rPr>
              <a:t>.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71" name="Abgerundetes Rechteck 7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2" name="Abgerundetes Rechteck 7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3" name="Abgerundetes Rechteck 7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6" name="Abgerundetes Rechteck 7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7" name="Abgerundetes Rechteck 7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7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85" name="Gerade Verbindung mit Pfeil 84"/>
            <p:cNvCxnSpPr>
              <a:stCxn id="83" idx="2"/>
              <a:endCxn id="7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mit Pfeil 85"/>
            <p:cNvCxnSpPr>
              <a:stCxn id="71" idx="2"/>
              <a:endCxn id="8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mit Pfeil 86"/>
            <p:cNvCxnSpPr>
              <a:stCxn id="77" idx="2"/>
              <a:endCxn id="7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mit Pfeil 87"/>
            <p:cNvCxnSpPr>
              <a:stCxn id="76" idx="2"/>
              <a:endCxn id="7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mit Pfeil 88"/>
            <p:cNvCxnSpPr>
              <a:stCxn id="75" idx="2"/>
              <a:endCxn id="7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mit Pfeil 89"/>
            <p:cNvCxnSpPr>
              <a:stCxn id="74" idx="2"/>
              <a:endCxn id="7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mit Pfeil 90"/>
            <p:cNvCxnSpPr>
              <a:stCxn id="73" idx="2"/>
              <a:endCxn id="7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mit Pfeil 91"/>
            <p:cNvCxnSpPr>
              <a:stCxn id="72" idx="2"/>
              <a:endCxn id="7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2" name="Rechteck 1"/>
          <p:cNvSpPr/>
          <p:nvPr/>
        </p:nvSpPr>
        <p:spPr bwMode="auto">
          <a:xfrm>
            <a:off x="4860032" y="1771921"/>
            <a:ext cx="4176464" cy="18074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4867731" y="1849761"/>
            <a:ext cx="136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n-lt"/>
              </a:rPr>
              <a:t>Encoder</a:t>
            </a:r>
            <a:endParaRPr lang="de-DE" sz="1400" b="1" dirty="0">
              <a:latin typeface="+mn-lt"/>
            </a:endParaRPr>
          </a:p>
        </p:txBody>
      </p:sp>
      <p:sp>
        <p:nvSpPr>
          <p:cNvPr id="65" name="Rechteck 64"/>
          <p:cNvSpPr/>
          <p:nvPr/>
        </p:nvSpPr>
        <p:spPr bwMode="auto">
          <a:xfrm>
            <a:off x="4803621" y="3139151"/>
            <a:ext cx="4176464" cy="18074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4860032" y="4558123"/>
            <a:ext cx="136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+mn-lt"/>
              </a:rPr>
              <a:t>Decoder</a:t>
            </a:r>
            <a:endParaRPr lang="de-DE" sz="1400" b="1" dirty="0">
              <a:latin typeface="+mn-lt"/>
            </a:endParaRPr>
          </a:p>
        </p:txBody>
      </p:sp>
      <p:sp>
        <p:nvSpPr>
          <p:cNvPr id="68" name="Inhaltsplatzhalter 2"/>
          <p:cNvSpPr txBox="1">
            <a:spLocks/>
          </p:cNvSpPr>
          <p:nvPr/>
        </p:nvSpPr>
        <p:spPr bwMode="auto">
          <a:xfrm>
            <a:off x="998546" y="3050629"/>
            <a:ext cx="2764269" cy="36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  <a:defRPr/>
            </a:pPr>
            <a:r>
              <a:rPr lang="de-DE" sz="1600" kern="0" dirty="0" smtClean="0"/>
              <a:t>Definition (</a:t>
            </a:r>
            <a:r>
              <a:rPr lang="de-DE" sz="1600" i="1" kern="0" dirty="0" err="1"/>
              <a:t>d</a:t>
            </a:r>
            <a:r>
              <a:rPr lang="de-DE" sz="1600" i="1" kern="0" dirty="0" err="1" smtClean="0"/>
              <a:t>eep</a:t>
            </a:r>
            <a:r>
              <a:rPr lang="de-DE" sz="1600" i="1" kern="0" dirty="0" smtClean="0"/>
              <a:t> </a:t>
            </a:r>
            <a:r>
              <a:rPr lang="de-DE" sz="1600" i="1" kern="0" dirty="0" err="1" smtClean="0"/>
              <a:t>network</a:t>
            </a:r>
            <a:r>
              <a:rPr lang="de-DE" sz="1600" kern="0" dirty="0" smtClean="0"/>
              <a:t>)</a:t>
            </a:r>
            <a:endParaRPr lang="de-DE" sz="1600" kern="0" dirty="0"/>
          </a:p>
        </p:txBody>
      </p:sp>
      <p:sp>
        <p:nvSpPr>
          <p:cNvPr id="70" name="Textfeld 69"/>
          <p:cNvSpPr txBox="1"/>
          <p:nvPr/>
        </p:nvSpPr>
        <p:spPr>
          <a:xfrm>
            <a:off x="998546" y="3474981"/>
            <a:ext cx="384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 smtClean="0"/>
              <a:t>Deep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networks</a:t>
            </a:r>
            <a:r>
              <a:rPr lang="de-DE" sz="1800" b="1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artificial</a:t>
            </a:r>
            <a:r>
              <a:rPr lang="de-DE" sz="1800" dirty="0" smtClean="0"/>
              <a:t> neuronal </a:t>
            </a:r>
            <a:r>
              <a:rPr lang="de-DE" sz="1800" dirty="0" err="1" smtClean="0"/>
              <a:t>networks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multiple </a:t>
            </a:r>
            <a:r>
              <a:rPr lang="de-DE" sz="1800" dirty="0" err="1" smtClean="0"/>
              <a:t>hidden</a:t>
            </a:r>
            <a:r>
              <a:rPr lang="de-DE" sz="1800" dirty="0" smtClean="0"/>
              <a:t> </a:t>
            </a:r>
            <a:r>
              <a:rPr lang="de-DE" sz="1800" dirty="0" err="1" smtClean="0"/>
              <a:t>layers</a:t>
            </a:r>
            <a:r>
              <a:rPr lang="de-DE" sz="1800" dirty="0" smtClean="0"/>
              <a:t> </a:t>
            </a:r>
          </a:p>
        </p:txBody>
      </p:sp>
      <p:grpSp>
        <p:nvGrpSpPr>
          <p:cNvPr id="125" name="Gruppieren 124"/>
          <p:cNvGrpSpPr/>
          <p:nvPr/>
        </p:nvGrpSpPr>
        <p:grpSpPr>
          <a:xfrm>
            <a:off x="769364" y="2900106"/>
            <a:ext cx="5540033" cy="2214394"/>
            <a:chOff x="769364" y="2900107"/>
            <a:chExt cx="4208375" cy="1418411"/>
          </a:xfrm>
        </p:grpSpPr>
        <p:sp>
          <p:nvSpPr>
            <p:cNvPr id="126" name="Abgerundetes Rechteck 125"/>
            <p:cNvSpPr/>
            <p:nvPr/>
          </p:nvSpPr>
          <p:spPr bwMode="auto">
            <a:xfrm>
              <a:off x="769364" y="2900107"/>
              <a:ext cx="4208375" cy="1418411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27" name="Inhaltsplatzhalter 2"/>
            <p:cNvSpPr txBox="1">
              <a:spLocks/>
            </p:cNvSpPr>
            <p:nvPr/>
          </p:nvSpPr>
          <p:spPr bwMode="auto">
            <a:xfrm>
              <a:off x="958526" y="3012057"/>
              <a:ext cx="2764269" cy="364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190500" indent="-1905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9913" indent="-188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046163" indent="-1873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522413" indent="-1873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998663" indent="-1873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455863" indent="-1873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13063" indent="-1873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370263" indent="-1873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27463" indent="-1873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Times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Times" pitchFamily="18" charset="0"/>
                <a:buNone/>
                <a:defRPr/>
              </a:pPr>
              <a:r>
                <a:rPr lang="de-DE" sz="1600" kern="0" dirty="0" smtClean="0"/>
                <a:t>Definition (</a:t>
              </a:r>
              <a:r>
                <a:rPr lang="de-DE" sz="1600" i="1" kern="0" dirty="0" err="1" smtClean="0"/>
                <a:t>autoencoder</a:t>
              </a:r>
              <a:r>
                <a:rPr lang="de-DE" sz="1600" kern="0" dirty="0" smtClean="0"/>
                <a:t>)</a:t>
              </a:r>
              <a:endParaRPr lang="de-DE" sz="1600" kern="0" dirty="0"/>
            </a:p>
          </p:txBody>
        </p:sp>
        <p:sp>
          <p:nvSpPr>
            <p:cNvPr id="128" name="Textfeld 127"/>
            <p:cNvSpPr txBox="1"/>
            <p:nvPr/>
          </p:nvSpPr>
          <p:spPr>
            <a:xfrm>
              <a:off x="950868" y="3335186"/>
              <a:ext cx="3844080" cy="76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smtClean="0"/>
                <a:t>Autoencoders </a:t>
              </a:r>
              <a:r>
                <a:rPr lang="de-DE" sz="1800" dirty="0" err="1" smtClean="0"/>
                <a:t>are</a:t>
              </a:r>
              <a:r>
                <a:rPr lang="de-DE" sz="1800" dirty="0" smtClean="0"/>
                <a:t> </a:t>
              </a:r>
              <a:r>
                <a:rPr lang="de-DE" sz="1800" i="1" dirty="0" err="1" smtClean="0"/>
                <a:t>deep</a:t>
              </a:r>
              <a:r>
                <a:rPr lang="de-DE" sz="1800" i="1" dirty="0" smtClean="0"/>
                <a:t> </a:t>
              </a:r>
              <a:r>
                <a:rPr lang="de-DE" sz="1800" i="1" dirty="0" err="1" smtClean="0"/>
                <a:t>networks</a:t>
              </a:r>
              <a:r>
                <a:rPr lang="de-DE" sz="1800" i="1" dirty="0" smtClean="0"/>
                <a:t> </a:t>
              </a:r>
              <a:r>
                <a:rPr lang="de-DE" sz="1800" dirty="0" err="1" smtClean="0"/>
                <a:t>with</a:t>
              </a:r>
              <a:r>
                <a:rPr lang="de-DE" sz="1800" dirty="0" smtClean="0"/>
                <a:t> a </a:t>
              </a:r>
              <a:r>
                <a:rPr lang="de-DE" sz="1800" i="1" dirty="0" err="1" smtClean="0"/>
                <a:t>symmetric</a:t>
              </a:r>
              <a:r>
                <a:rPr lang="de-DE" sz="1800" i="1" dirty="0" smtClean="0"/>
                <a:t> </a:t>
              </a:r>
              <a:r>
                <a:rPr lang="de-DE" sz="1800" i="1" dirty="0" err="1" smtClean="0"/>
                <a:t>topology</a:t>
              </a:r>
              <a:r>
                <a:rPr lang="de-DE" sz="1800" dirty="0" smtClean="0"/>
                <a:t> </a:t>
              </a:r>
              <a:r>
                <a:rPr lang="de-DE" sz="1800" dirty="0" err="1" smtClean="0"/>
                <a:t>and</a:t>
              </a:r>
              <a:r>
                <a:rPr lang="de-DE" sz="1800" dirty="0" smtClean="0"/>
                <a:t> an </a:t>
              </a:r>
              <a:r>
                <a:rPr lang="de-DE" sz="1800" dirty="0" err="1" smtClean="0"/>
                <a:t>odd</a:t>
              </a:r>
              <a:r>
                <a:rPr lang="de-DE" sz="1800" dirty="0" smtClean="0"/>
                <a:t> </a:t>
              </a:r>
              <a:r>
                <a:rPr lang="de-DE" sz="1800" dirty="0" err="1" smtClean="0"/>
                <a:t>number</a:t>
              </a:r>
              <a:r>
                <a:rPr lang="de-DE" sz="1800" dirty="0" smtClean="0"/>
                <a:t> </a:t>
              </a:r>
              <a:r>
                <a:rPr lang="de-DE" sz="1800" dirty="0" err="1" smtClean="0"/>
                <a:t>of</a:t>
              </a:r>
              <a:r>
                <a:rPr lang="de-DE" sz="1800" dirty="0" smtClean="0"/>
                <a:t> </a:t>
              </a:r>
              <a:r>
                <a:rPr lang="de-DE" sz="1800" dirty="0" err="1" smtClean="0"/>
                <a:t>hiddern</a:t>
              </a:r>
              <a:r>
                <a:rPr lang="de-DE" sz="1800" dirty="0" smtClean="0"/>
                <a:t> </a:t>
              </a:r>
              <a:r>
                <a:rPr lang="de-DE" sz="1800" dirty="0" err="1" smtClean="0"/>
                <a:t>layers</a:t>
              </a:r>
              <a:r>
                <a:rPr lang="de-DE" sz="1800" dirty="0" smtClean="0"/>
                <a:t>, </a:t>
              </a:r>
              <a:r>
                <a:rPr lang="de-DE" sz="1800" dirty="0" err="1" smtClean="0"/>
                <a:t>containing</a:t>
              </a:r>
              <a:r>
                <a:rPr lang="de-DE" sz="1800" dirty="0" smtClean="0"/>
                <a:t> a </a:t>
              </a:r>
              <a:r>
                <a:rPr lang="de-DE" sz="1800" i="1" dirty="0" err="1" smtClean="0"/>
                <a:t>encoder</a:t>
              </a:r>
              <a:r>
                <a:rPr lang="de-DE" sz="1800" dirty="0" smtClean="0"/>
                <a:t>, a </a:t>
              </a:r>
              <a:r>
                <a:rPr lang="de-DE" sz="1800" dirty="0" err="1" smtClean="0"/>
                <a:t>low</a:t>
              </a:r>
              <a:r>
                <a:rPr lang="de-DE" sz="1800" dirty="0" smtClean="0"/>
                <a:t> dimensional </a:t>
              </a:r>
              <a:r>
                <a:rPr lang="de-DE" sz="1800" dirty="0" err="1" smtClean="0"/>
                <a:t>representation</a:t>
              </a:r>
              <a:r>
                <a:rPr lang="de-DE" sz="1800" dirty="0" smtClean="0"/>
                <a:t> </a:t>
              </a:r>
              <a:r>
                <a:rPr lang="de-DE" sz="1800" dirty="0" err="1" smtClean="0"/>
                <a:t>and</a:t>
              </a:r>
              <a:r>
                <a:rPr lang="de-DE" sz="1800" dirty="0" smtClean="0"/>
                <a:t> a </a:t>
              </a:r>
              <a:r>
                <a:rPr lang="de-DE" sz="1800" i="1" dirty="0" err="1" smtClean="0"/>
                <a:t>decoder</a:t>
              </a:r>
              <a:r>
                <a:rPr lang="de-DE" sz="1800" dirty="0" smtClean="0"/>
                <a:t>.</a:t>
              </a:r>
              <a:endParaRPr lang="de-DE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50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69" name="Rechteck 68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Autoencoders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can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be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used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to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reduce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the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dimension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of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data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…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endParaRPr lang="de-DE" sz="2000" b="1" dirty="0">
              <a:latin typeface="+mj-lt"/>
              <a:cs typeface="Times New Roman" pitchFamily="18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71" name="Abgerundetes Rechteck 7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2" name="Abgerundetes Rechteck 7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3" name="Abgerundetes Rechteck 7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6" name="Abgerundetes Rechteck 7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7" name="Abgerundetes Rechteck 7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7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85" name="Gerade Verbindung mit Pfeil 84"/>
            <p:cNvCxnSpPr>
              <a:stCxn id="83" idx="2"/>
              <a:endCxn id="7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mit Pfeil 85"/>
            <p:cNvCxnSpPr>
              <a:stCxn id="71" idx="2"/>
              <a:endCxn id="8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mit Pfeil 86"/>
            <p:cNvCxnSpPr>
              <a:stCxn id="77" idx="2"/>
              <a:endCxn id="7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mit Pfeil 87"/>
            <p:cNvCxnSpPr>
              <a:stCxn id="76" idx="2"/>
              <a:endCxn id="7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mit Pfeil 88"/>
            <p:cNvCxnSpPr>
              <a:stCxn id="75" idx="2"/>
              <a:endCxn id="7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mit Pfeil 89"/>
            <p:cNvCxnSpPr>
              <a:stCxn id="74" idx="2"/>
              <a:endCxn id="7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mit Pfeil 90"/>
            <p:cNvCxnSpPr>
              <a:stCxn id="73" idx="2"/>
              <a:endCxn id="7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mit Pfeil 91"/>
            <p:cNvCxnSpPr>
              <a:stCxn id="72" idx="2"/>
              <a:endCxn id="7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131" name="Textfeld 130"/>
          <p:cNvSpPr txBox="1"/>
          <p:nvPr/>
        </p:nvSpPr>
        <p:spPr>
          <a:xfrm>
            <a:off x="553890" y="2132856"/>
            <a:ext cx="50262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/>
              <a:t>Problem</a:t>
            </a:r>
            <a:r>
              <a:rPr lang="de-DE" sz="1800" dirty="0" smtClean="0"/>
              <a:t>: </a:t>
            </a:r>
            <a:r>
              <a:rPr lang="de-DE" sz="1800" dirty="0" err="1" smtClean="0"/>
              <a:t>dimensionality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b="1" dirty="0" err="1" smtClean="0"/>
              <a:t>Idea</a:t>
            </a:r>
            <a:r>
              <a:rPr lang="de-DE" sz="18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 smtClean="0"/>
              <a:t>Train </a:t>
            </a:r>
            <a:r>
              <a:rPr lang="de-DE" sz="1800" dirty="0" err="1" smtClean="0"/>
              <a:t>autoencoder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minimize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distance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err="1" smtClean="0"/>
              <a:t>between</a:t>
            </a:r>
            <a:r>
              <a:rPr lang="de-DE" sz="1800" dirty="0" smtClean="0"/>
              <a:t> </a:t>
            </a:r>
            <a:r>
              <a:rPr lang="de-DE" sz="1800" dirty="0" err="1" smtClean="0"/>
              <a:t>input</a:t>
            </a:r>
            <a:r>
              <a:rPr lang="de-DE" sz="1800" dirty="0" smtClean="0"/>
              <a:t> </a:t>
            </a:r>
            <a:r>
              <a:rPr lang="de-DE" sz="1800" b="1" dirty="0" smtClean="0"/>
              <a:t>X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output</a:t>
            </a:r>
            <a:r>
              <a:rPr lang="de-DE" sz="1800" dirty="0" smtClean="0"/>
              <a:t> </a:t>
            </a:r>
            <a:r>
              <a:rPr lang="de-DE" sz="1800" b="1" dirty="0" smtClean="0"/>
              <a:t>X‘</a:t>
            </a:r>
            <a:endParaRPr lang="de-DE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800" dirty="0" err="1" smtClean="0"/>
              <a:t>Encode</a:t>
            </a:r>
            <a:r>
              <a:rPr lang="de-DE" sz="1800" dirty="0" smtClean="0"/>
              <a:t> </a:t>
            </a:r>
            <a:r>
              <a:rPr lang="de-DE" sz="1800" b="1" dirty="0" smtClean="0"/>
              <a:t>X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low</a:t>
            </a:r>
            <a:r>
              <a:rPr lang="de-DE" sz="1800" dirty="0" smtClean="0"/>
              <a:t> dimensional </a:t>
            </a:r>
            <a:r>
              <a:rPr lang="de-DE" sz="1800" dirty="0" err="1" smtClean="0"/>
              <a:t>code</a:t>
            </a:r>
            <a:r>
              <a:rPr lang="de-DE" sz="1800" dirty="0" smtClean="0"/>
              <a:t> </a:t>
            </a:r>
            <a:r>
              <a:rPr lang="de-DE" sz="1800" b="1" dirty="0" smtClean="0"/>
              <a:t>Y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 err="1" smtClean="0"/>
              <a:t>Decode</a:t>
            </a:r>
            <a:r>
              <a:rPr lang="de-DE" sz="1800" dirty="0" smtClean="0"/>
              <a:t> </a:t>
            </a:r>
            <a:r>
              <a:rPr lang="de-DE" sz="1800" dirty="0" err="1" smtClean="0"/>
              <a:t>low</a:t>
            </a:r>
            <a:r>
              <a:rPr lang="de-DE" sz="1800" dirty="0" smtClean="0"/>
              <a:t> dimensional </a:t>
            </a:r>
            <a:r>
              <a:rPr lang="de-DE" sz="1800" dirty="0" err="1" smtClean="0"/>
              <a:t>code</a:t>
            </a:r>
            <a:r>
              <a:rPr lang="de-DE" sz="1800" dirty="0" smtClean="0"/>
              <a:t> </a:t>
            </a:r>
            <a:r>
              <a:rPr lang="de-DE" sz="1800" b="1" dirty="0"/>
              <a:t>Y</a:t>
            </a:r>
            <a:r>
              <a:rPr lang="de-DE" sz="1800" dirty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output</a:t>
            </a:r>
            <a:r>
              <a:rPr lang="de-DE" sz="1800" dirty="0" smtClean="0"/>
              <a:t> </a:t>
            </a:r>
            <a:r>
              <a:rPr lang="de-DE" sz="1800" b="1" dirty="0" smtClean="0"/>
              <a:t>X‘</a:t>
            </a:r>
            <a:endParaRPr lang="de-DE" sz="1800" b="1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 smtClean="0"/>
              <a:t>Output </a:t>
            </a:r>
            <a:r>
              <a:rPr lang="de-DE" sz="1800" b="1" dirty="0" smtClean="0"/>
              <a:t>X‘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low</a:t>
            </a:r>
            <a:r>
              <a:rPr lang="de-DE" sz="1800" dirty="0" smtClean="0"/>
              <a:t> dimensional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 smtClean="0"/>
          </a:p>
          <a:p>
            <a:pPr marL="342900" indent="-342900">
              <a:buFont typeface="+mj-lt"/>
              <a:buAutoNum type="arabicPeriod"/>
            </a:pPr>
            <a:endParaRPr lang="de-DE" sz="1800" dirty="0" smtClean="0"/>
          </a:p>
          <a:p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7149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69" name="Rechteck 68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…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if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we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can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train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them</a:t>
            </a:r>
            <a:r>
              <a:rPr lang="de-DE" sz="2000" dirty="0" smtClean="0">
                <a:latin typeface="+mj-lt"/>
                <a:cs typeface="Times New Roman" pitchFamily="18" charset="0"/>
              </a:rPr>
              <a:t>!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endParaRPr lang="de-DE" sz="2000" b="1" dirty="0">
              <a:latin typeface="+mj-lt"/>
              <a:cs typeface="Times New Roman" pitchFamily="18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71" name="Abgerundetes Rechteck 7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2" name="Abgerundetes Rechteck 7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3" name="Abgerundetes Rechteck 7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6" name="Abgerundetes Rechteck 7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7" name="Abgerundetes Rechteck 7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7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85" name="Gerade Verbindung mit Pfeil 84"/>
            <p:cNvCxnSpPr>
              <a:stCxn id="83" idx="2"/>
              <a:endCxn id="7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mit Pfeil 85"/>
            <p:cNvCxnSpPr>
              <a:stCxn id="71" idx="2"/>
              <a:endCxn id="8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mit Pfeil 86"/>
            <p:cNvCxnSpPr>
              <a:stCxn id="77" idx="2"/>
              <a:endCxn id="7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mit Pfeil 87"/>
            <p:cNvCxnSpPr>
              <a:stCxn id="76" idx="2"/>
              <a:endCxn id="7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mit Pfeil 88"/>
            <p:cNvCxnSpPr>
              <a:stCxn id="75" idx="2"/>
              <a:endCxn id="7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mit Pfeil 89"/>
            <p:cNvCxnSpPr>
              <a:stCxn id="74" idx="2"/>
              <a:endCxn id="7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mit Pfeil 90"/>
            <p:cNvCxnSpPr>
              <a:stCxn id="73" idx="2"/>
              <a:endCxn id="7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mit Pfeil 91"/>
            <p:cNvCxnSpPr>
              <a:stCxn id="72" idx="2"/>
              <a:endCxn id="7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1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2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63" name="Textfeld 62"/>
          <p:cNvSpPr txBox="1"/>
          <p:nvPr/>
        </p:nvSpPr>
        <p:spPr>
          <a:xfrm>
            <a:off x="553890" y="2132856"/>
            <a:ext cx="50262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/>
              <a:t>Problem</a:t>
            </a:r>
            <a:r>
              <a:rPr lang="de-DE" sz="1800" dirty="0" smtClean="0"/>
              <a:t>: </a:t>
            </a:r>
            <a:r>
              <a:rPr lang="de-DE" sz="1800" dirty="0" err="1" smtClean="0"/>
              <a:t>dimensionality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b="1" dirty="0" err="1" smtClean="0"/>
              <a:t>Idea</a:t>
            </a:r>
            <a:r>
              <a:rPr lang="de-DE" sz="18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 smtClean="0"/>
              <a:t>Train </a:t>
            </a:r>
            <a:r>
              <a:rPr lang="de-DE" sz="1800" dirty="0" err="1" smtClean="0"/>
              <a:t>autoencoder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minimize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distance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err="1" smtClean="0"/>
              <a:t>between</a:t>
            </a:r>
            <a:r>
              <a:rPr lang="de-DE" sz="1800" dirty="0" smtClean="0"/>
              <a:t> </a:t>
            </a:r>
            <a:r>
              <a:rPr lang="de-DE" sz="1800" dirty="0" err="1" smtClean="0"/>
              <a:t>input</a:t>
            </a:r>
            <a:r>
              <a:rPr lang="de-DE" sz="1800" dirty="0" smtClean="0"/>
              <a:t> </a:t>
            </a:r>
            <a:r>
              <a:rPr lang="de-DE" sz="1800" b="1" dirty="0" smtClean="0"/>
              <a:t>X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output</a:t>
            </a:r>
            <a:r>
              <a:rPr lang="de-DE" sz="1800" dirty="0" smtClean="0"/>
              <a:t> </a:t>
            </a:r>
            <a:r>
              <a:rPr lang="de-DE" sz="1800" b="1" dirty="0" smtClean="0"/>
              <a:t>X‘</a:t>
            </a:r>
            <a:endParaRPr lang="de-DE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800" dirty="0" err="1" smtClean="0"/>
              <a:t>Encode</a:t>
            </a:r>
            <a:r>
              <a:rPr lang="de-DE" sz="1800" dirty="0" smtClean="0"/>
              <a:t> </a:t>
            </a:r>
            <a:r>
              <a:rPr lang="de-DE" sz="1800" b="1" dirty="0" smtClean="0"/>
              <a:t>X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low</a:t>
            </a:r>
            <a:r>
              <a:rPr lang="de-DE" sz="1800" dirty="0" smtClean="0"/>
              <a:t> dimensional </a:t>
            </a:r>
            <a:r>
              <a:rPr lang="de-DE" sz="1800" dirty="0" err="1" smtClean="0"/>
              <a:t>code</a:t>
            </a:r>
            <a:r>
              <a:rPr lang="de-DE" sz="1800" dirty="0" smtClean="0"/>
              <a:t> </a:t>
            </a:r>
            <a:r>
              <a:rPr lang="de-DE" sz="1800" b="1" dirty="0" smtClean="0"/>
              <a:t>Y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 err="1" smtClean="0"/>
              <a:t>Decode</a:t>
            </a:r>
            <a:r>
              <a:rPr lang="de-DE" sz="1800" dirty="0" smtClean="0"/>
              <a:t> </a:t>
            </a:r>
            <a:r>
              <a:rPr lang="de-DE" sz="1800" dirty="0" err="1" smtClean="0"/>
              <a:t>low</a:t>
            </a:r>
            <a:r>
              <a:rPr lang="de-DE" sz="1800" dirty="0" smtClean="0"/>
              <a:t> dimensional </a:t>
            </a:r>
            <a:r>
              <a:rPr lang="de-DE" sz="1800" dirty="0" err="1" smtClean="0"/>
              <a:t>code</a:t>
            </a:r>
            <a:r>
              <a:rPr lang="de-DE" sz="1800" dirty="0" smtClean="0"/>
              <a:t> </a:t>
            </a:r>
            <a:r>
              <a:rPr lang="de-DE" sz="1800" b="1" dirty="0"/>
              <a:t>Y</a:t>
            </a:r>
            <a:r>
              <a:rPr lang="de-DE" sz="1800" dirty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output</a:t>
            </a:r>
            <a:r>
              <a:rPr lang="de-DE" sz="1800" dirty="0" smtClean="0"/>
              <a:t> </a:t>
            </a:r>
            <a:r>
              <a:rPr lang="de-DE" sz="1800" b="1" dirty="0" smtClean="0"/>
              <a:t>X‘</a:t>
            </a:r>
            <a:endParaRPr lang="de-DE" sz="1800" b="1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 smtClean="0"/>
              <a:t>Output </a:t>
            </a:r>
            <a:r>
              <a:rPr lang="de-DE" sz="1800" b="1" dirty="0" smtClean="0"/>
              <a:t>X‘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low</a:t>
            </a:r>
            <a:r>
              <a:rPr lang="de-DE" sz="1800" dirty="0" smtClean="0"/>
              <a:t> dimensional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 smtClean="0"/>
          </a:p>
          <a:p>
            <a:pPr marL="342900" indent="-342900">
              <a:buFont typeface="+mj-lt"/>
              <a:buAutoNum type="arabicPeriod"/>
            </a:pPr>
            <a:endParaRPr lang="de-DE" sz="1800" dirty="0" smtClean="0"/>
          </a:p>
          <a:p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24063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69" name="Rechteck 68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In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feedforward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ANNs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backpropagation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is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a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good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approach</a:t>
            </a:r>
            <a:r>
              <a:rPr lang="de-DE" sz="2000" dirty="0" smtClean="0">
                <a:latin typeface="+mj-lt"/>
                <a:cs typeface="Times New Roman" pitchFamily="18" charset="0"/>
              </a:rPr>
              <a:t>.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grpSp>
        <p:nvGrpSpPr>
          <p:cNvPr id="130" name="Gruppieren 129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131" name="Abgerundetes Rechteck 13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2" name="Abgerundetes Rechteck 13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3" name="Abgerundetes Rechteck 13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4" name="Abgerundetes Rechteck 13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5" name="Abgerundetes Rechteck 13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6" name="Abgerundetes Rechteck 13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7" name="Abgerundetes Rechteck 13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3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45" name="Gerade Verbindung mit Pfeil 144"/>
            <p:cNvCxnSpPr>
              <a:stCxn id="143" idx="2"/>
              <a:endCxn id="13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Gerade Verbindung mit Pfeil 145"/>
            <p:cNvCxnSpPr>
              <a:stCxn id="131" idx="2"/>
              <a:endCxn id="14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Gerade Verbindung mit Pfeil 146"/>
            <p:cNvCxnSpPr>
              <a:stCxn id="137" idx="2"/>
              <a:endCxn id="13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Gerade Verbindung mit Pfeil 147"/>
            <p:cNvCxnSpPr>
              <a:stCxn id="136" idx="2"/>
              <a:endCxn id="13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Gerade Verbindung mit Pfeil 148"/>
            <p:cNvCxnSpPr>
              <a:stCxn id="135" idx="2"/>
              <a:endCxn id="13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Gerade Verbindung mit Pfeil 149"/>
            <p:cNvCxnSpPr>
              <a:stCxn id="134" idx="2"/>
              <a:endCxn id="13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Gerade Verbindung mit Pfeil 150"/>
            <p:cNvCxnSpPr>
              <a:stCxn id="133" idx="2"/>
              <a:endCxn id="13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Gerade Verbindung mit Pfeil 151"/>
            <p:cNvCxnSpPr>
              <a:stCxn id="132" idx="2"/>
              <a:endCxn id="13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63" name="Abgerundetes Rechteck 62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Training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553890" y="2587636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11793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feld 74"/>
          <p:cNvSpPr txBox="1"/>
          <p:nvPr/>
        </p:nvSpPr>
        <p:spPr>
          <a:xfrm>
            <a:off x="553890" y="2587636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Backpropagation</a:t>
            </a:r>
          </a:p>
        </p:txBody>
      </p:sp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grpSp>
        <p:nvGrpSpPr>
          <p:cNvPr id="130" name="Gruppieren 129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131" name="Abgerundetes Rechteck 13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2" name="Abgerundetes Rechteck 13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3" name="Abgerundetes Rechteck 13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4" name="Abgerundetes Rechteck 13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5" name="Abgerundetes Rechteck 13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6" name="Abgerundetes Rechteck 13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7" name="Abgerundetes Rechteck 13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3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45" name="Gerade Verbindung mit Pfeil 144"/>
            <p:cNvCxnSpPr>
              <a:stCxn id="143" idx="2"/>
              <a:endCxn id="13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Gerade Verbindung mit Pfeil 145"/>
            <p:cNvCxnSpPr>
              <a:stCxn id="131" idx="2"/>
              <a:endCxn id="14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Gerade Verbindung mit Pfeil 146"/>
            <p:cNvCxnSpPr>
              <a:stCxn id="137" idx="2"/>
              <a:endCxn id="13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Gerade Verbindung mit Pfeil 147"/>
            <p:cNvCxnSpPr>
              <a:stCxn id="136" idx="2"/>
              <a:endCxn id="13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Gerade Verbindung mit Pfeil 148"/>
            <p:cNvCxnSpPr>
              <a:stCxn id="135" idx="2"/>
              <a:endCxn id="13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Gerade Verbindung mit Pfeil 149"/>
            <p:cNvCxnSpPr>
              <a:stCxn id="134" idx="2"/>
              <a:endCxn id="13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Gerade Verbindung mit Pfeil 150"/>
            <p:cNvCxnSpPr>
              <a:stCxn id="133" idx="2"/>
              <a:endCxn id="13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Gerade Verbindung mit Pfeil 151"/>
            <p:cNvCxnSpPr>
              <a:stCxn id="132" idx="2"/>
              <a:endCxn id="13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63" name="Abgerundetes Rechteck 62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Training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6" name="Inhaltsplatzhalter 2"/>
          <p:cNvSpPr txBox="1">
            <a:spLocks/>
          </p:cNvSpPr>
          <p:nvPr/>
        </p:nvSpPr>
        <p:spPr bwMode="auto">
          <a:xfrm>
            <a:off x="1018383" y="3074880"/>
            <a:ext cx="3638968" cy="56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  <a:defRPr/>
            </a:pPr>
            <a:r>
              <a:rPr lang="de-DE" sz="1600" kern="0" dirty="0" smtClean="0"/>
              <a:t>Definition (</a:t>
            </a:r>
            <a:r>
              <a:rPr lang="de-DE" sz="1600" i="1" kern="0" dirty="0" err="1" smtClean="0"/>
              <a:t>autoencoder</a:t>
            </a:r>
            <a:r>
              <a:rPr lang="de-DE" sz="1600" kern="0" dirty="0" smtClean="0"/>
              <a:t>)</a:t>
            </a:r>
            <a:endParaRPr lang="de-DE" sz="1600" kern="0" dirty="0"/>
          </a:p>
        </p:txBody>
      </p:sp>
      <p:sp>
        <p:nvSpPr>
          <p:cNvPr id="68" name="Abgerundetes Rechteck 67"/>
          <p:cNvSpPr/>
          <p:nvPr/>
        </p:nvSpPr>
        <p:spPr bwMode="auto">
          <a:xfrm>
            <a:off x="769365" y="2496442"/>
            <a:ext cx="8051107" cy="2450132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/>
          <a:lstStyle/>
          <a:p>
            <a:pPr eaLnBrk="0" hangingPunct="0">
              <a:defRPr/>
            </a:pPr>
            <a:endParaRPr lang="de-DE" dirty="0">
              <a:latin typeface="Times"/>
              <a:cs typeface="+mn-cs"/>
            </a:endParaRPr>
          </a:p>
        </p:txBody>
      </p:sp>
      <p:sp>
        <p:nvSpPr>
          <p:cNvPr id="70" name="Inhaltsplatzhalter 2"/>
          <p:cNvSpPr txBox="1">
            <a:spLocks/>
          </p:cNvSpPr>
          <p:nvPr/>
        </p:nvSpPr>
        <p:spPr bwMode="auto">
          <a:xfrm>
            <a:off x="1018383" y="2698337"/>
            <a:ext cx="3638968" cy="56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  <a:defRPr/>
            </a:pPr>
            <a:r>
              <a:rPr lang="de-DE" sz="1600" kern="0" dirty="0" smtClean="0"/>
              <a:t>Backpropagation</a:t>
            </a:r>
            <a:endParaRPr lang="de-DE" sz="1600" kern="0" dirty="0"/>
          </a:p>
        </p:txBody>
      </p:sp>
      <p:sp>
        <p:nvSpPr>
          <p:cNvPr id="71" name="Textfeld 70"/>
          <p:cNvSpPr txBox="1"/>
          <p:nvPr/>
        </p:nvSpPr>
        <p:spPr>
          <a:xfrm>
            <a:off x="1105614" y="3096319"/>
            <a:ext cx="6449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Both"/>
            </a:pPr>
            <a:r>
              <a:rPr lang="de-DE" sz="1600" dirty="0" smtClean="0"/>
              <a:t>The </a:t>
            </a:r>
            <a:r>
              <a:rPr lang="de-DE" sz="1600" dirty="0" err="1" smtClean="0"/>
              <a:t>distance</a:t>
            </a:r>
            <a:r>
              <a:rPr lang="de-DE" sz="1600" dirty="0" smtClean="0"/>
              <a:t> (</a:t>
            </a:r>
            <a:r>
              <a:rPr lang="de-DE" sz="1600" dirty="0" err="1" smtClean="0"/>
              <a:t>error</a:t>
            </a:r>
            <a:r>
              <a:rPr lang="de-DE" sz="1600" dirty="0" smtClean="0"/>
              <a:t>) </a:t>
            </a:r>
            <a:r>
              <a:rPr lang="de-DE" sz="1600" dirty="0" err="1" smtClean="0"/>
              <a:t>between</a:t>
            </a:r>
            <a:r>
              <a:rPr lang="de-DE" sz="1600" dirty="0" smtClean="0"/>
              <a:t> </a:t>
            </a:r>
            <a:r>
              <a:rPr lang="de-DE" sz="1600" dirty="0" err="1" smtClean="0"/>
              <a:t>current</a:t>
            </a:r>
            <a:r>
              <a:rPr lang="de-DE" sz="1600" dirty="0" smtClean="0"/>
              <a:t> </a:t>
            </a:r>
            <a:r>
              <a:rPr lang="de-DE" sz="1600" dirty="0" err="1" smtClean="0"/>
              <a:t>output</a:t>
            </a:r>
            <a:r>
              <a:rPr lang="de-DE" sz="1600" dirty="0" smtClean="0"/>
              <a:t> </a:t>
            </a:r>
            <a:r>
              <a:rPr lang="de-DE" sz="1600" b="1" dirty="0" smtClean="0"/>
              <a:t>X‘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wanted</a:t>
            </a:r>
            <a:r>
              <a:rPr lang="de-DE" sz="1600" dirty="0" smtClean="0"/>
              <a:t> </a:t>
            </a:r>
            <a:r>
              <a:rPr lang="de-DE" sz="1600" dirty="0" err="1" smtClean="0"/>
              <a:t>output</a:t>
            </a:r>
            <a:r>
              <a:rPr lang="de-DE" sz="1600" dirty="0" smtClean="0"/>
              <a:t> </a:t>
            </a:r>
            <a:r>
              <a:rPr lang="de-DE" sz="1600" b="1" dirty="0" smtClean="0"/>
              <a:t>Y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computed</a:t>
            </a:r>
            <a:r>
              <a:rPr lang="de-DE" sz="1600" dirty="0" smtClean="0"/>
              <a:t>. </a:t>
            </a:r>
            <a:r>
              <a:rPr lang="de-DE" sz="1600" dirty="0"/>
              <a:t>This </a:t>
            </a:r>
            <a:r>
              <a:rPr lang="de-DE" sz="1600" dirty="0" err="1"/>
              <a:t>gives</a:t>
            </a:r>
            <a:r>
              <a:rPr lang="de-DE" sz="1600" dirty="0"/>
              <a:t> a </a:t>
            </a:r>
            <a:r>
              <a:rPr lang="de-DE" sz="1600" dirty="0" err="1"/>
              <a:t>error</a:t>
            </a:r>
            <a:r>
              <a:rPr lang="de-DE" sz="1600" dirty="0"/>
              <a:t> </a:t>
            </a:r>
            <a:r>
              <a:rPr lang="de-DE" sz="1600" dirty="0" err="1" smtClean="0"/>
              <a:t>function</a:t>
            </a:r>
            <a:endParaRPr lang="de-DE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658192" y="3821946"/>
                <a:ext cx="1827616" cy="683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de-DE" sz="1800" b="0" i="1" smtClean="0">
                          <a:latin typeface="Cambria Math"/>
                        </a:rPr>
                        <m:t>=</m:t>
                      </m:r>
                      <m:r>
                        <a:rPr lang="de-DE" sz="1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de-DE" sz="1800" b="0" dirty="0" smtClean="0"/>
              </a:p>
              <a:p>
                <a:r>
                  <a:rPr lang="de-DE" sz="1800" dirty="0" err="1" smtClean="0"/>
                  <a:t>error</a:t>
                </a:r>
                <a:r>
                  <a:rPr lang="de-DE" sz="1800" dirty="0" smtClean="0"/>
                  <a:t>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180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/>
                              </a:rPr>
                              <m:t>′2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/>
                          </a:rPr>
                          <m:t>−</m:t>
                        </m:r>
                        <m:r>
                          <a:rPr lang="de-DE" sz="1800" b="0" i="1" smtClean="0">
                            <a:latin typeface="Cambria Math"/>
                          </a:rPr>
                          <m:t>𝑌</m:t>
                        </m:r>
                      </m:e>
                    </m:rad>
                  </m:oMath>
                </a14:m>
                <a:endParaRPr lang="de-DE" sz="18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192" y="3821946"/>
                <a:ext cx="1827616" cy="683457"/>
              </a:xfrm>
              <a:prstGeom prst="rect">
                <a:avLst/>
              </a:prstGeom>
              <a:blipFill rotWithShape="1">
                <a:blip r:embed="rId3"/>
                <a:stretch>
                  <a:fillRect l="-2667" b="-133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hteck 75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In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feedforward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ANNs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backpropagation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is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a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good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approach</a:t>
            </a:r>
            <a:r>
              <a:rPr lang="de-DE" sz="2000" dirty="0" smtClean="0">
                <a:latin typeface="+mj-lt"/>
                <a:cs typeface="Times New Roman" pitchFamily="18" charset="0"/>
              </a:rPr>
              <a:t>.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3"/>
          <p:cNvSpPr txBox="1"/>
          <p:nvPr/>
        </p:nvSpPr>
        <p:spPr>
          <a:xfrm>
            <a:off x="553890" y="2587636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Backpropagation</a:t>
            </a:r>
          </a:p>
        </p:txBody>
      </p:sp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69" name="Rechteck 68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In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feedforward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ANNs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backpropagation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is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the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choice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grpSp>
        <p:nvGrpSpPr>
          <p:cNvPr id="130" name="Gruppieren 129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131" name="Abgerundetes Rechteck 13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2" name="Abgerundetes Rechteck 13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3" name="Abgerundetes Rechteck 13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4" name="Abgerundetes Rechteck 13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5" name="Abgerundetes Rechteck 13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6" name="Abgerundetes Rechteck 13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7" name="Abgerundetes Rechteck 13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3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45" name="Gerade Verbindung mit Pfeil 144"/>
            <p:cNvCxnSpPr>
              <a:stCxn id="143" idx="2"/>
              <a:endCxn id="13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Gerade Verbindung mit Pfeil 145"/>
            <p:cNvCxnSpPr>
              <a:stCxn id="131" idx="2"/>
              <a:endCxn id="14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Gerade Verbindung mit Pfeil 146"/>
            <p:cNvCxnSpPr>
              <a:stCxn id="137" idx="2"/>
              <a:endCxn id="13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Gerade Verbindung mit Pfeil 147"/>
            <p:cNvCxnSpPr>
              <a:stCxn id="136" idx="2"/>
              <a:endCxn id="13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Gerade Verbindung mit Pfeil 148"/>
            <p:cNvCxnSpPr>
              <a:stCxn id="135" idx="2"/>
              <a:endCxn id="13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Gerade Verbindung mit Pfeil 149"/>
            <p:cNvCxnSpPr>
              <a:stCxn id="134" idx="2"/>
              <a:endCxn id="13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Gerade Verbindung mit Pfeil 150"/>
            <p:cNvCxnSpPr>
              <a:stCxn id="133" idx="2"/>
              <a:endCxn id="13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Gerade Verbindung mit Pfeil 151"/>
            <p:cNvCxnSpPr>
              <a:stCxn id="132" idx="2"/>
              <a:endCxn id="13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63" name="Abgerundetes Rechteck 62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Training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6" name="Inhaltsplatzhalter 2"/>
          <p:cNvSpPr txBox="1">
            <a:spLocks/>
          </p:cNvSpPr>
          <p:nvPr/>
        </p:nvSpPr>
        <p:spPr bwMode="auto">
          <a:xfrm>
            <a:off x="1018383" y="3074880"/>
            <a:ext cx="3638968" cy="56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  <a:defRPr/>
            </a:pPr>
            <a:r>
              <a:rPr lang="de-DE" sz="1600" kern="0" dirty="0" smtClean="0"/>
              <a:t>Definition (</a:t>
            </a:r>
            <a:r>
              <a:rPr lang="de-DE" sz="1600" i="1" kern="0" dirty="0" err="1" smtClean="0"/>
              <a:t>autoencoder</a:t>
            </a:r>
            <a:r>
              <a:rPr lang="de-DE" sz="1600" kern="0" dirty="0" smtClean="0"/>
              <a:t>)</a:t>
            </a:r>
            <a:endParaRPr lang="de-DE" sz="1600" kern="0" dirty="0"/>
          </a:p>
        </p:txBody>
      </p:sp>
      <p:sp>
        <p:nvSpPr>
          <p:cNvPr id="68" name="Abgerundetes Rechteck 67"/>
          <p:cNvSpPr/>
          <p:nvPr/>
        </p:nvSpPr>
        <p:spPr bwMode="auto">
          <a:xfrm>
            <a:off x="769365" y="2496441"/>
            <a:ext cx="8051107" cy="4123049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70" name="Inhaltsplatzhalter 2"/>
          <p:cNvSpPr txBox="1">
            <a:spLocks/>
          </p:cNvSpPr>
          <p:nvPr/>
        </p:nvSpPr>
        <p:spPr bwMode="auto">
          <a:xfrm>
            <a:off x="1018383" y="2698337"/>
            <a:ext cx="3638968" cy="56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  <a:defRPr/>
            </a:pPr>
            <a:r>
              <a:rPr lang="de-DE" sz="1600" kern="0" dirty="0" smtClean="0"/>
              <a:t>Backpropagation</a:t>
            </a:r>
            <a:endParaRPr lang="de-DE" sz="1600" kern="0" dirty="0"/>
          </a:p>
        </p:txBody>
      </p:sp>
      <p:sp>
        <p:nvSpPr>
          <p:cNvPr id="71" name="Textfeld 70"/>
          <p:cNvSpPr txBox="1"/>
          <p:nvPr/>
        </p:nvSpPr>
        <p:spPr>
          <a:xfrm>
            <a:off x="1105614" y="3096319"/>
            <a:ext cx="6449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de-DE" sz="1600" dirty="0"/>
              <a:t>The </a:t>
            </a:r>
            <a:r>
              <a:rPr lang="de-DE" sz="1600" dirty="0" err="1"/>
              <a:t>distance</a:t>
            </a:r>
            <a:r>
              <a:rPr lang="de-DE" sz="1600" dirty="0"/>
              <a:t> (</a:t>
            </a:r>
            <a:r>
              <a:rPr lang="de-DE" sz="1600" dirty="0" err="1"/>
              <a:t>error</a:t>
            </a:r>
            <a:r>
              <a:rPr lang="de-DE" sz="1600" dirty="0"/>
              <a:t>)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current</a:t>
            </a:r>
            <a:r>
              <a:rPr lang="de-DE" sz="1600" dirty="0"/>
              <a:t> </a:t>
            </a:r>
            <a:r>
              <a:rPr lang="de-DE" sz="1600" dirty="0" err="1"/>
              <a:t>output</a:t>
            </a:r>
            <a:r>
              <a:rPr lang="de-DE" sz="1600" dirty="0"/>
              <a:t> </a:t>
            </a:r>
            <a:r>
              <a:rPr lang="de-DE" sz="1600" b="1" dirty="0"/>
              <a:t>X‘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wanted</a:t>
            </a:r>
            <a:r>
              <a:rPr lang="de-DE" sz="1600" dirty="0"/>
              <a:t> </a:t>
            </a:r>
            <a:r>
              <a:rPr lang="de-DE" sz="1600" dirty="0" err="1"/>
              <a:t>output</a:t>
            </a:r>
            <a:r>
              <a:rPr lang="de-DE" sz="1600" dirty="0"/>
              <a:t> </a:t>
            </a:r>
            <a:r>
              <a:rPr lang="de-DE" sz="1600" b="1" dirty="0"/>
              <a:t>Y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computed</a:t>
            </a:r>
            <a:r>
              <a:rPr lang="de-DE" sz="1600" dirty="0" smtClean="0"/>
              <a:t>. This </a:t>
            </a:r>
            <a:r>
              <a:rPr lang="de-DE" sz="1600" dirty="0" err="1" smtClean="0"/>
              <a:t>gives</a:t>
            </a:r>
            <a:r>
              <a:rPr lang="de-DE" sz="1600" dirty="0" smtClean="0"/>
              <a:t> a </a:t>
            </a:r>
            <a:r>
              <a:rPr lang="de-DE" sz="1600" dirty="0" err="1" smtClean="0"/>
              <a:t>error</a:t>
            </a:r>
            <a:r>
              <a:rPr lang="de-DE" sz="1600" dirty="0" smtClean="0"/>
              <a:t> </a:t>
            </a:r>
            <a:r>
              <a:rPr lang="de-DE" sz="1600" dirty="0" err="1" smtClean="0"/>
              <a:t>function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b="1" dirty="0" err="1" smtClean="0"/>
              <a:t>Example</a:t>
            </a:r>
            <a:r>
              <a:rPr lang="de-DE" sz="1600" dirty="0" smtClean="0"/>
              <a:t> (</a:t>
            </a:r>
            <a:r>
              <a:rPr lang="de-DE" sz="1600" i="1" dirty="0" smtClean="0"/>
              <a:t>linear neuronal </a:t>
            </a:r>
            <a:r>
              <a:rPr lang="de-DE" sz="1600" i="1" dirty="0" err="1" smtClean="0"/>
              <a:t>unit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with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two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inputs</a:t>
            </a:r>
            <a:r>
              <a:rPr lang="de-DE" sz="1600" dirty="0" smtClean="0"/>
              <a:t>)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endParaRPr lang="de-DE" sz="16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426501"/>
            <a:ext cx="2184198" cy="1998172"/>
          </a:xfrm>
          <a:prstGeom prst="rect">
            <a:avLst/>
          </a:prstGeom>
        </p:spPr>
      </p:pic>
      <p:pic>
        <p:nvPicPr>
          <p:cNvPr id="73" name="Grafik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208" y="4318518"/>
            <a:ext cx="3067963" cy="23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8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feld 71"/>
          <p:cNvSpPr txBox="1"/>
          <p:nvPr/>
        </p:nvSpPr>
        <p:spPr>
          <a:xfrm>
            <a:off x="553890" y="2587636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Backpropagation</a:t>
            </a:r>
          </a:p>
        </p:txBody>
      </p:sp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grpSp>
        <p:nvGrpSpPr>
          <p:cNvPr id="130" name="Gruppieren 129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131" name="Abgerundetes Rechteck 13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2" name="Abgerundetes Rechteck 13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3" name="Abgerundetes Rechteck 13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4" name="Abgerundetes Rechteck 13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5" name="Abgerundetes Rechteck 13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6" name="Abgerundetes Rechteck 13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7" name="Abgerundetes Rechteck 13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3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45" name="Gerade Verbindung mit Pfeil 144"/>
            <p:cNvCxnSpPr>
              <a:stCxn id="143" idx="2"/>
              <a:endCxn id="13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Gerade Verbindung mit Pfeil 145"/>
            <p:cNvCxnSpPr>
              <a:stCxn id="131" idx="2"/>
              <a:endCxn id="14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Gerade Verbindung mit Pfeil 146"/>
            <p:cNvCxnSpPr>
              <a:stCxn id="137" idx="2"/>
              <a:endCxn id="13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Gerade Verbindung mit Pfeil 147"/>
            <p:cNvCxnSpPr>
              <a:stCxn id="136" idx="2"/>
              <a:endCxn id="13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Gerade Verbindung mit Pfeil 148"/>
            <p:cNvCxnSpPr>
              <a:stCxn id="135" idx="2"/>
              <a:endCxn id="13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Gerade Verbindung mit Pfeil 149"/>
            <p:cNvCxnSpPr>
              <a:stCxn id="134" idx="2"/>
              <a:endCxn id="13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Gerade Verbindung mit Pfeil 150"/>
            <p:cNvCxnSpPr>
              <a:stCxn id="133" idx="2"/>
              <a:endCxn id="13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Gerade Verbindung mit Pfeil 151"/>
            <p:cNvCxnSpPr>
              <a:stCxn id="132" idx="2"/>
              <a:endCxn id="13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63" name="Abgerundetes Rechteck 62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Training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6" name="Inhaltsplatzhalter 2"/>
          <p:cNvSpPr txBox="1">
            <a:spLocks/>
          </p:cNvSpPr>
          <p:nvPr/>
        </p:nvSpPr>
        <p:spPr bwMode="auto">
          <a:xfrm>
            <a:off x="1018383" y="3074880"/>
            <a:ext cx="3638968" cy="56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  <a:defRPr/>
            </a:pPr>
            <a:r>
              <a:rPr lang="de-DE" sz="1600" kern="0" dirty="0" smtClean="0"/>
              <a:t>Definition (</a:t>
            </a:r>
            <a:r>
              <a:rPr lang="de-DE" sz="1600" i="1" kern="0" dirty="0" err="1" smtClean="0"/>
              <a:t>autoencoder</a:t>
            </a:r>
            <a:r>
              <a:rPr lang="de-DE" sz="1600" kern="0" dirty="0" smtClean="0"/>
              <a:t>)</a:t>
            </a:r>
            <a:endParaRPr lang="de-DE" sz="1600" kern="0" dirty="0"/>
          </a:p>
        </p:txBody>
      </p:sp>
      <p:sp>
        <p:nvSpPr>
          <p:cNvPr id="68" name="Abgerundetes Rechteck 67"/>
          <p:cNvSpPr/>
          <p:nvPr/>
        </p:nvSpPr>
        <p:spPr bwMode="auto">
          <a:xfrm>
            <a:off x="769365" y="2496441"/>
            <a:ext cx="8051107" cy="2160241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70" name="Inhaltsplatzhalter 2"/>
          <p:cNvSpPr txBox="1">
            <a:spLocks/>
          </p:cNvSpPr>
          <p:nvPr/>
        </p:nvSpPr>
        <p:spPr bwMode="auto">
          <a:xfrm>
            <a:off x="1018383" y="2698337"/>
            <a:ext cx="3638968" cy="56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  <a:defRPr/>
            </a:pPr>
            <a:r>
              <a:rPr lang="de-DE" sz="1600" kern="0" dirty="0" smtClean="0"/>
              <a:t>Backpropagation</a:t>
            </a:r>
            <a:endParaRPr lang="de-DE" sz="16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1105614" y="3096319"/>
                <a:ext cx="644931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de-DE" sz="1600" dirty="0" smtClean="0"/>
                  <a:t>The </a:t>
                </a:r>
                <a:r>
                  <a:rPr lang="de-DE" sz="1600" dirty="0" err="1"/>
                  <a:t>distance</a:t>
                </a:r>
                <a:r>
                  <a:rPr lang="de-DE" sz="1600" dirty="0"/>
                  <a:t> (</a:t>
                </a:r>
                <a:r>
                  <a:rPr lang="de-DE" sz="1600" dirty="0" err="1"/>
                  <a:t>error</a:t>
                </a:r>
                <a:r>
                  <a:rPr lang="de-DE" sz="1600" dirty="0"/>
                  <a:t>) </a:t>
                </a:r>
                <a:r>
                  <a:rPr lang="de-DE" sz="1600" dirty="0" err="1"/>
                  <a:t>between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current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output</a:t>
                </a:r>
                <a:r>
                  <a:rPr lang="de-DE" sz="1600" dirty="0"/>
                  <a:t> </a:t>
                </a:r>
                <a:r>
                  <a:rPr lang="de-DE" sz="1600" b="1" dirty="0"/>
                  <a:t>X‘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and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wanted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output</a:t>
                </a:r>
                <a:r>
                  <a:rPr lang="de-DE" sz="1600" dirty="0"/>
                  <a:t> </a:t>
                </a:r>
                <a:r>
                  <a:rPr lang="de-DE" sz="1600" b="1" dirty="0"/>
                  <a:t>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is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computed</a:t>
                </a:r>
                <a:r>
                  <a:rPr lang="de-DE" sz="1600" dirty="0" smtClean="0"/>
                  <a:t>. This </a:t>
                </a:r>
                <a:r>
                  <a:rPr lang="de-DE" sz="1600" dirty="0" err="1" smtClean="0"/>
                  <a:t>gives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error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function</a:t>
                </a:r>
                <a:endParaRPr lang="de-DE" sz="1600" dirty="0" smtClean="0"/>
              </a:p>
              <a:p>
                <a:pPr marL="342900" indent="-342900">
                  <a:buAutoNum type="arabicParenBoth"/>
                </a:pPr>
                <a:r>
                  <a:rPr lang="de-DE" sz="1600" dirty="0" err="1" smtClean="0"/>
                  <a:t>By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calculating</a:t>
                </a:r>
                <a:r>
                  <a:rPr lang="de-DE" sz="1600" dirty="0" smtClean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/>
                      </a:rPr>
                      <m:t>−</m:t>
                    </m:r>
                    <m:r>
                      <a:rPr lang="de-DE" sz="1600" b="0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de-DE" sz="1600" b="0" i="1" smtClean="0">
                        <a:latin typeface="Cambria Math"/>
                      </a:rPr>
                      <m:t>𝑒𝑟𝑟𝑜𝑟</m:t>
                    </m:r>
                  </m:oMath>
                </a14:m>
                <a:r>
                  <a:rPr lang="de-DE" sz="1600" dirty="0" smtClean="0"/>
                  <a:t> </a:t>
                </a:r>
                <a:r>
                  <a:rPr lang="de-DE" sz="1600" dirty="0" err="1" smtClean="0"/>
                  <a:t>we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get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vector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that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shows</a:t>
                </a:r>
                <a:r>
                  <a:rPr lang="de-DE" sz="1600" dirty="0" smtClean="0"/>
                  <a:t> in a </a:t>
                </a:r>
                <a:r>
                  <a:rPr lang="de-DE" sz="1600" dirty="0" err="1" smtClean="0"/>
                  <a:t>direction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which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decreases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the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error</a:t>
                </a:r>
                <a:endParaRPr lang="de-DE" sz="1600" dirty="0" smtClean="0"/>
              </a:p>
              <a:p>
                <a:pPr marL="342900" indent="-342900">
                  <a:buAutoNum type="arabicParenBoth"/>
                </a:pPr>
                <a:r>
                  <a:rPr lang="de-DE" sz="1600" dirty="0" err="1" smtClean="0"/>
                  <a:t>We</a:t>
                </a:r>
                <a:r>
                  <a:rPr lang="de-DE" sz="1600" dirty="0" smtClean="0"/>
                  <a:t> update </a:t>
                </a:r>
                <a:r>
                  <a:rPr lang="de-DE" sz="1600" dirty="0" err="1" smtClean="0"/>
                  <a:t>the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parameters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to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decrease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the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error</a:t>
                </a:r>
                <a:endParaRPr lang="de-DE" sz="1600" dirty="0" smtClean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614" y="3096319"/>
                <a:ext cx="6449319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284" t="-1382" b="-50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hteck 73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In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feedforward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ANNs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backpropagation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is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a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good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approach</a:t>
            </a:r>
            <a:r>
              <a:rPr lang="de-DE" sz="2000" dirty="0" smtClean="0">
                <a:latin typeface="+mj-lt"/>
                <a:cs typeface="Times New Roman" pitchFamily="18" charset="0"/>
              </a:rPr>
              <a:t>.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feld 71"/>
          <p:cNvSpPr txBox="1"/>
          <p:nvPr/>
        </p:nvSpPr>
        <p:spPr>
          <a:xfrm>
            <a:off x="553890" y="2587636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Backpropagation</a:t>
            </a:r>
          </a:p>
        </p:txBody>
      </p:sp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69" name="Rechteck 68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In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feedforward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ANNs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backpropagation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is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the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choice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grpSp>
        <p:nvGrpSpPr>
          <p:cNvPr id="130" name="Gruppieren 129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131" name="Abgerundetes Rechteck 13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2" name="Abgerundetes Rechteck 13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3" name="Abgerundetes Rechteck 13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4" name="Abgerundetes Rechteck 13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5" name="Abgerundetes Rechteck 13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6" name="Abgerundetes Rechteck 13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7" name="Abgerundetes Rechteck 13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3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45" name="Gerade Verbindung mit Pfeil 144"/>
            <p:cNvCxnSpPr>
              <a:stCxn id="143" idx="2"/>
              <a:endCxn id="13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Gerade Verbindung mit Pfeil 145"/>
            <p:cNvCxnSpPr>
              <a:stCxn id="131" idx="2"/>
              <a:endCxn id="14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Gerade Verbindung mit Pfeil 146"/>
            <p:cNvCxnSpPr>
              <a:stCxn id="137" idx="2"/>
              <a:endCxn id="13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Gerade Verbindung mit Pfeil 147"/>
            <p:cNvCxnSpPr>
              <a:stCxn id="136" idx="2"/>
              <a:endCxn id="13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Gerade Verbindung mit Pfeil 148"/>
            <p:cNvCxnSpPr>
              <a:stCxn id="135" idx="2"/>
              <a:endCxn id="13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Gerade Verbindung mit Pfeil 149"/>
            <p:cNvCxnSpPr>
              <a:stCxn id="134" idx="2"/>
              <a:endCxn id="13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Gerade Verbindung mit Pfeil 150"/>
            <p:cNvCxnSpPr>
              <a:stCxn id="133" idx="2"/>
              <a:endCxn id="13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Gerade Verbindung mit Pfeil 151"/>
            <p:cNvCxnSpPr>
              <a:stCxn id="132" idx="2"/>
              <a:endCxn id="13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63" name="Abgerundetes Rechteck 62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Training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6" name="Inhaltsplatzhalter 2"/>
          <p:cNvSpPr txBox="1">
            <a:spLocks/>
          </p:cNvSpPr>
          <p:nvPr/>
        </p:nvSpPr>
        <p:spPr bwMode="auto">
          <a:xfrm>
            <a:off x="1018383" y="3074880"/>
            <a:ext cx="3638968" cy="56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  <a:defRPr/>
            </a:pPr>
            <a:r>
              <a:rPr lang="de-DE" sz="1600" kern="0" dirty="0" smtClean="0"/>
              <a:t>Definition (</a:t>
            </a:r>
            <a:r>
              <a:rPr lang="de-DE" sz="1600" i="1" kern="0" dirty="0" err="1" smtClean="0"/>
              <a:t>autoencoder</a:t>
            </a:r>
            <a:r>
              <a:rPr lang="de-DE" sz="1600" kern="0" dirty="0" smtClean="0"/>
              <a:t>)</a:t>
            </a:r>
            <a:endParaRPr lang="de-DE" sz="1600" kern="0" dirty="0"/>
          </a:p>
        </p:txBody>
      </p:sp>
      <p:sp>
        <p:nvSpPr>
          <p:cNvPr id="68" name="Abgerundetes Rechteck 67"/>
          <p:cNvSpPr/>
          <p:nvPr/>
        </p:nvSpPr>
        <p:spPr bwMode="auto">
          <a:xfrm>
            <a:off x="769365" y="2496441"/>
            <a:ext cx="8051107" cy="4100911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70" name="Inhaltsplatzhalter 2"/>
          <p:cNvSpPr txBox="1">
            <a:spLocks/>
          </p:cNvSpPr>
          <p:nvPr/>
        </p:nvSpPr>
        <p:spPr bwMode="auto">
          <a:xfrm>
            <a:off x="1018383" y="2698337"/>
            <a:ext cx="3638968" cy="56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  <a:defRPr/>
            </a:pPr>
            <a:r>
              <a:rPr lang="de-DE" sz="1600" kern="0" dirty="0" smtClean="0"/>
              <a:t>Backpropagation</a:t>
            </a:r>
            <a:endParaRPr lang="de-DE" sz="16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1105614" y="3096319"/>
                <a:ext cx="644931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de-DE" sz="1600" dirty="0" smtClean="0"/>
                  <a:t>The </a:t>
                </a:r>
                <a:r>
                  <a:rPr lang="de-DE" sz="1600" dirty="0" err="1"/>
                  <a:t>distance</a:t>
                </a:r>
                <a:r>
                  <a:rPr lang="de-DE" sz="1600" dirty="0"/>
                  <a:t> (</a:t>
                </a:r>
                <a:r>
                  <a:rPr lang="de-DE" sz="1600" dirty="0" err="1"/>
                  <a:t>error</a:t>
                </a:r>
                <a:r>
                  <a:rPr lang="de-DE" sz="1600" dirty="0"/>
                  <a:t>) </a:t>
                </a:r>
                <a:r>
                  <a:rPr lang="de-DE" sz="1600" dirty="0" err="1"/>
                  <a:t>between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current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output</a:t>
                </a:r>
                <a:r>
                  <a:rPr lang="de-DE" sz="1600" dirty="0"/>
                  <a:t> </a:t>
                </a:r>
                <a:r>
                  <a:rPr lang="de-DE" sz="1600" b="1" dirty="0"/>
                  <a:t>X‘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and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wanted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output</a:t>
                </a:r>
                <a:r>
                  <a:rPr lang="de-DE" sz="1600" dirty="0"/>
                  <a:t> </a:t>
                </a:r>
                <a:r>
                  <a:rPr lang="de-DE" sz="1600" b="1" dirty="0"/>
                  <a:t>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is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computed</a:t>
                </a:r>
                <a:r>
                  <a:rPr lang="de-DE" sz="1600" dirty="0" smtClean="0"/>
                  <a:t>. This </a:t>
                </a:r>
                <a:r>
                  <a:rPr lang="de-DE" sz="1600" dirty="0" err="1" smtClean="0"/>
                  <a:t>gives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error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function</a:t>
                </a:r>
                <a:endParaRPr lang="de-DE" sz="1600" dirty="0" smtClean="0"/>
              </a:p>
              <a:p>
                <a:pPr marL="342900" indent="-342900">
                  <a:buAutoNum type="arabicParenBoth"/>
                </a:pPr>
                <a:r>
                  <a:rPr lang="de-DE" sz="1600" dirty="0" err="1" smtClean="0"/>
                  <a:t>By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calculating</a:t>
                </a:r>
                <a:r>
                  <a:rPr lang="de-DE" sz="1600" dirty="0" smtClean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/>
                      </a:rPr>
                      <m:t>−</m:t>
                    </m:r>
                    <m:r>
                      <a:rPr lang="de-DE" sz="1600" b="0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de-DE" sz="1600" b="0" i="1" smtClean="0">
                        <a:latin typeface="Cambria Math"/>
                      </a:rPr>
                      <m:t>𝑒𝑟𝑟𝑜𝑟</m:t>
                    </m:r>
                  </m:oMath>
                </a14:m>
                <a:r>
                  <a:rPr lang="de-DE" sz="1600" dirty="0" smtClean="0"/>
                  <a:t> </a:t>
                </a:r>
                <a:r>
                  <a:rPr lang="de-DE" sz="1600" dirty="0" err="1" smtClean="0"/>
                  <a:t>we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get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vector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that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shows</a:t>
                </a:r>
                <a:r>
                  <a:rPr lang="de-DE" sz="1600" dirty="0" smtClean="0"/>
                  <a:t> in a </a:t>
                </a:r>
                <a:r>
                  <a:rPr lang="de-DE" sz="1600" dirty="0" err="1" smtClean="0"/>
                  <a:t>direction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which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decreases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the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error</a:t>
                </a:r>
                <a:endParaRPr lang="de-DE" sz="1600" dirty="0" smtClean="0"/>
              </a:p>
              <a:p>
                <a:pPr marL="342900" indent="-342900">
                  <a:buAutoNum type="arabicParenBoth"/>
                </a:pPr>
                <a:r>
                  <a:rPr lang="de-DE" sz="1600" dirty="0" err="1" smtClean="0"/>
                  <a:t>We</a:t>
                </a:r>
                <a:r>
                  <a:rPr lang="de-DE" sz="1600" dirty="0" smtClean="0"/>
                  <a:t> update </a:t>
                </a:r>
                <a:r>
                  <a:rPr lang="de-DE" sz="1600" dirty="0" err="1" smtClean="0"/>
                  <a:t>the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parameters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to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decrease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the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error</a:t>
                </a:r>
                <a:endParaRPr lang="de-DE" sz="1600" dirty="0" smtClean="0"/>
              </a:p>
              <a:p>
                <a:pPr marL="342900" indent="-342900">
                  <a:buAutoNum type="arabicParenBoth"/>
                </a:pPr>
                <a:r>
                  <a:rPr lang="de-DE" sz="1600" dirty="0" err="1" smtClean="0"/>
                  <a:t>We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repeat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that</a:t>
                </a:r>
                <a:endParaRPr lang="de-DE" sz="1600" dirty="0" smtClean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614" y="3096319"/>
                <a:ext cx="6449319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284" t="-1167" b="-42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058" y="3949427"/>
            <a:ext cx="2404965" cy="25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5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hteck 2"/>
          <p:cNvSpPr/>
          <p:nvPr/>
        </p:nvSpPr>
        <p:spPr>
          <a:xfrm>
            <a:off x="0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Real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world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data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usually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is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high dimensional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…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22719" y="414407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e-DE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802101" y="2908578"/>
            <a:ext cx="620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e-DE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Gerade Verbindung mit Pfeil 31"/>
          <p:cNvCxnSpPr/>
          <p:nvPr/>
        </p:nvCxnSpPr>
        <p:spPr bwMode="auto">
          <a:xfrm>
            <a:off x="1422719" y="4135512"/>
            <a:ext cx="230425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/>
          <p:nvPr/>
        </p:nvCxnSpPr>
        <p:spPr bwMode="auto">
          <a:xfrm flipV="1">
            <a:off x="1422719" y="2204864"/>
            <a:ext cx="0" cy="193064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29" y="2348880"/>
            <a:ext cx="1994235" cy="1642616"/>
          </a:xfrm>
          <a:prstGeom prst="rect">
            <a:avLst/>
          </a:prstGeom>
        </p:spPr>
      </p:pic>
      <p:sp>
        <p:nvSpPr>
          <p:cNvPr id="36" name="Abgerundetes Rechteck 35"/>
          <p:cNvSpPr/>
          <p:nvPr/>
        </p:nvSpPr>
        <p:spPr bwMode="auto">
          <a:xfrm>
            <a:off x="990671" y="1342948"/>
            <a:ext cx="3168352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044322" y="1381898"/>
            <a:ext cx="106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Dataset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40" name="Abgerundetes Rechteck 39"/>
          <p:cNvSpPr/>
          <p:nvPr/>
        </p:nvSpPr>
        <p:spPr bwMode="auto">
          <a:xfrm>
            <a:off x="5004048" y="1342948"/>
            <a:ext cx="3168352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057699" y="1381898"/>
            <a:ext cx="106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Model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Autoencoders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69" name="Rechteck 68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…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the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problem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are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the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multiple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hidden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layers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!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grpSp>
        <p:nvGrpSpPr>
          <p:cNvPr id="130" name="Gruppieren 129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131" name="Abgerundetes Rechteck 13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2" name="Abgerundetes Rechteck 13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3" name="Abgerundetes Rechteck 13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4" name="Abgerundetes Rechteck 13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5" name="Abgerundetes Rechteck 13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6" name="Abgerundetes Rechteck 13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7" name="Abgerundetes Rechteck 13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3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45" name="Gerade Verbindung mit Pfeil 144"/>
            <p:cNvCxnSpPr>
              <a:stCxn id="143" idx="2"/>
              <a:endCxn id="13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Gerade Verbindung mit Pfeil 145"/>
            <p:cNvCxnSpPr>
              <a:stCxn id="131" idx="2"/>
              <a:endCxn id="14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Gerade Verbindung mit Pfeil 146"/>
            <p:cNvCxnSpPr>
              <a:stCxn id="137" idx="2"/>
              <a:endCxn id="13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Gerade Verbindung mit Pfeil 147"/>
            <p:cNvCxnSpPr>
              <a:stCxn id="136" idx="2"/>
              <a:endCxn id="13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Gerade Verbindung mit Pfeil 148"/>
            <p:cNvCxnSpPr>
              <a:stCxn id="135" idx="2"/>
              <a:endCxn id="13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Gerade Verbindung mit Pfeil 149"/>
            <p:cNvCxnSpPr>
              <a:stCxn id="134" idx="2"/>
              <a:endCxn id="13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Gerade Verbindung mit Pfeil 150"/>
            <p:cNvCxnSpPr>
              <a:stCxn id="133" idx="2"/>
              <a:endCxn id="13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Gerade Verbindung mit Pfeil 151"/>
            <p:cNvCxnSpPr>
              <a:stCxn id="132" idx="2"/>
              <a:endCxn id="13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63" name="Abgerundetes Rechteck 62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Training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553890" y="2587636"/>
            <a:ext cx="2757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Backpropagation</a:t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b="1" dirty="0"/>
              <a:t>Problem</a:t>
            </a:r>
            <a:r>
              <a:rPr lang="de-DE" sz="2000" dirty="0"/>
              <a:t>: </a:t>
            </a:r>
            <a:r>
              <a:rPr lang="de-DE" sz="2000" dirty="0" err="1"/>
              <a:t>Deep</a:t>
            </a:r>
            <a:r>
              <a:rPr lang="de-DE" sz="2000" dirty="0"/>
              <a:t> </a:t>
            </a:r>
            <a:r>
              <a:rPr lang="de-DE" sz="2000" dirty="0" smtClean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80080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grpSp>
        <p:nvGrpSpPr>
          <p:cNvPr id="130" name="Gruppieren 129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131" name="Abgerundetes Rechteck 13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2" name="Abgerundetes Rechteck 13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3" name="Abgerundetes Rechteck 13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4" name="Abgerundetes Rechteck 13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5" name="Abgerundetes Rechteck 13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6" name="Abgerundetes Rechteck 13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7" name="Abgerundetes Rechteck 13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3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45" name="Gerade Verbindung mit Pfeil 144"/>
            <p:cNvCxnSpPr>
              <a:stCxn id="143" idx="2"/>
              <a:endCxn id="13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Gerade Verbindung mit Pfeil 145"/>
            <p:cNvCxnSpPr>
              <a:stCxn id="131" idx="2"/>
              <a:endCxn id="14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Gerade Verbindung mit Pfeil 146"/>
            <p:cNvCxnSpPr>
              <a:stCxn id="137" idx="2"/>
              <a:endCxn id="13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Gerade Verbindung mit Pfeil 147"/>
            <p:cNvCxnSpPr>
              <a:stCxn id="136" idx="2"/>
              <a:endCxn id="13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Gerade Verbindung mit Pfeil 148"/>
            <p:cNvCxnSpPr>
              <a:stCxn id="135" idx="2"/>
              <a:endCxn id="13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Gerade Verbindung mit Pfeil 149"/>
            <p:cNvCxnSpPr>
              <a:stCxn id="134" idx="2"/>
              <a:endCxn id="13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Gerade Verbindung mit Pfeil 150"/>
            <p:cNvCxnSpPr>
              <a:stCxn id="133" idx="2"/>
              <a:endCxn id="13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Gerade Verbindung mit Pfeil 151"/>
            <p:cNvCxnSpPr>
              <a:stCxn id="132" idx="2"/>
              <a:endCxn id="13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63" name="Abgerundetes Rechteck 62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Training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b="1" dirty="0" smtClean="0">
                <a:latin typeface="+mj-lt"/>
                <a:cs typeface="Times New Roman" pitchFamily="18" charset="0"/>
              </a:rPr>
              <a:t>Backpropagation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is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known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to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be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slow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far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away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from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the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output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layer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…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553890" y="2587636"/>
            <a:ext cx="27576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Backpropagation</a:t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b="1" dirty="0"/>
              <a:t>Problem</a:t>
            </a:r>
            <a:r>
              <a:rPr lang="de-DE" sz="2000" dirty="0"/>
              <a:t>: </a:t>
            </a:r>
            <a:r>
              <a:rPr lang="de-DE" sz="2000" dirty="0" err="1"/>
              <a:t>Deep</a:t>
            </a:r>
            <a:r>
              <a:rPr lang="de-DE" sz="2000" dirty="0"/>
              <a:t>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Very</a:t>
            </a:r>
            <a:r>
              <a:rPr lang="de-DE" sz="2000" dirty="0"/>
              <a:t> </a:t>
            </a:r>
            <a:r>
              <a:rPr lang="de-DE" sz="2000" dirty="0" err="1"/>
              <a:t>slow</a:t>
            </a:r>
            <a:r>
              <a:rPr lang="de-DE" sz="2000" dirty="0"/>
              <a:t> </a:t>
            </a:r>
            <a:r>
              <a:rPr lang="de-DE" sz="2000" dirty="0" err="1" smtClean="0"/>
              <a:t>training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1285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grpSp>
        <p:nvGrpSpPr>
          <p:cNvPr id="130" name="Gruppieren 129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131" name="Abgerundetes Rechteck 13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2" name="Abgerundetes Rechteck 13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3" name="Abgerundetes Rechteck 13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4" name="Abgerundetes Rechteck 13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5" name="Abgerundetes Rechteck 13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6" name="Abgerundetes Rechteck 13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7" name="Abgerundetes Rechteck 13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3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45" name="Gerade Verbindung mit Pfeil 144"/>
            <p:cNvCxnSpPr>
              <a:stCxn id="143" idx="2"/>
              <a:endCxn id="13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Gerade Verbindung mit Pfeil 145"/>
            <p:cNvCxnSpPr>
              <a:stCxn id="131" idx="2"/>
              <a:endCxn id="14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Gerade Verbindung mit Pfeil 146"/>
            <p:cNvCxnSpPr>
              <a:stCxn id="137" idx="2"/>
              <a:endCxn id="13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Gerade Verbindung mit Pfeil 147"/>
            <p:cNvCxnSpPr>
              <a:stCxn id="136" idx="2"/>
              <a:endCxn id="13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Gerade Verbindung mit Pfeil 148"/>
            <p:cNvCxnSpPr>
              <a:stCxn id="135" idx="2"/>
              <a:endCxn id="13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Gerade Verbindung mit Pfeil 149"/>
            <p:cNvCxnSpPr>
              <a:stCxn id="134" idx="2"/>
              <a:endCxn id="13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Gerade Verbindung mit Pfeil 150"/>
            <p:cNvCxnSpPr>
              <a:stCxn id="133" idx="2"/>
              <a:endCxn id="13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Gerade Verbindung mit Pfeil 151"/>
            <p:cNvCxnSpPr>
              <a:stCxn id="132" idx="2"/>
              <a:endCxn id="13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63" name="Abgerundetes Rechteck 62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Training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…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and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can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converge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to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poor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local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minima</a:t>
            </a:r>
            <a:r>
              <a:rPr lang="de-DE" sz="2000" dirty="0" smtClean="0">
                <a:latin typeface="+mj-lt"/>
                <a:cs typeface="Times New Roman" pitchFamily="18" charset="0"/>
              </a:rPr>
              <a:t>.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553890" y="2587636"/>
            <a:ext cx="27576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Backpropagation</a:t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b="1" dirty="0"/>
              <a:t>Problem</a:t>
            </a:r>
            <a:r>
              <a:rPr lang="de-DE" sz="2000" dirty="0"/>
              <a:t>: </a:t>
            </a:r>
            <a:r>
              <a:rPr lang="de-DE" sz="2000" dirty="0" err="1"/>
              <a:t>Deep</a:t>
            </a:r>
            <a:r>
              <a:rPr lang="de-DE" sz="2000" dirty="0"/>
              <a:t>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Very</a:t>
            </a:r>
            <a:r>
              <a:rPr lang="de-DE" sz="2000" dirty="0"/>
              <a:t> </a:t>
            </a:r>
            <a:r>
              <a:rPr lang="de-DE" sz="2000" dirty="0" err="1"/>
              <a:t>slow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endParaRPr lang="de-DE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Maybe</a:t>
            </a:r>
            <a:r>
              <a:rPr lang="de-DE" sz="2000" dirty="0"/>
              <a:t> </a:t>
            </a:r>
            <a:r>
              <a:rPr lang="de-DE" sz="2000" dirty="0" err="1"/>
              <a:t>bad</a:t>
            </a:r>
            <a:r>
              <a:rPr lang="de-DE" sz="2000" dirty="0"/>
              <a:t> </a:t>
            </a:r>
            <a:r>
              <a:rPr lang="de-DE" sz="2000" dirty="0" err="1" smtClean="0"/>
              <a:t>solution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5728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grpSp>
        <p:nvGrpSpPr>
          <p:cNvPr id="130" name="Gruppieren 129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131" name="Abgerundetes Rechteck 13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2" name="Abgerundetes Rechteck 13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3" name="Abgerundetes Rechteck 13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4" name="Abgerundetes Rechteck 13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5" name="Abgerundetes Rechteck 13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6" name="Abgerundetes Rechteck 13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7" name="Abgerundetes Rechteck 13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3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45" name="Gerade Verbindung mit Pfeil 144"/>
            <p:cNvCxnSpPr>
              <a:stCxn id="143" idx="2"/>
              <a:endCxn id="13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Gerade Verbindung mit Pfeil 145"/>
            <p:cNvCxnSpPr>
              <a:stCxn id="131" idx="2"/>
              <a:endCxn id="14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Gerade Verbindung mit Pfeil 146"/>
            <p:cNvCxnSpPr>
              <a:stCxn id="137" idx="2"/>
              <a:endCxn id="13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Gerade Verbindung mit Pfeil 147"/>
            <p:cNvCxnSpPr>
              <a:stCxn id="136" idx="2"/>
              <a:endCxn id="13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Gerade Verbindung mit Pfeil 148"/>
            <p:cNvCxnSpPr>
              <a:stCxn id="135" idx="2"/>
              <a:endCxn id="13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Gerade Verbindung mit Pfeil 149"/>
            <p:cNvCxnSpPr>
              <a:stCxn id="134" idx="2"/>
              <a:endCxn id="13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Gerade Verbindung mit Pfeil 150"/>
            <p:cNvCxnSpPr>
              <a:stCxn id="133" idx="2"/>
              <a:endCxn id="13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Gerade Verbindung mit Pfeil 151"/>
            <p:cNvCxnSpPr>
              <a:stCxn id="132" idx="2"/>
              <a:endCxn id="13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63" name="Abgerundetes Rechteck 62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Training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53890" y="2587636"/>
            <a:ext cx="420660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Backpropagation</a:t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b="1" dirty="0"/>
              <a:t>Problem</a:t>
            </a:r>
            <a:r>
              <a:rPr lang="de-DE" sz="2000" dirty="0"/>
              <a:t>: </a:t>
            </a:r>
            <a:r>
              <a:rPr lang="de-DE" sz="2000" dirty="0" err="1"/>
              <a:t>Deep</a:t>
            </a:r>
            <a:r>
              <a:rPr lang="de-DE" sz="2000" dirty="0"/>
              <a:t>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Very</a:t>
            </a:r>
            <a:r>
              <a:rPr lang="de-DE" sz="2000" dirty="0"/>
              <a:t> </a:t>
            </a:r>
            <a:r>
              <a:rPr lang="de-DE" sz="2000" dirty="0" err="1"/>
              <a:t>slow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endParaRPr lang="de-DE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Maybe</a:t>
            </a:r>
            <a:r>
              <a:rPr lang="de-DE" sz="2000" dirty="0"/>
              <a:t> </a:t>
            </a:r>
            <a:r>
              <a:rPr lang="de-DE" sz="2000" dirty="0" err="1"/>
              <a:t>bad</a:t>
            </a:r>
            <a:r>
              <a:rPr lang="de-DE" sz="2000" dirty="0"/>
              <a:t> </a:t>
            </a:r>
            <a:r>
              <a:rPr lang="de-DE" sz="2000" dirty="0" err="1" smtClean="0"/>
              <a:t>solution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000" dirty="0"/>
          </a:p>
          <a:p>
            <a:r>
              <a:rPr lang="de-DE" sz="2000" b="1" dirty="0" err="1" smtClean="0"/>
              <a:t>Idea</a:t>
            </a:r>
            <a:r>
              <a:rPr lang="de-DE" sz="2000" dirty="0"/>
              <a:t>: Initialize </a:t>
            </a:r>
            <a:r>
              <a:rPr lang="de-DE" sz="2000" dirty="0" err="1"/>
              <a:t>close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good</a:t>
            </a:r>
            <a:r>
              <a:rPr lang="de-DE" sz="2000" dirty="0"/>
              <a:t> </a:t>
            </a:r>
            <a:r>
              <a:rPr lang="de-DE" sz="2000" dirty="0" err="1" smtClean="0"/>
              <a:t>solution</a:t>
            </a:r>
            <a:endParaRPr lang="de-DE" sz="2000" dirty="0" smtClean="0"/>
          </a:p>
        </p:txBody>
      </p:sp>
      <p:sp>
        <p:nvSpPr>
          <p:cNvPr id="66" name="Rechteck 65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The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task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is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to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initialize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the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parameters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close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to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a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good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solution</a:t>
            </a:r>
            <a:r>
              <a:rPr lang="de-DE" sz="2000" dirty="0" smtClean="0">
                <a:latin typeface="+mj-lt"/>
                <a:cs typeface="Times New Roman" pitchFamily="18" charset="0"/>
              </a:rPr>
              <a:t>!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grpSp>
        <p:nvGrpSpPr>
          <p:cNvPr id="130" name="Gruppieren 129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131" name="Abgerundetes Rechteck 13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2" name="Abgerundetes Rechteck 13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3" name="Abgerundetes Rechteck 13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4" name="Abgerundetes Rechteck 13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5" name="Abgerundetes Rechteck 13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6" name="Abgerundetes Rechteck 13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7" name="Abgerundetes Rechteck 13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3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45" name="Gerade Verbindung mit Pfeil 144"/>
            <p:cNvCxnSpPr>
              <a:stCxn id="143" idx="2"/>
              <a:endCxn id="13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Gerade Verbindung mit Pfeil 145"/>
            <p:cNvCxnSpPr>
              <a:stCxn id="131" idx="2"/>
              <a:endCxn id="14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Gerade Verbindung mit Pfeil 146"/>
            <p:cNvCxnSpPr>
              <a:stCxn id="137" idx="2"/>
              <a:endCxn id="13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Gerade Verbindung mit Pfeil 147"/>
            <p:cNvCxnSpPr>
              <a:stCxn id="136" idx="2"/>
              <a:endCxn id="13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Gerade Verbindung mit Pfeil 148"/>
            <p:cNvCxnSpPr>
              <a:stCxn id="135" idx="2"/>
              <a:endCxn id="13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Gerade Verbindung mit Pfeil 149"/>
            <p:cNvCxnSpPr>
              <a:stCxn id="134" idx="2"/>
              <a:endCxn id="13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Gerade Verbindung mit Pfeil 150"/>
            <p:cNvCxnSpPr>
              <a:stCxn id="133" idx="2"/>
              <a:endCxn id="13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Gerade Verbindung mit Pfeil 151"/>
            <p:cNvCxnSpPr>
              <a:stCxn id="132" idx="2"/>
              <a:endCxn id="13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63" name="Abgerundetes Rechteck 62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Training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53890" y="2587636"/>
            <a:ext cx="42066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Backpropagation</a:t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b="1" dirty="0"/>
              <a:t>Problem</a:t>
            </a:r>
            <a:r>
              <a:rPr lang="de-DE" sz="2000" dirty="0"/>
              <a:t>: </a:t>
            </a:r>
            <a:r>
              <a:rPr lang="de-DE" sz="2000" dirty="0" err="1"/>
              <a:t>Deep</a:t>
            </a:r>
            <a:r>
              <a:rPr lang="de-DE" sz="2000" dirty="0"/>
              <a:t>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Very</a:t>
            </a:r>
            <a:r>
              <a:rPr lang="de-DE" sz="2000" dirty="0"/>
              <a:t> </a:t>
            </a:r>
            <a:r>
              <a:rPr lang="de-DE" sz="2000" dirty="0" err="1"/>
              <a:t>slow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endParaRPr lang="de-DE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Maybe</a:t>
            </a:r>
            <a:r>
              <a:rPr lang="de-DE" sz="2000" dirty="0"/>
              <a:t> </a:t>
            </a:r>
            <a:r>
              <a:rPr lang="de-DE" sz="2000" dirty="0" err="1"/>
              <a:t>bad</a:t>
            </a:r>
            <a:r>
              <a:rPr lang="de-DE" sz="2000" dirty="0"/>
              <a:t> </a:t>
            </a:r>
            <a:r>
              <a:rPr lang="de-DE" sz="2000" dirty="0" err="1" smtClean="0"/>
              <a:t>solution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000" dirty="0"/>
          </a:p>
          <a:p>
            <a:r>
              <a:rPr lang="de-DE" sz="2000" b="1" dirty="0" err="1" smtClean="0"/>
              <a:t>Idea</a:t>
            </a:r>
            <a:r>
              <a:rPr lang="de-DE" sz="2000" dirty="0"/>
              <a:t>: Initialize </a:t>
            </a:r>
            <a:r>
              <a:rPr lang="de-DE" sz="2000" dirty="0" err="1"/>
              <a:t>close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good</a:t>
            </a:r>
            <a:r>
              <a:rPr lang="de-DE" sz="2000" dirty="0"/>
              <a:t> </a:t>
            </a:r>
            <a:r>
              <a:rPr lang="de-DE" sz="2000" dirty="0" err="1" smtClean="0"/>
              <a:t>solution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/>
              <a:t>Pretraining</a:t>
            </a:r>
            <a:endParaRPr lang="de-DE" sz="2000" dirty="0" smtClean="0"/>
          </a:p>
        </p:txBody>
      </p:sp>
      <p:sp>
        <p:nvSpPr>
          <p:cNvPr id="65" name="Rechteck 64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err="1" smtClean="0">
                <a:latin typeface="+mj-lt"/>
                <a:cs typeface="Times New Roman" pitchFamily="18" charset="0"/>
              </a:rPr>
              <a:t>Therefore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the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training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of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autoencoders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has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a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pretraining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phase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…  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grpSp>
        <p:nvGrpSpPr>
          <p:cNvPr id="130" name="Gruppieren 129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131" name="Abgerundetes Rechteck 13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2" name="Abgerundetes Rechteck 13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3" name="Abgerundetes Rechteck 13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4" name="Abgerundetes Rechteck 13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5" name="Abgerundetes Rechteck 13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6" name="Abgerundetes Rechteck 13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7" name="Abgerundetes Rechteck 13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3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45" name="Gerade Verbindung mit Pfeil 144"/>
            <p:cNvCxnSpPr>
              <a:stCxn id="143" idx="2"/>
              <a:endCxn id="13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Gerade Verbindung mit Pfeil 145"/>
            <p:cNvCxnSpPr>
              <a:stCxn id="131" idx="2"/>
              <a:endCxn id="14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Gerade Verbindung mit Pfeil 146"/>
            <p:cNvCxnSpPr>
              <a:stCxn id="137" idx="2"/>
              <a:endCxn id="13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Gerade Verbindung mit Pfeil 147"/>
            <p:cNvCxnSpPr>
              <a:stCxn id="136" idx="2"/>
              <a:endCxn id="13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Gerade Verbindung mit Pfeil 148"/>
            <p:cNvCxnSpPr>
              <a:stCxn id="135" idx="2"/>
              <a:endCxn id="13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Gerade Verbindung mit Pfeil 149"/>
            <p:cNvCxnSpPr>
              <a:stCxn id="134" idx="2"/>
              <a:endCxn id="13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Gerade Verbindung mit Pfeil 150"/>
            <p:cNvCxnSpPr>
              <a:stCxn id="133" idx="2"/>
              <a:endCxn id="13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Gerade Verbindung mit Pfeil 151"/>
            <p:cNvCxnSpPr>
              <a:stCxn id="132" idx="2"/>
              <a:endCxn id="13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63" name="Abgerundetes Rechteck 62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Training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53890" y="2587636"/>
            <a:ext cx="42066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Backpropagation</a:t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b="1" dirty="0"/>
              <a:t>Problem</a:t>
            </a:r>
            <a:r>
              <a:rPr lang="de-DE" sz="2000" dirty="0"/>
              <a:t>: </a:t>
            </a:r>
            <a:r>
              <a:rPr lang="de-DE" sz="2000" dirty="0" err="1"/>
              <a:t>Deep</a:t>
            </a:r>
            <a:r>
              <a:rPr lang="de-DE" sz="2000" dirty="0"/>
              <a:t>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Very</a:t>
            </a:r>
            <a:r>
              <a:rPr lang="de-DE" sz="2000" dirty="0"/>
              <a:t> </a:t>
            </a:r>
            <a:r>
              <a:rPr lang="de-DE" sz="2000" dirty="0" err="1"/>
              <a:t>slow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endParaRPr lang="de-DE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Maybe</a:t>
            </a:r>
            <a:r>
              <a:rPr lang="de-DE" sz="2000" dirty="0"/>
              <a:t> </a:t>
            </a:r>
            <a:r>
              <a:rPr lang="de-DE" sz="2000" dirty="0" err="1"/>
              <a:t>bad</a:t>
            </a:r>
            <a:r>
              <a:rPr lang="de-DE" sz="2000" dirty="0"/>
              <a:t> </a:t>
            </a:r>
            <a:r>
              <a:rPr lang="de-DE" sz="2000" dirty="0" err="1" smtClean="0"/>
              <a:t>solution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000" dirty="0"/>
          </a:p>
          <a:p>
            <a:r>
              <a:rPr lang="de-DE" sz="2000" b="1" dirty="0" err="1" smtClean="0"/>
              <a:t>Idea</a:t>
            </a:r>
            <a:r>
              <a:rPr lang="de-DE" sz="2000" dirty="0"/>
              <a:t>: Initialize </a:t>
            </a:r>
            <a:r>
              <a:rPr lang="de-DE" sz="2000" dirty="0" err="1"/>
              <a:t>close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good</a:t>
            </a:r>
            <a:r>
              <a:rPr lang="de-DE" sz="2000" dirty="0"/>
              <a:t> </a:t>
            </a:r>
            <a:r>
              <a:rPr lang="de-DE" sz="2000" dirty="0" err="1" smtClean="0"/>
              <a:t>solution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/>
              <a:t>Pretraining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/>
              <a:t>Restricted</a:t>
            </a:r>
            <a:r>
              <a:rPr lang="de-DE" sz="2000" dirty="0" smtClean="0"/>
              <a:t> Boltzmann Machines</a:t>
            </a:r>
          </a:p>
        </p:txBody>
      </p:sp>
      <p:sp>
        <p:nvSpPr>
          <p:cNvPr id="66" name="Rechteck 65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…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which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uses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Restricted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Boltzmann Machines </a:t>
            </a:r>
            <a:r>
              <a:rPr lang="de-DE" sz="2000" dirty="0" smtClean="0">
                <a:latin typeface="+mj-lt"/>
                <a:cs typeface="Times New Roman" pitchFamily="18" charset="0"/>
              </a:rPr>
              <a:t>(RBMs) 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grpSp>
        <p:nvGrpSpPr>
          <p:cNvPr id="130" name="Gruppieren 129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131" name="Abgerundetes Rechteck 13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2" name="Abgerundetes Rechteck 13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3" name="Abgerundetes Rechteck 13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4" name="Abgerundetes Rechteck 13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5" name="Abgerundetes Rechteck 13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6" name="Abgerundetes Rechteck 13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7" name="Abgerundetes Rechteck 13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3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45" name="Gerade Verbindung mit Pfeil 144"/>
            <p:cNvCxnSpPr>
              <a:stCxn id="143" idx="2"/>
              <a:endCxn id="13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Gerade Verbindung mit Pfeil 145"/>
            <p:cNvCxnSpPr>
              <a:stCxn id="131" idx="2"/>
              <a:endCxn id="14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Gerade Verbindung mit Pfeil 146"/>
            <p:cNvCxnSpPr>
              <a:stCxn id="137" idx="2"/>
              <a:endCxn id="13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Gerade Verbindung mit Pfeil 147"/>
            <p:cNvCxnSpPr>
              <a:stCxn id="136" idx="2"/>
              <a:endCxn id="13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Gerade Verbindung mit Pfeil 148"/>
            <p:cNvCxnSpPr>
              <a:stCxn id="135" idx="2"/>
              <a:endCxn id="13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Gerade Verbindung mit Pfeil 149"/>
            <p:cNvCxnSpPr>
              <a:stCxn id="134" idx="2"/>
              <a:endCxn id="13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Gerade Verbindung mit Pfeil 150"/>
            <p:cNvCxnSpPr>
              <a:stCxn id="133" idx="2"/>
              <a:endCxn id="13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Gerade Verbindung mit Pfeil 151"/>
            <p:cNvCxnSpPr>
              <a:stCxn id="132" idx="2"/>
              <a:endCxn id="13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63" name="Abgerundetes Rechteck 62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Training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53890" y="2587636"/>
            <a:ext cx="42066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Backpropagation</a:t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b="1" dirty="0"/>
              <a:t>Problem</a:t>
            </a:r>
            <a:r>
              <a:rPr lang="de-DE" sz="2000" dirty="0"/>
              <a:t>: </a:t>
            </a:r>
            <a:r>
              <a:rPr lang="de-DE" sz="2000" dirty="0" err="1"/>
              <a:t>Deep</a:t>
            </a:r>
            <a:r>
              <a:rPr lang="de-DE" sz="2000" dirty="0"/>
              <a:t>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Very</a:t>
            </a:r>
            <a:r>
              <a:rPr lang="de-DE" sz="2000" dirty="0"/>
              <a:t> </a:t>
            </a:r>
            <a:r>
              <a:rPr lang="de-DE" sz="2000" dirty="0" err="1"/>
              <a:t>slow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endParaRPr lang="de-DE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Maybe</a:t>
            </a:r>
            <a:r>
              <a:rPr lang="de-DE" sz="2000" dirty="0"/>
              <a:t> </a:t>
            </a:r>
            <a:r>
              <a:rPr lang="de-DE" sz="2000" dirty="0" err="1"/>
              <a:t>bad</a:t>
            </a:r>
            <a:r>
              <a:rPr lang="de-DE" sz="2000" dirty="0"/>
              <a:t> </a:t>
            </a:r>
            <a:r>
              <a:rPr lang="de-DE" sz="2000" dirty="0" err="1" smtClean="0"/>
              <a:t>solution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000" dirty="0"/>
          </a:p>
          <a:p>
            <a:r>
              <a:rPr lang="de-DE" sz="2000" b="1" dirty="0" err="1" smtClean="0"/>
              <a:t>Idea</a:t>
            </a:r>
            <a:r>
              <a:rPr lang="de-DE" sz="2000" dirty="0"/>
              <a:t>: Initialize </a:t>
            </a:r>
            <a:r>
              <a:rPr lang="de-DE" sz="2000" dirty="0" err="1"/>
              <a:t>close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good</a:t>
            </a:r>
            <a:r>
              <a:rPr lang="de-DE" sz="2000" dirty="0"/>
              <a:t> </a:t>
            </a:r>
            <a:r>
              <a:rPr lang="de-DE" sz="2000" dirty="0" err="1" smtClean="0"/>
              <a:t>solution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/>
              <a:t>Pretraining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/>
              <a:t>Restricted</a:t>
            </a:r>
            <a:r>
              <a:rPr lang="de-DE" sz="2000" dirty="0" smtClean="0"/>
              <a:t> Boltzmann Machines</a:t>
            </a:r>
          </a:p>
        </p:txBody>
      </p:sp>
      <p:sp>
        <p:nvSpPr>
          <p:cNvPr id="66" name="Rechteck 65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…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which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uses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Restricted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Boltzmann Machines </a:t>
            </a:r>
            <a:r>
              <a:rPr lang="de-DE" sz="2000" dirty="0" smtClean="0">
                <a:latin typeface="+mj-lt"/>
                <a:cs typeface="Times New Roman" pitchFamily="18" charset="0"/>
              </a:rPr>
              <a:t>(RBMs) 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65" name="Abgerundetes Rechteck 64"/>
          <p:cNvSpPr/>
          <p:nvPr/>
        </p:nvSpPr>
        <p:spPr bwMode="auto">
          <a:xfrm>
            <a:off x="930172" y="1804300"/>
            <a:ext cx="7818291" cy="4721044"/>
          </a:xfrm>
          <a:prstGeom prst="roundRect">
            <a:avLst>
              <a:gd name="adj" fmla="val 8334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101136" y="2021260"/>
            <a:ext cx="42482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kern="0" dirty="0" err="1">
                <a:latin typeface="+mj-lt"/>
              </a:rPr>
              <a:t>Restricted</a:t>
            </a:r>
            <a:r>
              <a:rPr lang="de-DE" sz="2000" b="1" kern="0" dirty="0">
                <a:latin typeface="+mj-lt"/>
              </a:rPr>
              <a:t> Boltzmann </a:t>
            </a:r>
            <a:r>
              <a:rPr lang="de-DE" sz="2000" b="1" kern="0" dirty="0" err="1" smtClean="0">
                <a:latin typeface="+mj-lt"/>
              </a:rPr>
              <a:t>Machine</a:t>
            </a:r>
            <a:endParaRPr lang="de-DE" sz="2000" b="1" kern="0" dirty="0" smtClean="0">
              <a:latin typeface="+mj-lt"/>
            </a:endParaRPr>
          </a:p>
          <a:p>
            <a:endParaRPr lang="de-DE" sz="2000" kern="0" dirty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smtClean="0"/>
              <a:t>RBMs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b="1" dirty="0" err="1" smtClean="0"/>
              <a:t>Markov</a:t>
            </a:r>
            <a:r>
              <a:rPr lang="de-DE" sz="2000" b="1" dirty="0" smtClean="0"/>
              <a:t> Random Fields</a:t>
            </a:r>
          </a:p>
        </p:txBody>
      </p:sp>
    </p:spTree>
    <p:extLst>
      <p:ext uri="{BB962C8B-B14F-4D97-AF65-F5344CB8AC3E}">
        <p14:creationId xmlns:p14="http://schemas.microsoft.com/office/powerpoint/2010/main" val="10360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grpSp>
        <p:nvGrpSpPr>
          <p:cNvPr id="130" name="Gruppieren 129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131" name="Abgerundetes Rechteck 13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2" name="Abgerundetes Rechteck 13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3" name="Abgerundetes Rechteck 13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4" name="Abgerundetes Rechteck 13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5" name="Abgerundetes Rechteck 13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6" name="Abgerundetes Rechteck 13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7" name="Abgerundetes Rechteck 13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3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45" name="Gerade Verbindung mit Pfeil 144"/>
            <p:cNvCxnSpPr>
              <a:stCxn id="143" idx="2"/>
              <a:endCxn id="13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Gerade Verbindung mit Pfeil 145"/>
            <p:cNvCxnSpPr>
              <a:stCxn id="131" idx="2"/>
              <a:endCxn id="14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Gerade Verbindung mit Pfeil 146"/>
            <p:cNvCxnSpPr>
              <a:stCxn id="137" idx="2"/>
              <a:endCxn id="13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Gerade Verbindung mit Pfeil 147"/>
            <p:cNvCxnSpPr>
              <a:stCxn id="136" idx="2"/>
              <a:endCxn id="13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Gerade Verbindung mit Pfeil 148"/>
            <p:cNvCxnSpPr>
              <a:stCxn id="135" idx="2"/>
              <a:endCxn id="13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Gerade Verbindung mit Pfeil 149"/>
            <p:cNvCxnSpPr>
              <a:stCxn id="134" idx="2"/>
              <a:endCxn id="13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Gerade Verbindung mit Pfeil 150"/>
            <p:cNvCxnSpPr>
              <a:stCxn id="133" idx="2"/>
              <a:endCxn id="13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Gerade Verbindung mit Pfeil 151"/>
            <p:cNvCxnSpPr>
              <a:stCxn id="132" idx="2"/>
              <a:endCxn id="13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63" name="Abgerundetes Rechteck 62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Training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53890" y="2587636"/>
            <a:ext cx="42066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Backpropagation</a:t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b="1" dirty="0"/>
              <a:t>Problem</a:t>
            </a:r>
            <a:r>
              <a:rPr lang="de-DE" sz="2000" dirty="0"/>
              <a:t>: </a:t>
            </a:r>
            <a:r>
              <a:rPr lang="de-DE" sz="2000" dirty="0" err="1"/>
              <a:t>Deep</a:t>
            </a:r>
            <a:r>
              <a:rPr lang="de-DE" sz="2000" dirty="0"/>
              <a:t>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Very</a:t>
            </a:r>
            <a:r>
              <a:rPr lang="de-DE" sz="2000" dirty="0"/>
              <a:t> </a:t>
            </a:r>
            <a:r>
              <a:rPr lang="de-DE" sz="2000" dirty="0" err="1"/>
              <a:t>slow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endParaRPr lang="de-DE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Maybe</a:t>
            </a:r>
            <a:r>
              <a:rPr lang="de-DE" sz="2000" dirty="0"/>
              <a:t> </a:t>
            </a:r>
            <a:r>
              <a:rPr lang="de-DE" sz="2000" dirty="0" err="1"/>
              <a:t>bad</a:t>
            </a:r>
            <a:r>
              <a:rPr lang="de-DE" sz="2000" dirty="0"/>
              <a:t> </a:t>
            </a:r>
            <a:r>
              <a:rPr lang="de-DE" sz="2000" dirty="0" err="1" smtClean="0"/>
              <a:t>solution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000" dirty="0"/>
          </a:p>
          <a:p>
            <a:r>
              <a:rPr lang="de-DE" sz="2000" b="1" dirty="0" err="1" smtClean="0"/>
              <a:t>Idea</a:t>
            </a:r>
            <a:r>
              <a:rPr lang="de-DE" sz="2000" dirty="0"/>
              <a:t>: Initialize </a:t>
            </a:r>
            <a:r>
              <a:rPr lang="de-DE" sz="2000" dirty="0" err="1"/>
              <a:t>close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good</a:t>
            </a:r>
            <a:r>
              <a:rPr lang="de-DE" sz="2000" dirty="0"/>
              <a:t> </a:t>
            </a:r>
            <a:r>
              <a:rPr lang="de-DE" sz="2000" dirty="0" err="1" smtClean="0"/>
              <a:t>solution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/>
              <a:t>Pretraining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/>
              <a:t>Restricted</a:t>
            </a:r>
            <a:r>
              <a:rPr lang="de-DE" sz="2000" dirty="0" smtClean="0"/>
              <a:t> Boltzmann Machines</a:t>
            </a:r>
          </a:p>
        </p:txBody>
      </p:sp>
      <p:sp>
        <p:nvSpPr>
          <p:cNvPr id="66" name="Rechteck 65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…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which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uses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Restricted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Boltzmann Machines </a:t>
            </a:r>
            <a:r>
              <a:rPr lang="de-DE" sz="2000" dirty="0" smtClean="0">
                <a:latin typeface="+mj-lt"/>
                <a:cs typeface="Times New Roman" pitchFamily="18" charset="0"/>
              </a:rPr>
              <a:t>(RBMs) 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65" name="Abgerundetes Rechteck 64"/>
          <p:cNvSpPr/>
          <p:nvPr/>
        </p:nvSpPr>
        <p:spPr bwMode="auto">
          <a:xfrm>
            <a:off x="930172" y="1804300"/>
            <a:ext cx="7818291" cy="4721044"/>
          </a:xfrm>
          <a:prstGeom prst="roundRect">
            <a:avLst>
              <a:gd name="adj" fmla="val 8334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101136" y="2021260"/>
            <a:ext cx="42482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kern="0" dirty="0" err="1" smtClean="0">
                <a:latin typeface="+mj-lt"/>
              </a:rPr>
              <a:t>Restricted</a:t>
            </a:r>
            <a:r>
              <a:rPr lang="de-DE" sz="2000" b="1" kern="0" dirty="0" smtClean="0">
                <a:latin typeface="+mj-lt"/>
              </a:rPr>
              <a:t> Boltzmann </a:t>
            </a:r>
            <a:r>
              <a:rPr lang="de-DE" sz="2000" b="1" kern="0" dirty="0" err="1" smtClean="0">
                <a:latin typeface="+mj-lt"/>
              </a:rPr>
              <a:t>Machine</a:t>
            </a:r>
            <a:endParaRPr lang="de-DE" sz="2000" b="1" kern="0" dirty="0" smtClean="0">
              <a:latin typeface="+mj-lt"/>
            </a:endParaRPr>
          </a:p>
          <a:p>
            <a:endParaRPr lang="de-DE" sz="2000" b="1" kern="0" dirty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smtClean="0"/>
              <a:t>RBMs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b="1" dirty="0" err="1" smtClean="0"/>
              <a:t>Markov</a:t>
            </a:r>
            <a:r>
              <a:rPr lang="de-DE" sz="2000" b="1" dirty="0" smtClean="0"/>
              <a:t> Random Fields</a:t>
            </a:r>
          </a:p>
        </p:txBody>
      </p:sp>
      <p:grpSp>
        <p:nvGrpSpPr>
          <p:cNvPr id="128" name="Gruppieren 127"/>
          <p:cNvGrpSpPr/>
          <p:nvPr/>
        </p:nvGrpSpPr>
        <p:grpSpPr>
          <a:xfrm>
            <a:off x="5655581" y="3833230"/>
            <a:ext cx="2569301" cy="2343589"/>
            <a:chOff x="4899025" y="1747838"/>
            <a:chExt cx="3262313" cy="3049587"/>
          </a:xfrm>
        </p:grpSpPr>
        <p:sp>
          <p:nvSpPr>
            <p:cNvPr id="129" name="Abgerundetes Rechteck 128"/>
            <p:cNvSpPr/>
            <p:nvPr/>
          </p:nvSpPr>
          <p:spPr bwMode="auto">
            <a:xfrm>
              <a:off x="5445125" y="2847791"/>
              <a:ext cx="1565276" cy="838384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85" name="Abgerundetes Rechteck 184"/>
            <p:cNvSpPr/>
            <p:nvPr/>
          </p:nvSpPr>
          <p:spPr bwMode="auto">
            <a:xfrm>
              <a:off x="6012159" y="1749425"/>
              <a:ext cx="432371" cy="3022784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186" name="Gruppieren 15"/>
            <p:cNvGrpSpPr>
              <a:grpSpLocks/>
            </p:cNvGrpSpPr>
            <p:nvPr/>
          </p:nvGrpSpPr>
          <p:grpSpPr bwMode="auto">
            <a:xfrm>
              <a:off x="4899025" y="1749425"/>
              <a:ext cx="431800" cy="863600"/>
              <a:chOff x="5364410" y="2780928"/>
              <a:chExt cx="432370" cy="864096"/>
            </a:xfrm>
          </p:grpSpPr>
          <p:sp>
            <p:nvSpPr>
              <p:cNvPr id="238" name="Ellipse 237"/>
              <p:cNvSpPr/>
              <p:nvPr/>
            </p:nvSpPr>
            <p:spPr bwMode="auto">
              <a:xfrm>
                <a:off x="5364410" y="2996952"/>
                <a:ext cx="432370" cy="4320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cxnSp>
            <p:nvCxnSpPr>
              <p:cNvPr id="239" name="Gerade Verbindung mit Pfeil 9"/>
              <p:cNvCxnSpPr>
                <a:cxnSpLocks noChangeShapeType="1"/>
              </p:cNvCxnSpPr>
              <p:nvPr/>
            </p:nvCxnSpPr>
            <p:spPr bwMode="auto">
              <a:xfrm flipV="1">
                <a:off x="5580595" y="2780928"/>
                <a:ext cx="0" cy="86409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7" name="Gruppieren 186"/>
            <p:cNvGrpSpPr/>
            <p:nvPr/>
          </p:nvGrpSpPr>
          <p:grpSpPr>
            <a:xfrm rot="10800000">
              <a:off x="5445979" y="1748755"/>
              <a:ext cx="432370" cy="864096"/>
              <a:chOff x="5364410" y="2780928"/>
              <a:chExt cx="432370" cy="864096"/>
            </a:xfrm>
            <a:solidFill>
              <a:schemeClr val="bg2">
                <a:lumMod val="75000"/>
              </a:schemeClr>
            </a:solidFill>
          </p:grpSpPr>
          <p:sp>
            <p:nvSpPr>
              <p:cNvPr id="236" name="Ellipse 235"/>
              <p:cNvSpPr/>
              <p:nvPr/>
            </p:nvSpPr>
            <p:spPr bwMode="auto">
              <a:xfrm>
                <a:off x="5364410" y="2996952"/>
                <a:ext cx="432370" cy="43140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cxnSp>
            <p:nvCxnSpPr>
              <p:cNvPr id="237" name="Gerade Verbindung mit Pfeil 236"/>
              <p:cNvCxnSpPr/>
              <p:nvPr/>
            </p:nvCxnSpPr>
            <p:spPr bwMode="auto">
              <a:xfrm flipV="1">
                <a:off x="5580595" y="2780928"/>
                <a:ext cx="0" cy="864096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8" name="Gruppieren 187"/>
            <p:cNvGrpSpPr/>
            <p:nvPr/>
          </p:nvGrpSpPr>
          <p:grpSpPr>
            <a:xfrm>
              <a:off x="6012160" y="1748755"/>
              <a:ext cx="432370" cy="864096"/>
              <a:chOff x="5364410" y="2780928"/>
              <a:chExt cx="432370" cy="864096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34" name="Ellipse 233"/>
              <p:cNvSpPr/>
              <p:nvPr/>
            </p:nvSpPr>
            <p:spPr bwMode="auto">
              <a:xfrm>
                <a:off x="5364410" y="2996952"/>
                <a:ext cx="432370" cy="43140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cxnSp>
            <p:nvCxnSpPr>
              <p:cNvPr id="235" name="Gerade Verbindung mit Pfeil 234"/>
              <p:cNvCxnSpPr/>
              <p:nvPr/>
            </p:nvCxnSpPr>
            <p:spPr bwMode="auto">
              <a:xfrm flipV="1">
                <a:off x="5580595" y="2780928"/>
                <a:ext cx="0" cy="864096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9" name="Gruppieren 22"/>
            <p:cNvGrpSpPr>
              <a:grpSpLocks/>
            </p:cNvGrpSpPr>
            <p:nvPr/>
          </p:nvGrpSpPr>
          <p:grpSpPr bwMode="auto">
            <a:xfrm>
              <a:off x="4899025" y="2820988"/>
              <a:ext cx="431800" cy="865187"/>
              <a:chOff x="5364410" y="2780928"/>
              <a:chExt cx="432370" cy="864096"/>
            </a:xfrm>
          </p:grpSpPr>
          <p:sp>
            <p:nvSpPr>
              <p:cNvPr id="232" name="Ellipse 231"/>
              <p:cNvSpPr/>
              <p:nvPr/>
            </p:nvSpPr>
            <p:spPr bwMode="auto">
              <a:xfrm>
                <a:off x="5364410" y="2996556"/>
                <a:ext cx="432370" cy="43125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cxnSp>
            <p:nvCxnSpPr>
              <p:cNvPr id="233" name="Gerade Verbindung mit Pfeil 24"/>
              <p:cNvCxnSpPr>
                <a:cxnSpLocks noChangeShapeType="1"/>
              </p:cNvCxnSpPr>
              <p:nvPr/>
            </p:nvCxnSpPr>
            <p:spPr bwMode="auto">
              <a:xfrm flipV="1">
                <a:off x="5580595" y="2780928"/>
                <a:ext cx="0" cy="86409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0" name="Gruppieren 189"/>
            <p:cNvGrpSpPr/>
            <p:nvPr/>
          </p:nvGrpSpPr>
          <p:grpSpPr>
            <a:xfrm>
              <a:off x="5445235" y="2821757"/>
              <a:ext cx="432370" cy="864096"/>
              <a:chOff x="5364410" y="2780928"/>
              <a:chExt cx="432370" cy="864096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30" name="Ellipse 229"/>
              <p:cNvSpPr/>
              <p:nvPr/>
            </p:nvSpPr>
            <p:spPr bwMode="auto">
              <a:xfrm>
                <a:off x="5364410" y="2996952"/>
                <a:ext cx="432370" cy="43140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cxnSp>
            <p:nvCxnSpPr>
              <p:cNvPr id="231" name="Gerade Verbindung mit Pfeil 230"/>
              <p:cNvCxnSpPr/>
              <p:nvPr/>
            </p:nvCxnSpPr>
            <p:spPr bwMode="auto">
              <a:xfrm flipV="1">
                <a:off x="5580595" y="2780928"/>
                <a:ext cx="0" cy="864096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1" name="Gruppieren 190"/>
            <p:cNvGrpSpPr/>
            <p:nvPr/>
          </p:nvGrpSpPr>
          <p:grpSpPr>
            <a:xfrm rot="10800000">
              <a:off x="6012160" y="2821757"/>
              <a:ext cx="432370" cy="864096"/>
              <a:chOff x="5364410" y="2780928"/>
              <a:chExt cx="432370" cy="864096"/>
            </a:xfrm>
            <a:solidFill>
              <a:schemeClr val="tx2"/>
            </a:solidFill>
          </p:grpSpPr>
          <p:sp>
            <p:nvSpPr>
              <p:cNvPr id="228" name="Ellipse 227"/>
              <p:cNvSpPr/>
              <p:nvPr/>
            </p:nvSpPr>
            <p:spPr bwMode="auto">
              <a:xfrm>
                <a:off x="5364410" y="2996952"/>
                <a:ext cx="432370" cy="43140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cxnSp>
            <p:nvCxnSpPr>
              <p:cNvPr id="229" name="Gerade Verbindung mit Pfeil 228"/>
              <p:cNvCxnSpPr/>
              <p:nvPr/>
            </p:nvCxnSpPr>
            <p:spPr bwMode="auto">
              <a:xfrm flipV="1">
                <a:off x="5580595" y="2780928"/>
                <a:ext cx="0" cy="864096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2" name="Gruppieren 31"/>
            <p:cNvGrpSpPr>
              <a:grpSpLocks/>
            </p:cNvGrpSpPr>
            <p:nvPr/>
          </p:nvGrpSpPr>
          <p:grpSpPr bwMode="auto">
            <a:xfrm rot="10800000">
              <a:off x="4899025" y="3933825"/>
              <a:ext cx="431800" cy="863600"/>
              <a:chOff x="5364410" y="2780928"/>
              <a:chExt cx="432370" cy="864096"/>
            </a:xfrm>
          </p:grpSpPr>
          <p:sp>
            <p:nvSpPr>
              <p:cNvPr id="226" name="Ellipse 225"/>
              <p:cNvSpPr/>
              <p:nvPr/>
            </p:nvSpPr>
            <p:spPr bwMode="auto">
              <a:xfrm>
                <a:off x="5364410" y="2996952"/>
                <a:ext cx="432370" cy="4320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cxnSp>
            <p:nvCxnSpPr>
              <p:cNvPr id="227" name="Gerade Verbindung mit Pfeil 33"/>
              <p:cNvCxnSpPr>
                <a:cxnSpLocks noChangeShapeType="1"/>
              </p:cNvCxnSpPr>
              <p:nvPr/>
            </p:nvCxnSpPr>
            <p:spPr bwMode="auto">
              <a:xfrm flipV="1">
                <a:off x="5580595" y="2780928"/>
                <a:ext cx="0" cy="86409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3" name="Gruppieren 34"/>
            <p:cNvGrpSpPr>
              <a:grpSpLocks/>
            </p:cNvGrpSpPr>
            <p:nvPr/>
          </p:nvGrpSpPr>
          <p:grpSpPr bwMode="auto">
            <a:xfrm>
              <a:off x="5445125" y="3933825"/>
              <a:ext cx="431800" cy="863600"/>
              <a:chOff x="5364410" y="2780928"/>
              <a:chExt cx="432370" cy="864096"/>
            </a:xfrm>
          </p:grpSpPr>
          <p:sp>
            <p:nvSpPr>
              <p:cNvPr id="224" name="Ellipse 223"/>
              <p:cNvSpPr/>
              <p:nvPr/>
            </p:nvSpPr>
            <p:spPr bwMode="auto">
              <a:xfrm>
                <a:off x="5364410" y="2996952"/>
                <a:ext cx="432370" cy="4320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cxnSp>
            <p:nvCxnSpPr>
              <p:cNvPr id="225" name="Gerade Verbindung mit Pfeil 36"/>
              <p:cNvCxnSpPr>
                <a:cxnSpLocks noChangeShapeType="1"/>
              </p:cNvCxnSpPr>
              <p:nvPr/>
            </p:nvCxnSpPr>
            <p:spPr bwMode="auto">
              <a:xfrm flipV="1">
                <a:off x="5580595" y="2780928"/>
                <a:ext cx="0" cy="86409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4" name="Gruppieren 193"/>
            <p:cNvGrpSpPr/>
            <p:nvPr/>
          </p:nvGrpSpPr>
          <p:grpSpPr>
            <a:xfrm rot="10800000">
              <a:off x="6012160" y="3933056"/>
              <a:ext cx="432370" cy="864096"/>
              <a:chOff x="5364410" y="2780928"/>
              <a:chExt cx="432370" cy="864096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22" name="Ellipse 221"/>
              <p:cNvSpPr/>
              <p:nvPr/>
            </p:nvSpPr>
            <p:spPr bwMode="auto">
              <a:xfrm>
                <a:off x="5364410" y="2996952"/>
                <a:ext cx="432370" cy="43140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cxnSp>
            <p:nvCxnSpPr>
              <p:cNvPr id="223" name="Gerade Verbindung mit Pfeil 222"/>
              <p:cNvCxnSpPr/>
              <p:nvPr/>
            </p:nvCxnSpPr>
            <p:spPr bwMode="auto">
              <a:xfrm flipV="1">
                <a:off x="5580595" y="2780928"/>
                <a:ext cx="0" cy="864096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5" name="Gruppieren 40"/>
            <p:cNvGrpSpPr>
              <a:grpSpLocks/>
            </p:cNvGrpSpPr>
            <p:nvPr/>
          </p:nvGrpSpPr>
          <p:grpSpPr bwMode="auto">
            <a:xfrm>
              <a:off x="6577013" y="1749425"/>
              <a:ext cx="433387" cy="863600"/>
              <a:chOff x="5364410" y="2780928"/>
              <a:chExt cx="432370" cy="864096"/>
            </a:xfrm>
          </p:grpSpPr>
          <p:sp>
            <p:nvSpPr>
              <p:cNvPr id="220" name="Ellipse 219"/>
              <p:cNvSpPr/>
              <p:nvPr/>
            </p:nvSpPr>
            <p:spPr bwMode="auto">
              <a:xfrm>
                <a:off x="5364410" y="2996952"/>
                <a:ext cx="432370" cy="4320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cxnSp>
            <p:nvCxnSpPr>
              <p:cNvPr id="221" name="Gerade Verbindung mit Pfeil 42"/>
              <p:cNvCxnSpPr>
                <a:cxnSpLocks noChangeShapeType="1"/>
              </p:cNvCxnSpPr>
              <p:nvPr/>
            </p:nvCxnSpPr>
            <p:spPr bwMode="auto">
              <a:xfrm flipV="1">
                <a:off x="5580595" y="2780928"/>
                <a:ext cx="0" cy="86409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6" name="Gruppieren 43"/>
            <p:cNvGrpSpPr>
              <a:grpSpLocks/>
            </p:cNvGrpSpPr>
            <p:nvPr/>
          </p:nvGrpSpPr>
          <p:grpSpPr bwMode="auto">
            <a:xfrm rot="10800000">
              <a:off x="7162800" y="1747838"/>
              <a:ext cx="431800" cy="865187"/>
              <a:chOff x="5364410" y="2780928"/>
              <a:chExt cx="432370" cy="864096"/>
            </a:xfrm>
          </p:grpSpPr>
          <p:sp>
            <p:nvSpPr>
              <p:cNvPr id="218" name="Ellipse 217"/>
              <p:cNvSpPr/>
              <p:nvPr/>
            </p:nvSpPr>
            <p:spPr bwMode="auto">
              <a:xfrm>
                <a:off x="5364410" y="2996556"/>
                <a:ext cx="432370" cy="43125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cxnSp>
            <p:nvCxnSpPr>
              <p:cNvPr id="219" name="Gerade Verbindung mit Pfeil 45"/>
              <p:cNvCxnSpPr>
                <a:cxnSpLocks noChangeShapeType="1"/>
              </p:cNvCxnSpPr>
              <p:nvPr/>
            </p:nvCxnSpPr>
            <p:spPr bwMode="auto">
              <a:xfrm flipV="1">
                <a:off x="5580595" y="2780928"/>
                <a:ext cx="0" cy="86409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7" name="Gruppieren 46"/>
            <p:cNvGrpSpPr>
              <a:grpSpLocks/>
            </p:cNvGrpSpPr>
            <p:nvPr/>
          </p:nvGrpSpPr>
          <p:grpSpPr bwMode="auto">
            <a:xfrm>
              <a:off x="7729538" y="1749425"/>
              <a:ext cx="431800" cy="863600"/>
              <a:chOff x="5364410" y="2780928"/>
              <a:chExt cx="432370" cy="864096"/>
            </a:xfrm>
          </p:grpSpPr>
          <p:sp>
            <p:nvSpPr>
              <p:cNvPr id="216" name="Ellipse 215"/>
              <p:cNvSpPr/>
              <p:nvPr/>
            </p:nvSpPr>
            <p:spPr bwMode="auto">
              <a:xfrm>
                <a:off x="5364410" y="2996952"/>
                <a:ext cx="432370" cy="4320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cxnSp>
            <p:nvCxnSpPr>
              <p:cNvPr id="217" name="Gerade Verbindung mit Pfeil 48"/>
              <p:cNvCxnSpPr>
                <a:cxnSpLocks noChangeShapeType="1"/>
              </p:cNvCxnSpPr>
              <p:nvPr/>
            </p:nvCxnSpPr>
            <p:spPr bwMode="auto">
              <a:xfrm flipV="1">
                <a:off x="5580595" y="2780928"/>
                <a:ext cx="0" cy="86409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8" name="Gruppieren 197"/>
            <p:cNvGrpSpPr/>
            <p:nvPr/>
          </p:nvGrpSpPr>
          <p:grpSpPr>
            <a:xfrm rot="10800000">
              <a:off x="6577372" y="2821757"/>
              <a:ext cx="432370" cy="864096"/>
              <a:chOff x="5364410" y="2780928"/>
              <a:chExt cx="432370" cy="864096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14" name="Ellipse 213"/>
              <p:cNvSpPr/>
              <p:nvPr/>
            </p:nvSpPr>
            <p:spPr bwMode="auto">
              <a:xfrm>
                <a:off x="5364410" y="2996952"/>
                <a:ext cx="432370" cy="43140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cxnSp>
            <p:nvCxnSpPr>
              <p:cNvPr id="215" name="Gerade Verbindung mit Pfeil 214"/>
              <p:cNvCxnSpPr/>
              <p:nvPr/>
            </p:nvCxnSpPr>
            <p:spPr bwMode="auto">
              <a:xfrm flipV="1">
                <a:off x="5580595" y="2780928"/>
                <a:ext cx="0" cy="864096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9" name="Gruppieren 52"/>
            <p:cNvGrpSpPr>
              <a:grpSpLocks/>
            </p:cNvGrpSpPr>
            <p:nvPr/>
          </p:nvGrpSpPr>
          <p:grpSpPr bwMode="auto">
            <a:xfrm>
              <a:off x="7161213" y="2820988"/>
              <a:ext cx="431800" cy="865187"/>
              <a:chOff x="5364410" y="2780928"/>
              <a:chExt cx="432370" cy="864096"/>
            </a:xfrm>
          </p:grpSpPr>
          <p:sp>
            <p:nvSpPr>
              <p:cNvPr id="212" name="Ellipse 211"/>
              <p:cNvSpPr/>
              <p:nvPr/>
            </p:nvSpPr>
            <p:spPr bwMode="auto">
              <a:xfrm>
                <a:off x="5364410" y="2996556"/>
                <a:ext cx="432370" cy="43125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cxnSp>
            <p:nvCxnSpPr>
              <p:cNvPr id="213" name="Gerade Verbindung mit Pfeil 54"/>
              <p:cNvCxnSpPr>
                <a:cxnSpLocks noChangeShapeType="1"/>
              </p:cNvCxnSpPr>
              <p:nvPr/>
            </p:nvCxnSpPr>
            <p:spPr bwMode="auto">
              <a:xfrm flipV="1">
                <a:off x="5580595" y="2780928"/>
                <a:ext cx="0" cy="86409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0" name="Gruppieren 55"/>
            <p:cNvGrpSpPr>
              <a:grpSpLocks/>
            </p:cNvGrpSpPr>
            <p:nvPr/>
          </p:nvGrpSpPr>
          <p:grpSpPr bwMode="auto">
            <a:xfrm>
              <a:off x="7729538" y="2820988"/>
              <a:ext cx="431800" cy="865187"/>
              <a:chOff x="5364410" y="2780928"/>
              <a:chExt cx="432370" cy="864096"/>
            </a:xfrm>
          </p:grpSpPr>
          <p:sp>
            <p:nvSpPr>
              <p:cNvPr id="210" name="Ellipse 209"/>
              <p:cNvSpPr/>
              <p:nvPr/>
            </p:nvSpPr>
            <p:spPr bwMode="auto">
              <a:xfrm>
                <a:off x="5364410" y="2996556"/>
                <a:ext cx="432370" cy="43125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cxnSp>
            <p:nvCxnSpPr>
              <p:cNvPr id="211" name="Gerade Verbindung mit Pfeil 57"/>
              <p:cNvCxnSpPr>
                <a:cxnSpLocks noChangeShapeType="1"/>
              </p:cNvCxnSpPr>
              <p:nvPr/>
            </p:nvCxnSpPr>
            <p:spPr bwMode="auto">
              <a:xfrm flipV="1">
                <a:off x="5580595" y="2780928"/>
                <a:ext cx="0" cy="86409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1" name="Gruppieren 58"/>
            <p:cNvGrpSpPr>
              <a:grpSpLocks/>
            </p:cNvGrpSpPr>
            <p:nvPr/>
          </p:nvGrpSpPr>
          <p:grpSpPr bwMode="auto">
            <a:xfrm>
              <a:off x="6577013" y="3933825"/>
              <a:ext cx="433387" cy="863600"/>
              <a:chOff x="5364410" y="2780928"/>
              <a:chExt cx="432370" cy="864096"/>
            </a:xfrm>
          </p:grpSpPr>
          <p:sp>
            <p:nvSpPr>
              <p:cNvPr id="208" name="Ellipse 207"/>
              <p:cNvSpPr/>
              <p:nvPr/>
            </p:nvSpPr>
            <p:spPr bwMode="auto">
              <a:xfrm>
                <a:off x="5364410" y="2996952"/>
                <a:ext cx="432370" cy="4320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cxnSp>
            <p:nvCxnSpPr>
              <p:cNvPr id="209" name="Gerade Verbindung mit Pfeil 60"/>
              <p:cNvCxnSpPr>
                <a:cxnSpLocks noChangeShapeType="1"/>
              </p:cNvCxnSpPr>
              <p:nvPr/>
            </p:nvCxnSpPr>
            <p:spPr bwMode="auto">
              <a:xfrm flipV="1">
                <a:off x="5580595" y="2780928"/>
                <a:ext cx="0" cy="86409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2" name="Gruppieren 201"/>
            <p:cNvGrpSpPr/>
            <p:nvPr/>
          </p:nvGrpSpPr>
          <p:grpSpPr>
            <a:xfrm>
              <a:off x="7161398" y="3932734"/>
              <a:ext cx="432370" cy="864096"/>
              <a:chOff x="5364410" y="2780928"/>
              <a:chExt cx="432370" cy="864096"/>
            </a:xfrm>
            <a:solidFill>
              <a:schemeClr val="bg2">
                <a:lumMod val="75000"/>
              </a:schemeClr>
            </a:solidFill>
          </p:grpSpPr>
          <p:sp>
            <p:nvSpPr>
              <p:cNvPr id="206" name="Ellipse 205"/>
              <p:cNvSpPr/>
              <p:nvPr/>
            </p:nvSpPr>
            <p:spPr bwMode="auto">
              <a:xfrm>
                <a:off x="5364410" y="2996952"/>
                <a:ext cx="432370" cy="43140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cxnSp>
            <p:nvCxnSpPr>
              <p:cNvPr id="207" name="Gerade Verbindung mit Pfeil 206"/>
              <p:cNvCxnSpPr/>
              <p:nvPr/>
            </p:nvCxnSpPr>
            <p:spPr bwMode="auto">
              <a:xfrm flipV="1">
                <a:off x="5580595" y="2780928"/>
                <a:ext cx="0" cy="864096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3" name="Gruppieren 64"/>
            <p:cNvGrpSpPr>
              <a:grpSpLocks/>
            </p:cNvGrpSpPr>
            <p:nvPr/>
          </p:nvGrpSpPr>
          <p:grpSpPr bwMode="auto">
            <a:xfrm rot="10800000">
              <a:off x="7729538" y="3933825"/>
              <a:ext cx="431800" cy="863600"/>
              <a:chOff x="5364410" y="2780928"/>
              <a:chExt cx="432370" cy="864096"/>
            </a:xfrm>
          </p:grpSpPr>
          <p:sp>
            <p:nvSpPr>
              <p:cNvPr id="204" name="Ellipse 203"/>
              <p:cNvSpPr/>
              <p:nvPr/>
            </p:nvSpPr>
            <p:spPr bwMode="auto">
              <a:xfrm>
                <a:off x="5364410" y="2996952"/>
                <a:ext cx="432370" cy="4320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cxnSp>
            <p:nvCxnSpPr>
              <p:cNvPr id="205" name="Gerade Verbindung mit Pfeil 66"/>
              <p:cNvCxnSpPr>
                <a:cxnSpLocks noChangeShapeType="1"/>
              </p:cNvCxnSpPr>
              <p:nvPr/>
            </p:nvCxnSpPr>
            <p:spPr bwMode="auto">
              <a:xfrm flipV="1">
                <a:off x="5580595" y="2780928"/>
                <a:ext cx="0" cy="86409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40" name="Inhaltsplatzhalter 2"/>
          <p:cNvSpPr>
            <a:spLocks noGrp="1"/>
          </p:cNvSpPr>
          <p:nvPr>
            <p:ph idx="1"/>
          </p:nvPr>
        </p:nvSpPr>
        <p:spPr>
          <a:xfrm>
            <a:off x="1133184" y="3260654"/>
            <a:ext cx="4585266" cy="87009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de-DE" b="1" dirty="0" err="1" smtClean="0"/>
              <a:t>Markov</a:t>
            </a:r>
            <a:r>
              <a:rPr lang="de-DE" b="1" dirty="0" smtClean="0"/>
              <a:t> Random Field</a:t>
            </a:r>
          </a:p>
          <a:p>
            <a:pPr marL="0" indent="0">
              <a:buNone/>
              <a:defRPr/>
            </a:pPr>
            <a:r>
              <a:rPr lang="de-DE" dirty="0" smtClean="0"/>
              <a:t>Every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influences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endParaRPr lang="de-DE" dirty="0" smtClean="0"/>
          </a:p>
          <a:p>
            <a:pPr marL="0" indent="0">
              <a:buFont typeface="Times" pitchFamily="18" charset="0"/>
              <a:buNone/>
              <a:defRPr/>
            </a:pPr>
            <a:r>
              <a:rPr lang="de-DE" dirty="0" smtClean="0"/>
              <a:t>The </a:t>
            </a:r>
            <a:r>
              <a:rPr lang="de-DE" dirty="0" err="1" smtClean="0"/>
              <a:t>coupling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undirected</a:t>
            </a:r>
            <a:endParaRPr lang="de-DE" dirty="0" smtClean="0"/>
          </a:p>
          <a:p>
            <a:pPr marL="0" indent="0">
              <a:buFont typeface="Times" pitchFamily="18" charset="0"/>
              <a:buNone/>
              <a:defRPr/>
            </a:pPr>
            <a:endParaRPr lang="de-DE" dirty="0" smtClean="0"/>
          </a:p>
          <a:p>
            <a:pPr marL="0" indent="0">
              <a:buFont typeface="Times" pitchFamily="18" charset="0"/>
              <a:buNone/>
              <a:defRPr/>
            </a:pPr>
            <a:r>
              <a:rPr lang="de-DE" b="1" dirty="0" smtClean="0"/>
              <a:t>Motivation (</a:t>
            </a:r>
            <a:r>
              <a:rPr lang="de-DE" b="1" dirty="0" err="1" smtClean="0"/>
              <a:t>Ising</a:t>
            </a:r>
            <a:r>
              <a:rPr lang="de-DE" b="1" dirty="0" smtClean="0"/>
              <a:t> Model)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de-DE" sz="1800" dirty="0" smtClean="0"/>
              <a:t>A </a:t>
            </a:r>
            <a:r>
              <a:rPr lang="de-DE" sz="1800" dirty="0" err="1" smtClean="0"/>
              <a:t>set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magnetic</a:t>
            </a:r>
            <a:r>
              <a:rPr lang="de-DE" sz="1800" dirty="0" smtClean="0"/>
              <a:t> </a:t>
            </a:r>
            <a:r>
              <a:rPr lang="de-DE" sz="1800" dirty="0" err="1" smtClean="0"/>
              <a:t>dipoles</a:t>
            </a:r>
            <a:r>
              <a:rPr lang="de-DE" sz="1800" dirty="0" smtClean="0"/>
              <a:t> (</a:t>
            </a:r>
            <a:r>
              <a:rPr lang="de-DE" sz="1800" i="1" dirty="0" err="1" smtClean="0"/>
              <a:t>spins</a:t>
            </a:r>
            <a:r>
              <a:rPr lang="de-DE" sz="1800" dirty="0" smtClean="0"/>
              <a:t>)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de-DE" sz="1800" dirty="0" err="1"/>
              <a:t>i</a:t>
            </a:r>
            <a:r>
              <a:rPr lang="de-DE" sz="1800" dirty="0" err="1" smtClean="0"/>
              <a:t>s</a:t>
            </a:r>
            <a:r>
              <a:rPr lang="de-DE" sz="1800" dirty="0" smtClean="0"/>
              <a:t> </a:t>
            </a:r>
            <a:r>
              <a:rPr lang="de-DE" sz="1800" dirty="0" err="1" smtClean="0"/>
              <a:t>arranged</a:t>
            </a:r>
            <a:r>
              <a:rPr lang="de-DE" sz="1800" dirty="0" smtClean="0"/>
              <a:t> in a </a:t>
            </a:r>
            <a:r>
              <a:rPr lang="de-DE" sz="1800" dirty="0" err="1" smtClean="0"/>
              <a:t>graph</a:t>
            </a:r>
            <a:r>
              <a:rPr lang="de-DE" sz="1800" dirty="0" smtClean="0"/>
              <a:t> (</a:t>
            </a:r>
            <a:r>
              <a:rPr lang="de-DE" sz="1800" dirty="0" err="1" smtClean="0"/>
              <a:t>lattice</a:t>
            </a:r>
            <a:r>
              <a:rPr lang="de-DE" sz="1800" dirty="0" smtClean="0"/>
              <a:t>)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de-DE" sz="1800" dirty="0" err="1" smtClean="0"/>
              <a:t>where</a:t>
            </a:r>
            <a:r>
              <a:rPr lang="de-DE" sz="1800" dirty="0" smtClean="0"/>
              <a:t> </a:t>
            </a:r>
            <a:r>
              <a:rPr lang="de-DE" sz="1800" dirty="0" err="1"/>
              <a:t>n</a:t>
            </a:r>
            <a:r>
              <a:rPr lang="de-DE" sz="1800" dirty="0" err="1" smtClean="0"/>
              <a:t>eighbors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endParaRPr lang="de-DE" sz="1800" dirty="0"/>
          </a:p>
          <a:p>
            <a:pPr marL="0" indent="0">
              <a:buFont typeface="Times" pitchFamily="18" charset="0"/>
              <a:buNone/>
              <a:defRPr/>
            </a:pPr>
            <a:r>
              <a:rPr lang="de-DE" sz="1800" dirty="0" err="1" smtClean="0"/>
              <a:t>coupled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a </a:t>
            </a:r>
            <a:r>
              <a:rPr lang="de-DE" sz="1800" dirty="0" err="1" smtClean="0"/>
              <a:t>given</a:t>
            </a:r>
            <a:r>
              <a:rPr lang="de-DE" sz="1800" dirty="0" smtClean="0"/>
              <a:t> strengt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7595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grpSp>
        <p:nvGrpSpPr>
          <p:cNvPr id="130" name="Gruppieren 129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131" name="Abgerundetes Rechteck 13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2" name="Abgerundetes Rechteck 13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3" name="Abgerundetes Rechteck 13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4" name="Abgerundetes Rechteck 13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5" name="Abgerundetes Rechteck 13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6" name="Abgerundetes Rechteck 13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7" name="Abgerundetes Rechteck 13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3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45" name="Gerade Verbindung mit Pfeil 144"/>
            <p:cNvCxnSpPr>
              <a:stCxn id="143" idx="2"/>
              <a:endCxn id="13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Gerade Verbindung mit Pfeil 145"/>
            <p:cNvCxnSpPr>
              <a:stCxn id="131" idx="2"/>
              <a:endCxn id="14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Gerade Verbindung mit Pfeil 146"/>
            <p:cNvCxnSpPr>
              <a:stCxn id="137" idx="2"/>
              <a:endCxn id="13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Gerade Verbindung mit Pfeil 147"/>
            <p:cNvCxnSpPr>
              <a:stCxn id="136" idx="2"/>
              <a:endCxn id="13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Gerade Verbindung mit Pfeil 148"/>
            <p:cNvCxnSpPr>
              <a:stCxn id="135" idx="2"/>
              <a:endCxn id="13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Gerade Verbindung mit Pfeil 149"/>
            <p:cNvCxnSpPr>
              <a:stCxn id="134" idx="2"/>
              <a:endCxn id="13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Gerade Verbindung mit Pfeil 150"/>
            <p:cNvCxnSpPr>
              <a:stCxn id="133" idx="2"/>
              <a:endCxn id="13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Gerade Verbindung mit Pfeil 151"/>
            <p:cNvCxnSpPr>
              <a:stCxn id="132" idx="2"/>
              <a:endCxn id="13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63" name="Abgerundetes Rechteck 62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Training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53890" y="2587636"/>
            <a:ext cx="42066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Backpropagation</a:t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b="1" dirty="0"/>
              <a:t>Problem</a:t>
            </a:r>
            <a:r>
              <a:rPr lang="de-DE" sz="2000" dirty="0"/>
              <a:t>: </a:t>
            </a:r>
            <a:r>
              <a:rPr lang="de-DE" sz="2000" dirty="0" err="1"/>
              <a:t>Deep</a:t>
            </a:r>
            <a:r>
              <a:rPr lang="de-DE" sz="2000" dirty="0"/>
              <a:t>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Very</a:t>
            </a:r>
            <a:r>
              <a:rPr lang="de-DE" sz="2000" dirty="0"/>
              <a:t> </a:t>
            </a:r>
            <a:r>
              <a:rPr lang="de-DE" sz="2000" dirty="0" err="1"/>
              <a:t>slow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endParaRPr lang="de-DE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Maybe</a:t>
            </a:r>
            <a:r>
              <a:rPr lang="de-DE" sz="2000" dirty="0"/>
              <a:t> </a:t>
            </a:r>
            <a:r>
              <a:rPr lang="de-DE" sz="2000" dirty="0" err="1"/>
              <a:t>bad</a:t>
            </a:r>
            <a:r>
              <a:rPr lang="de-DE" sz="2000" dirty="0"/>
              <a:t> </a:t>
            </a:r>
            <a:r>
              <a:rPr lang="de-DE" sz="2000" dirty="0" err="1" smtClean="0"/>
              <a:t>solution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000" dirty="0"/>
          </a:p>
          <a:p>
            <a:r>
              <a:rPr lang="de-DE" sz="2000" b="1" dirty="0" err="1" smtClean="0"/>
              <a:t>Idea</a:t>
            </a:r>
            <a:r>
              <a:rPr lang="de-DE" sz="2000" dirty="0"/>
              <a:t>: Initialize </a:t>
            </a:r>
            <a:r>
              <a:rPr lang="de-DE" sz="2000" dirty="0" err="1"/>
              <a:t>close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good</a:t>
            </a:r>
            <a:r>
              <a:rPr lang="de-DE" sz="2000" dirty="0"/>
              <a:t> </a:t>
            </a:r>
            <a:r>
              <a:rPr lang="de-DE" sz="2000" dirty="0" err="1" smtClean="0"/>
              <a:t>solution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/>
              <a:t>Pretraining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/>
              <a:t>Restricted</a:t>
            </a:r>
            <a:r>
              <a:rPr lang="de-DE" sz="2000" dirty="0" smtClean="0"/>
              <a:t> Boltzmann Machines</a:t>
            </a:r>
          </a:p>
        </p:txBody>
      </p:sp>
      <p:sp>
        <p:nvSpPr>
          <p:cNvPr id="66" name="Rechteck 65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…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which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uses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Restricted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Boltzmann Machines </a:t>
            </a:r>
            <a:r>
              <a:rPr lang="de-DE" sz="2000" dirty="0" smtClean="0">
                <a:latin typeface="+mj-lt"/>
                <a:cs typeface="Times New Roman" pitchFamily="18" charset="0"/>
              </a:rPr>
              <a:t>(RBMs) 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65" name="Abgerundetes Rechteck 64"/>
          <p:cNvSpPr/>
          <p:nvPr/>
        </p:nvSpPr>
        <p:spPr bwMode="auto">
          <a:xfrm>
            <a:off x="930172" y="1804300"/>
            <a:ext cx="7818291" cy="4721044"/>
          </a:xfrm>
          <a:prstGeom prst="roundRect">
            <a:avLst>
              <a:gd name="adj" fmla="val 8334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101136" y="2021260"/>
            <a:ext cx="624562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kern="0" dirty="0" err="1" smtClean="0">
                <a:latin typeface="+mj-lt"/>
              </a:rPr>
              <a:t>Restricted</a:t>
            </a:r>
            <a:r>
              <a:rPr lang="de-DE" sz="2000" b="1" kern="0" dirty="0" smtClean="0">
                <a:latin typeface="+mj-lt"/>
              </a:rPr>
              <a:t> Boltzmann </a:t>
            </a:r>
            <a:r>
              <a:rPr lang="de-DE" sz="2000" b="1" kern="0" dirty="0" err="1" smtClean="0">
                <a:latin typeface="+mj-lt"/>
              </a:rPr>
              <a:t>Machine</a:t>
            </a:r>
            <a:endParaRPr lang="de-DE" sz="2000" b="1" kern="0" dirty="0">
              <a:latin typeface="+mj-lt"/>
            </a:endParaRPr>
          </a:p>
          <a:p>
            <a:endParaRPr lang="de-DE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smtClean="0"/>
              <a:t>RBMs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b="1" dirty="0" err="1" smtClean="0"/>
              <a:t>Markov</a:t>
            </a:r>
            <a:r>
              <a:rPr lang="de-DE" sz="2000" b="1" dirty="0" smtClean="0"/>
              <a:t> Random Fields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/>
              <a:t>Bipartite</a:t>
            </a:r>
            <a:r>
              <a:rPr lang="de-DE" sz="2000" dirty="0" smtClean="0"/>
              <a:t> </a:t>
            </a:r>
            <a:r>
              <a:rPr lang="de-DE" sz="2000" dirty="0" err="1" smtClean="0"/>
              <a:t>topology</a:t>
            </a:r>
            <a:r>
              <a:rPr lang="de-DE" sz="2000" dirty="0" smtClean="0"/>
              <a:t>: </a:t>
            </a:r>
            <a:r>
              <a:rPr lang="de-DE" sz="2000" b="1" dirty="0" err="1"/>
              <a:t>visible</a:t>
            </a:r>
            <a:r>
              <a:rPr lang="de-DE" sz="2000" dirty="0"/>
              <a:t> </a:t>
            </a:r>
            <a:r>
              <a:rPr lang="de-DE" sz="2000" dirty="0" smtClean="0"/>
              <a:t>(v), </a:t>
            </a:r>
            <a:r>
              <a:rPr lang="de-DE" sz="2000" b="1" dirty="0" err="1"/>
              <a:t>hidden</a:t>
            </a:r>
            <a:r>
              <a:rPr lang="de-DE" sz="2000" dirty="0"/>
              <a:t> </a:t>
            </a:r>
            <a:r>
              <a:rPr lang="de-DE" sz="2000" dirty="0" smtClean="0"/>
              <a:t>(h)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/>
              <a:t>Use</a:t>
            </a:r>
            <a:r>
              <a:rPr lang="de-DE" sz="2000" dirty="0" smtClean="0"/>
              <a:t> </a:t>
            </a:r>
            <a:r>
              <a:rPr lang="de-DE" sz="2000" dirty="0" err="1"/>
              <a:t>local</a:t>
            </a:r>
            <a:r>
              <a:rPr lang="de-DE" sz="2000" dirty="0"/>
              <a:t> </a:t>
            </a:r>
            <a:r>
              <a:rPr lang="de-DE" sz="2000" b="1" dirty="0" err="1" smtClean="0"/>
              <a:t>energy</a:t>
            </a:r>
            <a:r>
              <a:rPr lang="de-DE" sz="2000" dirty="0" smtClean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calculate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probabilities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 smtClean="0"/>
              <a:t>values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000" b="1" dirty="0"/>
          </a:p>
          <a:p>
            <a:pPr marL="342900" indent="-342900">
              <a:buFont typeface="Arial" pitchFamily="34" charset="0"/>
              <a:buChar char="•"/>
            </a:pPr>
            <a:endParaRPr lang="de-DE" sz="2000" b="1" dirty="0" smtClean="0"/>
          </a:p>
          <a:p>
            <a:r>
              <a:rPr lang="de-DE" sz="2000" b="1" dirty="0" smtClean="0"/>
              <a:t>Training:</a:t>
            </a:r>
          </a:p>
          <a:p>
            <a:r>
              <a:rPr lang="de-DE" sz="2000" dirty="0" err="1">
                <a:cs typeface="Times" pitchFamily="18" charset="0"/>
              </a:rPr>
              <a:t>contrastive</a:t>
            </a:r>
            <a:r>
              <a:rPr lang="de-DE" sz="2000" dirty="0">
                <a:cs typeface="Times" pitchFamily="18" charset="0"/>
              </a:rPr>
              <a:t> </a:t>
            </a:r>
            <a:r>
              <a:rPr lang="de-DE" sz="2000" dirty="0" err="1">
                <a:cs typeface="Times" pitchFamily="18" charset="0"/>
              </a:rPr>
              <a:t>divergency</a:t>
            </a:r>
            <a:endParaRPr lang="de-DE" sz="2000" i="1" dirty="0">
              <a:cs typeface="Times" pitchFamily="18" charset="0"/>
            </a:endParaRPr>
          </a:p>
          <a:p>
            <a:r>
              <a:rPr lang="de-DE" sz="2000" dirty="0" smtClean="0"/>
              <a:t>(Gibbs Sampling)</a:t>
            </a:r>
            <a:endParaRPr lang="de-DE" sz="2000" dirty="0"/>
          </a:p>
        </p:txBody>
      </p:sp>
      <p:grpSp>
        <p:nvGrpSpPr>
          <p:cNvPr id="128" name="Gruppieren 127"/>
          <p:cNvGrpSpPr/>
          <p:nvPr/>
        </p:nvGrpSpPr>
        <p:grpSpPr>
          <a:xfrm>
            <a:off x="4389371" y="4141760"/>
            <a:ext cx="4069291" cy="1969302"/>
            <a:chOff x="2051050" y="2357164"/>
            <a:chExt cx="5041900" cy="2439988"/>
          </a:xfr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grpSpPr>
        <p:cxnSp>
          <p:nvCxnSpPr>
            <p:cNvPr id="129" name="Gerade Verbindung 32"/>
            <p:cNvCxnSpPr>
              <a:cxnSpLocks noChangeShapeType="1"/>
            </p:cNvCxnSpPr>
            <p:nvPr/>
          </p:nvCxnSpPr>
          <p:spPr bwMode="auto">
            <a:xfrm flipH="1">
              <a:off x="3132138" y="2744514"/>
              <a:ext cx="3600450" cy="16779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" name="Gerade Verbindung 5"/>
            <p:cNvCxnSpPr>
              <a:cxnSpLocks noChangeShapeType="1"/>
            </p:cNvCxnSpPr>
            <p:nvPr/>
          </p:nvCxnSpPr>
          <p:spPr bwMode="auto">
            <a:xfrm>
              <a:off x="2411413" y="2730227"/>
              <a:ext cx="720725" cy="17065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Gerade Verbindung 14"/>
            <p:cNvCxnSpPr>
              <a:cxnSpLocks noChangeShapeType="1"/>
            </p:cNvCxnSpPr>
            <p:nvPr/>
          </p:nvCxnSpPr>
          <p:spPr bwMode="auto">
            <a:xfrm flipH="1">
              <a:off x="6011863" y="2730227"/>
              <a:ext cx="720725" cy="17065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Gerade Verbindung 15"/>
            <p:cNvCxnSpPr>
              <a:cxnSpLocks noChangeShapeType="1"/>
            </p:cNvCxnSpPr>
            <p:nvPr/>
          </p:nvCxnSpPr>
          <p:spPr bwMode="auto">
            <a:xfrm>
              <a:off x="5292725" y="2730227"/>
              <a:ext cx="719138" cy="17065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Gerade Verbindung 16"/>
            <p:cNvCxnSpPr>
              <a:cxnSpLocks noChangeShapeType="1"/>
            </p:cNvCxnSpPr>
            <p:nvPr/>
          </p:nvCxnSpPr>
          <p:spPr bwMode="auto">
            <a:xfrm>
              <a:off x="3851275" y="2730227"/>
              <a:ext cx="720725" cy="17065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Gerade Verbindung 19"/>
            <p:cNvCxnSpPr>
              <a:cxnSpLocks noChangeShapeType="1"/>
            </p:cNvCxnSpPr>
            <p:nvPr/>
          </p:nvCxnSpPr>
          <p:spPr bwMode="auto">
            <a:xfrm flipH="1">
              <a:off x="4572000" y="2730227"/>
              <a:ext cx="720725" cy="17065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Gerade Verbindung 20"/>
            <p:cNvCxnSpPr>
              <a:cxnSpLocks noChangeShapeType="1"/>
            </p:cNvCxnSpPr>
            <p:nvPr/>
          </p:nvCxnSpPr>
          <p:spPr bwMode="auto">
            <a:xfrm flipH="1">
              <a:off x="3132138" y="2717527"/>
              <a:ext cx="719137" cy="17049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Gerade Verbindung 21"/>
            <p:cNvCxnSpPr>
              <a:cxnSpLocks noChangeShapeType="1"/>
            </p:cNvCxnSpPr>
            <p:nvPr/>
          </p:nvCxnSpPr>
          <p:spPr bwMode="auto">
            <a:xfrm>
              <a:off x="2411413" y="2730227"/>
              <a:ext cx="2160587" cy="16922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" name="Gerade Verbindung 24"/>
            <p:cNvCxnSpPr>
              <a:cxnSpLocks noChangeShapeType="1"/>
            </p:cNvCxnSpPr>
            <p:nvPr/>
          </p:nvCxnSpPr>
          <p:spPr bwMode="auto">
            <a:xfrm>
              <a:off x="2411413" y="2730227"/>
              <a:ext cx="3600450" cy="16922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Gerade Verbindung 27"/>
            <p:cNvCxnSpPr>
              <a:cxnSpLocks noChangeShapeType="1"/>
            </p:cNvCxnSpPr>
            <p:nvPr/>
          </p:nvCxnSpPr>
          <p:spPr bwMode="auto">
            <a:xfrm>
              <a:off x="3851275" y="2744514"/>
              <a:ext cx="2160588" cy="16922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Gerade Verbindung 28"/>
            <p:cNvCxnSpPr>
              <a:cxnSpLocks noChangeShapeType="1"/>
            </p:cNvCxnSpPr>
            <p:nvPr/>
          </p:nvCxnSpPr>
          <p:spPr bwMode="auto">
            <a:xfrm flipH="1">
              <a:off x="3132138" y="2744514"/>
              <a:ext cx="2160587" cy="16922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Gerade Verbindung 194"/>
            <p:cNvCxnSpPr>
              <a:cxnSpLocks noChangeShapeType="1"/>
            </p:cNvCxnSpPr>
            <p:nvPr/>
          </p:nvCxnSpPr>
          <p:spPr bwMode="auto">
            <a:xfrm flipH="1">
              <a:off x="4572000" y="2747689"/>
              <a:ext cx="2160588" cy="16922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6" name="Ellipse 195"/>
            <p:cNvSpPr/>
            <p:nvPr/>
          </p:nvSpPr>
          <p:spPr bwMode="auto">
            <a:xfrm>
              <a:off x="2771775" y="4076427"/>
              <a:ext cx="720725" cy="7207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eaLnBrk="0" hangingPunct="0">
                <a:defRPr/>
              </a:pPr>
              <a:r>
                <a:rPr lang="de-DE" sz="2000" i="1" dirty="0">
                  <a:solidFill>
                    <a:schemeClr val="bg2"/>
                  </a:solidFill>
                  <a:latin typeface="Times"/>
                  <a:cs typeface="+mn-cs"/>
                </a:rPr>
                <a:t>h</a:t>
              </a:r>
              <a:r>
                <a:rPr lang="de-DE" sz="2000" baseline="-25000" dirty="0">
                  <a:solidFill>
                    <a:schemeClr val="bg2"/>
                  </a:solidFill>
                  <a:latin typeface="Times"/>
                  <a:cs typeface="+mn-cs"/>
                </a:rPr>
                <a:t>1</a:t>
              </a:r>
            </a:p>
          </p:txBody>
        </p:sp>
        <p:sp>
          <p:nvSpPr>
            <p:cNvPr id="197" name="Ellipse 7"/>
            <p:cNvSpPr>
              <a:spLocks noChangeArrowheads="1"/>
            </p:cNvSpPr>
            <p:nvPr/>
          </p:nvSpPr>
          <p:spPr bwMode="auto">
            <a:xfrm>
              <a:off x="2051050" y="2369864"/>
              <a:ext cx="720725" cy="720725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de-DE" sz="2000" i="1" dirty="0">
                  <a:solidFill>
                    <a:schemeClr val="bg2"/>
                  </a:solidFill>
                </a:rPr>
                <a:t>v</a:t>
              </a:r>
              <a:r>
                <a:rPr lang="de-DE" sz="2000" baseline="-25000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98" name="Ellipse 8"/>
            <p:cNvSpPr>
              <a:spLocks noChangeArrowheads="1"/>
            </p:cNvSpPr>
            <p:nvPr/>
          </p:nvSpPr>
          <p:spPr bwMode="auto">
            <a:xfrm>
              <a:off x="3492500" y="2369864"/>
              <a:ext cx="719138" cy="720725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de-DE" sz="2000" i="1" dirty="0">
                  <a:solidFill>
                    <a:schemeClr val="bg2"/>
                  </a:solidFill>
                </a:rPr>
                <a:t>v</a:t>
              </a:r>
              <a:r>
                <a:rPr lang="de-DE" sz="2000" baseline="-25000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99" name="Ellipse 9"/>
            <p:cNvSpPr>
              <a:spLocks noChangeArrowheads="1"/>
            </p:cNvSpPr>
            <p:nvPr/>
          </p:nvSpPr>
          <p:spPr bwMode="auto">
            <a:xfrm>
              <a:off x="4932363" y="2357164"/>
              <a:ext cx="719137" cy="720725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de-DE" sz="2000" i="1" dirty="0">
                  <a:solidFill>
                    <a:schemeClr val="bg2"/>
                  </a:solidFill>
                </a:rPr>
                <a:t>v</a:t>
              </a:r>
              <a:r>
                <a:rPr lang="de-DE" sz="2000" baseline="-25000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00" name="Ellipse 10"/>
            <p:cNvSpPr>
              <a:spLocks noChangeArrowheads="1"/>
            </p:cNvSpPr>
            <p:nvPr/>
          </p:nvSpPr>
          <p:spPr bwMode="auto">
            <a:xfrm>
              <a:off x="6372225" y="2357164"/>
              <a:ext cx="720725" cy="720725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de-DE" sz="2000" i="1" dirty="0">
                  <a:solidFill>
                    <a:schemeClr val="bg2"/>
                  </a:solidFill>
                </a:rPr>
                <a:t>v</a:t>
              </a:r>
              <a:r>
                <a:rPr lang="de-DE" sz="2000" baseline="-25000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201" name="Ellipse 200"/>
            <p:cNvSpPr/>
            <p:nvPr/>
          </p:nvSpPr>
          <p:spPr bwMode="auto">
            <a:xfrm>
              <a:off x="4211638" y="4076427"/>
              <a:ext cx="720725" cy="7207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eaLnBrk="0" hangingPunct="0">
                <a:defRPr/>
              </a:pPr>
              <a:r>
                <a:rPr lang="de-DE" sz="2000" i="1" dirty="0">
                  <a:solidFill>
                    <a:schemeClr val="bg2"/>
                  </a:solidFill>
                  <a:latin typeface="Times"/>
                  <a:cs typeface="+mn-cs"/>
                </a:rPr>
                <a:t>h</a:t>
              </a:r>
              <a:r>
                <a:rPr lang="de-DE" sz="2000" baseline="-25000" dirty="0">
                  <a:solidFill>
                    <a:schemeClr val="bg2"/>
                  </a:solidFill>
                  <a:latin typeface="Times"/>
                  <a:cs typeface="+mn-cs"/>
                </a:rPr>
                <a:t>2</a:t>
              </a:r>
            </a:p>
          </p:txBody>
        </p:sp>
        <p:sp>
          <p:nvSpPr>
            <p:cNvPr id="202" name="Ellipse 201"/>
            <p:cNvSpPr/>
            <p:nvPr/>
          </p:nvSpPr>
          <p:spPr bwMode="auto">
            <a:xfrm>
              <a:off x="5651500" y="4076427"/>
              <a:ext cx="720725" cy="7207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eaLnBrk="0" hangingPunct="0">
                <a:defRPr/>
              </a:pPr>
              <a:r>
                <a:rPr lang="de-DE" sz="2000" i="1" dirty="0">
                  <a:solidFill>
                    <a:schemeClr val="bg2"/>
                  </a:solidFill>
                  <a:latin typeface="Times"/>
                  <a:cs typeface="+mn-cs"/>
                </a:rPr>
                <a:t>h</a:t>
              </a:r>
              <a:r>
                <a:rPr lang="de-DE" sz="2000" baseline="-25000" dirty="0">
                  <a:solidFill>
                    <a:schemeClr val="bg2"/>
                  </a:solidFill>
                  <a:latin typeface="Times"/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6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grpSp>
        <p:nvGrpSpPr>
          <p:cNvPr id="130" name="Gruppieren 129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131" name="Abgerundetes Rechteck 13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2" name="Abgerundetes Rechteck 131"/>
            <p:cNvSpPr/>
            <p:nvPr/>
          </p:nvSpPr>
          <p:spPr bwMode="auto">
            <a:xfrm>
              <a:off x="6309397" y="4073355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3" name="Abgerundetes Rechteck 13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4" name="Abgerundetes Rechteck 13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5" name="Abgerundetes Rechteck 13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6" name="Abgerundetes Rechteck 135"/>
            <p:cNvSpPr/>
            <p:nvPr/>
          </p:nvSpPr>
          <p:spPr bwMode="auto">
            <a:xfrm>
              <a:off x="6309397" y="234516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7" name="Abgerundetes Rechteck 13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138" name="Oval 98"/>
            <p:cNvSpPr>
              <a:spLocks noChangeArrowheads="1"/>
            </p:cNvSpPr>
            <p:nvPr/>
          </p:nvSpPr>
          <p:spPr bwMode="auto">
            <a:xfrm>
              <a:off x="6884985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39" name="Oval 98"/>
            <p:cNvSpPr>
              <a:spLocks noChangeArrowheads="1"/>
            </p:cNvSpPr>
            <p:nvPr/>
          </p:nvSpPr>
          <p:spPr bwMode="auto">
            <a:xfrm>
              <a:off x="7461049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0" name="Oval 98"/>
            <p:cNvSpPr>
              <a:spLocks noChangeArrowheads="1"/>
            </p:cNvSpPr>
            <p:nvPr/>
          </p:nvSpPr>
          <p:spPr bwMode="auto">
            <a:xfrm>
              <a:off x="8037113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1" name="Oval 98"/>
            <p:cNvSpPr>
              <a:spLocks noChangeArrowheads="1"/>
            </p:cNvSpPr>
            <p:nvPr/>
          </p:nvSpPr>
          <p:spPr bwMode="auto">
            <a:xfrm>
              <a:off x="7173017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2" name="Oval 98"/>
            <p:cNvSpPr>
              <a:spLocks noChangeArrowheads="1"/>
            </p:cNvSpPr>
            <p:nvPr/>
          </p:nvSpPr>
          <p:spPr bwMode="auto">
            <a:xfrm>
              <a:off x="7749081" y="197243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145" name="Gerade Verbindung mit Pfeil 144"/>
            <p:cNvCxnSpPr>
              <a:stCxn id="143" idx="2"/>
              <a:endCxn id="13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Gerade Verbindung mit Pfeil 145"/>
            <p:cNvCxnSpPr>
              <a:stCxn id="131" idx="2"/>
              <a:endCxn id="14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Gerade Verbindung mit Pfeil 146"/>
            <p:cNvCxnSpPr>
              <a:stCxn id="137" idx="2"/>
              <a:endCxn id="136" idx="0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Gerade Verbindung mit Pfeil 147"/>
            <p:cNvCxnSpPr>
              <a:stCxn id="136" idx="2"/>
              <a:endCxn id="13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Gerade Verbindung mit Pfeil 148"/>
            <p:cNvCxnSpPr>
              <a:stCxn id="135" idx="2"/>
              <a:endCxn id="13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Gerade Verbindung mit Pfeil 149"/>
            <p:cNvCxnSpPr>
              <a:stCxn id="134" idx="2"/>
              <a:endCxn id="13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Gerade Verbindung mit Pfeil 150"/>
            <p:cNvCxnSpPr>
              <a:stCxn id="133" idx="2"/>
              <a:endCxn id="132" idx="0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Gerade Verbindung mit Pfeil 151"/>
            <p:cNvCxnSpPr>
              <a:stCxn id="132" idx="2"/>
              <a:endCxn id="13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Oval 98"/>
            <p:cNvSpPr>
              <a:spLocks noChangeArrowheads="1"/>
            </p:cNvSpPr>
            <p:nvPr/>
          </p:nvSpPr>
          <p:spPr bwMode="auto">
            <a:xfrm>
              <a:off x="6885461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4" name="Oval 98"/>
            <p:cNvSpPr>
              <a:spLocks noChangeArrowheads="1"/>
            </p:cNvSpPr>
            <p:nvPr/>
          </p:nvSpPr>
          <p:spPr bwMode="auto">
            <a:xfrm>
              <a:off x="7461525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5" name="Oval 98"/>
            <p:cNvSpPr>
              <a:spLocks noChangeArrowheads="1"/>
            </p:cNvSpPr>
            <p:nvPr/>
          </p:nvSpPr>
          <p:spPr bwMode="auto">
            <a:xfrm>
              <a:off x="8037589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6" name="Oval 98"/>
            <p:cNvSpPr>
              <a:spLocks noChangeArrowheads="1"/>
            </p:cNvSpPr>
            <p:nvPr/>
          </p:nvSpPr>
          <p:spPr bwMode="auto">
            <a:xfrm>
              <a:off x="7173493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7" name="Oval 98"/>
            <p:cNvSpPr>
              <a:spLocks noChangeArrowheads="1"/>
            </p:cNvSpPr>
            <p:nvPr/>
          </p:nvSpPr>
          <p:spPr bwMode="auto">
            <a:xfrm>
              <a:off x="7749557" y="2849154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8" name="Oval 98"/>
            <p:cNvSpPr>
              <a:spLocks noChangeArrowheads="1"/>
            </p:cNvSpPr>
            <p:nvPr/>
          </p:nvSpPr>
          <p:spPr bwMode="auto">
            <a:xfrm>
              <a:off x="6885461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59" name="Oval 98"/>
            <p:cNvSpPr>
              <a:spLocks noChangeArrowheads="1"/>
            </p:cNvSpPr>
            <p:nvPr/>
          </p:nvSpPr>
          <p:spPr bwMode="auto">
            <a:xfrm>
              <a:off x="7461525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0" name="Oval 98"/>
            <p:cNvSpPr>
              <a:spLocks noChangeArrowheads="1"/>
            </p:cNvSpPr>
            <p:nvPr/>
          </p:nvSpPr>
          <p:spPr bwMode="auto">
            <a:xfrm>
              <a:off x="8037589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1" name="Oval 98"/>
            <p:cNvSpPr>
              <a:spLocks noChangeArrowheads="1"/>
            </p:cNvSpPr>
            <p:nvPr/>
          </p:nvSpPr>
          <p:spPr bwMode="auto">
            <a:xfrm>
              <a:off x="7173493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2" name="Oval 98"/>
            <p:cNvSpPr>
              <a:spLocks noChangeArrowheads="1"/>
            </p:cNvSpPr>
            <p:nvPr/>
          </p:nvSpPr>
          <p:spPr bwMode="auto">
            <a:xfrm>
              <a:off x="7749557" y="3704262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3" name="Oval 98"/>
            <p:cNvSpPr>
              <a:spLocks noChangeArrowheads="1"/>
            </p:cNvSpPr>
            <p:nvPr/>
          </p:nvSpPr>
          <p:spPr bwMode="auto">
            <a:xfrm>
              <a:off x="6885461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4" name="Oval 98"/>
            <p:cNvSpPr>
              <a:spLocks noChangeArrowheads="1"/>
            </p:cNvSpPr>
            <p:nvPr/>
          </p:nvSpPr>
          <p:spPr bwMode="auto">
            <a:xfrm>
              <a:off x="7461525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5" name="Oval 98"/>
            <p:cNvSpPr>
              <a:spLocks noChangeArrowheads="1"/>
            </p:cNvSpPr>
            <p:nvPr/>
          </p:nvSpPr>
          <p:spPr bwMode="auto">
            <a:xfrm>
              <a:off x="803758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6" name="Oval 98"/>
            <p:cNvSpPr>
              <a:spLocks noChangeArrowheads="1"/>
            </p:cNvSpPr>
            <p:nvPr/>
          </p:nvSpPr>
          <p:spPr bwMode="auto">
            <a:xfrm>
              <a:off x="7173493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7" name="Oval 98"/>
            <p:cNvSpPr>
              <a:spLocks noChangeArrowheads="1"/>
            </p:cNvSpPr>
            <p:nvPr/>
          </p:nvSpPr>
          <p:spPr bwMode="auto">
            <a:xfrm>
              <a:off x="7749557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8" name="Oval 98"/>
            <p:cNvSpPr>
              <a:spLocks noChangeArrowheads="1"/>
            </p:cNvSpPr>
            <p:nvPr/>
          </p:nvSpPr>
          <p:spPr bwMode="auto">
            <a:xfrm>
              <a:off x="8325621" y="413074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69" name="Oval 98"/>
            <p:cNvSpPr>
              <a:spLocks noChangeArrowheads="1"/>
            </p:cNvSpPr>
            <p:nvPr/>
          </p:nvSpPr>
          <p:spPr bwMode="auto">
            <a:xfrm>
              <a:off x="6597429" y="4130749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0" name="Oval 98"/>
            <p:cNvSpPr>
              <a:spLocks noChangeArrowheads="1"/>
            </p:cNvSpPr>
            <p:nvPr/>
          </p:nvSpPr>
          <p:spPr bwMode="auto">
            <a:xfrm>
              <a:off x="6891853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1" name="Oval 98"/>
            <p:cNvSpPr>
              <a:spLocks noChangeArrowheads="1"/>
            </p:cNvSpPr>
            <p:nvPr/>
          </p:nvSpPr>
          <p:spPr bwMode="auto">
            <a:xfrm>
              <a:off x="7467917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2" name="Oval 98"/>
            <p:cNvSpPr>
              <a:spLocks noChangeArrowheads="1"/>
            </p:cNvSpPr>
            <p:nvPr/>
          </p:nvSpPr>
          <p:spPr bwMode="auto">
            <a:xfrm>
              <a:off x="804398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3" name="Oval 98"/>
            <p:cNvSpPr>
              <a:spLocks noChangeArrowheads="1"/>
            </p:cNvSpPr>
            <p:nvPr/>
          </p:nvSpPr>
          <p:spPr bwMode="auto">
            <a:xfrm>
              <a:off x="7179885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4" name="Oval 98"/>
            <p:cNvSpPr>
              <a:spLocks noChangeArrowheads="1"/>
            </p:cNvSpPr>
            <p:nvPr/>
          </p:nvSpPr>
          <p:spPr bwMode="auto">
            <a:xfrm>
              <a:off x="7755949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5" name="Oval 98"/>
            <p:cNvSpPr>
              <a:spLocks noChangeArrowheads="1"/>
            </p:cNvSpPr>
            <p:nvPr/>
          </p:nvSpPr>
          <p:spPr bwMode="auto">
            <a:xfrm>
              <a:off x="8332013" y="2402557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6" name="Oval 98"/>
            <p:cNvSpPr>
              <a:spLocks noChangeArrowheads="1"/>
            </p:cNvSpPr>
            <p:nvPr/>
          </p:nvSpPr>
          <p:spPr bwMode="auto">
            <a:xfrm>
              <a:off x="6603821" y="2402558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7" name="Oval 98"/>
            <p:cNvSpPr>
              <a:spLocks noChangeArrowheads="1"/>
            </p:cNvSpPr>
            <p:nvPr/>
          </p:nvSpPr>
          <p:spPr bwMode="auto">
            <a:xfrm>
              <a:off x="7467412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8" name="Oval 98"/>
            <p:cNvSpPr>
              <a:spLocks noChangeArrowheads="1"/>
            </p:cNvSpPr>
            <p:nvPr/>
          </p:nvSpPr>
          <p:spPr bwMode="auto">
            <a:xfrm>
              <a:off x="7179380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9" name="Oval 98"/>
            <p:cNvSpPr>
              <a:spLocks noChangeArrowheads="1"/>
            </p:cNvSpPr>
            <p:nvPr/>
          </p:nvSpPr>
          <p:spPr bwMode="auto">
            <a:xfrm>
              <a:off x="7755444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0" name="Oval 98"/>
            <p:cNvSpPr>
              <a:spLocks noChangeArrowheads="1"/>
            </p:cNvSpPr>
            <p:nvPr/>
          </p:nvSpPr>
          <p:spPr bwMode="auto">
            <a:xfrm>
              <a:off x="6891853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1" name="Oval 98"/>
            <p:cNvSpPr>
              <a:spLocks noChangeArrowheads="1"/>
            </p:cNvSpPr>
            <p:nvPr/>
          </p:nvSpPr>
          <p:spPr bwMode="auto">
            <a:xfrm>
              <a:off x="7467917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2" name="Oval 98"/>
            <p:cNvSpPr>
              <a:spLocks noChangeArrowheads="1"/>
            </p:cNvSpPr>
            <p:nvPr/>
          </p:nvSpPr>
          <p:spPr bwMode="auto">
            <a:xfrm>
              <a:off x="8043981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3" name="Oval 98"/>
            <p:cNvSpPr>
              <a:spLocks noChangeArrowheads="1"/>
            </p:cNvSpPr>
            <p:nvPr/>
          </p:nvSpPr>
          <p:spPr bwMode="auto">
            <a:xfrm>
              <a:off x="7179885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84" name="Oval 98"/>
            <p:cNvSpPr>
              <a:spLocks noChangeArrowheads="1"/>
            </p:cNvSpPr>
            <p:nvPr/>
          </p:nvSpPr>
          <p:spPr bwMode="auto">
            <a:xfrm>
              <a:off x="7755949" y="4562797"/>
              <a:ext cx="187769" cy="18776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63" name="Abgerundetes Rechteck 62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Training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53890" y="2587636"/>
            <a:ext cx="42066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Backpropagation</a:t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b="1" dirty="0"/>
              <a:t>Problem</a:t>
            </a:r>
            <a:r>
              <a:rPr lang="de-DE" sz="2000" dirty="0"/>
              <a:t>: </a:t>
            </a:r>
            <a:r>
              <a:rPr lang="de-DE" sz="2000" dirty="0" err="1"/>
              <a:t>Deep</a:t>
            </a:r>
            <a:r>
              <a:rPr lang="de-DE" sz="2000" dirty="0"/>
              <a:t>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Very</a:t>
            </a:r>
            <a:r>
              <a:rPr lang="de-DE" sz="2000" dirty="0"/>
              <a:t> </a:t>
            </a:r>
            <a:r>
              <a:rPr lang="de-DE" sz="2000" dirty="0" err="1"/>
              <a:t>slow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endParaRPr lang="de-DE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Maybe</a:t>
            </a:r>
            <a:r>
              <a:rPr lang="de-DE" sz="2000" dirty="0"/>
              <a:t> </a:t>
            </a:r>
            <a:r>
              <a:rPr lang="de-DE" sz="2000" dirty="0" err="1"/>
              <a:t>bad</a:t>
            </a:r>
            <a:r>
              <a:rPr lang="de-DE" sz="2000" dirty="0"/>
              <a:t> </a:t>
            </a:r>
            <a:r>
              <a:rPr lang="de-DE" sz="2000" dirty="0" err="1" smtClean="0"/>
              <a:t>solution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000" dirty="0"/>
          </a:p>
          <a:p>
            <a:r>
              <a:rPr lang="de-DE" sz="2000" b="1" dirty="0" err="1" smtClean="0"/>
              <a:t>Idea</a:t>
            </a:r>
            <a:r>
              <a:rPr lang="de-DE" sz="2000" dirty="0"/>
              <a:t>: Initialize </a:t>
            </a:r>
            <a:r>
              <a:rPr lang="de-DE" sz="2000" dirty="0" err="1"/>
              <a:t>close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good</a:t>
            </a:r>
            <a:r>
              <a:rPr lang="de-DE" sz="2000" dirty="0"/>
              <a:t> </a:t>
            </a:r>
            <a:r>
              <a:rPr lang="de-DE" sz="2000" dirty="0" err="1" smtClean="0"/>
              <a:t>solution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/>
              <a:t>Pretraining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/>
              <a:t>Restricted</a:t>
            </a:r>
            <a:r>
              <a:rPr lang="de-DE" sz="2000" dirty="0" smtClean="0"/>
              <a:t> Boltzmann Machines</a:t>
            </a:r>
          </a:p>
        </p:txBody>
      </p:sp>
      <p:sp>
        <p:nvSpPr>
          <p:cNvPr id="66" name="Rechteck 65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…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which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uses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Restricted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Boltzmann Machines </a:t>
            </a:r>
            <a:r>
              <a:rPr lang="de-DE" sz="2000" dirty="0" smtClean="0">
                <a:latin typeface="+mj-lt"/>
                <a:cs typeface="Times New Roman" pitchFamily="18" charset="0"/>
              </a:rPr>
              <a:t>(RBMs) 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65" name="Abgerundetes Rechteck 64"/>
          <p:cNvSpPr/>
          <p:nvPr/>
        </p:nvSpPr>
        <p:spPr bwMode="auto">
          <a:xfrm>
            <a:off x="930172" y="1804300"/>
            <a:ext cx="7818291" cy="4721044"/>
          </a:xfrm>
          <a:prstGeom prst="roundRect">
            <a:avLst>
              <a:gd name="adj" fmla="val 8334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101136" y="2021260"/>
            <a:ext cx="3916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kern="0" dirty="0" err="1" smtClean="0">
                <a:latin typeface="+mj-lt"/>
              </a:rPr>
              <a:t>Restricted</a:t>
            </a:r>
            <a:r>
              <a:rPr lang="de-DE" sz="2000" b="1" kern="0" dirty="0" smtClean="0">
                <a:latin typeface="+mj-lt"/>
              </a:rPr>
              <a:t> Boltzmann </a:t>
            </a:r>
            <a:r>
              <a:rPr lang="de-DE" sz="2000" b="1" kern="0" dirty="0" err="1" smtClean="0">
                <a:latin typeface="+mj-lt"/>
              </a:rPr>
              <a:t>Machine</a:t>
            </a:r>
            <a:endParaRPr lang="de-DE" sz="2000" b="1" kern="0" dirty="0">
              <a:latin typeface="+mj-lt"/>
            </a:endParaRPr>
          </a:p>
          <a:p>
            <a:endParaRPr lang="de-DE" sz="2000" b="1" dirty="0" smtClean="0"/>
          </a:p>
          <a:p>
            <a:r>
              <a:rPr lang="de-DE" sz="2000" b="1" dirty="0" smtClean="0"/>
              <a:t>Gibbs Sampling</a:t>
            </a:r>
          </a:p>
          <a:p>
            <a:endParaRPr lang="de-DE" sz="2000" i="1" dirty="0">
              <a:cs typeface="Times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20" y="2822004"/>
            <a:ext cx="4833729" cy="332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4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bgerundetes Rechteck 46"/>
          <p:cNvSpPr/>
          <p:nvPr/>
        </p:nvSpPr>
        <p:spPr bwMode="auto">
          <a:xfrm>
            <a:off x="990671" y="1342948"/>
            <a:ext cx="3168352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hteck 2"/>
          <p:cNvSpPr/>
          <p:nvPr/>
        </p:nvSpPr>
        <p:spPr>
          <a:xfrm>
            <a:off x="1" y="6024563"/>
            <a:ext cx="9144000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…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which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makes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structural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analysis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and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modeling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complicated</a:t>
            </a:r>
            <a:r>
              <a:rPr lang="de-DE" sz="2000" dirty="0" smtClean="0">
                <a:latin typeface="+mj-lt"/>
                <a:cs typeface="Times New Roman" pitchFamily="18" charset="0"/>
              </a:rPr>
              <a:t>! 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22719" y="414407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e-DE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802101" y="2908578"/>
            <a:ext cx="620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e-DE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5652120" y="2080533"/>
            <a:ext cx="711297" cy="735606"/>
            <a:chOff x="1432719" y="1062"/>
            <a:chExt cx="711297" cy="735606"/>
          </a:xfrm>
        </p:grpSpPr>
        <p:sp>
          <p:nvSpPr>
            <p:cNvPr id="34" name="Ellipse 33"/>
            <p:cNvSpPr/>
            <p:nvPr/>
          </p:nvSpPr>
          <p:spPr>
            <a:xfrm>
              <a:off x="1432719" y="1062"/>
              <a:ext cx="711297" cy="73560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Ellipse 4"/>
            <p:cNvSpPr/>
            <p:nvPr/>
          </p:nvSpPr>
          <p:spPr>
            <a:xfrm>
              <a:off x="1577830" y="77478"/>
              <a:ext cx="502963" cy="5201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800" i="1" kern="1200" dirty="0" smtClean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de-DE" sz="2800" i="0" kern="1200" baseline="-25000" dirty="0" smtClean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5652121" y="3485482"/>
            <a:ext cx="711297" cy="735606"/>
            <a:chOff x="1432719" y="1062"/>
            <a:chExt cx="711297" cy="735606"/>
          </a:xfrm>
        </p:grpSpPr>
        <p:sp>
          <p:nvSpPr>
            <p:cNvPr id="37" name="Ellipse 36"/>
            <p:cNvSpPr/>
            <p:nvPr/>
          </p:nvSpPr>
          <p:spPr>
            <a:xfrm>
              <a:off x="1432719" y="1062"/>
              <a:ext cx="711297" cy="73560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Ellipse 4"/>
            <p:cNvSpPr/>
            <p:nvPr/>
          </p:nvSpPr>
          <p:spPr>
            <a:xfrm>
              <a:off x="1577829" y="132101"/>
              <a:ext cx="502963" cy="4281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800" i="1" kern="1200" dirty="0" smtClean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de-DE" sz="2800" i="0" kern="1200" baseline="-25000" dirty="0" smtClean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cxnSp>
        <p:nvCxnSpPr>
          <p:cNvPr id="39" name="Gerade Verbindung mit Pfeil 38"/>
          <p:cNvCxnSpPr>
            <a:stCxn id="34" idx="4"/>
            <a:endCxn id="37" idx="0"/>
          </p:cNvCxnSpPr>
          <p:nvPr/>
        </p:nvCxnSpPr>
        <p:spPr bwMode="auto">
          <a:xfrm>
            <a:off x="6007769" y="2816139"/>
            <a:ext cx="1" cy="6693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stealth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rade Verbindung mit Pfeil 40"/>
          <p:cNvCxnSpPr/>
          <p:nvPr/>
        </p:nvCxnSpPr>
        <p:spPr bwMode="auto">
          <a:xfrm>
            <a:off x="1422719" y="4135512"/>
            <a:ext cx="230425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 Verbindung mit Pfeil 41"/>
          <p:cNvCxnSpPr/>
          <p:nvPr/>
        </p:nvCxnSpPr>
        <p:spPr bwMode="auto">
          <a:xfrm flipV="1">
            <a:off x="1422719" y="2204864"/>
            <a:ext cx="0" cy="193064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Grafik 4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29" y="2348880"/>
            <a:ext cx="1994235" cy="1642616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2044322" y="1381898"/>
            <a:ext cx="106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Dataset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48" name="Abgerundetes Rechteck 47"/>
          <p:cNvSpPr/>
          <p:nvPr/>
        </p:nvSpPr>
        <p:spPr bwMode="auto">
          <a:xfrm>
            <a:off x="5004048" y="1342948"/>
            <a:ext cx="3168352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6057699" y="1381898"/>
            <a:ext cx="106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Model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6273107" y="2919977"/>
                <a:ext cx="15410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𝐹</m:t>
                    </m:r>
                    <m:r>
                      <a:rPr lang="de-DE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,</m:t>
                    </m:r>
                    <m:r>
                      <a:rPr lang="de-DE" b="0" i="1" smtClean="0">
                        <a:latin typeface="Cambria Math"/>
                      </a:rPr>
                      <m:t>𝑥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e-DE" dirty="0" smtClean="0"/>
                  <a:t> ?</a:t>
                </a:r>
                <a:endParaRPr lang="de-DE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107" y="2919977"/>
                <a:ext cx="154106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791" t="-10526" r="-4743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rafik 239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3" y="1174489"/>
            <a:ext cx="4536504" cy="4275452"/>
          </a:xfrm>
          <a:prstGeom prst="rect">
            <a:avLst/>
          </a:prstGeom>
        </p:spPr>
      </p:pic>
      <p:cxnSp>
        <p:nvCxnSpPr>
          <p:cNvPr id="24579" name="Gerade Verbindung 3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bgerundetes Rechteck 25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105" name="Rechteck 4"/>
          <p:cNvSpPr>
            <a:spLocks noChangeArrowheads="1"/>
          </p:cNvSpPr>
          <p:nvPr/>
        </p:nvSpPr>
        <p:spPr bwMode="auto">
          <a:xfrm>
            <a:off x="0" y="6024563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de-DE" sz="2000" dirty="0" smtClean="0">
                <a:latin typeface="Arial" charset="0"/>
              </a:rPr>
              <a:t>The top </a:t>
            </a:r>
            <a:r>
              <a:rPr lang="de-DE" sz="2000" dirty="0" err="1" smtClean="0">
                <a:latin typeface="Arial" charset="0"/>
              </a:rPr>
              <a:t>layer</a:t>
            </a:r>
            <a:r>
              <a:rPr lang="de-DE" sz="2000" dirty="0" smtClean="0">
                <a:latin typeface="Arial" charset="0"/>
              </a:rPr>
              <a:t> RBM </a:t>
            </a:r>
            <a:r>
              <a:rPr lang="de-DE" sz="2000" dirty="0" err="1" smtClean="0">
                <a:latin typeface="Arial" charset="0"/>
              </a:rPr>
              <a:t>transforms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b="1" dirty="0" smtClean="0">
                <a:latin typeface="Arial" charset="0"/>
              </a:rPr>
              <a:t>real </a:t>
            </a:r>
            <a:r>
              <a:rPr lang="de-DE" sz="2000" b="1" dirty="0" err="1" smtClean="0">
                <a:latin typeface="Arial" charset="0"/>
              </a:rPr>
              <a:t>value</a:t>
            </a:r>
            <a:r>
              <a:rPr lang="de-DE" sz="2000" b="1" dirty="0" smtClean="0">
                <a:latin typeface="Arial" charset="0"/>
              </a:rPr>
              <a:t> </a:t>
            </a:r>
            <a:r>
              <a:rPr lang="de-DE" sz="2000" b="1" dirty="0" err="1" smtClean="0">
                <a:latin typeface="Arial" charset="0"/>
              </a:rPr>
              <a:t>data</a:t>
            </a:r>
            <a:r>
              <a:rPr lang="de-DE" sz="2000" b="1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into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binary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codes</a:t>
            </a:r>
            <a:r>
              <a:rPr lang="de-DE" sz="2000" dirty="0" smtClean="0">
                <a:latin typeface="Arial" charset="0"/>
              </a:rPr>
              <a:t>. </a:t>
            </a:r>
            <a:endParaRPr lang="de-DE" sz="2000" b="1" i="1" dirty="0"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7043892" y="1471234"/>
            <a:ext cx="1748389" cy="809039"/>
            <a:chOff x="7043892" y="1471234"/>
            <a:chExt cx="1748389" cy="809039"/>
          </a:xfrm>
          <a:effectLst/>
        </p:grpSpPr>
        <p:sp>
          <p:nvSpPr>
            <p:cNvPr id="136" name="Abgerundetes Rechteck 135"/>
            <p:cNvSpPr/>
            <p:nvPr/>
          </p:nvSpPr>
          <p:spPr bwMode="auto">
            <a:xfrm>
              <a:off x="7043892" y="1471234"/>
              <a:ext cx="1748389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137" name="Gruppieren 136"/>
            <p:cNvGrpSpPr/>
            <p:nvPr/>
          </p:nvGrpSpPr>
          <p:grpSpPr>
            <a:xfrm>
              <a:off x="7136048" y="1581953"/>
              <a:ext cx="1592468" cy="600137"/>
              <a:chOff x="3868459" y="2395802"/>
              <a:chExt cx="5232677" cy="1971985"/>
            </a:xfr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138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0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1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2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5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6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7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9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0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2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4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5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6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" name="Gerade Verbindung 156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8" name="Ellipse 157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159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60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61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62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63" name="Ellipse 162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164" name="Ellipse 163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165" name="Ellipse 164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166" name="Ellipse 165"/>
              <p:cNvSpPr/>
              <p:nvPr/>
            </p:nvSpPr>
            <p:spPr bwMode="auto">
              <a:xfrm>
                <a:off x="3868459" y="378609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5" name="Gruppieren 4"/>
          <p:cNvGrpSpPr/>
          <p:nvPr/>
        </p:nvGrpSpPr>
        <p:grpSpPr>
          <a:xfrm>
            <a:off x="7043886" y="3491209"/>
            <a:ext cx="1748389" cy="809039"/>
            <a:chOff x="7043886" y="3491209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38" name="Abgerundetes Rechteck 237"/>
            <p:cNvSpPr/>
            <p:nvPr/>
          </p:nvSpPr>
          <p:spPr bwMode="auto">
            <a:xfrm>
              <a:off x="7043886" y="3491209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188" name="Gruppieren 187"/>
            <p:cNvGrpSpPr/>
            <p:nvPr/>
          </p:nvGrpSpPr>
          <p:grpSpPr>
            <a:xfrm rot="10800000">
              <a:off x="7291789" y="3590865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189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0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1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2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3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4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5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6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7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8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9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00" name="Gerade Verbindung 199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201" name="Ellipse 200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02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3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4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5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6" name="Ellipse 205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07" name="Ellipse 206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6" name="Gruppieren 5"/>
          <p:cNvGrpSpPr/>
          <p:nvPr/>
        </p:nvGrpSpPr>
        <p:grpSpPr>
          <a:xfrm>
            <a:off x="7043892" y="4416596"/>
            <a:ext cx="1748389" cy="809039"/>
            <a:chOff x="7043892" y="4416596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39" name="Abgerundetes Rechteck 238"/>
            <p:cNvSpPr/>
            <p:nvPr/>
          </p:nvSpPr>
          <p:spPr bwMode="auto">
            <a:xfrm>
              <a:off x="7043892" y="4416596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08" name="Gruppieren 207"/>
            <p:cNvGrpSpPr/>
            <p:nvPr/>
          </p:nvGrpSpPr>
          <p:grpSpPr>
            <a:xfrm rot="10800000">
              <a:off x="7140242" y="4518883"/>
              <a:ext cx="1592468" cy="600138"/>
              <a:chOff x="3868459" y="2395802"/>
              <a:chExt cx="5232677" cy="1971990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09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0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1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2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3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4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5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6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7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8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9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0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1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2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3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4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5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6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7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8" name="Gerade Verbindung 227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229" name="Ellipse 228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30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31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32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33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34" name="Ellipse 233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35" name="Ellipse 234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36" name="Ellipse 235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37" name="Ellipse 236"/>
              <p:cNvSpPr/>
              <p:nvPr/>
            </p:nvSpPr>
            <p:spPr bwMode="auto">
              <a:xfrm>
                <a:off x="3868459" y="3786097"/>
                <a:ext cx="581692" cy="58169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sp>
        <p:nvSpPr>
          <p:cNvPr id="241" name="Abgerundetes Rechteck 240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feld 242"/>
              <p:cNvSpPr txBox="1"/>
              <p:nvPr/>
            </p:nvSpPr>
            <p:spPr>
              <a:xfrm>
                <a:off x="570242" y="3117130"/>
                <a:ext cx="3414076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𝑉</m:t>
                      </m:r>
                      <m:r>
                        <a:rPr lang="de-DE" sz="2000" b="0" i="1" smtClean="0">
                          <a:latin typeface="Cambria Math"/>
                        </a:rPr>
                        <m:t> ≔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set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of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visible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units</m:t>
                      </m:r>
                    </m:oMath>
                  </m:oMathPara>
                </a14:m>
                <a:endParaRPr lang="de-DE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de-DE" sz="2000" b="0" i="1" smtClean="0">
                          <a:latin typeface="Cambria Math"/>
                        </a:rPr>
                        <m:t> </m:t>
                      </m:r>
                      <m:r>
                        <a:rPr lang="de-DE" sz="2000" i="1">
                          <a:latin typeface="Cambria Math"/>
                        </a:rPr>
                        <m:t>≔</m:t>
                      </m:r>
                      <m:r>
                        <m:rPr>
                          <m:nor/>
                        </m:rPr>
                        <a:rPr lang="de-DE" sz="2000" i="0">
                          <a:latin typeface="Cambria Math"/>
                        </a:rPr>
                        <m:t>value</m:t>
                      </m:r>
                      <m:r>
                        <m:rPr>
                          <m:nor/>
                        </m:rPr>
                        <a:rPr lang="de-DE" sz="2000" i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i="0">
                          <a:latin typeface="Cambria Math"/>
                        </a:rPr>
                        <m:t>of</m:t>
                      </m:r>
                      <m:r>
                        <m:rPr>
                          <m:nor/>
                        </m:rPr>
                        <a:rPr lang="de-DE" sz="2000" i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unit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 </m:t>
                      </m:r>
                      <m:r>
                        <a:rPr lang="de-DE" sz="2000" i="1">
                          <a:latin typeface="Cambria Math"/>
                        </a:rPr>
                        <m:t>𝑣</m:t>
                      </m:r>
                      <m:r>
                        <a:rPr lang="de-DE" sz="2000" i="1">
                          <a:latin typeface="Cambria Math"/>
                        </a:rPr>
                        <m:t>,∀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de-DE" sz="2000" i="1">
                          <a:latin typeface="Cambria Math"/>
                        </a:rPr>
                        <m:t> </m:t>
                      </m:r>
                      <m:r>
                        <a:rPr lang="de-DE" sz="20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000" b="1" i="1"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de-DE" sz="2000" i="1">
                          <a:latin typeface="Cambria Math"/>
                        </a:rPr>
                        <m:t>, 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endParaRPr lang="de-DE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𝐻</m:t>
                      </m:r>
                      <m:r>
                        <a:rPr lang="de-DE" sz="2000" b="0" i="1" smtClean="0">
                          <a:latin typeface="Cambria Math"/>
                        </a:rPr>
                        <m:t> ≔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set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of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hidden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units</m:t>
                      </m:r>
                    </m:oMath>
                  </m:oMathPara>
                </a14:m>
                <a:endParaRPr lang="de-DE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de-DE" sz="2000" i="1">
                          <a:latin typeface="Cambria Math"/>
                        </a:rPr>
                        <m:t> ≔</m:t>
                      </m:r>
                      <m:r>
                        <m:rPr>
                          <m:nor/>
                        </m:rPr>
                        <a:rPr lang="de-DE" sz="2000" i="0">
                          <a:latin typeface="Cambria Math"/>
                        </a:rPr>
                        <m:t>value</m:t>
                      </m:r>
                      <m:r>
                        <m:rPr>
                          <m:nor/>
                        </m:rPr>
                        <a:rPr lang="de-DE" sz="2000" i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i="0">
                          <a:latin typeface="Cambria Math"/>
                        </a:rPr>
                        <m:t>of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unit</m:t>
                      </m:r>
                      <m:r>
                        <m:rPr>
                          <m:nor/>
                        </m:rPr>
                        <a:rPr lang="de-DE" sz="2000" i="0">
                          <a:latin typeface="Cambria Math"/>
                        </a:rPr>
                        <m:t> </m:t>
                      </m:r>
                      <m:r>
                        <a:rPr lang="de-DE" sz="2000" b="0" i="1" smtClean="0">
                          <a:latin typeface="Cambria Math"/>
                        </a:rPr>
                        <m:t>h</m:t>
                      </m:r>
                      <m:r>
                        <a:rPr lang="de-DE" sz="2000" i="1">
                          <a:latin typeface="Cambria Math"/>
                        </a:rPr>
                        <m:t>, </m:t>
                      </m:r>
                      <m:r>
                        <a:rPr lang="de-DE" sz="20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</a:rPr>
                        <m:t>∀</m:t>
                      </m:r>
                      <m:r>
                        <a:rPr lang="de-DE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</a:rPr>
                        <m:t>h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de-DE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de-DE" sz="2000" i="1">
                          <a:latin typeface="Cambria Math"/>
                        </a:rPr>
                        <m:t> </m:t>
                      </m:r>
                      <m:r>
                        <a:rPr lang="de-DE" sz="20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000" b="1" i="1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de-DE" sz="2000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de-DE" sz="2000" b="1" i="1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de-DE" sz="2000" b="1" i="1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de-DE" sz="2000" b="1" i="1">
                          <a:latin typeface="Cambria Math"/>
                          <a:ea typeface="Cambria Math"/>
                        </a:rPr>
                        <m:t>}</m:t>
                      </m:r>
                      <m:r>
                        <a:rPr lang="de-DE" sz="2000" i="1">
                          <a:latin typeface="Cambria Math"/>
                        </a:rPr>
                        <m:t>, 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de-DE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de-DE" sz="20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3" name="Textfeld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42" y="3117130"/>
                <a:ext cx="3414076" cy="2246769"/>
              </a:xfrm>
              <a:prstGeom prst="rect">
                <a:avLst/>
              </a:prstGeom>
              <a:blipFill rotWithShape="1">
                <a:blip r:embed="rId4"/>
                <a:stretch>
                  <a:fillRect b="-1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Abgerundetes Rechteck 243"/>
          <p:cNvSpPr/>
          <p:nvPr/>
        </p:nvSpPr>
        <p:spPr bwMode="auto">
          <a:xfrm>
            <a:off x="395536" y="238193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95536" y="242088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Top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grpSp>
        <p:nvGrpSpPr>
          <p:cNvPr id="121" name="Gruppieren 120"/>
          <p:cNvGrpSpPr/>
          <p:nvPr/>
        </p:nvGrpSpPr>
        <p:grpSpPr>
          <a:xfrm>
            <a:off x="7043891" y="2420888"/>
            <a:ext cx="1748389" cy="809039"/>
            <a:chOff x="7043891" y="2420888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122" name="Abgerundetes Rechteck 121"/>
            <p:cNvSpPr/>
            <p:nvPr/>
          </p:nvSpPr>
          <p:spPr bwMode="auto">
            <a:xfrm>
              <a:off x="7043891" y="2420888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123" name="Gruppieren 122"/>
            <p:cNvGrpSpPr/>
            <p:nvPr/>
          </p:nvGrpSpPr>
          <p:grpSpPr>
            <a:xfrm>
              <a:off x="7291791" y="2525517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124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25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26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27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28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29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30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31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32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33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34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35" name="Gerade Verbindung 134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246" name="Ellipse 245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47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48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49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0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1" name="Ellipse 250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52" name="Ellipse 251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sp>
        <p:nvSpPr>
          <p:cNvPr id="253" name="Textfeld 252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Training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uppieren 278"/>
          <p:cNvGrpSpPr/>
          <p:nvPr/>
        </p:nvGrpSpPr>
        <p:grpSpPr>
          <a:xfrm>
            <a:off x="7043891" y="2420888"/>
            <a:ext cx="1748389" cy="809039"/>
            <a:chOff x="7043891" y="2420888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80" name="Abgerundetes Rechteck 279"/>
            <p:cNvSpPr/>
            <p:nvPr/>
          </p:nvSpPr>
          <p:spPr bwMode="auto">
            <a:xfrm>
              <a:off x="7043891" y="2420888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81" name="Gruppieren 280"/>
            <p:cNvGrpSpPr/>
            <p:nvPr/>
          </p:nvGrpSpPr>
          <p:grpSpPr>
            <a:xfrm>
              <a:off x="7291791" y="2525517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82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83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84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85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86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87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88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89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90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91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92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93" name="Gerade Verbindung 292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294" name="Ellipse 293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95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6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7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8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9" name="Ellipse 298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00" name="Ellipse 299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301" name="Gruppieren 300"/>
          <p:cNvGrpSpPr/>
          <p:nvPr/>
        </p:nvGrpSpPr>
        <p:grpSpPr>
          <a:xfrm>
            <a:off x="7043886" y="3491209"/>
            <a:ext cx="1748389" cy="809039"/>
            <a:chOff x="7043886" y="3491209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302" name="Abgerundetes Rechteck 301"/>
            <p:cNvSpPr/>
            <p:nvPr/>
          </p:nvSpPr>
          <p:spPr bwMode="auto">
            <a:xfrm>
              <a:off x="7043886" y="3491209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303" name="Gruppieren 302"/>
            <p:cNvGrpSpPr/>
            <p:nvPr/>
          </p:nvGrpSpPr>
          <p:grpSpPr>
            <a:xfrm rot="10800000">
              <a:off x="7291789" y="3590865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304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05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06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07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08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09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10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11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12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13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14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15" name="Gerade Verbindung 314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316" name="Ellipse 315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17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8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9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0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1" name="Ellipse 320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22" name="Ellipse 321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323" name="Gruppieren 322"/>
          <p:cNvGrpSpPr/>
          <p:nvPr/>
        </p:nvGrpSpPr>
        <p:grpSpPr>
          <a:xfrm>
            <a:off x="7043892" y="4416596"/>
            <a:ext cx="1748389" cy="809039"/>
            <a:chOff x="7043892" y="4416596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324" name="Abgerundetes Rechteck 323"/>
            <p:cNvSpPr/>
            <p:nvPr/>
          </p:nvSpPr>
          <p:spPr bwMode="auto">
            <a:xfrm>
              <a:off x="7043892" y="4416596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325" name="Gruppieren 324"/>
            <p:cNvGrpSpPr/>
            <p:nvPr/>
          </p:nvGrpSpPr>
          <p:grpSpPr>
            <a:xfrm rot="10800000">
              <a:off x="7140242" y="4518883"/>
              <a:ext cx="1592468" cy="600138"/>
              <a:chOff x="3868459" y="2395802"/>
              <a:chExt cx="5232677" cy="1971990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326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27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28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29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30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31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32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33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34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35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36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37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38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39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40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41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42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43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44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45" name="Gerade Verbindung 344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346" name="Ellipse 345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47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8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9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0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1" name="Ellipse 350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52" name="Ellipse 351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53" name="Ellipse 352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54" name="Ellipse 353"/>
              <p:cNvSpPr/>
              <p:nvPr/>
            </p:nvSpPr>
            <p:spPr bwMode="auto">
              <a:xfrm>
                <a:off x="3868459" y="3786097"/>
                <a:ext cx="581692" cy="58169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pic>
        <p:nvPicPr>
          <p:cNvPr id="240" name="Grafik 239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3" y="1174489"/>
            <a:ext cx="4536504" cy="4275452"/>
          </a:xfrm>
          <a:prstGeom prst="rect">
            <a:avLst/>
          </a:prstGeom>
        </p:spPr>
      </p:pic>
      <p:cxnSp>
        <p:nvCxnSpPr>
          <p:cNvPr id="24579" name="Gerade Verbindung 3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bgerundetes Rechteck 25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7043892" y="1471234"/>
            <a:ext cx="1748389" cy="809039"/>
            <a:chOff x="7043892" y="1471234"/>
            <a:chExt cx="1748389" cy="809039"/>
          </a:xfrm>
          <a:effectLst/>
        </p:grpSpPr>
        <p:sp>
          <p:nvSpPr>
            <p:cNvPr id="136" name="Abgerundetes Rechteck 135"/>
            <p:cNvSpPr/>
            <p:nvPr/>
          </p:nvSpPr>
          <p:spPr bwMode="auto">
            <a:xfrm>
              <a:off x="7043892" y="1471234"/>
              <a:ext cx="1748389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137" name="Gruppieren 136"/>
            <p:cNvGrpSpPr/>
            <p:nvPr/>
          </p:nvGrpSpPr>
          <p:grpSpPr>
            <a:xfrm>
              <a:off x="7136048" y="1581953"/>
              <a:ext cx="1592468" cy="600137"/>
              <a:chOff x="3868459" y="2395802"/>
              <a:chExt cx="5232677" cy="1971985"/>
            </a:xfr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138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0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1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2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5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6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7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9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0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2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4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5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6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" name="Gerade Verbindung 156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8" name="Ellipse 157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159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60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61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62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63" name="Ellipse 162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164" name="Ellipse 163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165" name="Ellipse 164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166" name="Ellipse 165"/>
              <p:cNvSpPr/>
              <p:nvPr/>
            </p:nvSpPr>
            <p:spPr bwMode="auto">
              <a:xfrm>
                <a:off x="3868459" y="378609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sp>
        <p:nvSpPr>
          <p:cNvPr id="241" name="Abgerundetes Rechteck 240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4" name="Abgerundetes Rechteck 243"/>
          <p:cNvSpPr/>
          <p:nvPr/>
        </p:nvSpPr>
        <p:spPr bwMode="auto">
          <a:xfrm>
            <a:off x="395536" y="238193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95536" y="242088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Top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246" name="Rechteck 4"/>
          <p:cNvSpPr>
            <a:spLocks noChangeArrowheads="1"/>
          </p:cNvSpPr>
          <p:nvPr/>
        </p:nvSpPr>
        <p:spPr bwMode="auto">
          <a:xfrm>
            <a:off x="0" y="6024563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de-DE" sz="2000" dirty="0" err="1" smtClean="0">
                <a:latin typeface="Arial" charset="0"/>
              </a:rPr>
              <a:t>Therefore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visible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units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are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modeled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with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b="1" dirty="0" err="1" smtClean="0">
                <a:latin typeface="Arial" charset="0"/>
              </a:rPr>
              <a:t>gaussians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to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encode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b="1" dirty="0" err="1" smtClean="0">
                <a:latin typeface="Arial" charset="0"/>
              </a:rPr>
              <a:t>data</a:t>
            </a:r>
            <a:r>
              <a:rPr lang="de-DE" sz="2000" dirty="0" smtClean="0">
                <a:latin typeface="Arial" charset="0"/>
              </a:rPr>
              <a:t> … </a:t>
            </a:r>
            <a:endParaRPr lang="de-DE" sz="2000" b="1" i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hteck 246"/>
              <p:cNvSpPr/>
              <p:nvPr/>
            </p:nvSpPr>
            <p:spPr>
              <a:xfrm>
                <a:off x="539452" y="3122987"/>
                <a:ext cx="3335721" cy="2141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~</m:t>
                      </m:r>
                      <m:r>
                        <a:rPr lang="de-DE" sz="20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2000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sz="200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𝑣h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chemeClr val="accent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sz="2000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000" dirty="0" smtClean="0"/>
              </a:p>
              <a:p>
                <a:endParaRPr lang="de-DE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/>
                      </a:rPr>
                      <m:t>≔</m:t>
                    </m:r>
                  </m:oMath>
                </a14:m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b="0" i="0" smtClean="0">
                        <a:latin typeface="Cambria Math"/>
                      </a:rPr>
                      <m:t>std</m:t>
                    </m:r>
                    <m:r>
                      <m:rPr>
                        <m:nor/>
                      </m:rPr>
                      <a:rPr lang="de-DE" sz="2000" b="0" i="0" smtClean="0">
                        <a:latin typeface="Cambria Math"/>
                      </a:rPr>
                      <m:t>. </m:t>
                    </m:r>
                    <m:r>
                      <m:rPr>
                        <m:nor/>
                      </m:rPr>
                      <a:rPr lang="de-DE" sz="2000" b="0" i="0" smtClean="0">
                        <a:latin typeface="Cambria Math"/>
                      </a:rPr>
                      <m:t>dev</m:t>
                    </m:r>
                    <m:r>
                      <m:rPr>
                        <m:nor/>
                      </m:rPr>
                      <a:rPr lang="de-DE" sz="2000" b="0" i="0" smtClean="0">
                        <a:latin typeface="Cambria Math"/>
                      </a:rPr>
                      <m:t>. 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of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unit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</m:t>
                    </m:r>
                    <m:r>
                      <a:rPr lang="de-DE" sz="2000" i="1">
                        <a:latin typeface="Cambria Math"/>
                      </a:rPr>
                      <m:t>𝑣</m:t>
                    </m:r>
                  </m:oMath>
                </a14:m>
                <a:endParaRPr lang="de-DE" sz="2000" dirty="0" smtClean="0">
                  <a:solidFill>
                    <a:schemeClr val="bg2">
                      <a:lumMod val="75000"/>
                    </a:schemeClr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de-DE" sz="2000" i="1">
                          <a:latin typeface="Cambria Math"/>
                        </a:rPr>
                        <m:t>≔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bias</m:t>
                      </m:r>
                      <m:r>
                        <m:rPr>
                          <m:nor/>
                        </m:rPr>
                        <a:rPr lang="de-DE" sz="200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>
                          <a:latin typeface="Cambria Math"/>
                        </a:rPr>
                        <m:t>of</m:t>
                      </m:r>
                      <m:r>
                        <m:rPr>
                          <m:nor/>
                        </m:rPr>
                        <a:rPr lang="de-DE" sz="200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>
                          <a:latin typeface="Cambria Math"/>
                        </a:rPr>
                        <m:t>unit</m:t>
                      </m:r>
                      <m:r>
                        <m:rPr>
                          <m:nor/>
                        </m:rPr>
                        <a:rPr lang="de-DE" sz="2000">
                          <a:latin typeface="Cambria Math"/>
                        </a:rPr>
                        <m:t> </m:t>
                      </m:r>
                      <m:r>
                        <a:rPr lang="de-DE" sz="2000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de-DE" sz="2000" dirty="0" smtClean="0">
                  <a:solidFill>
                    <a:schemeClr val="bg2">
                      <a:lumMod val="75000"/>
                    </a:schemeClr>
                  </a:solidFill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de-DE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𝑣h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/>
                      </a:rPr>
                      <m:t>≔</m:t>
                    </m:r>
                    <m:r>
                      <m:rPr>
                        <m:nor/>
                      </m:rPr>
                      <a:rPr lang="de-DE" sz="2000" b="0" i="0" smtClean="0">
                        <a:latin typeface="Cambria Math"/>
                      </a:rPr>
                      <m:t>weight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of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e-DE" sz="2000" b="0" i="0" smtClean="0">
                        <a:latin typeface="Cambria Math"/>
                      </a:rPr>
                      <m:t>edge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e-DE" sz="2000" b="0" i="0" smtClean="0">
                        <a:latin typeface="Cambria Math"/>
                      </a:rPr>
                      <m:t>(</m:t>
                    </m:r>
                    <m:r>
                      <a:rPr lang="de-DE" sz="2000" i="1">
                        <a:latin typeface="Cambria Math"/>
                      </a:rPr>
                      <m:t>𝑣</m:t>
                    </m:r>
                    <m:r>
                      <a:rPr lang="de-DE" sz="2000" b="0" i="1" smtClean="0">
                        <a:latin typeface="Cambria Math"/>
                      </a:rPr>
                      <m:t>,</m:t>
                    </m:r>
                    <m:r>
                      <a:rPr lang="de-DE" sz="2000" b="0" i="1" smtClean="0">
                        <a:latin typeface="Cambria Math"/>
                      </a:rPr>
                      <m:t>h</m:t>
                    </m:r>
                    <m:r>
                      <a:rPr lang="de-DE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bg2">
                      <a:lumMod val="75000"/>
                    </a:schemeClr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247" name="Rechteck 2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2" y="3122987"/>
                <a:ext cx="3335721" cy="2141805"/>
              </a:xfrm>
              <a:prstGeom prst="rect">
                <a:avLst/>
              </a:prstGeom>
              <a:blipFill rotWithShape="1">
                <a:blip r:embed="rId4"/>
                <a:stretch>
                  <a:fillRect b="-19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ieren 11"/>
          <p:cNvGrpSpPr/>
          <p:nvPr/>
        </p:nvGrpSpPr>
        <p:grpSpPr>
          <a:xfrm>
            <a:off x="4355976" y="2302029"/>
            <a:ext cx="4248472" cy="1805489"/>
            <a:chOff x="4355976" y="2302029"/>
            <a:chExt cx="4248472" cy="1805489"/>
          </a:xfrm>
        </p:grpSpPr>
        <p:sp>
          <p:nvSpPr>
            <p:cNvPr id="248" name="Abgerundetes Rechteck 247"/>
            <p:cNvSpPr/>
            <p:nvPr/>
          </p:nvSpPr>
          <p:spPr bwMode="auto">
            <a:xfrm>
              <a:off x="4355976" y="2302029"/>
              <a:ext cx="4248472" cy="180548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49" name="Gruppieren 248"/>
            <p:cNvGrpSpPr/>
            <p:nvPr/>
          </p:nvGrpSpPr>
          <p:grpSpPr>
            <a:xfrm>
              <a:off x="4465949" y="2423139"/>
              <a:ext cx="4028526" cy="1518189"/>
              <a:chOff x="3868459" y="2395802"/>
              <a:chExt cx="5232677" cy="1971985"/>
            </a:xfr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50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1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2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3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4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5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7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8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9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0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1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2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3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4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5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8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9" name="Gerade Verbindung 268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0" name="Ellipse 269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1200" i="1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1200" baseline="-25000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2</a:t>
                </a:r>
                <a:endParaRPr lang="de-DE" sz="12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71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12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1200" baseline="-25000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272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12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1200" baseline="-25000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273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12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1200" baseline="-25000" dirty="0">
                    <a:solidFill>
                      <a:schemeClr val="bg2"/>
                    </a:solidFill>
                  </a:rPr>
                  <a:t>3</a:t>
                </a:r>
              </a:p>
            </p:txBody>
          </p:sp>
          <p:sp>
            <p:nvSpPr>
              <p:cNvPr id="274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12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1200" baseline="-25000" dirty="0">
                    <a:solidFill>
                      <a:schemeClr val="bg2"/>
                    </a:solidFill>
                  </a:rPr>
                  <a:t>4</a:t>
                </a:r>
              </a:p>
            </p:txBody>
          </p:sp>
          <p:sp>
            <p:nvSpPr>
              <p:cNvPr id="275" name="Ellipse 274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1200" i="1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1200" baseline="-25000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3</a:t>
                </a:r>
                <a:endParaRPr lang="de-DE" sz="12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76" name="Ellipse 275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1200" i="1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1200" baseline="-25000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4</a:t>
                </a:r>
                <a:endParaRPr lang="de-DE" sz="12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77" name="Ellipse 276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1200" i="1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1200" baseline="-25000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5</a:t>
                </a:r>
                <a:endParaRPr lang="de-DE" sz="12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78" name="Ellipse 277"/>
              <p:cNvSpPr/>
              <p:nvPr/>
            </p:nvSpPr>
            <p:spPr bwMode="auto">
              <a:xfrm>
                <a:off x="3868459" y="378609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1200" i="1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1200" baseline="-25000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1</a:t>
                </a:r>
                <a:endParaRPr lang="de-DE" sz="12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369" name="Gruppieren 368"/>
          <p:cNvGrpSpPr/>
          <p:nvPr/>
        </p:nvGrpSpPr>
        <p:grpSpPr>
          <a:xfrm>
            <a:off x="467544" y="2438514"/>
            <a:ext cx="431980" cy="359369"/>
            <a:chOff x="4875361" y="4379841"/>
            <a:chExt cx="972507" cy="809039"/>
          </a:xfrm>
        </p:grpSpPr>
        <p:sp>
          <p:nvSpPr>
            <p:cNvPr id="370" name="Abgerundetes Rechteck 369"/>
            <p:cNvSpPr/>
            <p:nvPr/>
          </p:nvSpPr>
          <p:spPr bwMode="auto">
            <a:xfrm>
              <a:off x="4875361" y="4379841"/>
              <a:ext cx="972507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pic>
          <p:nvPicPr>
            <p:cNvPr id="371" name="Grafik 3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2936" y="4518883"/>
              <a:ext cx="853919" cy="515909"/>
            </a:xfrm>
            <a:prstGeom prst="rect">
              <a:avLst/>
            </a:prstGeom>
          </p:spPr>
        </p:pic>
      </p:grpSp>
      <p:sp>
        <p:nvSpPr>
          <p:cNvPr id="376" name="Textfeld 375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Training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8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9" name="Gerade Verbindung 3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bgerundetes Rechteck 25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241" name="Abgerundetes Rechteck 240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4" name="Abgerundetes Rechteck 243"/>
          <p:cNvSpPr/>
          <p:nvPr/>
        </p:nvSpPr>
        <p:spPr bwMode="auto">
          <a:xfrm>
            <a:off x="395536" y="238193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95536" y="242088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Top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121" name="Rechteck 4"/>
          <p:cNvSpPr>
            <a:spLocks noChangeArrowheads="1"/>
          </p:cNvSpPr>
          <p:nvPr/>
        </p:nvSpPr>
        <p:spPr bwMode="auto">
          <a:xfrm>
            <a:off x="0" y="6024563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de-DE" sz="2000" dirty="0" smtClean="0">
                <a:latin typeface="Arial" charset="0"/>
              </a:rPr>
              <a:t>… </a:t>
            </a:r>
            <a:r>
              <a:rPr lang="de-DE" sz="2000" dirty="0" err="1" smtClean="0">
                <a:latin typeface="Arial" charset="0"/>
              </a:rPr>
              <a:t>and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many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hidden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units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with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b="1" dirty="0" err="1" smtClean="0">
                <a:latin typeface="Arial" charset="0"/>
              </a:rPr>
              <a:t>simoids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to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encode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b="1" dirty="0" err="1" smtClean="0">
                <a:latin typeface="Arial" charset="0"/>
              </a:rPr>
              <a:t>dependencies</a:t>
            </a:r>
            <a:r>
              <a:rPr lang="de-DE" sz="2000" b="1" dirty="0" smtClean="0">
                <a:latin typeface="Arial" charset="0"/>
              </a:rPr>
              <a:t> </a:t>
            </a:r>
            <a:endParaRPr lang="de-DE" sz="2000" b="1" i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hteck 121"/>
              <p:cNvSpPr/>
              <p:nvPr/>
            </p:nvSpPr>
            <p:spPr>
              <a:xfrm>
                <a:off x="515541" y="3123050"/>
                <a:ext cx="3333926" cy="21416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>
                          <a:latin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/>
                        </a:rPr>
                        <m:t>sigm</m:t>
                      </m:r>
                      <m:d>
                        <m:d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de-DE" sz="20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2000" i="1">
                                  <a:latin typeface="Cambria Math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sz="200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𝑣h</m:t>
                                  </m:r>
                                </m:sub>
                              </m:sSub>
                            </m:e>
                          </m:nary>
                          <m:f>
                            <m:f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200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de-DE" sz="2000" dirty="0" smtClean="0">
                  <a:solidFill>
                    <a:schemeClr val="accent1"/>
                  </a:solidFill>
                </a:endParaRPr>
              </a:p>
              <a:p>
                <a:endParaRPr lang="de-DE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/>
                      </a:rPr>
                      <m:t>≔</m:t>
                    </m:r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std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. 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dev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. 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of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unit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</m:t>
                    </m:r>
                    <m:r>
                      <a:rPr lang="de-DE" sz="2000" i="1">
                        <a:latin typeface="Cambria Math"/>
                      </a:rPr>
                      <m:t>𝑣</m:t>
                    </m:r>
                  </m:oMath>
                </a14:m>
                <a:endParaRPr lang="de-DE" sz="2000" dirty="0">
                  <a:solidFill>
                    <a:schemeClr val="bg2">
                      <a:lumMod val="75000"/>
                    </a:schemeClr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de-DE" sz="2000" i="1">
                          <a:latin typeface="Cambria Math"/>
                        </a:rPr>
                        <m:t>≔</m:t>
                      </m:r>
                      <m:r>
                        <m:rPr>
                          <m:nor/>
                        </m:rPr>
                        <a:rPr lang="de-DE" sz="2000">
                          <a:latin typeface="Cambria Math"/>
                        </a:rPr>
                        <m:t>bias</m:t>
                      </m:r>
                      <m:r>
                        <m:rPr>
                          <m:nor/>
                        </m:rPr>
                        <a:rPr lang="de-DE" sz="200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>
                          <a:latin typeface="Cambria Math"/>
                        </a:rPr>
                        <m:t>of</m:t>
                      </m:r>
                      <m:r>
                        <m:rPr>
                          <m:nor/>
                        </m:rPr>
                        <a:rPr lang="de-DE" sz="200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>
                          <a:latin typeface="Cambria Math"/>
                        </a:rPr>
                        <m:t>unit</m:t>
                      </m:r>
                      <m:r>
                        <m:rPr>
                          <m:nor/>
                        </m:rPr>
                        <a:rPr lang="de-DE" sz="2000">
                          <a:latin typeface="Cambria Math"/>
                        </a:rPr>
                        <m:t> </m:t>
                      </m:r>
                      <m:r>
                        <a:rPr lang="de-DE" sz="20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de-DE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de-DE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𝑣h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/>
                      </a:rPr>
                      <m:t>≔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weight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of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edge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(</m:t>
                    </m:r>
                    <m:r>
                      <a:rPr lang="de-DE" sz="2000" i="1">
                        <a:latin typeface="Cambria Math"/>
                      </a:rPr>
                      <m:t>𝑣</m:t>
                    </m:r>
                    <m:r>
                      <a:rPr lang="de-DE" sz="2000" i="1">
                        <a:latin typeface="Cambria Math"/>
                      </a:rPr>
                      <m:t>,</m:t>
                    </m:r>
                    <m:r>
                      <a:rPr lang="de-DE" sz="2000" i="1">
                        <a:latin typeface="Cambria Math"/>
                      </a:rPr>
                      <m:t>h</m:t>
                    </m:r>
                    <m:r>
                      <a:rPr lang="de-DE" sz="2000" i="1">
                        <a:latin typeface="Cambria Math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bg2">
                      <a:lumMod val="75000"/>
                    </a:schemeClr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22" name="Rechteck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1" y="3123050"/>
                <a:ext cx="3333926" cy="2141677"/>
              </a:xfrm>
              <a:prstGeom prst="rect">
                <a:avLst/>
              </a:prstGeom>
              <a:blipFill rotWithShape="1">
                <a:blip r:embed="rId2"/>
                <a:stretch>
                  <a:fillRect b="-19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uppieren 122"/>
          <p:cNvGrpSpPr/>
          <p:nvPr/>
        </p:nvGrpSpPr>
        <p:grpSpPr>
          <a:xfrm>
            <a:off x="7043891" y="2420888"/>
            <a:ext cx="1748389" cy="809039"/>
            <a:chOff x="7043891" y="2420888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124" name="Abgerundetes Rechteck 123"/>
            <p:cNvSpPr/>
            <p:nvPr/>
          </p:nvSpPr>
          <p:spPr bwMode="auto">
            <a:xfrm>
              <a:off x="7043891" y="2420888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7291791" y="2525517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126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27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28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29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30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3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32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33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34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35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3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8" name="Gerade Verbindung 247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249" name="Ellipse 248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50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1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2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3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4" name="Ellipse 253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55" name="Ellipse 254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256" name="Gruppieren 255"/>
          <p:cNvGrpSpPr/>
          <p:nvPr/>
        </p:nvGrpSpPr>
        <p:grpSpPr>
          <a:xfrm>
            <a:off x="7043886" y="3491209"/>
            <a:ext cx="1748389" cy="809039"/>
            <a:chOff x="7043886" y="3491209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57" name="Abgerundetes Rechteck 256"/>
            <p:cNvSpPr/>
            <p:nvPr/>
          </p:nvSpPr>
          <p:spPr bwMode="auto">
            <a:xfrm>
              <a:off x="7043886" y="3491209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58" name="Gruppieren 257"/>
            <p:cNvGrpSpPr/>
            <p:nvPr/>
          </p:nvGrpSpPr>
          <p:grpSpPr>
            <a:xfrm rot="10800000">
              <a:off x="7291789" y="3590865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59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60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61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62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63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64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65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66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67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68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69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70" name="Gerade Verbindung 269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271" name="Ellipse 270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72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3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4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5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6" name="Ellipse 275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77" name="Ellipse 276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278" name="Gruppieren 277"/>
          <p:cNvGrpSpPr/>
          <p:nvPr/>
        </p:nvGrpSpPr>
        <p:grpSpPr>
          <a:xfrm>
            <a:off x="7043892" y="4416596"/>
            <a:ext cx="1748389" cy="809039"/>
            <a:chOff x="7043892" y="4416596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79" name="Abgerundetes Rechteck 278"/>
            <p:cNvSpPr/>
            <p:nvPr/>
          </p:nvSpPr>
          <p:spPr bwMode="auto">
            <a:xfrm>
              <a:off x="7043892" y="4416596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80" name="Gruppieren 279"/>
            <p:cNvGrpSpPr/>
            <p:nvPr/>
          </p:nvGrpSpPr>
          <p:grpSpPr>
            <a:xfrm rot="10800000">
              <a:off x="7140242" y="4518883"/>
              <a:ext cx="1592468" cy="600138"/>
              <a:chOff x="3868459" y="2395802"/>
              <a:chExt cx="5232677" cy="1971990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81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82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83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84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85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86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87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88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89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90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91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92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93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94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95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96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97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98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99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00" name="Gerade Verbindung 299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301" name="Ellipse 300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02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3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4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5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6" name="Ellipse 305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07" name="Ellipse 306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08" name="Ellipse 307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09" name="Ellipse 308"/>
              <p:cNvSpPr/>
              <p:nvPr/>
            </p:nvSpPr>
            <p:spPr bwMode="auto">
              <a:xfrm>
                <a:off x="3868459" y="3786097"/>
                <a:ext cx="581692" cy="58169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pic>
        <p:nvPicPr>
          <p:cNvPr id="310" name="Grafik 30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3" y="1174489"/>
            <a:ext cx="4536504" cy="4275452"/>
          </a:xfrm>
          <a:prstGeom prst="rect">
            <a:avLst/>
          </a:prstGeom>
        </p:spPr>
      </p:pic>
      <p:grpSp>
        <p:nvGrpSpPr>
          <p:cNvPr id="311" name="Gruppieren 310"/>
          <p:cNvGrpSpPr/>
          <p:nvPr/>
        </p:nvGrpSpPr>
        <p:grpSpPr>
          <a:xfrm>
            <a:off x="7043892" y="1471234"/>
            <a:ext cx="1748389" cy="809039"/>
            <a:chOff x="7043892" y="1471234"/>
            <a:chExt cx="1748389" cy="809039"/>
          </a:xfrm>
          <a:effectLst/>
        </p:grpSpPr>
        <p:sp>
          <p:nvSpPr>
            <p:cNvPr id="312" name="Abgerundetes Rechteck 311"/>
            <p:cNvSpPr/>
            <p:nvPr/>
          </p:nvSpPr>
          <p:spPr bwMode="auto">
            <a:xfrm>
              <a:off x="7043892" y="1471234"/>
              <a:ext cx="1748389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313" name="Gruppieren 312"/>
            <p:cNvGrpSpPr/>
            <p:nvPr/>
          </p:nvGrpSpPr>
          <p:grpSpPr>
            <a:xfrm>
              <a:off x="7136048" y="1581953"/>
              <a:ext cx="1592468" cy="600137"/>
              <a:chOff x="3868459" y="2395802"/>
              <a:chExt cx="5232677" cy="1971985"/>
            </a:xfr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314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5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6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9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0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1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2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3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4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5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6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7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9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0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1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2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3" name="Gerade Verbindung 332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4" name="Ellipse 333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35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6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7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8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9" name="Ellipse 338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40" name="Ellipse 339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41" name="Ellipse 340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42" name="Ellipse 341"/>
              <p:cNvSpPr/>
              <p:nvPr/>
            </p:nvSpPr>
            <p:spPr bwMode="auto">
              <a:xfrm>
                <a:off x="3868459" y="378609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385" name="Gruppieren 384"/>
          <p:cNvGrpSpPr/>
          <p:nvPr/>
        </p:nvGrpSpPr>
        <p:grpSpPr>
          <a:xfrm>
            <a:off x="971700" y="2438513"/>
            <a:ext cx="431980" cy="359369"/>
            <a:chOff x="6605308" y="4379840"/>
            <a:chExt cx="972507" cy="809039"/>
          </a:xfrm>
        </p:grpSpPr>
        <p:sp>
          <p:nvSpPr>
            <p:cNvPr id="386" name="Abgerundetes Rechteck 385"/>
            <p:cNvSpPr/>
            <p:nvPr/>
          </p:nvSpPr>
          <p:spPr bwMode="auto">
            <a:xfrm>
              <a:off x="6605308" y="4379840"/>
              <a:ext cx="972507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pic>
          <p:nvPicPr>
            <p:cNvPr id="387" name="Grafik 3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336" y="4556464"/>
              <a:ext cx="559912" cy="490397"/>
            </a:xfrm>
            <a:prstGeom prst="rect">
              <a:avLst/>
            </a:prstGeom>
          </p:spPr>
        </p:pic>
      </p:grpSp>
      <p:grpSp>
        <p:nvGrpSpPr>
          <p:cNvPr id="7" name="Gruppieren 6"/>
          <p:cNvGrpSpPr/>
          <p:nvPr/>
        </p:nvGrpSpPr>
        <p:grpSpPr>
          <a:xfrm>
            <a:off x="4355976" y="2302029"/>
            <a:ext cx="4248472" cy="1805489"/>
            <a:chOff x="4355976" y="2302029"/>
            <a:chExt cx="4248472" cy="1805489"/>
          </a:xfrm>
        </p:grpSpPr>
        <p:sp>
          <p:nvSpPr>
            <p:cNvPr id="343" name="Abgerundetes Rechteck 342"/>
            <p:cNvSpPr/>
            <p:nvPr/>
          </p:nvSpPr>
          <p:spPr bwMode="auto">
            <a:xfrm>
              <a:off x="4355976" y="2302029"/>
              <a:ext cx="4248472" cy="180548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344" name="Gruppieren 343"/>
            <p:cNvGrpSpPr/>
            <p:nvPr/>
          </p:nvGrpSpPr>
          <p:grpSpPr>
            <a:xfrm>
              <a:off x="4465949" y="2423139"/>
              <a:ext cx="4028526" cy="1518189"/>
              <a:chOff x="3868459" y="2395802"/>
              <a:chExt cx="5232677" cy="1971985"/>
            </a:xfr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345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6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7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9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0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1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2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3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4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5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6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7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0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1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2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3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4" name="Gerade Verbindung 363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5" name="Ellipse 364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1200" i="1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1200" baseline="-25000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2</a:t>
                </a:r>
                <a:endParaRPr lang="de-DE" sz="12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66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12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1200" baseline="-25000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367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12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1200" baseline="-25000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368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12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1200" baseline="-25000" dirty="0">
                    <a:solidFill>
                      <a:schemeClr val="bg2"/>
                    </a:solidFill>
                  </a:rPr>
                  <a:t>3</a:t>
                </a:r>
              </a:p>
            </p:txBody>
          </p:sp>
          <p:sp>
            <p:nvSpPr>
              <p:cNvPr id="369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12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1200" baseline="-25000" dirty="0">
                    <a:solidFill>
                      <a:schemeClr val="bg2"/>
                    </a:solidFill>
                  </a:rPr>
                  <a:t>4</a:t>
                </a:r>
              </a:p>
            </p:txBody>
          </p:sp>
          <p:sp>
            <p:nvSpPr>
              <p:cNvPr id="370" name="Ellipse 369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1200" i="1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1200" baseline="-25000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3</a:t>
                </a:r>
                <a:endParaRPr lang="de-DE" sz="12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71" name="Ellipse 370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1200" i="1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1200" baseline="-25000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4</a:t>
                </a:r>
                <a:endParaRPr lang="de-DE" sz="12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72" name="Ellipse 371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1200" i="1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1200" baseline="-25000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5</a:t>
                </a:r>
                <a:endParaRPr lang="de-DE" sz="12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73" name="Ellipse 372"/>
              <p:cNvSpPr/>
              <p:nvPr/>
            </p:nvSpPr>
            <p:spPr bwMode="auto">
              <a:xfrm>
                <a:off x="3868459" y="378609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1200" i="1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1200" baseline="-25000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1</a:t>
                </a:r>
                <a:endParaRPr lang="de-DE" sz="12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388" name="Gruppieren 387"/>
          <p:cNvGrpSpPr/>
          <p:nvPr/>
        </p:nvGrpSpPr>
        <p:grpSpPr>
          <a:xfrm>
            <a:off x="467544" y="2438514"/>
            <a:ext cx="431980" cy="359369"/>
            <a:chOff x="4875361" y="4379841"/>
            <a:chExt cx="972507" cy="809039"/>
          </a:xfrm>
        </p:grpSpPr>
        <p:sp>
          <p:nvSpPr>
            <p:cNvPr id="389" name="Abgerundetes Rechteck 388"/>
            <p:cNvSpPr/>
            <p:nvPr/>
          </p:nvSpPr>
          <p:spPr bwMode="auto">
            <a:xfrm>
              <a:off x="4875361" y="4379841"/>
              <a:ext cx="972507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pic>
          <p:nvPicPr>
            <p:cNvPr id="390" name="Grafik 38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2936" y="4518883"/>
              <a:ext cx="853919" cy="515909"/>
            </a:xfrm>
            <a:prstGeom prst="rect">
              <a:avLst/>
            </a:prstGeom>
          </p:spPr>
        </p:pic>
      </p:grpSp>
      <p:sp>
        <p:nvSpPr>
          <p:cNvPr id="392" name="Textfeld 391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Training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9" name="Gerade Verbindung 3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bgerundetes Rechteck 25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241" name="Abgerundetes Rechteck 240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4" name="Abgerundetes Rechteck 243"/>
          <p:cNvSpPr/>
          <p:nvPr/>
        </p:nvSpPr>
        <p:spPr bwMode="auto">
          <a:xfrm>
            <a:off x="395536" y="238193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95536" y="242088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Top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121" name="Rechteck 4"/>
          <p:cNvSpPr>
            <a:spLocks noChangeArrowheads="1"/>
          </p:cNvSpPr>
          <p:nvPr/>
        </p:nvSpPr>
        <p:spPr bwMode="auto">
          <a:xfrm>
            <a:off x="0" y="6024563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de-DE" sz="2000" dirty="0" smtClean="0">
                <a:latin typeface="Arial" charset="0"/>
              </a:rPr>
              <a:t>The </a:t>
            </a:r>
            <a:r>
              <a:rPr lang="de-DE" sz="2000" b="1" dirty="0" err="1" smtClean="0">
                <a:latin typeface="Arial" charset="0"/>
              </a:rPr>
              <a:t>objective</a:t>
            </a:r>
            <a:r>
              <a:rPr lang="de-DE" sz="2000" b="1" dirty="0" smtClean="0">
                <a:latin typeface="Arial" charset="0"/>
              </a:rPr>
              <a:t> </a:t>
            </a:r>
            <a:r>
              <a:rPr lang="de-DE" sz="2000" b="1" dirty="0" err="1" smtClean="0">
                <a:latin typeface="Arial" charset="0"/>
              </a:rPr>
              <a:t>function</a:t>
            </a:r>
            <a:r>
              <a:rPr lang="de-DE" sz="2000" b="1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is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the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sum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of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local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energies</a:t>
            </a:r>
            <a:r>
              <a:rPr lang="de-DE" sz="2000" dirty="0" smtClean="0">
                <a:latin typeface="Arial" charset="0"/>
              </a:rPr>
              <a:t>.</a:t>
            </a:r>
            <a:endParaRPr lang="de-DE" sz="2000" b="1" i="1" dirty="0">
              <a:latin typeface="Arial" charset="0"/>
            </a:endParaRPr>
          </a:p>
        </p:txBody>
      </p:sp>
      <p:sp>
        <p:nvSpPr>
          <p:cNvPr id="124" name="Textfeld 61"/>
          <p:cNvSpPr txBox="1">
            <a:spLocks noChangeArrowheads="1"/>
          </p:cNvSpPr>
          <p:nvPr/>
        </p:nvSpPr>
        <p:spPr bwMode="auto">
          <a:xfrm>
            <a:off x="407660" y="3091319"/>
            <a:ext cx="1598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de-DE" sz="2000" dirty="0" err="1">
                <a:latin typeface="Cambria Math" pitchFamily="18" charset="0"/>
                <a:ea typeface="Cambria Math" pitchFamily="18" charset="0"/>
              </a:rPr>
              <a:t>Local</a:t>
            </a:r>
            <a:r>
              <a:rPr lang="de-DE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de-DE" sz="2000" dirty="0" err="1">
                <a:latin typeface="Cambria Math" pitchFamily="18" charset="0"/>
                <a:ea typeface="Cambria Math" pitchFamily="18" charset="0"/>
              </a:rPr>
              <a:t>Energy</a:t>
            </a:r>
            <a:endParaRPr lang="de-DE" sz="2000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hteck 125"/>
              <p:cNvSpPr/>
              <p:nvPr/>
            </p:nvSpPr>
            <p:spPr>
              <a:xfrm>
                <a:off x="376853" y="4389517"/>
                <a:ext cx="3451394" cy="1208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de-DE" sz="2000" i="1">
                          <a:latin typeface="Cambria Math"/>
                        </a:rPr>
                        <m:t> ≔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000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𝑣h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de-DE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200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de-DE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i="1">
                              <a:latin typeface="Cambria Math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de-DE" sz="200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126" name="Rechteck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53" y="4389517"/>
                <a:ext cx="3451394" cy="12084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hteck 126"/>
              <p:cNvSpPr/>
              <p:nvPr/>
            </p:nvSpPr>
            <p:spPr>
              <a:xfrm>
                <a:off x="376853" y="3632611"/>
                <a:ext cx="4050019" cy="864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de-DE" sz="20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de-DE" sz="2000" i="1">
                          <a:latin typeface="Cambria Math"/>
                        </a:rPr>
                        <m:t> ≔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000" b="0" i="1" smtClean="0">
                              <a:latin typeface="Cambria Math"/>
                            </a:rPr>
                            <m:t>h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𝑣h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de-DE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200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de-DE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00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e-DE" sz="200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e-DE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2000" b="0" dirty="0" smtClean="0"/>
              </a:p>
            </p:txBody>
          </p:sp>
        </mc:Choice>
        <mc:Fallback xmlns="">
          <p:sp>
            <p:nvSpPr>
              <p:cNvPr id="127" name="Rechteck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53" y="3632611"/>
                <a:ext cx="4050019" cy="8648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1" name="Gruppieren 300"/>
          <p:cNvGrpSpPr/>
          <p:nvPr/>
        </p:nvGrpSpPr>
        <p:grpSpPr>
          <a:xfrm>
            <a:off x="7043891" y="2420888"/>
            <a:ext cx="1748389" cy="809039"/>
            <a:chOff x="7043891" y="2420888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302" name="Abgerundetes Rechteck 301"/>
            <p:cNvSpPr/>
            <p:nvPr/>
          </p:nvSpPr>
          <p:spPr bwMode="auto">
            <a:xfrm>
              <a:off x="7043891" y="2420888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303" name="Gruppieren 302"/>
            <p:cNvGrpSpPr/>
            <p:nvPr/>
          </p:nvGrpSpPr>
          <p:grpSpPr>
            <a:xfrm>
              <a:off x="7291791" y="2525517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304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05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06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07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08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09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10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11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12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13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14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15" name="Gerade Verbindung 314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316" name="Ellipse 315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17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8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9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0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1" name="Ellipse 320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22" name="Ellipse 321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323" name="Gruppieren 322"/>
          <p:cNvGrpSpPr/>
          <p:nvPr/>
        </p:nvGrpSpPr>
        <p:grpSpPr>
          <a:xfrm>
            <a:off x="7043886" y="3491209"/>
            <a:ext cx="1748389" cy="809039"/>
            <a:chOff x="7043886" y="3491209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324" name="Abgerundetes Rechteck 323"/>
            <p:cNvSpPr/>
            <p:nvPr/>
          </p:nvSpPr>
          <p:spPr bwMode="auto">
            <a:xfrm>
              <a:off x="7043886" y="3491209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325" name="Gruppieren 324"/>
            <p:cNvGrpSpPr/>
            <p:nvPr/>
          </p:nvGrpSpPr>
          <p:grpSpPr>
            <a:xfrm rot="10800000">
              <a:off x="7291789" y="3590865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326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27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28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29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30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3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32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33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34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35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36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37" name="Gerade Verbindung 336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338" name="Ellipse 337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39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0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1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2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3" name="Ellipse 342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44" name="Ellipse 343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345" name="Gruppieren 344"/>
          <p:cNvGrpSpPr/>
          <p:nvPr/>
        </p:nvGrpSpPr>
        <p:grpSpPr>
          <a:xfrm>
            <a:off x="7043892" y="4416596"/>
            <a:ext cx="1748389" cy="809039"/>
            <a:chOff x="7043892" y="4416596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346" name="Abgerundetes Rechteck 345"/>
            <p:cNvSpPr/>
            <p:nvPr/>
          </p:nvSpPr>
          <p:spPr bwMode="auto">
            <a:xfrm>
              <a:off x="7043892" y="4416596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347" name="Gruppieren 346"/>
            <p:cNvGrpSpPr/>
            <p:nvPr/>
          </p:nvGrpSpPr>
          <p:grpSpPr>
            <a:xfrm rot="10800000">
              <a:off x="7140242" y="4518883"/>
              <a:ext cx="1592468" cy="600138"/>
              <a:chOff x="3868459" y="2395802"/>
              <a:chExt cx="5232677" cy="1971990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348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49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50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51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52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53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54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55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56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57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58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59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60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6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62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63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64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65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66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367" name="Gerade Verbindung 366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368" name="Ellipse 367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69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70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71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72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73" name="Ellipse 372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74" name="Ellipse 373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75" name="Ellipse 374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376" name="Ellipse 375"/>
              <p:cNvSpPr/>
              <p:nvPr/>
            </p:nvSpPr>
            <p:spPr bwMode="auto">
              <a:xfrm>
                <a:off x="3868459" y="3786097"/>
                <a:ext cx="581692" cy="58169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pic>
        <p:nvPicPr>
          <p:cNvPr id="377" name="Grafik 376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3" y="1174489"/>
            <a:ext cx="4536504" cy="4275452"/>
          </a:xfrm>
          <a:prstGeom prst="rect">
            <a:avLst/>
          </a:prstGeom>
        </p:spPr>
      </p:pic>
      <p:grpSp>
        <p:nvGrpSpPr>
          <p:cNvPr id="378" name="Gruppieren 377"/>
          <p:cNvGrpSpPr/>
          <p:nvPr/>
        </p:nvGrpSpPr>
        <p:grpSpPr>
          <a:xfrm>
            <a:off x="7043892" y="1471234"/>
            <a:ext cx="1748389" cy="809039"/>
            <a:chOff x="7043892" y="1471234"/>
            <a:chExt cx="1748389" cy="809039"/>
          </a:xfrm>
          <a:effectLst/>
        </p:grpSpPr>
        <p:sp>
          <p:nvSpPr>
            <p:cNvPr id="379" name="Abgerundetes Rechteck 378"/>
            <p:cNvSpPr/>
            <p:nvPr/>
          </p:nvSpPr>
          <p:spPr bwMode="auto">
            <a:xfrm>
              <a:off x="7043892" y="1471234"/>
              <a:ext cx="1748389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380" name="Gruppieren 379"/>
            <p:cNvGrpSpPr/>
            <p:nvPr/>
          </p:nvGrpSpPr>
          <p:grpSpPr>
            <a:xfrm>
              <a:off x="7136048" y="1581953"/>
              <a:ext cx="1592468" cy="600137"/>
              <a:chOff x="3868459" y="2395802"/>
              <a:chExt cx="5232677" cy="1971985"/>
            </a:xfr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381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2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3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4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5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6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7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8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0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1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2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3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4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5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6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7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8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" name="Gerade Verbindung 399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1" name="Ellipse 400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402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3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4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5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6" name="Ellipse 405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407" name="Ellipse 406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408" name="Ellipse 407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409" name="Ellipse 408"/>
              <p:cNvSpPr/>
              <p:nvPr/>
            </p:nvSpPr>
            <p:spPr bwMode="auto">
              <a:xfrm>
                <a:off x="3868459" y="378609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7" name="Gruppieren 6"/>
          <p:cNvGrpSpPr/>
          <p:nvPr/>
        </p:nvGrpSpPr>
        <p:grpSpPr>
          <a:xfrm>
            <a:off x="4355976" y="2302029"/>
            <a:ext cx="4248472" cy="1805489"/>
            <a:chOff x="4355976" y="2302029"/>
            <a:chExt cx="4248472" cy="1805489"/>
          </a:xfrm>
        </p:grpSpPr>
        <p:sp>
          <p:nvSpPr>
            <p:cNvPr id="410" name="Abgerundetes Rechteck 409"/>
            <p:cNvSpPr/>
            <p:nvPr/>
          </p:nvSpPr>
          <p:spPr bwMode="auto">
            <a:xfrm>
              <a:off x="4355976" y="2302029"/>
              <a:ext cx="4248472" cy="180548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411" name="Gruppieren 410"/>
            <p:cNvGrpSpPr/>
            <p:nvPr/>
          </p:nvGrpSpPr>
          <p:grpSpPr>
            <a:xfrm>
              <a:off x="4465949" y="2423139"/>
              <a:ext cx="4028526" cy="1518189"/>
              <a:chOff x="3868459" y="2395802"/>
              <a:chExt cx="5232677" cy="1971985"/>
            </a:xfr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412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3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4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5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6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7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8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9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0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2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3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4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5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6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7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8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9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1" name="Gerade Verbindung 430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2" name="Ellipse 431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1200" i="1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1200" baseline="-25000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2</a:t>
                </a:r>
                <a:endParaRPr lang="de-DE" sz="12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433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12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1200" baseline="-25000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434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12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1200" baseline="-25000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435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12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1200" baseline="-25000" dirty="0">
                    <a:solidFill>
                      <a:schemeClr val="bg2"/>
                    </a:solidFill>
                  </a:rPr>
                  <a:t>3</a:t>
                </a:r>
              </a:p>
            </p:txBody>
          </p:sp>
          <p:sp>
            <p:nvSpPr>
              <p:cNvPr id="436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12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1200" baseline="-25000" dirty="0">
                    <a:solidFill>
                      <a:schemeClr val="bg2"/>
                    </a:solidFill>
                  </a:rPr>
                  <a:t>4</a:t>
                </a:r>
              </a:p>
            </p:txBody>
          </p:sp>
          <p:sp>
            <p:nvSpPr>
              <p:cNvPr id="437" name="Ellipse 436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1200" i="1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1200" baseline="-25000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3</a:t>
                </a:r>
                <a:endParaRPr lang="de-DE" sz="12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438" name="Ellipse 437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1200" i="1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1200" baseline="-25000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4</a:t>
                </a:r>
                <a:endParaRPr lang="de-DE" sz="12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439" name="Ellipse 438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1200" i="1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1200" baseline="-25000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5</a:t>
                </a:r>
                <a:endParaRPr lang="de-DE" sz="12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440" name="Ellipse 439"/>
              <p:cNvSpPr/>
              <p:nvPr/>
            </p:nvSpPr>
            <p:spPr bwMode="auto">
              <a:xfrm>
                <a:off x="3868459" y="378609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1200" i="1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1200" baseline="-25000" dirty="0" smtClean="0">
                    <a:solidFill>
                      <a:schemeClr val="bg2"/>
                    </a:solidFill>
                    <a:latin typeface="Times"/>
                    <a:cs typeface="+mn-cs"/>
                  </a:rPr>
                  <a:t>1</a:t>
                </a:r>
                <a:endParaRPr lang="de-DE" sz="12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447" name="Gruppieren 446"/>
          <p:cNvGrpSpPr/>
          <p:nvPr/>
        </p:nvGrpSpPr>
        <p:grpSpPr>
          <a:xfrm>
            <a:off x="971700" y="2438513"/>
            <a:ext cx="431980" cy="359369"/>
            <a:chOff x="6605308" y="4379840"/>
            <a:chExt cx="972507" cy="809039"/>
          </a:xfrm>
        </p:grpSpPr>
        <p:sp>
          <p:nvSpPr>
            <p:cNvPr id="448" name="Abgerundetes Rechteck 447"/>
            <p:cNvSpPr/>
            <p:nvPr/>
          </p:nvSpPr>
          <p:spPr bwMode="auto">
            <a:xfrm>
              <a:off x="6605308" y="4379840"/>
              <a:ext cx="972507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pic>
          <p:nvPicPr>
            <p:cNvPr id="449" name="Grafik 4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336" y="4556464"/>
              <a:ext cx="559912" cy="490397"/>
            </a:xfrm>
            <a:prstGeom prst="rect">
              <a:avLst/>
            </a:prstGeom>
          </p:spPr>
        </p:pic>
      </p:grpSp>
      <p:grpSp>
        <p:nvGrpSpPr>
          <p:cNvPr id="450" name="Gruppieren 449"/>
          <p:cNvGrpSpPr/>
          <p:nvPr/>
        </p:nvGrpSpPr>
        <p:grpSpPr>
          <a:xfrm>
            <a:off x="467544" y="2438514"/>
            <a:ext cx="431980" cy="359369"/>
            <a:chOff x="4875361" y="4379841"/>
            <a:chExt cx="972507" cy="809039"/>
          </a:xfrm>
        </p:grpSpPr>
        <p:sp>
          <p:nvSpPr>
            <p:cNvPr id="451" name="Abgerundetes Rechteck 450"/>
            <p:cNvSpPr/>
            <p:nvPr/>
          </p:nvSpPr>
          <p:spPr bwMode="auto">
            <a:xfrm>
              <a:off x="4875361" y="4379841"/>
              <a:ext cx="972507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pic>
          <p:nvPicPr>
            <p:cNvPr id="452" name="Grafik 45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2936" y="4518883"/>
              <a:ext cx="853919" cy="515909"/>
            </a:xfrm>
            <a:prstGeom prst="rect">
              <a:avLst/>
            </a:prstGeom>
          </p:spPr>
        </p:pic>
      </p:grpSp>
      <p:sp>
        <p:nvSpPr>
          <p:cNvPr id="454" name="Textfeld 453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Training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9" name="Gerade Verbindung 3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bgerundetes Rechteck 25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241" name="Abgerundetes Rechteck 240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4" name="Abgerundetes Rechteck 243"/>
          <p:cNvSpPr/>
          <p:nvPr/>
        </p:nvSpPr>
        <p:spPr bwMode="auto">
          <a:xfrm>
            <a:off x="395536" y="238193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95536" y="242088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 smtClean="0">
                <a:latin typeface="+mn-lt"/>
                <a:cs typeface="Times New Roman" pitchFamily="18" charset="0"/>
              </a:rPr>
              <a:t>Reduction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pic>
        <p:nvPicPr>
          <p:cNvPr id="377" name="Grafik 37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3" y="1174489"/>
            <a:ext cx="4536504" cy="4275452"/>
          </a:xfrm>
          <a:prstGeom prst="rect">
            <a:avLst/>
          </a:prstGeom>
        </p:spPr>
      </p:pic>
      <p:grpSp>
        <p:nvGrpSpPr>
          <p:cNvPr id="186" name="Gruppieren 185"/>
          <p:cNvGrpSpPr/>
          <p:nvPr/>
        </p:nvGrpSpPr>
        <p:grpSpPr>
          <a:xfrm>
            <a:off x="7043891" y="2420888"/>
            <a:ext cx="1748389" cy="809039"/>
            <a:chOff x="7043891" y="2420888"/>
            <a:chExt cx="1748389" cy="809039"/>
          </a:xfrm>
          <a:solidFill>
            <a:schemeClr val="bg2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187" name="Abgerundetes Rechteck 186"/>
            <p:cNvSpPr/>
            <p:nvPr/>
          </p:nvSpPr>
          <p:spPr bwMode="auto">
            <a:xfrm>
              <a:off x="7043891" y="2420888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188" name="Gruppieren 187"/>
            <p:cNvGrpSpPr/>
            <p:nvPr/>
          </p:nvGrpSpPr>
          <p:grpSpPr>
            <a:xfrm>
              <a:off x="7291791" y="2525517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189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0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1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2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3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4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5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6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7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8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9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00" name="Gerade Verbindung 199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sp>
            <p:nvSpPr>
              <p:cNvPr id="201" name="Ellipse 200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02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3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4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5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6" name="Ellipse 205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07" name="Ellipse 206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208" name="Gruppieren 207"/>
          <p:cNvGrpSpPr/>
          <p:nvPr/>
        </p:nvGrpSpPr>
        <p:grpSpPr>
          <a:xfrm>
            <a:off x="7043886" y="3491209"/>
            <a:ext cx="1748389" cy="809039"/>
            <a:chOff x="7043886" y="3491209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09" name="Abgerundetes Rechteck 208"/>
            <p:cNvSpPr/>
            <p:nvPr/>
          </p:nvSpPr>
          <p:spPr bwMode="auto">
            <a:xfrm>
              <a:off x="7043886" y="3491209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10" name="Gruppieren 209"/>
            <p:cNvGrpSpPr/>
            <p:nvPr/>
          </p:nvGrpSpPr>
          <p:grpSpPr>
            <a:xfrm rot="10800000">
              <a:off x="7291789" y="3590865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11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2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3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4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5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6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7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8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9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0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1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2" name="Gerade Verbindung 221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223" name="Ellipse 222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24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5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6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7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8" name="Ellipse 227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29" name="Ellipse 228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230" name="Gruppieren 229"/>
          <p:cNvGrpSpPr/>
          <p:nvPr/>
        </p:nvGrpSpPr>
        <p:grpSpPr>
          <a:xfrm>
            <a:off x="7043892" y="4416596"/>
            <a:ext cx="1748389" cy="809039"/>
            <a:chOff x="7043892" y="4416596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31" name="Abgerundetes Rechteck 230"/>
            <p:cNvSpPr/>
            <p:nvPr/>
          </p:nvSpPr>
          <p:spPr bwMode="auto">
            <a:xfrm>
              <a:off x="7043892" y="4416596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32" name="Gruppieren 231"/>
            <p:cNvGrpSpPr/>
            <p:nvPr/>
          </p:nvGrpSpPr>
          <p:grpSpPr>
            <a:xfrm rot="10800000">
              <a:off x="7140242" y="4518883"/>
              <a:ext cx="1592468" cy="600138"/>
              <a:chOff x="3868459" y="2395802"/>
              <a:chExt cx="5232677" cy="1971990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33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4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5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6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7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8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9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0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3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6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7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8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9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0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1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2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3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4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5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6" name="Gerade Verbindung 255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257" name="Ellipse 256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58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9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0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1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2" name="Ellipse 261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63" name="Ellipse 262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64" name="Ellipse 263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65" name="Ellipse 264"/>
              <p:cNvSpPr/>
              <p:nvPr/>
            </p:nvSpPr>
            <p:spPr bwMode="auto">
              <a:xfrm>
                <a:off x="3868459" y="3786097"/>
                <a:ext cx="581692" cy="58169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feld 265"/>
              <p:cNvSpPr txBox="1"/>
              <p:nvPr/>
            </p:nvSpPr>
            <p:spPr>
              <a:xfrm>
                <a:off x="570242" y="3117130"/>
                <a:ext cx="3414076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𝑉</m:t>
                      </m:r>
                      <m:r>
                        <a:rPr lang="de-DE" sz="2000" b="0" i="1" smtClean="0">
                          <a:latin typeface="Cambria Math"/>
                        </a:rPr>
                        <m:t> ≔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set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of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visible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units</m:t>
                      </m:r>
                    </m:oMath>
                  </m:oMathPara>
                </a14:m>
                <a:endParaRPr lang="de-DE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de-DE" sz="2000" b="0" i="1" smtClean="0">
                          <a:latin typeface="Cambria Math"/>
                        </a:rPr>
                        <m:t> </m:t>
                      </m:r>
                      <m:r>
                        <a:rPr lang="de-DE" sz="2000" i="1">
                          <a:latin typeface="Cambria Math"/>
                        </a:rPr>
                        <m:t>≔</m:t>
                      </m:r>
                      <m:r>
                        <m:rPr>
                          <m:nor/>
                        </m:rPr>
                        <a:rPr lang="de-DE" sz="2000" i="0">
                          <a:latin typeface="Cambria Math"/>
                        </a:rPr>
                        <m:t>value</m:t>
                      </m:r>
                      <m:r>
                        <m:rPr>
                          <m:nor/>
                        </m:rPr>
                        <a:rPr lang="de-DE" sz="2000" i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i="0">
                          <a:latin typeface="Cambria Math"/>
                        </a:rPr>
                        <m:t>of</m:t>
                      </m:r>
                      <m:r>
                        <m:rPr>
                          <m:nor/>
                        </m:rPr>
                        <a:rPr lang="de-DE" sz="2000" i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unit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 </m:t>
                      </m:r>
                      <m:r>
                        <a:rPr lang="de-DE" sz="2000" i="1">
                          <a:latin typeface="Cambria Math"/>
                        </a:rPr>
                        <m:t>𝑣</m:t>
                      </m:r>
                      <m:r>
                        <a:rPr lang="de-DE" sz="2000" i="1">
                          <a:latin typeface="Cambria Math"/>
                        </a:rPr>
                        <m:t>,∀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de-DE" sz="2000" i="1">
                          <a:latin typeface="Cambria Math"/>
                        </a:rPr>
                        <m:t> </m:t>
                      </m:r>
                      <m:r>
                        <a:rPr lang="de-DE" sz="20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000" b="1" i="1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de-DE" sz="2000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de-DE" sz="2000" b="1" i="1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de-DE" sz="2000" b="1" i="1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de-DE" sz="2000" b="1" i="1">
                          <a:latin typeface="Cambria Math"/>
                          <a:ea typeface="Cambria Math"/>
                        </a:rPr>
                        <m:t>}</m:t>
                      </m:r>
                      <m:r>
                        <a:rPr lang="de-DE" sz="2000" i="1">
                          <a:latin typeface="Cambria Math"/>
                        </a:rPr>
                        <m:t>, 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endParaRPr lang="de-DE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𝐻</m:t>
                      </m:r>
                      <m:r>
                        <a:rPr lang="de-DE" sz="2000" b="0" i="1" smtClean="0">
                          <a:latin typeface="Cambria Math"/>
                        </a:rPr>
                        <m:t> ≔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set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of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hidden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units</m:t>
                      </m:r>
                    </m:oMath>
                  </m:oMathPara>
                </a14:m>
                <a:endParaRPr lang="de-DE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de-DE" sz="2000" i="1">
                          <a:latin typeface="Cambria Math"/>
                        </a:rPr>
                        <m:t> ≔</m:t>
                      </m:r>
                      <m:r>
                        <m:rPr>
                          <m:nor/>
                        </m:rPr>
                        <a:rPr lang="de-DE" sz="2000" i="0">
                          <a:latin typeface="Cambria Math"/>
                        </a:rPr>
                        <m:t>value</m:t>
                      </m:r>
                      <m:r>
                        <m:rPr>
                          <m:nor/>
                        </m:rPr>
                        <a:rPr lang="de-DE" sz="2000" i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i="0">
                          <a:latin typeface="Cambria Math"/>
                        </a:rPr>
                        <m:t>of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unit</m:t>
                      </m:r>
                      <m:r>
                        <m:rPr>
                          <m:nor/>
                        </m:rPr>
                        <a:rPr lang="de-DE" sz="2000" i="0">
                          <a:latin typeface="Cambria Math"/>
                        </a:rPr>
                        <m:t> </m:t>
                      </m:r>
                      <m:r>
                        <a:rPr lang="de-DE" sz="2000" b="0" i="1" smtClean="0">
                          <a:latin typeface="Cambria Math"/>
                        </a:rPr>
                        <m:t>h</m:t>
                      </m:r>
                      <m:r>
                        <a:rPr lang="de-DE" sz="2000" i="1">
                          <a:latin typeface="Cambria Math"/>
                        </a:rPr>
                        <m:t>, </m:t>
                      </m:r>
                      <m:r>
                        <a:rPr lang="de-DE" sz="20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</a:rPr>
                        <m:t>∀</m:t>
                      </m:r>
                      <m:r>
                        <a:rPr lang="de-DE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</a:rPr>
                        <m:t>h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de-DE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de-DE" sz="2000" i="1">
                          <a:latin typeface="Cambria Math"/>
                        </a:rPr>
                        <m:t> </m:t>
                      </m:r>
                      <m:r>
                        <a:rPr lang="de-DE" sz="20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000" b="1" i="1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de-DE" sz="2000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de-DE" sz="2000" b="1" i="1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de-DE" sz="2000" b="1" i="1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de-DE" sz="2000" b="1" i="1">
                          <a:latin typeface="Cambria Math"/>
                          <a:ea typeface="Cambria Math"/>
                        </a:rPr>
                        <m:t>}</m:t>
                      </m:r>
                      <m:r>
                        <a:rPr lang="de-DE" sz="2000" i="1">
                          <a:latin typeface="Cambria Math"/>
                        </a:rPr>
                        <m:t>, 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de-DE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de-DE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de-DE" sz="20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6" name="Textfeld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42" y="3117130"/>
                <a:ext cx="3414076" cy="2246769"/>
              </a:xfrm>
              <a:prstGeom prst="rect">
                <a:avLst/>
              </a:prstGeom>
              <a:blipFill rotWithShape="1">
                <a:blip r:embed="rId4"/>
                <a:stretch>
                  <a:fillRect b="-1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Rechteck 4"/>
          <p:cNvSpPr>
            <a:spLocks noChangeArrowheads="1"/>
          </p:cNvSpPr>
          <p:nvPr/>
        </p:nvSpPr>
        <p:spPr bwMode="auto">
          <a:xfrm>
            <a:off x="0" y="6024563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de-DE" sz="2000" dirty="0" smtClean="0">
                <a:latin typeface="Arial" charset="0"/>
              </a:rPr>
              <a:t>The </a:t>
            </a:r>
            <a:r>
              <a:rPr lang="de-DE" sz="2000" dirty="0" err="1" smtClean="0">
                <a:latin typeface="Arial" charset="0"/>
              </a:rPr>
              <a:t>next</a:t>
            </a:r>
            <a:r>
              <a:rPr lang="de-DE" sz="2000" dirty="0" smtClean="0">
                <a:latin typeface="Arial" charset="0"/>
              </a:rPr>
              <a:t> RBM </a:t>
            </a:r>
            <a:r>
              <a:rPr lang="de-DE" sz="2000" dirty="0" err="1" smtClean="0">
                <a:latin typeface="Arial" charset="0"/>
              </a:rPr>
              <a:t>layer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b="1" dirty="0" err="1" smtClean="0">
                <a:latin typeface="Arial" charset="0"/>
              </a:rPr>
              <a:t>maps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the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dependency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encoding</a:t>
            </a:r>
            <a:r>
              <a:rPr lang="de-DE" sz="2000" dirty="0" smtClean="0">
                <a:latin typeface="Arial" charset="0"/>
              </a:rPr>
              <a:t>… </a:t>
            </a:r>
            <a:endParaRPr lang="de-DE" sz="2000" b="1" i="1" dirty="0">
              <a:latin typeface="Arial" charset="0"/>
            </a:endParaRPr>
          </a:p>
        </p:txBody>
      </p:sp>
      <p:grpSp>
        <p:nvGrpSpPr>
          <p:cNvPr id="268" name="Gruppieren 267"/>
          <p:cNvGrpSpPr/>
          <p:nvPr/>
        </p:nvGrpSpPr>
        <p:grpSpPr>
          <a:xfrm>
            <a:off x="7043892" y="1471234"/>
            <a:ext cx="1748389" cy="809039"/>
            <a:chOff x="7043892" y="1471234"/>
            <a:chExt cx="1748389" cy="809039"/>
          </a:xfrm>
          <a:effectLst/>
        </p:grpSpPr>
        <p:sp>
          <p:nvSpPr>
            <p:cNvPr id="269" name="Abgerundetes Rechteck 268"/>
            <p:cNvSpPr/>
            <p:nvPr/>
          </p:nvSpPr>
          <p:spPr bwMode="auto">
            <a:xfrm>
              <a:off x="7043892" y="1471234"/>
              <a:ext cx="1748389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70" name="Gruppieren 269"/>
            <p:cNvGrpSpPr/>
            <p:nvPr/>
          </p:nvGrpSpPr>
          <p:grpSpPr>
            <a:xfrm>
              <a:off x="7136048" y="1581953"/>
              <a:ext cx="1592468" cy="600137"/>
              <a:chOff x="3868459" y="2395802"/>
              <a:chExt cx="5232677" cy="1971985"/>
            </a:xfr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71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2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3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4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5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8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9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0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1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2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3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4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5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6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8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9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0" name="Gerade Verbindung 289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1" name="Ellipse 290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92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3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4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5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6" name="Ellipse 295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97" name="Ellipse 296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98" name="Ellipse 297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99" name="Ellipse 298"/>
              <p:cNvSpPr/>
              <p:nvPr/>
            </p:nvSpPr>
            <p:spPr bwMode="auto">
              <a:xfrm>
                <a:off x="3868459" y="378609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sp>
        <p:nvSpPr>
          <p:cNvPr id="447" name="Textfeld 446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Training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5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9" name="Gerade Verbindung 3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bgerundetes Rechteck 25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241" name="Abgerundetes Rechteck 240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4" name="Abgerundetes Rechteck 243"/>
          <p:cNvSpPr/>
          <p:nvPr/>
        </p:nvSpPr>
        <p:spPr bwMode="auto">
          <a:xfrm>
            <a:off x="395536" y="238193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95536" y="242088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 smtClean="0">
                <a:latin typeface="+mn-lt"/>
                <a:cs typeface="Times New Roman" pitchFamily="18" charset="0"/>
              </a:rPr>
              <a:t>Reduction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121" name="Rechteck 4"/>
          <p:cNvSpPr>
            <a:spLocks noChangeArrowheads="1"/>
          </p:cNvSpPr>
          <p:nvPr/>
        </p:nvSpPr>
        <p:spPr bwMode="auto">
          <a:xfrm>
            <a:off x="0" y="6024563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de-DE" sz="2000" dirty="0">
                <a:latin typeface="Arial" charset="0"/>
              </a:rPr>
              <a:t>… </a:t>
            </a:r>
            <a:r>
              <a:rPr lang="de-DE" sz="2000" dirty="0" err="1" smtClean="0">
                <a:latin typeface="Arial" charset="0"/>
              </a:rPr>
              <a:t>from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the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upper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layer</a:t>
            </a:r>
            <a:r>
              <a:rPr lang="de-DE" sz="2000" dirty="0" smtClean="0">
                <a:latin typeface="Arial" charset="0"/>
              </a:rPr>
              <a:t> …</a:t>
            </a:r>
            <a:endParaRPr lang="de-DE" sz="2000" b="1" i="1" dirty="0">
              <a:latin typeface="Arial" charset="0"/>
            </a:endParaRPr>
          </a:p>
        </p:txBody>
      </p:sp>
      <p:pic>
        <p:nvPicPr>
          <p:cNvPr id="377" name="Grafik 37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3" y="1174489"/>
            <a:ext cx="4536504" cy="4275452"/>
          </a:xfrm>
          <a:prstGeom prst="rect">
            <a:avLst/>
          </a:prstGeom>
        </p:spPr>
      </p:pic>
      <p:grpSp>
        <p:nvGrpSpPr>
          <p:cNvPr id="186" name="Gruppieren 185"/>
          <p:cNvGrpSpPr/>
          <p:nvPr/>
        </p:nvGrpSpPr>
        <p:grpSpPr>
          <a:xfrm>
            <a:off x="7043891" y="2420888"/>
            <a:ext cx="1748389" cy="809039"/>
            <a:chOff x="7043891" y="2420888"/>
            <a:chExt cx="1748389" cy="809039"/>
          </a:xfrm>
          <a:solidFill>
            <a:schemeClr val="bg2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187" name="Abgerundetes Rechteck 186"/>
            <p:cNvSpPr/>
            <p:nvPr/>
          </p:nvSpPr>
          <p:spPr bwMode="auto">
            <a:xfrm>
              <a:off x="7043891" y="2420888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188" name="Gruppieren 187"/>
            <p:cNvGrpSpPr/>
            <p:nvPr/>
          </p:nvGrpSpPr>
          <p:grpSpPr>
            <a:xfrm>
              <a:off x="7291791" y="2525517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189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0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1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2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3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4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5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6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7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8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9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00" name="Gerade Verbindung 199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sp>
            <p:nvSpPr>
              <p:cNvPr id="201" name="Ellipse 200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02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3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4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5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6" name="Ellipse 205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07" name="Ellipse 206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208" name="Gruppieren 207"/>
          <p:cNvGrpSpPr/>
          <p:nvPr/>
        </p:nvGrpSpPr>
        <p:grpSpPr>
          <a:xfrm>
            <a:off x="7043886" y="3491209"/>
            <a:ext cx="1748389" cy="809039"/>
            <a:chOff x="7043886" y="3491209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09" name="Abgerundetes Rechteck 208"/>
            <p:cNvSpPr/>
            <p:nvPr/>
          </p:nvSpPr>
          <p:spPr bwMode="auto">
            <a:xfrm>
              <a:off x="7043886" y="3491209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10" name="Gruppieren 209"/>
            <p:cNvGrpSpPr/>
            <p:nvPr/>
          </p:nvGrpSpPr>
          <p:grpSpPr>
            <a:xfrm rot="10800000">
              <a:off x="7291789" y="3590865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11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2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3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4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5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6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7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8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9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0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1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2" name="Gerade Verbindung 221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223" name="Ellipse 222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24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5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6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7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8" name="Ellipse 227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29" name="Ellipse 228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230" name="Gruppieren 229"/>
          <p:cNvGrpSpPr/>
          <p:nvPr/>
        </p:nvGrpSpPr>
        <p:grpSpPr>
          <a:xfrm>
            <a:off x="7043892" y="4416596"/>
            <a:ext cx="1748389" cy="809039"/>
            <a:chOff x="7043892" y="4416596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31" name="Abgerundetes Rechteck 230"/>
            <p:cNvSpPr/>
            <p:nvPr/>
          </p:nvSpPr>
          <p:spPr bwMode="auto">
            <a:xfrm>
              <a:off x="7043892" y="4416596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32" name="Gruppieren 231"/>
            <p:cNvGrpSpPr/>
            <p:nvPr/>
          </p:nvGrpSpPr>
          <p:grpSpPr>
            <a:xfrm rot="10800000">
              <a:off x="7140242" y="4518883"/>
              <a:ext cx="1592468" cy="600138"/>
              <a:chOff x="3868459" y="2395802"/>
              <a:chExt cx="5232677" cy="1971990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33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4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5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6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7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8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9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0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3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6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7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8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9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0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1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2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3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4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5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6" name="Gerade Verbindung 255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257" name="Ellipse 256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58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9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0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1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2" name="Ellipse 261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63" name="Ellipse 262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64" name="Ellipse 263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65" name="Ellipse 264"/>
              <p:cNvSpPr/>
              <p:nvPr/>
            </p:nvSpPr>
            <p:spPr bwMode="auto">
              <a:xfrm>
                <a:off x="3868459" y="3786097"/>
                <a:ext cx="581692" cy="58169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148" name="Gruppieren 147"/>
          <p:cNvGrpSpPr/>
          <p:nvPr/>
        </p:nvGrpSpPr>
        <p:grpSpPr>
          <a:xfrm>
            <a:off x="7043892" y="1471234"/>
            <a:ext cx="1748389" cy="809039"/>
            <a:chOff x="7043892" y="1471234"/>
            <a:chExt cx="1748389" cy="809039"/>
          </a:xfrm>
          <a:effectLst/>
        </p:grpSpPr>
        <p:sp>
          <p:nvSpPr>
            <p:cNvPr id="149" name="Abgerundetes Rechteck 148"/>
            <p:cNvSpPr/>
            <p:nvPr/>
          </p:nvSpPr>
          <p:spPr bwMode="auto">
            <a:xfrm>
              <a:off x="7043892" y="1471234"/>
              <a:ext cx="1748389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150" name="Gruppieren 149"/>
            <p:cNvGrpSpPr/>
            <p:nvPr/>
          </p:nvGrpSpPr>
          <p:grpSpPr>
            <a:xfrm>
              <a:off x="7136048" y="1581953"/>
              <a:ext cx="1592468" cy="600137"/>
              <a:chOff x="3868459" y="2395802"/>
              <a:chExt cx="5232677" cy="1971985"/>
            </a:xfr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151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2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8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9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0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1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2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3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4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5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8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9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0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1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2" name="Gerade Verbindung 281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3" name="Ellipse 282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84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5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6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7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8" name="Ellipse 287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89" name="Ellipse 288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90" name="Ellipse 289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91" name="Ellipse 290"/>
              <p:cNvSpPr/>
              <p:nvPr/>
            </p:nvSpPr>
            <p:spPr bwMode="auto">
              <a:xfrm>
                <a:off x="3868459" y="378609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hteck 146"/>
              <p:cNvSpPr/>
              <p:nvPr/>
            </p:nvSpPr>
            <p:spPr>
              <a:xfrm>
                <a:off x="515541" y="3123050"/>
                <a:ext cx="3388428" cy="1833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>
                          <a:latin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/>
                        </a:rPr>
                        <m:t>sigm</m:t>
                      </m:r>
                      <m:d>
                        <m:d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de-DE" sz="20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2000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sz="200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𝑣h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000" dirty="0" smtClean="0">
                  <a:solidFill>
                    <a:schemeClr val="accent1"/>
                  </a:solidFill>
                </a:endParaRPr>
              </a:p>
              <a:p>
                <a:endParaRPr lang="de-DE" sz="2000" dirty="0">
                  <a:solidFill>
                    <a:schemeClr val="bg2">
                      <a:lumMod val="75000"/>
                    </a:schemeClr>
                  </a:solidFill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de-DE" sz="2000" i="1">
                        <a:latin typeface="Cambria Math"/>
                      </a:rPr>
                      <m:t>≔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bias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of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unit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</m:t>
                    </m:r>
                  </m:oMath>
                </a14:m>
                <a:r>
                  <a:rPr lang="de-DE" sz="2000" b="0" dirty="0" smtClean="0"/>
                  <a:t>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de-DE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𝑣h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/>
                      </a:rPr>
                      <m:t>≔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weight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of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edge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(</m:t>
                    </m:r>
                    <m:r>
                      <a:rPr lang="de-DE" sz="2000" i="1">
                        <a:latin typeface="Cambria Math"/>
                      </a:rPr>
                      <m:t>𝑣</m:t>
                    </m:r>
                    <m:r>
                      <a:rPr lang="de-DE" sz="2000" i="1">
                        <a:latin typeface="Cambria Math"/>
                      </a:rPr>
                      <m:t>,</m:t>
                    </m:r>
                    <m:r>
                      <a:rPr lang="de-DE" sz="2000" i="1">
                        <a:latin typeface="Cambria Math"/>
                      </a:rPr>
                      <m:t>h</m:t>
                    </m:r>
                    <m:r>
                      <a:rPr lang="de-DE" sz="2000" i="1">
                        <a:latin typeface="Cambria Math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bg2">
                      <a:lumMod val="75000"/>
                    </a:schemeClr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47" name="Rechteck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1" y="3123050"/>
                <a:ext cx="3388428" cy="1833900"/>
              </a:xfrm>
              <a:prstGeom prst="rect">
                <a:avLst/>
              </a:prstGeom>
              <a:blipFill rotWithShape="1">
                <a:blip r:embed="rId4"/>
                <a:stretch>
                  <a:fillRect b="-26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/>
          <p:cNvGrpSpPr/>
          <p:nvPr/>
        </p:nvGrpSpPr>
        <p:grpSpPr>
          <a:xfrm>
            <a:off x="4355976" y="2302029"/>
            <a:ext cx="4248472" cy="2207091"/>
            <a:chOff x="4355976" y="2302029"/>
            <a:chExt cx="4248472" cy="2207091"/>
          </a:xfrm>
        </p:grpSpPr>
        <p:sp>
          <p:nvSpPr>
            <p:cNvPr id="123" name="Abgerundetes Rechteck 122"/>
            <p:cNvSpPr/>
            <p:nvPr/>
          </p:nvSpPr>
          <p:spPr bwMode="auto">
            <a:xfrm>
              <a:off x="4355976" y="2302029"/>
              <a:ext cx="4248472" cy="2207091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4450152" y="2395802"/>
              <a:ext cx="4069291" cy="1969302"/>
              <a:chOff x="2051050" y="2357164"/>
              <a:chExt cx="5041900" cy="2439988"/>
            </a:xfr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128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9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0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1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2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4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5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6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7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8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Gerade Verbindung 138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0" name="Ellipse 139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2000" i="1" dirty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2000" baseline="-25000" dirty="0">
                    <a:solidFill>
                      <a:schemeClr val="bg2"/>
                    </a:solidFill>
                    <a:latin typeface="Times"/>
                    <a:cs typeface="+mn-cs"/>
                  </a:rPr>
                  <a:t>1</a:t>
                </a:r>
              </a:p>
            </p:txBody>
          </p:sp>
          <p:sp>
            <p:nvSpPr>
              <p:cNvPr id="141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20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2000" baseline="-25000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142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20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2000" baseline="-25000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143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20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2000" baseline="-25000" dirty="0">
                    <a:solidFill>
                      <a:schemeClr val="bg2"/>
                    </a:solidFill>
                  </a:rPr>
                  <a:t>3</a:t>
                </a:r>
              </a:p>
            </p:txBody>
          </p:sp>
          <p:sp>
            <p:nvSpPr>
              <p:cNvPr id="144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20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2000" baseline="-25000" dirty="0">
                    <a:solidFill>
                      <a:schemeClr val="bg2"/>
                    </a:solidFill>
                  </a:rPr>
                  <a:t>4</a:t>
                </a:r>
              </a:p>
            </p:txBody>
          </p:sp>
          <p:sp>
            <p:nvSpPr>
              <p:cNvPr id="145" name="Ellipse 144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2000" i="1" dirty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2000" baseline="-25000" dirty="0">
                    <a:solidFill>
                      <a:schemeClr val="bg2"/>
                    </a:solidFill>
                    <a:latin typeface="Times"/>
                    <a:cs typeface="+mn-cs"/>
                  </a:rPr>
                  <a:t>2</a:t>
                </a:r>
              </a:p>
            </p:txBody>
          </p:sp>
          <p:sp>
            <p:nvSpPr>
              <p:cNvPr id="146" name="Ellipse 145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2000" i="1" dirty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2000" baseline="-25000" dirty="0">
                    <a:solidFill>
                      <a:schemeClr val="bg2"/>
                    </a:solidFill>
                    <a:latin typeface="Times"/>
                    <a:cs typeface="+mn-cs"/>
                  </a:rPr>
                  <a:t>3</a:t>
                </a:r>
              </a:p>
            </p:txBody>
          </p:sp>
        </p:grpSp>
      </p:grpSp>
      <p:grpSp>
        <p:nvGrpSpPr>
          <p:cNvPr id="304" name="Gruppieren 303"/>
          <p:cNvGrpSpPr/>
          <p:nvPr/>
        </p:nvGrpSpPr>
        <p:grpSpPr>
          <a:xfrm>
            <a:off x="467544" y="2435171"/>
            <a:ext cx="431980" cy="359369"/>
            <a:chOff x="6605310" y="4379839"/>
            <a:chExt cx="972507" cy="809039"/>
          </a:xfrm>
        </p:grpSpPr>
        <p:sp>
          <p:nvSpPr>
            <p:cNvPr id="305" name="Abgerundetes Rechteck 304"/>
            <p:cNvSpPr/>
            <p:nvPr/>
          </p:nvSpPr>
          <p:spPr bwMode="auto">
            <a:xfrm>
              <a:off x="6605310" y="4379839"/>
              <a:ext cx="972507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pic>
          <p:nvPicPr>
            <p:cNvPr id="306" name="Grafik 3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336" y="4556464"/>
              <a:ext cx="559912" cy="490397"/>
            </a:xfrm>
            <a:prstGeom prst="rect">
              <a:avLst/>
            </a:prstGeom>
          </p:spPr>
        </p:pic>
      </p:grpSp>
      <p:sp>
        <p:nvSpPr>
          <p:cNvPr id="308" name="Textfeld 307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Training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9" name="Gerade Verbindung 3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bgerundetes Rechteck 25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241" name="Abgerundetes Rechteck 240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4" name="Abgerundetes Rechteck 243"/>
          <p:cNvSpPr/>
          <p:nvPr/>
        </p:nvSpPr>
        <p:spPr bwMode="auto">
          <a:xfrm>
            <a:off x="395536" y="238193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95536" y="242088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 smtClean="0">
                <a:latin typeface="+mn-lt"/>
                <a:cs typeface="Times New Roman" pitchFamily="18" charset="0"/>
              </a:rPr>
              <a:t>Reduction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121" name="Rechteck 4"/>
          <p:cNvSpPr>
            <a:spLocks noChangeArrowheads="1"/>
          </p:cNvSpPr>
          <p:nvPr/>
        </p:nvSpPr>
        <p:spPr bwMode="auto">
          <a:xfrm>
            <a:off x="0" y="6024563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de-DE" sz="2000" dirty="0">
                <a:latin typeface="Arial" charset="0"/>
              </a:rPr>
              <a:t>… </a:t>
            </a:r>
            <a:r>
              <a:rPr lang="de-DE" sz="2000" dirty="0" err="1" smtClean="0">
                <a:latin typeface="Arial" charset="0"/>
              </a:rPr>
              <a:t>to</a:t>
            </a:r>
            <a:r>
              <a:rPr lang="de-DE" sz="2000" dirty="0" smtClean="0">
                <a:latin typeface="Arial" charset="0"/>
              </a:rPr>
              <a:t> a </a:t>
            </a:r>
            <a:r>
              <a:rPr lang="de-DE" sz="2000" dirty="0" err="1" smtClean="0">
                <a:latin typeface="Arial" charset="0"/>
              </a:rPr>
              <a:t>smaller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number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of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b="1" dirty="0" err="1" smtClean="0">
                <a:latin typeface="Arial" charset="0"/>
              </a:rPr>
              <a:t>simoids</a:t>
            </a:r>
            <a:r>
              <a:rPr lang="de-DE" sz="2000" dirty="0" smtClean="0">
                <a:latin typeface="Arial" charset="0"/>
              </a:rPr>
              <a:t> … </a:t>
            </a:r>
            <a:endParaRPr lang="de-DE" sz="2000" b="1" i="1" dirty="0">
              <a:latin typeface="Arial" charset="0"/>
            </a:endParaRPr>
          </a:p>
        </p:txBody>
      </p:sp>
      <p:pic>
        <p:nvPicPr>
          <p:cNvPr id="377" name="Grafik 37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3" y="1174489"/>
            <a:ext cx="4536504" cy="4275452"/>
          </a:xfrm>
          <a:prstGeom prst="rect">
            <a:avLst/>
          </a:prstGeom>
        </p:spPr>
      </p:pic>
      <p:grpSp>
        <p:nvGrpSpPr>
          <p:cNvPr id="186" name="Gruppieren 185"/>
          <p:cNvGrpSpPr/>
          <p:nvPr/>
        </p:nvGrpSpPr>
        <p:grpSpPr>
          <a:xfrm>
            <a:off x="7043891" y="2420888"/>
            <a:ext cx="1748389" cy="809039"/>
            <a:chOff x="7043891" y="2420888"/>
            <a:chExt cx="1748389" cy="809039"/>
          </a:xfrm>
          <a:solidFill>
            <a:schemeClr val="bg2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187" name="Abgerundetes Rechteck 186"/>
            <p:cNvSpPr/>
            <p:nvPr/>
          </p:nvSpPr>
          <p:spPr bwMode="auto">
            <a:xfrm>
              <a:off x="7043891" y="2420888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188" name="Gruppieren 187"/>
            <p:cNvGrpSpPr/>
            <p:nvPr/>
          </p:nvGrpSpPr>
          <p:grpSpPr>
            <a:xfrm>
              <a:off x="7291791" y="2525517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189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0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1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2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3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4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5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6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7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8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9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00" name="Gerade Verbindung 199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sp>
            <p:nvSpPr>
              <p:cNvPr id="201" name="Ellipse 200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02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3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4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5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6" name="Ellipse 205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07" name="Ellipse 206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208" name="Gruppieren 207"/>
          <p:cNvGrpSpPr/>
          <p:nvPr/>
        </p:nvGrpSpPr>
        <p:grpSpPr>
          <a:xfrm>
            <a:off x="7043886" y="3491209"/>
            <a:ext cx="1748389" cy="809039"/>
            <a:chOff x="7043886" y="3491209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09" name="Abgerundetes Rechteck 208"/>
            <p:cNvSpPr/>
            <p:nvPr/>
          </p:nvSpPr>
          <p:spPr bwMode="auto">
            <a:xfrm>
              <a:off x="7043886" y="3491209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10" name="Gruppieren 209"/>
            <p:cNvGrpSpPr/>
            <p:nvPr/>
          </p:nvGrpSpPr>
          <p:grpSpPr>
            <a:xfrm rot="10800000">
              <a:off x="7291789" y="3590865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11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2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3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4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5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6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7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8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9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0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1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2" name="Gerade Verbindung 221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223" name="Ellipse 222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24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5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6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7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8" name="Ellipse 227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29" name="Ellipse 228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230" name="Gruppieren 229"/>
          <p:cNvGrpSpPr/>
          <p:nvPr/>
        </p:nvGrpSpPr>
        <p:grpSpPr>
          <a:xfrm>
            <a:off x="7043892" y="4416596"/>
            <a:ext cx="1748389" cy="809039"/>
            <a:chOff x="7043892" y="4416596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31" name="Abgerundetes Rechteck 230"/>
            <p:cNvSpPr/>
            <p:nvPr/>
          </p:nvSpPr>
          <p:spPr bwMode="auto">
            <a:xfrm>
              <a:off x="7043892" y="4416596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32" name="Gruppieren 231"/>
            <p:cNvGrpSpPr/>
            <p:nvPr/>
          </p:nvGrpSpPr>
          <p:grpSpPr>
            <a:xfrm rot="10800000">
              <a:off x="7140242" y="4518883"/>
              <a:ext cx="1592468" cy="600138"/>
              <a:chOff x="3868459" y="2395802"/>
              <a:chExt cx="5232677" cy="1971990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33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4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5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6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7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8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9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0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3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6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7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8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9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0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1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2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3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4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5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6" name="Gerade Verbindung 255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257" name="Ellipse 256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58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9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0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1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2" name="Ellipse 261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63" name="Ellipse 262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64" name="Ellipse 263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65" name="Ellipse 264"/>
              <p:cNvSpPr/>
              <p:nvPr/>
            </p:nvSpPr>
            <p:spPr bwMode="auto">
              <a:xfrm>
                <a:off x="3868459" y="3786097"/>
                <a:ext cx="581692" cy="58169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148" name="Gruppieren 147"/>
          <p:cNvGrpSpPr/>
          <p:nvPr/>
        </p:nvGrpSpPr>
        <p:grpSpPr>
          <a:xfrm>
            <a:off x="7043892" y="1471234"/>
            <a:ext cx="1748389" cy="809039"/>
            <a:chOff x="7043892" y="1471234"/>
            <a:chExt cx="1748389" cy="809039"/>
          </a:xfrm>
          <a:effectLst/>
        </p:grpSpPr>
        <p:sp>
          <p:nvSpPr>
            <p:cNvPr id="149" name="Abgerundetes Rechteck 148"/>
            <p:cNvSpPr/>
            <p:nvPr/>
          </p:nvSpPr>
          <p:spPr bwMode="auto">
            <a:xfrm>
              <a:off x="7043892" y="1471234"/>
              <a:ext cx="1748389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150" name="Gruppieren 149"/>
            <p:cNvGrpSpPr/>
            <p:nvPr/>
          </p:nvGrpSpPr>
          <p:grpSpPr>
            <a:xfrm>
              <a:off x="7136048" y="1581953"/>
              <a:ext cx="1592468" cy="600137"/>
              <a:chOff x="3868459" y="2395802"/>
              <a:chExt cx="5232677" cy="1971985"/>
            </a:xfr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151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2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8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9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0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1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2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3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4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5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8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9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0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1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2" name="Gerade Verbindung 281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3" name="Ellipse 282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84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5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6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7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8" name="Ellipse 287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89" name="Ellipse 288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90" name="Ellipse 289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91" name="Ellipse 290"/>
              <p:cNvSpPr/>
              <p:nvPr/>
            </p:nvSpPr>
            <p:spPr bwMode="auto">
              <a:xfrm>
                <a:off x="3868459" y="378609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hteck 146"/>
              <p:cNvSpPr/>
              <p:nvPr/>
            </p:nvSpPr>
            <p:spPr>
              <a:xfrm>
                <a:off x="515541" y="3123050"/>
                <a:ext cx="3388428" cy="1833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>
                          <a:latin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/>
                        </a:rPr>
                        <m:t>sigm</m:t>
                      </m:r>
                      <m:d>
                        <m:d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de-DE" sz="20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2000" i="1">
                                  <a:latin typeface="Cambria Math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sz="200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𝑣h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000" dirty="0" smtClean="0">
                  <a:solidFill>
                    <a:schemeClr val="accent1"/>
                  </a:solidFill>
                </a:endParaRPr>
              </a:p>
              <a:p>
                <a:endParaRPr lang="de-DE" sz="2000" dirty="0">
                  <a:solidFill>
                    <a:schemeClr val="bg2">
                      <a:lumMod val="75000"/>
                    </a:schemeClr>
                  </a:solidFill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de-DE" sz="2000" i="1">
                        <a:latin typeface="Cambria Math"/>
                      </a:rPr>
                      <m:t>≔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bias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of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unit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</m:t>
                    </m:r>
                  </m:oMath>
                </a14:m>
                <a:r>
                  <a:rPr lang="de-DE" sz="2000" b="0" dirty="0" smtClean="0"/>
                  <a:t>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de-DE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𝑣h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/>
                      </a:rPr>
                      <m:t>≔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weight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of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edge</m:t>
                    </m:r>
                    <m:r>
                      <m:rPr>
                        <m:nor/>
                      </m:rPr>
                      <a:rPr lang="de-DE" sz="2000">
                        <a:latin typeface="Cambria Math"/>
                      </a:rPr>
                      <m:t> (</m:t>
                    </m:r>
                    <m:r>
                      <a:rPr lang="de-DE" sz="2000" i="1">
                        <a:latin typeface="Cambria Math"/>
                      </a:rPr>
                      <m:t>𝑣</m:t>
                    </m:r>
                    <m:r>
                      <a:rPr lang="de-DE" sz="2000" i="1">
                        <a:latin typeface="Cambria Math"/>
                      </a:rPr>
                      <m:t>,</m:t>
                    </m:r>
                    <m:r>
                      <a:rPr lang="de-DE" sz="2000" i="1">
                        <a:latin typeface="Cambria Math"/>
                      </a:rPr>
                      <m:t>h</m:t>
                    </m:r>
                    <m:r>
                      <a:rPr lang="de-DE" sz="2000" i="1">
                        <a:latin typeface="Cambria Math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bg2">
                      <a:lumMod val="75000"/>
                    </a:schemeClr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47" name="Rechteck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1" y="3123050"/>
                <a:ext cx="3388428" cy="1833900"/>
              </a:xfrm>
              <a:prstGeom prst="rect">
                <a:avLst/>
              </a:prstGeom>
              <a:blipFill rotWithShape="1">
                <a:blip r:embed="rId4"/>
                <a:stretch>
                  <a:fillRect b="-26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4355976" y="2302029"/>
            <a:ext cx="4248472" cy="2207091"/>
            <a:chOff x="4355976" y="2302029"/>
            <a:chExt cx="4248472" cy="2207091"/>
          </a:xfrm>
        </p:grpSpPr>
        <p:sp>
          <p:nvSpPr>
            <p:cNvPr id="123" name="Abgerundetes Rechteck 122"/>
            <p:cNvSpPr/>
            <p:nvPr/>
          </p:nvSpPr>
          <p:spPr bwMode="auto">
            <a:xfrm>
              <a:off x="4355976" y="2302029"/>
              <a:ext cx="4248472" cy="2207091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4450152" y="2395802"/>
              <a:ext cx="4069291" cy="1969302"/>
              <a:chOff x="2051050" y="2357164"/>
              <a:chExt cx="5041900" cy="2439988"/>
            </a:xfr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128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9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0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1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2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4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5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6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7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8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Gerade Verbindung 138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0" name="Ellipse 139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2000" i="1" dirty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2000" baseline="-25000" dirty="0">
                    <a:solidFill>
                      <a:schemeClr val="bg2"/>
                    </a:solidFill>
                    <a:latin typeface="Times"/>
                    <a:cs typeface="+mn-cs"/>
                  </a:rPr>
                  <a:t>1</a:t>
                </a:r>
              </a:p>
            </p:txBody>
          </p:sp>
          <p:sp>
            <p:nvSpPr>
              <p:cNvPr id="141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20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2000" baseline="-25000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142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20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2000" baseline="-25000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143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20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2000" baseline="-25000" dirty="0">
                    <a:solidFill>
                      <a:schemeClr val="bg2"/>
                    </a:solidFill>
                  </a:rPr>
                  <a:t>3</a:t>
                </a:r>
              </a:p>
            </p:txBody>
          </p:sp>
          <p:sp>
            <p:nvSpPr>
              <p:cNvPr id="144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20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2000" baseline="-25000" dirty="0">
                    <a:solidFill>
                      <a:schemeClr val="bg2"/>
                    </a:solidFill>
                  </a:rPr>
                  <a:t>4</a:t>
                </a:r>
              </a:p>
            </p:txBody>
          </p:sp>
          <p:sp>
            <p:nvSpPr>
              <p:cNvPr id="145" name="Ellipse 144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2000" i="1" dirty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2000" baseline="-25000" dirty="0">
                    <a:solidFill>
                      <a:schemeClr val="bg2"/>
                    </a:solidFill>
                    <a:latin typeface="Times"/>
                    <a:cs typeface="+mn-cs"/>
                  </a:rPr>
                  <a:t>2</a:t>
                </a:r>
              </a:p>
            </p:txBody>
          </p:sp>
          <p:sp>
            <p:nvSpPr>
              <p:cNvPr id="146" name="Ellipse 145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2000" i="1" dirty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2000" baseline="-25000" dirty="0">
                    <a:solidFill>
                      <a:schemeClr val="bg2"/>
                    </a:solidFill>
                    <a:latin typeface="Times"/>
                    <a:cs typeface="+mn-cs"/>
                  </a:rPr>
                  <a:t>3</a:t>
                </a:r>
              </a:p>
            </p:txBody>
          </p:sp>
        </p:grpSp>
      </p:grpSp>
      <p:grpSp>
        <p:nvGrpSpPr>
          <p:cNvPr id="298" name="Gruppieren 297"/>
          <p:cNvGrpSpPr/>
          <p:nvPr/>
        </p:nvGrpSpPr>
        <p:grpSpPr>
          <a:xfrm>
            <a:off x="971700" y="2438513"/>
            <a:ext cx="431980" cy="359369"/>
            <a:chOff x="6605308" y="4379840"/>
            <a:chExt cx="972507" cy="809039"/>
          </a:xfrm>
        </p:grpSpPr>
        <p:sp>
          <p:nvSpPr>
            <p:cNvPr id="299" name="Abgerundetes Rechteck 298"/>
            <p:cNvSpPr/>
            <p:nvPr/>
          </p:nvSpPr>
          <p:spPr bwMode="auto">
            <a:xfrm>
              <a:off x="6605308" y="4379840"/>
              <a:ext cx="972507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pic>
          <p:nvPicPr>
            <p:cNvPr id="300" name="Grafik 2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336" y="4556464"/>
              <a:ext cx="559912" cy="490397"/>
            </a:xfrm>
            <a:prstGeom prst="rect">
              <a:avLst/>
            </a:prstGeom>
          </p:spPr>
        </p:pic>
      </p:grpSp>
      <p:grpSp>
        <p:nvGrpSpPr>
          <p:cNvPr id="301" name="Gruppieren 300"/>
          <p:cNvGrpSpPr/>
          <p:nvPr/>
        </p:nvGrpSpPr>
        <p:grpSpPr>
          <a:xfrm>
            <a:off x="467544" y="2435171"/>
            <a:ext cx="431980" cy="359369"/>
            <a:chOff x="6605310" y="4379839"/>
            <a:chExt cx="972507" cy="809039"/>
          </a:xfrm>
        </p:grpSpPr>
        <p:sp>
          <p:nvSpPr>
            <p:cNvPr id="302" name="Abgerundetes Rechteck 301"/>
            <p:cNvSpPr/>
            <p:nvPr/>
          </p:nvSpPr>
          <p:spPr bwMode="auto">
            <a:xfrm>
              <a:off x="6605310" y="4379839"/>
              <a:ext cx="972507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pic>
          <p:nvPicPr>
            <p:cNvPr id="303" name="Grafik 30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336" y="4556464"/>
              <a:ext cx="559912" cy="490397"/>
            </a:xfrm>
            <a:prstGeom prst="rect">
              <a:avLst/>
            </a:prstGeom>
          </p:spPr>
        </p:pic>
      </p:grpSp>
      <p:sp>
        <p:nvSpPr>
          <p:cNvPr id="305" name="Textfeld 304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Training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8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9" name="Gerade Verbindung 3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bgerundetes Rechteck 25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241" name="Abgerundetes Rechteck 240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4" name="Abgerundetes Rechteck 243"/>
          <p:cNvSpPr/>
          <p:nvPr/>
        </p:nvSpPr>
        <p:spPr bwMode="auto">
          <a:xfrm>
            <a:off x="395536" y="238193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95536" y="242088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 smtClean="0">
                <a:latin typeface="+mn-lt"/>
                <a:cs typeface="Times New Roman" pitchFamily="18" charset="0"/>
              </a:rPr>
              <a:t>Reduction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121" name="Rechteck 4"/>
          <p:cNvSpPr>
            <a:spLocks noChangeArrowheads="1"/>
          </p:cNvSpPr>
          <p:nvPr/>
        </p:nvSpPr>
        <p:spPr bwMode="auto">
          <a:xfrm>
            <a:off x="0" y="6024563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de-DE" sz="2000" dirty="0" smtClean="0">
                <a:latin typeface="Arial" charset="0"/>
              </a:rPr>
              <a:t>… </a:t>
            </a:r>
            <a:r>
              <a:rPr lang="de-DE" sz="2000" dirty="0" err="1" smtClean="0">
                <a:latin typeface="Arial" charset="0"/>
              </a:rPr>
              <a:t>which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can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be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trained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faster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than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the</a:t>
            </a:r>
            <a:r>
              <a:rPr lang="de-DE" sz="2000" dirty="0" smtClean="0">
                <a:latin typeface="Arial" charset="0"/>
              </a:rPr>
              <a:t> top </a:t>
            </a:r>
            <a:r>
              <a:rPr lang="de-DE" sz="2000" dirty="0" err="1" smtClean="0">
                <a:latin typeface="Arial" charset="0"/>
              </a:rPr>
              <a:t>layer</a:t>
            </a:r>
            <a:endParaRPr lang="de-DE" sz="2000" b="1" i="1" dirty="0">
              <a:latin typeface="Arial" charset="0"/>
            </a:endParaRPr>
          </a:p>
        </p:txBody>
      </p:sp>
      <p:pic>
        <p:nvPicPr>
          <p:cNvPr id="377" name="Grafik 37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3" y="1174489"/>
            <a:ext cx="4536504" cy="4275452"/>
          </a:xfrm>
          <a:prstGeom prst="rect">
            <a:avLst/>
          </a:prstGeom>
        </p:spPr>
      </p:pic>
      <p:grpSp>
        <p:nvGrpSpPr>
          <p:cNvPr id="186" name="Gruppieren 185"/>
          <p:cNvGrpSpPr/>
          <p:nvPr/>
        </p:nvGrpSpPr>
        <p:grpSpPr>
          <a:xfrm>
            <a:off x="7043891" y="2420888"/>
            <a:ext cx="1748389" cy="809039"/>
            <a:chOff x="7043891" y="2420888"/>
            <a:chExt cx="1748389" cy="809039"/>
          </a:xfrm>
          <a:solidFill>
            <a:schemeClr val="bg2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187" name="Abgerundetes Rechteck 186"/>
            <p:cNvSpPr/>
            <p:nvPr/>
          </p:nvSpPr>
          <p:spPr bwMode="auto">
            <a:xfrm>
              <a:off x="7043891" y="2420888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188" name="Gruppieren 187"/>
            <p:cNvGrpSpPr/>
            <p:nvPr/>
          </p:nvGrpSpPr>
          <p:grpSpPr>
            <a:xfrm>
              <a:off x="7291791" y="2525517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189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0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1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2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3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4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5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6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7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8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9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00" name="Gerade Verbindung 199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sp>
            <p:nvSpPr>
              <p:cNvPr id="201" name="Ellipse 200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02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3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4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5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6" name="Ellipse 205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07" name="Ellipse 206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208" name="Gruppieren 207"/>
          <p:cNvGrpSpPr/>
          <p:nvPr/>
        </p:nvGrpSpPr>
        <p:grpSpPr>
          <a:xfrm>
            <a:off x="7043886" y="3491209"/>
            <a:ext cx="1748389" cy="809039"/>
            <a:chOff x="7043886" y="3491209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09" name="Abgerundetes Rechteck 208"/>
            <p:cNvSpPr/>
            <p:nvPr/>
          </p:nvSpPr>
          <p:spPr bwMode="auto">
            <a:xfrm>
              <a:off x="7043886" y="3491209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10" name="Gruppieren 209"/>
            <p:cNvGrpSpPr/>
            <p:nvPr/>
          </p:nvGrpSpPr>
          <p:grpSpPr>
            <a:xfrm rot="10800000">
              <a:off x="7291789" y="3590865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11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2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3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4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5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6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7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8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9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0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1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2" name="Gerade Verbindung 221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223" name="Ellipse 222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24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5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6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7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8" name="Ellipse 227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29" name="Ellipse 228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230" name="Gruppieren 229"/>
          <p:cNvGrpSpPr/>
          <p:nvPr/>
        </p:nvGrpSpPr>
        <p:grpSpPr>
          <a:xfrm>
            <a:off x="7043892" y="4416596"/>
            <a:ext cx="1748389" cy="809039"/>
            <a:chOff x="7043892" y="4416596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31" name="Abgerundetes Rechteck 230"/>
            <p:cNvSpPr/>
            <p:nvPr/>
          </p:nvSpPr>
          <p:spPr bwMode="auto">
            <a:xfrm>
              <a:off x="7043892" y="4416596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32" name="Gruppieren 231"/>
            <p:cNvGrpSpPr/>
            <p:nvPr/>
          </p:nvGrpSpPr>
          <p:grpSpPr>
            <a:xfrm rot="10800000">
              <a:off x="7140242" y="4518883"/>
              <a:ext cx="1592468" cy="600138"/>
              <a:chOff x="3868459" y="2395802"/>
              <a:chExt cx="5232677" cy="1971990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33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4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5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6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7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8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9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0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3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6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7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8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9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0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1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2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3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4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5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6" name="Gerade Verbindung 255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257" name="Ellipse 256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58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9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0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1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2" name="Ellipse 261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63" name="Ellipse 262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64" name="Ellipse 263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65" name="Ellipse 264"/>
              <p:cNvSpPr/>
              <p:nvPr/>
            </p:nvSpPr>
            <p:spPr bwMode="auto">
              <a:xfrm>
                <a:off x="3868459" y="3786097"/>
                <a:ext cx="581692" cy="58169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152" name="Gruppieren 151"/>
          <p:cNvGrpSpPr/>
          <p:nvPr/>
        </p:nvGrpSpPr>
        <p:grpSpPr>
          <a:xfrm>
            <a:off x="7043892" y="1471234"/>
            <a:ext cx="1748389" cy="809039"/>
            <a:chOff x="7043892" y="1471234"/>
            <a:chExt cx="1748389" cy="809039"/>
          </a:xfrm>
          <a:effectLst/>
        </p:grpSpPr>
        <p:sp>
          <p:nvSpPr>
            <p:cNvPr id="153" name="Abgerundetes Rechteck 152"/>
            <p:cNvSpPr/>
            <p:nvPr/>
          </p:nvSpPr>
          <p:spPr bwMode="auto">
            <a:xfrm>
              <a:off x="7043892" y="1471234"/>
              <a:ext cx="1748389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66" name="Gruppieren 265"/>
            <p:cNvGrpSpPr/>
            <p:nvPr/>
          </p:nvGrpSpPr>
          <p:grpSpPr>
            <a:xfrm>
              <a:off x="7136048" y="1581953"/>
              <a:ext cx="1592468" cy="600137"/>
              <a:chOff x="3868459" y="2395802"/>
              <a:chExt cx="5232677" cy="1971985"/>
            </a:xfr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67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8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9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0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1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2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3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4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5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8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9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0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1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2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3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4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5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6" name="Gerade Verbindung 285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7" name="Ellipse 286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88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9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0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1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2" name="Ellipse 291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93" name="Ellipse 292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94" name="Ellipse 293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95" name="Ellipse 294"/>
              <p:cNvSpPr/>
              <p:nvPr/>
            </p:nvSpPr>
            <p:spPr bwMode="auto">
              <a:xfrm>
                <a:off x="3868459" y="378609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sp>
        <p:nvSpPr>
          <p:cNvPr id="148" name="Textfeld 61"/>
          <p:cNvSpPr txBox="1">
            <a:spLocks noChangeArrowheads="1"/>
          </p:cNvSpPr>
          <p:nvPr/>
        </p:nvSpPr>
        <p:spPr bwMode="auto">
          <a:xfrm>
            <a:off x="407660" y="3091319"/>
            <a:ext cx="1598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de-DE" sz="2000" dirty="0" err="1">
                <a:latin typeface="Cambria Math" pitchFamily="18" charset="0"/>
                <a:ea typeface="Cambria Math" pitchFamily="18" charset="0"/>
              </a:rPr>
              <a:t>Local</a:t>
            </a:r>
            <a:r>
              <a:rPr lang="de-DE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de-DE" sz="2000" dirty="0" err="1">
                <a:latin typeface="Cambria Math" pitchFamily="18" charset="0"/>
                <a:ea typeface="Cambria Math" pitchFamily="18" charset="0"/>
              </a:rPr>
              <a:t>Energy</a:t>
            </a:r>
            <a:endParaRPr lang="de-DE" sz="2000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hteck 149"/>
              <p:cNvSpPr/>
              <p:nvPr/>
            </p:nvSpPr>
            <p:spPr>
              <a:xfrm>
                <a:off x="407660" y="3636180"/>
                <a:ext cx="3390800" cy="8392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de-DE" sz="20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de-DE" sz="2000" i="1">
                          <a:latin typeface="Cambria Math"/>
                        </a:rPr>
                        <m:t> ≔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000" b="0" i="1" smtClean="0">
                              <a:latin typeface="Cambria Math"/>
                            </a:rPr>
                            <m:t>h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𝑣h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de-DE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i="1">
                              <a:latin typeface="Cambria Math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50" name="Rechteck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0" y="3636180"/>
                <a:ext cx="3390800" cy="839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hteck 150"/>
              <p:cNvSpPr/>
              <p:nvPr/>
            </p:nvSpPr>
            <p:spPr>
              <a:xfrm>
                <a:off x="349150" y="4391899"/>
                <a:ext cx="3507820" cy="8392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de-DE" sz="2000" i="1">
                          <a:latin typeface="Cambria Math"/>
                        </a:rPr>
                        <m:t> ≔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000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𝑣h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de-DE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51" name="Rechteck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50" y="4391899"/>
                <a:ext cx="3507820" cy="839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/>
          <p:cNvGrpSpPr/>
          <p:nvPr/>
        </p:nvGrpSpPr>
        <p:grpSpPr>
          <a:xfrm>
            <a:off x="4355976" y="2302029"/>
            <a:ext cx="4248472" cy="2207091"/>
            <a:chOff x="4355976" y="2302029"/>
            <a:chExt cx="4248472" cy="2207091"/>
          </a:xfrm>
        </p:grpSpPr>
        <p:sp>
          <p:nvSpPr>
            <p:cNvPr id="123" name="Abgerundetes Rechteck 122"/>
            <p:cNvSpPr/>
            <p:nvPr/>
          </p:nvSpPr>
          <p:spPr bwMode="auto">
            <a:xfrm>
              <a:off x="4355976" y="2302029"/>
              <a:ext cx="4248472" cy="2207091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4450152" y="2395802"/>
              <a:ext cx="4069291" cy="1969302"/>
              <a:chOff x="2051050" y="2357164"/>
              <a:chExt cx="5041900" cy="2439988"/>
            </a:xfr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128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9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0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1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2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4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5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6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7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8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Gerade Verbindung 138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0" name="Ellipse 139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2000" i="1" dirty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2000" baseline="-25000" dirty="0">
                    <a:solidFill>
                      <a:schemeClr val="bg2"/>
                    </a:solidFill>
                    <a:latin typeface="Times"/>
                    <a:cs typeface="+mn-cs"/>
                  </a:rPr>
                  <a:t>1</a:t>
                </a:r>
              </a:p>
            </p:txBody>
          </p:sp>
          <p:sp>
            <p:nvSpPr>
              <p:cNvPr id="141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20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2000" baseline="-25000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142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20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2000" baseline="-25000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143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20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2000" baseline="-25000" dirty="0">
                    <a:solidFill>
                      <a:schemeClr val="bg2"/>
                    </a:solidFill>
                  </a:rPr>
                  <a:t>3</a:t>
                </a:r>
              </a:p>
            </p:txBody>
          </p:sp>
          <p:sp>
            <p:nvSpPr>
              <p:cNvPr id="144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de-DE" sz="2000" i="1" dirty="0">
                    <a:solidFill>
                      <a:schemeClr val="bg2"/>
                    </a:solidFill>
                  </a:rPr>
                  <a:t>v</a:t>
                </a:r>
                <a:r>
                  <a:rPr lang="de-DE" sz="2000" baseline="-25000" dirty="0">
                    <a:solidFill>
                      <a:schemeClr val="bg2"/>
                    </a:solidFill>
                  </a:rPr>
                  <a:t>4</a:t>
                </a:r>
              </a:p>
            </p:txBody>
          </p:sp>
          <p:sp>
            <p:nvSpPr>
              <p:cNvPr id="145" name="Ellipse 144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2000" i="1" dirty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2000" baseline="-25000" dirty="0">
                    <a:solidFill>
                      <a:schemeClr val="bg2"/>
                    </a:solidFill>
                    <a:latin typeface="Times"/>
                    <a:cs typeface="+mn-cs"/>
                  </a:rPr>
                  <a:t>2</a:t>
                </a:r>
              </a:p>
            </p:txBody>
          </p:sp>
          <p:sp>
            <p:nvSpPr>
              <p:cNvPr id="146" name="Ellipse 145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de-DE" sz="2000" i="1" dirty="0">
                    <a:solidFill>
                      <a:schemeClr val="bg2"/>
                    </a:solidFill>
                    <a:latin typeface="Times"/>
                    <a:cs typeface="+mn-cs"/>
                  </a:rPr>
                  <a:t>h</a:t>
                </a:r>
                <a:r>
                  <a:rPr lang="de-DE" sz="2000" baseline="-25000" dirty="0">
                    <a:solidFill>
                      <a:schemeClr val="bg2"/>
                    </a:solidFill>
                    <a:latin typeface="Times"/>
                    <a:cs typeface="+mn-cs"/>
                  </a:rPr>
                  <a:t>3</a:t>
                </a:r>
              </a:p>
            </p:txBody>
          </p:sp>
        </p:grpSp>
      </p:grpSp>
      <p:grpSp>
        <p:nvGrpSpPr>
          <p:cNvPr id="302" name="Gruppieren 301"/>
          <p:cNvGrpSpPr/>
          <p:nvPr/>
        </p:nvGrpSpPr>
        <p:grpSpPr>
          <a:xfrm>
            <a:off x="971700" y="2438513"/>
            <a:ext cx="431980" cy="359369"/>
            <a:chOff x="6605308" y="4379840"/>
            <a:chExt cx="972507" cy="809039"/>
          </a:xfrm>
        </p:grpSpPr>
        <p:sp>
          <p:nvSpPr>
            <p:cNvPr id="303" name="Abgerundetes Rechteck 302"/>
            <p:cNvSpPr/>
            <p:nvPr/>
          </p:nvSpPr>
          <p:spPr bwMode="auto">
            <a:xfrm>
              <a:off x="6605308" y="4379840"/>
              <a:ext cx="972507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pic>
          <p:nvPicPr>
            <p:cNvPr id="304" name="Grafik 3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336" y="4556464"/>
              <a:ext cx="559912" cy="490397"/>
            </a:xfrm>
            <a:prstGeom prst="rect">
              <a:avLst/>
            </a:prstGeom>
          </p:spPr>
        </p:pic>
      </p:grpSp>
      <p:grpSp>
        <p:nvGrpSpPr>
          <p:cNvPr id="305" name="Gruppieren 304"/>
          <p:cNvGrpSpPr/>
          <p:nvPr/>
        </p:nvGrpSpPr>
        <p:grpSpPr>
          <a:xfrm>
            <a:off x="467544" y="2435171"/>
            <a:ext cx="431980" cy="359369"/>
            <a:chOff x="6605310" y="4379839"/>
            <a:chExt cx="972507" cy="809039"/>
          </a:xfrm>
        </p:grpSpPr>
        <p:sp>
          <p:nvSpPr>
            <p:cNvPr id="306" name="Abgerundetes Rechteck 305"/>
            <p:cNvSpPr/>
            <p:nvPr/>
          </p:nvSpPr>
          <p:spPr bwMode="auto">
            <a:xfrm>
              <a:off x="6605310" y="4379839"/>
              <a:ext cx="972507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pic>
          <p:nvPicPr>
            <p:cNvPr id="307" name="Grafik 30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336" y="4556464"/>
              <a:ext cx="559912" cy="490397"/>
            </a:xfrm>
            <a:prstGeom prst="rect">
              <a:avLst/>
            </a:prstGeom>
          </p:spPr>
        </p:pic>
      </p:grpSp>
      <p:sp>
        <p:nvSpPr>
          <p:cNvPr id="309" name="Textfeld 308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Training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9" name="Gerade Verbindung 3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bgerundetes Rechteck 25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241" name="Abgerundetes Rechteck 240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4" name="Abgerundetes Rechteck 243"/>
          <p:cNvSpPr/>
          <p:nvPr/>
        </p:nvSpPr>
        <p:spPr bwMode="auto">
          <a:xfrm>
            <a:off x="395536" y="238193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95536" y="242088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latin typeface="+mn-lt"/>
                <a:cs typeface="Times New Roman" pitchFamily="18" charset="0"/>
              </a:rPr>
              <a:t>U</a:t>
            </a:r>
            <a:r>
              <a:rPr lang="de-DE" sz="2000" b="1" dirty="0" err="1" smtClean="0">
                <a:latin typeface="+mn-lt"/>
                <a:cs typeface="Times New Roman" pitchFamily="18" charset="0"/>
              </a:rPr>
              <a:t>nrolling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121" name="Rechteck 4"/>
          <p:cNvSpPr>
            <a:spLocks noChangeArrowheads="1"/>
          </p:cNvSpPr>
          <p:nvPr/>
        </p:nvSpPr>
        <p:spPr bwMode="auto">
          <a:xfrm>
            <a:off x="0" y="6024563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de-DE" sz="2000" dirty="0" smtClean="0">
                <a:latin typeface="Arial" charset="0"/>
              </a:rPr>
              <a:t>The </a:t>
            </a:r>
            <a:r>
              <a:rPr lang="de-DE" sz="2000" b="1" dirty="0" err="1" smtClean="0">
                <a:latin typeface="Arial" charset="0"/>
              </a:rPr>
              <a:t>symmetric</a:t>
            </a:r>
            <a:r>
              <a:rPr lang="de-DE" sz="2000" b="1" dirty="0" smtClean="0">
                <a:latin typeface="Arial" charset="0"/>
              </a:rPr>
              <a:t> </a:t>
            </a:r>
            <a:r>
              <a:rPr lang="de-DE" sz="2000" b="1" dirty="0" err="1" smtClean="0">
                <a:latin typeface="Arial" charset="0"/>
              </a:rPr>
              <a:t>topology</a:t>
            </a:r>
            <a:r>
              <a:rPr lang="de-DE" sz="2000" b="1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allows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us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to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skip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further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training</a:t>
            </a:r>
            <a:r>
              <a:rPr lang="de-DE" sz="2000" dirty="0">
                <a:latin typeface="Arial" charset="0"/>
              </a:rPr>
              <a:t>.</a:t>
            </a:r>
            <a:r>
              <a:rPr lang="de-DE" sz="2000" dirty="0" smtClean="0">
                <a:latin typeface="Arial" charset="0"/>
              </a:rPr>
              <a:t> </a:t>
            </a:r>
            <a:endParaRPr lang="de-DE" sz="2000" b="1" i="1" dirty="0">
              <a:latin typeface="Arial" charset="0"/>
            </a:endParaRPr>
          </a:p>
        </p:txBody>
      </p:sp>
      <p:pic>
        <p:nvPicPr>
          <p:cNvPr id="377" name="Grafik 37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3" y="1174489"/>
            <a:ext cx="4536504" cy="4275452"/>
          </a:xfrm>
          <a:prstGeom prst="rect">
            <a:avLst/>
          </a:prstGeom>
        </p:spPr>
      </p:pic>
      <p:grpSp>
        <p:nvGrpSpPr>
          <p:cNvPr id="186" name="Gruppieren 185"/>
          <p:cNvGrpSpPr/>
          <p:nvPr/>
        </p:nvGrpSpPr>
        <p:grpSpPr>
          <a:xfrm>
            <a:off x="7043891" y="2420888"/>
            <a:ext cx="1748389" cy="809039"/>
            <a:chOff x="7043891" y="2420888"/>
            <a:chExt cx="1748389" cy="809039"/>
          </a:xfrm>
          <a:solidFill>
            <a:schemeClr val="bg2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187" name="Abgerundetes Rechteck 186"/>
            <p:cNvSpPr/>
            <p:nvPr/>
          </p:nvSpPr>
          <p:spPr bwMode="auto">
            <a:xfrm>
              <a:off x="7043891" y="2420888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188" name="Gruppieren 187"/>
            <p:cNvGrpSpPr/>
            <p:nvPr/>
          </p:nvGrpSpPr>
          <p:grpSpPr>
            <a:xfrm>
              <a:off x="7291791" y="2525517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189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0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1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2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3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4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5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6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7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8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9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00" name="Gerade Verbindung 199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sp>
            <p:nvSpPr>
              <p:cNvPr id="201" name="Ellipse 200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02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3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4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5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6" name="Ellipse 205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07" name="Ellipse 206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208" name="Gruppieren 207"/>
          <p:cNvGrpSpPr/>
          <p:nvPr/>
        </p:nvGrpSpPr>
        <p:grpSpPr>
          <a:xfrm>
            <a:off x="7043886" y="3491209"/>
            <a:ext cx="1748389" cy="809039"/>
            <a:chOff x="7043886" y="3491209"/>
            <a:chExt cx="1748389" cy="809039"/>
          </a:xfrm>
          <a:solidFill>
            <a:schemeClr val="bg2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09" name="Abgerundetes Rechteck 208"/>
            <p:cNvSpPr/>
            <p:nvPr/>
          </p:nvSpPr>
          <p:spPr bwMode="auto">
            <a:xfrm>
              <a:off x="7043886" y="3491209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10" name="Gruppieren 209"/>
            <p:cNvGrpSpPr/>
            <p:nvPr/>
          </p:nvGrpSpPr>
          <p:grpSpPr>
            <a:xfrm rot="10800000">
              <a:off x="7291789" y="3590865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11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2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3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4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5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6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7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8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9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0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1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2" name="Gerade Verbindung 221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sp>
            <p:nvSpPr>
              <p:cNvPr id="223" name="Ellipse 222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24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5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6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7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8" name="Ellipse 227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29" name="Ellipse 228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230" name="Gruppieren 229"/>
          <p:cNvGrpSpPr/>
          <p:nvPr/>
        </p:nvGrpSpPr>
        <p:grpSpPr>
          <a:xfrm>
            <a:off x="7043892" y="4416596"/>
            <a:ext cx="1748389" cy="809039"/>
            <a:chOff x="7043892" y="4416596"/>
            <a:chExt cx="1748389" cy="809039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31" name="Abgerundetes Rechteck 230"/>
            <p:cNvSpPr/>
            <p:nvPr/>
          </p:nvSpPr>
          <p:spPr bwMode="auto">
            <a:xfrm>
              <a:off x="7043892" y="4416596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>
                  <a:alpha val="2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32" name="Gruppieren 231"/>
            <p:cNvGrpSpPr/>
            <p:nvPr/>
          </p:nvGrpSpPr>
          <p:grpSpPr>
            <a:xfrm rot="10800000">
              <a:off x="7140242" y="4518883"/>
              <a:ext cx="1592468" cy="600138"/>
              <a:chOff x="3868459" y="2395802"/>
              <a:chExt cx="5232677" cy="1971990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33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4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5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6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7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8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9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0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3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6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7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8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9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0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1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2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3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4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5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6" name="Gerade Verbindung 255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  <a:extLst/>
            </p:spPr>
          </p:cxnSp>
          <p:sp>
            <p:nvSpPr>
              <p:cNvPr id="257" name="Ellipse 256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58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9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0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1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grpFill/>
              <a:ln w="12700" algn="ctr">
                <a:solidFill>
                  <a:schemeClr val="tx1">
                    <a:alpha val="22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2" name="Ellipse 261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63" name="Ellipse 262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64" name="Ellipse 263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65" name="Ellipse 264"/>
              <p:cNvSpPr/>
              <p:nvPr/>
            </p:nvSpPr>
            <p:spPr bwMode="auto">
              <a:xfrm>
                <a:off x="3868459" y="3786097"/>
                <a:ext cx="581692" cy="581695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alpha val="2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152" name="Gruppieren 151"/>
          <p:cNvGrpSpPr/>
          <p:nvPr/>
        </p:nvGrpSpPr>
        <p:grpSpPr>
          <a:xfrm>
            <a:off x="7043892" y="1471234"/>
            <a:ext cx="1748389" cy="809039"/>
            <a:chOff x="7043892" y="1471234"/>
            <a:chExt cx="1748389" cy="809039"/>
          </a:xfrm>
          <a:effectLst/>
        </p:grpSpPr>
        <p:sp>
          <p:nvSpPr>
            <p:cNvPr id="153" name="Abgerundetes Rechteck 152"/>
            <p:cNvSpPr/>
            <p:nvPr/>
          </p:nvSpPr>
          <p:spPr bwMode="auto">
            <a:xfrm>
              <a:off x="7043892" y="1471234"/>
              <a:ext cx="1748389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66" name="Gruppieren 265"/>
            <p:cNvGrpSpPr/>
            <p:nvPr/>
          </p:nvGrpSpPr>
          <p:grpSpPr>
            <a:xfrm>
              <a:off x="7136048" y="1581953"/>
              <a:ext cx="1592468" cy="600137"/>
              <a:chOff x="3868459" y="2395802"/>
              <a:chExt cx="5232677" cy="1971985"/>
            </a:xfr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67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8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9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0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1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2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3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4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5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8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9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0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1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2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3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4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5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6" name="Gerade Verbindung 285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7" name="Ellipse 286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88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9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0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1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2" name="Ellipse 291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93" name="Ellipse 292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94" name="Ellipse 293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95" name="Ellipse 294"/>
              <p:cNvSpPr/>
              <p:nvPr/>
            </p:nvSpPr>
            <p:spPr bwMode="auto">
              <a:xfrm>
                <a:off x="3868459" y="378609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sp>
        <p:nvSpPr>
          <p:cNvPr id="165" name="Textfeld 164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Training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9" name="Gerade Verbindung 3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bgerundetes Rechteck 25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241" name="Abgerundetes Rechteck 240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4" name="Abgerundetes Rechteck 243"/>
          <p:cNvSpPr/>
          <p:nvPr/>
        </p:nvSpPr>
        <p:spPr bwMode="auto">
          <a:xfrm>
            <a:off x="395536" y="238193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95536" y="242088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latin typeface="+mn-lt"/>
                <a:cs typeface="Times New Roman" pitchFamily="18" charset="0"/>
              </a:rPr>
              <a:t>U</a:t>
            </a:r>
            <a:r>
              <a:rPr lang="de-DE" sz="2000" b="1" dirty="0" err="1" smtClean="0">
                <a:latin typeface="+mn-lt"/>
                <a:cs typeface="Times New Roman" pitchFamily="18" charset="0"/>
              </a:rPr>
              <a:t>nrolling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pic>
        <p:nvPicPr>
          <p:cNvPr id="377" name="Grafik 37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3" y="1174489"/>
            <a:ext cx="4536504" cy="4275452"/>
          </a:xfrm>
          <a:prstGeom prst="rect">
            <a:avLst/>
          </a:prstGeom>
        </p:spPr>
      </p:pic>
      <p:grpSp>
        <p:nvGrpSpPr>
          <p:cNvPr id="186" name="Gruppieren 185"/>
          <p:cNvGrpSpPr/>
          <p:nvPr/>
        </p:nvGrpSpPr>
        <p:grpSpPr>
          <a:xfrm>
            <a:off x="7043891" y="2420888"/>
            <a:ext cx="1748389" cy="809039"/>
            <a:chOff x="7043891" y="2420888"/>
            <a:chExt cx="1748389" cy="809039"/>
          </a:xfrm>
          <a:solidFill>
            <a:schemeClr val="bg2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187" name="Abgerundetes Rechteck 186"/>
            <p:cNvSpPr/>
            <p:nvPr/>
          </p:nvSpPr>
          <p:spPr bwMode="auto">
            <a:xfrm>
              <a:off x="7043891" y="2420888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188" name="Gruppieren 187"/>
            <p:cNvGrpSpPr/>
            <p:nvPr/>
          </p:nvGrpSpPr>
          <p:grpSpPr>
            <a:xfrm>
              <a:off x="7291791" y="2525517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189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0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1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2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3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4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5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6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7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8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199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00" name="Gerade Verbindung 199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sp>
            <p:nvSpPr>
              <p:cNvPr id="201" name="Ellipse 200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02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3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4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5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6" name="Ellipse 205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07" name="Ellipse 206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208" name="Gruppieren 207"/>
          <p:cNvGrpSpPr/>
          <p:nvPr/>
        </p:nvGrpSpPr>
        <p:grpSpPr>
          <a:xfrm>
            <a:off x="7043886" y="3491209"/>
            <a:ext cx="1748389" cy="809039"/>
            <a:chOff x="7043886" y="3491209"/>
            <a:chExt cx="1748389" cy="809039"/>
          </a:xfrm>
          <a:solidFill>
            <a:schemeClr val="bg2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09" name="Abgerundetes Rechteck 208"/>
            <p:cNvSpPr/>
            <p:nvPr/>
          </p:nvSpPr>
          <p:spPr bwMode="auto">
            <a:xfrm>
              <a:off x="7043886" y="3491209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10" name="Gruppieren 209"/>
            <p:cNvGrpSpPr/>
            <p:nvPr/>
          </p:nvGrpSpPr>
          <p:grpSpPr>
            <a:xfrm rot="10800000">
              <a:off x="7291789" y="3590865"/>
              <a:ext cx="1252587" cy="606180"/>
              <a:chOff x="2051050" y="2357164"/>
              <a:chExt cx="5041900" cy="2439988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11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3600450" cy="1677988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2" name="Gerade Verbindung 5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3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6011863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4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5292725" y="2730227"/>
                <a:ext cx="719138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5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3851275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6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4572000" y="2730227"/>
                <a:ext cx="720725" cy="1706562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7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3132138" y="2717527"/>
                <a:ext cx="719137" cy="17049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8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19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2411413" y="2730227"/>
                <a:ext cx="3600450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0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3851275" y="2744514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1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3132138" y="2744514"/>
                <a:ext cx="2160587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22" name="Gerade Verbindung 221"/>
              <p:cNvCxnSpPr>
                <a:cxnSpLocks noChangeShapeType="1"/>
              </p:cNvCxnSpPr>
              <p:nvPr/>
            </p:nvCxnSpPr>
            <p:spPr bwMode="auto">
              <a:xfrm flipH="1">
                <a:off x="4572000" y="2747689"/>
                <a:ext cx="2160588" cy="169227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sp>
            <p:nvSpPr>
              <p:cNvPr id="223" name="Ellipse 222"/>
              <p:cNvSpPr/>
              <p:nvPr/>
            </p:nvSpPr>
            <p:spPr bwMode="auto">
              <a:xfrm>
                <a:off x="2771775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24" name="Ellipse 7"/>
              <p:cNvSpPr>
                <a:spLocks noChangeArrowheads="1"/>
              </p:cNvSpPr>
              <p:nvPr/>
            </p:nvSpPr>
            <p:spPr bwMode="auto">
              <a:xfrm>
                <a:off x="2051050" y="23698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5" name="Ellipse 8"/>
              <p:cNvSpPr>
                <a:spLocks noChangeArrowheads="1"/>
              </p:cNvSpPr>
              <p:nvPr/>
            </p:nvSpPr>
            <p:spPr bwMode="auto">
              <a:xfrm>
                <a:off x="3492500" y="2369864"/>
                <a:ext cx="719138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6" name="Ellipse 9"/>
              <p:cNvSpPr>
                <a:spLocks noChangeArrowheads="1"/>
              </p:cNvSpPr>
              <p:nvPr/>
            </p:nvSpPr>
            <p:spPr bwMode="auto">
              <a:xfrm>
                <a:off x="4932363" y="2357164"/>
                <a:ext cx="719137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7" name="Ellipse 10"/>
              <p:cNvSpPr>
                <a:spLocks noChangeArrowheads="1"/>
              </p:cNvSpPr>
              <p:nvPr/>
            </p:nvSpPr>
            <p:spPr bwMode="auto">
              <a:xfrm>
                <a:off x="6372225" y="2357164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20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8" name="Ellipse 227"/>
              <p:cNvSpPr/>
              <p:nvPr/>
            </p:nvSpPr>
            <p:spPr bwMode="auto">
              <a:xfrm>
                <a:off x="4211638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29" name="Ellipse 228"/>
              <p:cNvSpPr/>
              <p:nvPr/>
            </p:nvSpPr>
            <p:spPr bwMode="auto">
              <a:xfrm>
                <a:off x="5651500" y="4076427"/>
                <a:ext cx="720725" cy="7207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20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230" name="Gruppieren 229"/>
          <p:cNvGrpSpPr/>
          <p:nvPr/>
        </p:nvGrpSpPr>
        <p:grpSpPr>
          <a:xfrm>
            <a:off x="7043892" y="4416596"/>
            <a:ext cx="1748389" cy="809039"/>
            <a:chOff x="7043892" y="4416596"/>
            <a:chExt cx="1748389" cy="809039"/>
          </a:xfrm>
          <a:solidFill>
            <a:schemeClr val="bg2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31" name="Abgerundetes Rechteck 230"/>
            <p:cNvSpPr/>
            <p:nvPr/>
          </p:nvSpPr>
          <p:spPr bwMode="auto">
            <a:xfrm>
              <a:off x="7043892" y="4416596"/>
              <a:ext cx="1748389" cy="809039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32" name="Gruppieren 231"/>
            <p:cNvGrpSpPr/>
            <p:nvPr/>
          </p:nvGrpSpPr>
          <p:grpSpPr>
            <a:xfrm rot="10800000">
              <a:off x="7140242" y="4518883"/>
              <a:ext cx="1592468" cy="600138"/>
              <a:chOff x="3868459" y="2395802"/>
              <a:chExt cx="5232677" cy="1971990"/>
            </a:xfrm>
            <a:grpFill/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33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4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5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6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7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8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39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0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3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6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7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8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49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0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1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2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3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4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5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256" name="Gerade Verbindung 255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sp>
            <p:nvSpPr>
              <p:cNvPr id="257" name="Ellipse 256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58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9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0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1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2" name="Ellipse 261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63" name="Ellipse 262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64" name="Ellipse 263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65" name="Ellipse 264"/>
              <p:cNvSpPr/>
              <p:nvPr/>
            </p:nvSpPr>
            <p:spPr bwMode="auto">
              <a:xfrm>
                <a:off x="3868459" y="3786097"/>
                <a:ext cx="581692" cy="58169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grpSp>
        <p:nvGrpSpPr>
          <p:cNvPr id="152" name="Gruppieren 151"/>
          <p:cNvGrpSpPr/>
          <p:nvPr/>
        </p:nvGrpSpPr>
        <p:grpSpPr>
          <a:xfrm>
            <a:off x="7043892" y="1471234"/>
            <a:ext cx="1748389" cy="809039"/>
            <a:chOff x="7043892" y="1471234"/>
            <a:chExt cx="1748389" cy="809039"/>
          </a:xfrm>
          <a:effectLst/>
        </p:grpSpPr>
        <p:sp>
          <p:nvSpPr>
            <p:cNvPr id="153" name="Abgerundetes Rechteck 152"/>
            <p:cNvSpPr/>
            <p:nvPr/>
          </p:nvSpPr>
          <p:spPr bwMode="auto">
            <a:xfrm>
              <a:off x="7043892" y="1471234"/>
              <a:ext cx="1748389" cy="80903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grpSp>
          <p:nvGrpSpPr>
            <p:cNvPr id="266" name="Gruppieren 265"/>
            <p:cNvGrpSpPr/>
            <p:nvPr/>
          </p:nvGrpSpPr>
          <p:grpSpPr>
            <a:xfrm>
              <a:off x="7136048" y="1581953"/>
              <a:ext cx="1592468" cy="600137"/>
              <a:chOff x="3868459" y="2395802"/>
              <a:chExt cx="5232677" cy="1971985"/>
            </a:xfr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grpSpPr>
          <p:cxnSp>
            <p:nvCxnSpPr>
              <p:cNvPr id="267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7030479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8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5902821" y="2696899"/>
                <a:ext cx="2906187" cy="14185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9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228596" y="2784294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0" name="Gerade Verbindung 20"/>
              <p:cNvCxnSpPr>
                <a:cxnSpLocks noChangeShapeType="1"/>
              </p:cNvCxnSpPr>
              <p:nvPr/>
            </p:nvCxnSpPr>
            <p:spPr bwMode="auto">
              <a:xfrm>
                <a:off x="4740358" y="2711113"/>
                <a:ext cx="4068650" cy="14043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1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749617"/>
                <a:ext cx="4068010" cy="13131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2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4160587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3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4159023" y="2711113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4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4160587" y="2807423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5" name="Gerade Verbindung 32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2905904" cy="13542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" name="Gerade Verbindung 5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" name="Gerade Verbindung 14"/>
              <p:cNvCxnSpPr>
                <a:cxnSpLocks noChangeShapeType="1"/>
              </p:cNvCxnSpPr>
              <p:nvPr/>
            </p:nvCxnSpPr>
            <p:spPr bwMode="auto">
              <a:xfrm flipH="1">
                <a:off x="7646903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8" name="Gerade Verbindung 15"/>
              <p:cNvCxnSpPr>
                <a:cxnSpLocks noChangeShapeType="1"/>
              </p:cNvCxnSpPr>
              <p:nvPr/>
            </p:nvCxnSpPr>
            <p:spPr bwMode="auto">
              <a:xfrm>
                <a:off x="7066491" y="2696899"/>
                <a:ext cx="58041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9" name="Gerade Verbindung 16"/>
              <p:cNvCxnSpPr>
                <a:cxnSpLocks noChangeShapeType="1"/>
              </p:cNvCxnSpPr>
              <p:nvPr/>
            </p:nvCxnSpPr>
            <p:spPr bwMode="auto">
              <a:xfrm>
                <a:off x="5903104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0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6484798" y="2696899"/>
                <a:ext cx="581693" cy="1377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1" name="Gerade Verbindung 20"/>
              <p:cNvCxnSpPr>
                <a:cxnSpLocks noChangeShapeType="1"/>
              </p:cNvCxnSpPr>
              <p:nvPr/>
            </p:nvCxnSpPr>
            <p:spPr bwMode="auto">
              <a:xfrm flipH="1">
                <a:off x="5322692" y="2686649"/>
                <a:ext cx="580412" cy="137607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2" name="Gerade Verbindung 21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3" name="Gerade Verbindung 24"/>
              <p:cNvCxnSpPr>
                <a:cxnSpLocks noChangeShapeType="1"/>
              </p:cNvCxnSpPr>
              <p:nvPr/>
            </p:nvCxnSpPr>
            <p:spPr bwMode="auto">
              <a:xfrm>
                <a:off x="4740999" y="2696899"/>
                <a:ext cx="2905904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4" name="Gerade Verbindung 27"/>
              <p:cNvCxnSpPr>
                <a:cxnSpLocks noChangeShapeType="1"/>
              </p:cNvCxnSpPr>
              <p:nvPr/>
            </p:nvCxnSpPr>
            <p:spPr bwMode="auto">
              <a:xfrm>
                <a:off x="5903104" y="2708430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5" name="Gerade Verbindung 28"/>
              <p:cNvCxnSpPr>
                <a:cxnSpLocks noChangeShapeType="1"/>
              </p:cNvCxnSpPr>
              <p:nvPr/>
            </p:nvCxnSpPr>
            <p:spPr bwMode="auto">
              <a:xfrm flipH="1">
                <a:off x="5322692" y="2708430"/>
                <a:ext cx="1743798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6" name="Gerade Verbindung 285"/>
              <p:cNvCxnSpPr>
                <a:cxnSpLocks noChangeShapeType="1"/>
              </p:cNvCxnSpPr>
              <p:nvPr/>
            </p:nvCxnSpPr>
            <p:spPr bwMode="auto">
              <a:xfrm flipH="1">
                <a:off x="6484798" y="2710993"/>
                <a:ext cx="1743799" cy="13658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7" name="Ellipse 286"/>
              <p:cNvSpPr/>
              <p:nvPr/>
            </p:nvSpPr>
            <p:spPr bwMode="auto">
              <a:xfrm>
                <a:off x="5031845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88" name="Ellipse 7"/>
              <p:cNvSpPr>
                <a:spLocks noChangeArrowheads="1"/>
              </p:cNvSpPr>
              <p:nvPr/>
            </p:nvSpPr>
            <p:spPr bwMode="auto">
              <a:xfrm>
                <a:off x="4450152" y="240605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9" name="Ellipse 8"/>
              <p:cNvSpPr>
                <a:spLocks noChangeArrowheads="1"/>
              </p:cNvSpPr>
              <p:nvPr/>
            </p:nvSpPr>
            <p:spPr bwMode="auto">
              <a:xfrm>
                <a:off x="5613539" y="2406052"/>
                <a:ext cx="58041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0" name="Ellipse 9"/>
              <p:cNvSpPr>
                <a:spLocks noChangeArrowheads="1"/>
              </p:cNvSpPr>
              <p:nvPr/>
            </p:nvSpPr>
            <p:spPr bwMode="auto">
              <a:xfrm>
                <a:off x="6775645" y="2395802"/>
                <a:ext cx="580412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1" name="Ellipse 10"/>
              <p:cNvSpPr>
                <a:spLocks noChangeArrowheads="1"/>
              </p:cNvSpPr>
              <p:nvPr/>
            </p:nvSpPr>
            <p:spPr bwMode="auto">
              <a:xfrm>
                <a:off x="7937750" y="2395802"/>
                <a:ext cx="581693" cy="581694"/>
              </a:xfrm>
              <a:prstGeom prst="ellipse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de-DE" sz="1600" baseline="-25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2" name="Ellipse 291"/>
              <p:cNvSpPr/>
              <p:nvPr/>
            </p:nvSpPr>
            <p:spPr bwMode="auto">
              <a:xfrm>
                <a:off x="6193951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93" name="Ellipse 292"/>
              <p:cNvSpPr/>
              <p:nvPr/>
            </p:nvSpPr>
            <p:spPr bwMode="auto">
              <a:xfrm>
                <a:off x="7356056" y="3783410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94" name="Ellipse 293"/>
              <p:cNvSpPr/>
              <p:nvPr/>
            </p:nvSpPr>
            <p:spPr bwMode="auto">
              <a:xfrm>
                <a:off x="8519443" y="378597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  <p:sp>
            <p:nvSpPr>
              <p:cNvPr id="295" name="Ellipse 294"/>
              <p:cNvSpPr/>
              <p:nvPr/>
            </p:nvSpPr>
            <p:spPr bwMode="auto">
              <a:xfrm>
                <a:off x="3868459" y="3786093"/>
                <a:ext cx="581693" cy="58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de-DE" sz="1600" baseline="-25000" dirty="0">
                  <a:solidFill>
                    <a:schemeClr val="bg2"/>
                  </a:solidFill>
                  <a:latin typeface="Times"/>
                  <a:cs typeface="+mn-cs"/>
                </a:endParaRPr>
              </a:p>
            </p:txBody>
          </p:sp>
        </p:grpSp>
      </p:grpSp>
      <p:sp>
        <p:nvSpPr>
          <p:cNvPr id="120" name="Rechteck 4"/>
          <p:cNvSpPr>
            <a:spLocks noChangeArrowheads="1"/>
          </p:cNvSpPr>
          <p:nvPr/>
        </p:nvSpPr>
        <p:spPr bwMode="auto">
          <a:xfrm>
            <a:off x="0" y="6024563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de-DE" sz="2000" dirty="0" smtClean="0">
                <a:latin typeface="Arial" charset="0"/>
              </a:rPr>
              <a:t>The </a:t>
            </a:r>
            <a:r>
              <a:rPr lang="de-DE" sz="2000" b="1" dirty="0" err="1" smtClean="0">
                <a:latin typeface="Arial" charset="0"/>
              </a:rPr>
              <a:t>symmetric</a:t>
            </a:r>
            <a:r>
              <a:rPr lang="de-DE" sz="2000" b="1" dirty="0" smtClean="0">
                <a:latin typeface="Arial" charset="0"/>
              </a:rPr>
              <a:t> </a:t>
            </a:r>
            <a:r>
              <a:rPr lang="de-DE" sz="2000" b="1" dirty="0" err="1" smtClean="0">
                <a:latin typeface="Arial" charset="0"/>
              </a:rPr>
              <a:t>topology</a:t>
            </a:r>
            <a:r>
              <a:rPr lang="de-DE" sz="2000" b="1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allows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us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to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skip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further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training</a:t>
            </a:r>
            <a:r>
              <a:rPr lang="de-DE" sz="2000" dirty="0">
                <a:latin typeface="Arial" charset="0"/>
              </a:rPr>
              <a:t>.</a:t>
            </a:r>
            <a:r>
              <a:rPr lang="de-DE" sz="2000" dirty="0" smtClean="0">
                <a:latin typeface="Arial" charset="0"/>
              </a:rPr>
              <a:t> </a:t>
            </a:r>
            <a:endParaRPr lang="de-DE" sz="2000" b="1" i="1" dirty="0">
              <a:latin typeface="Arial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Training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hteck 2"/>
          <p:cNvSpPr/>
          <p:nvPr/>
        </p:nvSpPr>
        <p:spPr>
          <a:xfrm>
            <a:off x="1" y="6024563"/>
            <a:ext cx="9144000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err="1">
                <a:latin typeface="+mj-lt"/>
                <a:cs typeface="Times New Roman" pitchFamily="18" charset="0"/>
              </a:rPr>
              <a:t>D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imensionality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reduction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techinques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like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PCA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…  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22719" y="414407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e-DE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Gerade Verbindung mit Pfeil 29"/>
          <p:cNvCxnSpPr/>
          <p:nvPr/>
        </p:nvCxnSpPr>
        <p:spPr bwMode="auto">
          <a:xfrm>
            <a:off x="1422719" y="4135512"/>
            <a:ext cx="230425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/>
          <p:cNvCxnSpPr/>
          <p:nvPr/>
        </p:nvCxnSpPr>
        <p:spPr bwMode="auto">
          <a:xfrm flipV="1">
            <a:off x="1422719" y="2204864"/>
            <a:ext cx="0" cy="193064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/>
          <p:cNvSpPr txBox="1"/>
          <p:nvPr/>
        </p:nvSpPr>
        <p:spPr>
          <a:xfrm>
            <a:off x="802101" y="2908578"/>
            <a:ext cx="620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e-DE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" name="Grafik 40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29" y="2348880"/>
            <a:ext cx="1994235" cy="1642616"/>
          </a:xfrm>
          <a:prstGeom prst="rect">
            <a:avLst/>
          </a:prstGeom>
          <a:solidFill>
            <a:schemeClr val="accent1"/>
          </a:solidFill>
        </p:spPr>
      </p:pic>
      <p:cxnSp>
        <p:nvCxnSpPr>
          <p:cNvPr id="11" name="Gerade Verbindung 10"/>
          <p:cNvCxnSpPr/>
          <p:nvPr/>
        </p:nvCxnSpPr>
        <p:spPr bwMode="auto">
          <a:xfrm flipV="1">
            <a:off x="1577729" y="2564904"/>
            <a:ext cx="1994235" cy="12481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feld 41"/>
          <p:cNvSpPr txBox="1"/>
          <p:nvPr/>
        </p:nvSpPr>
        <p:spPr>
          <a:xfrm>
            <a:off x="2044322" y="2039386"/>
            <a:ext cx="106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PCA</a:t>
            </a:r>
            <a:endParaRPr lang="de-DE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Abgerundetes Rechteck 42"/>
          <p:cNvSpPr/>
          <p:nvPr/>
        </p:nvSpPr>
        <p:spPr bwMode="auto">
          <a:xfrm>
            <a:off x="990671" y="1342948"/>
            <a:ext cx="3168352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044322" y="1381898"/>
            <a:ext cx="106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Dataset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45" name="Abgerundetes Rechteck 44"/>
          <p:cNvSpPr/>
          <p:nvPr/>
        </p:nvSpPr>
        <p:spPr bwMode="auto">
          <a:xfrm>
            <a:off x="5004048" y="1342948"/>
            <a:ext cx="3168352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057699" y="1381898"/>
            <a:ext cx="106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Model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</p:spTree>
    <p:extLst>
      <p:ext uri="{BB962C8B-B14F-4D97-AF65-F5344CB8AC3E}">
        <p14:creationId xmlns:p14="http://schemas.microsoft.com/office/powerpoint/2010/main" val="25210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9" name="Gerade Verbindung 3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bgerundetes Rechteck 25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50" name="Rechteck 4"/>
          <p:cNvSpPr>
            <a:spLocks noChangeArrowheads="1"/>
          </p:cNvSpPr>
          <p:nvPr/>
        </p:nvSpPr>
        <p:spPr bwMode="auto">
          <a:xfrm>
            <a:off x="0" y="6024563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de-DE" sz="2000" dirty="0" smtClean="0">
                <a:latin typeface="Arial" charset="0"/>
              </a:rPr>
              <a:t>After </a:t>
            </a:r>
            <a:r>
              <a:rPr lang="de-DE" sz="2000" dirty="0" err="1" smtClean="0">
                <a:latin typeface="Arial" charset="0"/>
              </a:rPr>
              <a:t>pretraining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b="1" dirty="0" err="1" smtClean="0">
                <a:latin typeface="Arial" charset="0"/>
              </a:rPr>
              <a:t>backpropagation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usually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finds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b="1" dirty="0" err="1" smtClean="0">
                <a:latin typeface="Arial" charset="0"/>
              </a:rPr>
              <a:t>good</a:t>
            </a:r>
            <a:r>
              <a:rPr lang="de-DE" sz="2000" b="1" dirty="0" smtClean="0">
                <a:latin typeface="Arial" charset="0"/>
              </a:rPr>
              <a:t> </a:t>
            </a:r>
            <a:r>
              <a:rPr lang="de-DE" sz="2000" b="1" dirty="0" err="1" smtClean="0">
                <a:latin typeface="Arial" charset="0"/>
              </a:rPr>
              <a:t>solutions</a:t>
            </a:r>
            <a:r>
              <a:rPr lang="de-DE" sz="2000" b="1" dirty="0" smtClean="0">
                <a:latin typeface="Arial" charset="0"/>
              </a:rPr>
              <a:t> </a:t>
            </a:r>
            <a:endParaRPr lang="de-DE" sz="2000" b="1" i="1" dirty="0"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3" y="1174489"/>
            <a:ext cx="4536504" cy="4275452"/>
          </a:xfrm>
          <a:prstGeom prst="rect">
            <a:avLst/>
          </a:prstGeom>
        </p:spPr>
      </p:pic>
      <p:sp>
        <p:nvSpPr>
          <p:cNvPr id="63" name="Abgerundetes Rechteck 62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Training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53890" y="2587619"/>
            <a:ext cx="25520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000" b="1" dirty="0" err="1" smtClean="0"/>
              <a:t>Pretraining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Top RBM (GRBM)</a:t>
            </a:r>
            <a:br>
              <a:rPr lang="de-DE" sz="2000" dirty="0" smtClean="0"/>
            </a:br>
            <a:r>
              <a:rPr lang="de-DE" sz="2000" dirty="0" err="1" smtClean="0"/>
              <a:t>Reduction</a:t>
            </a:r>
            <a:r>
              <a:rPr lang="de-DE" sz="2000" dirty="0" smtClean="0"/>
              <a:t> RBMs</a:t>
            </a:r>
            <a:br>
              <a:rPr lang="de-DE" sz="2000" dirty="0" smtClean="0"/>
            </a:br>
            <a:r>
              <a:rPr lang="de-DE" sz="2000" dirty="0" err="1" smtClean="0"/>
              <a:t>Unrolling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err="1" smtClean="0"/>
              <a:t>Finetuning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289015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9" name="Gerade Verbindung 3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bgerundetes Rechteck 25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50" name="Rechteck 4"/>
          <p:cNvSpPr>
            <a:spLocks noChangeArrowheads="1"/>
          </p:cNvSpPr>
          <p:nvPr/>
        </p:nvSpPr>
        <p:spPr bwMode="auto">
          <a:xfrm>
            <a:off x="0" y="6024563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de-DE" sz="2000" dirty="0" smtClean="0">
                <a:latin typeface="Arial" charset="0"/>
              </a:rPr>
              <a:t>The </a:t>
            </a:r>
            <a:r>
              <a:rPr lang="de-DE" sz="2000" b="1" dirty="0" err="1" smtClean="0">
                <a:latin typeface="Arial" charset="0"/>
              </a:rPr>
              <a:t>algorithmic</a:t>
            </a:r>
            <a:r>
              <a:rPr lang="de-DE" sz="2000" b="1" dirty="0" smtClean="0">
                <a:latin typeface="Arial" charset="0"/>
              </a:rPr>
              <a:t> </a:t>
            </a:r>
            <a:r>
              <a:rPr lang="de-DE" sz="2000" b="1" dirty="0" err="1" smtClean="0">
                <a:latin typeface="Arial" charset="0"/>
              </a:rPr>
              <a:t>complexity</a:t>
            </a:r>
            <a:r>
              <a:rPr lang="de-DE" sz="2000" b="1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of</a:t>
            </a:r>
            <a:r>
              <a:rPr lang="de-DE" sz="2000" dirty="0" smtClean="0">
                <a:latin typeface="Arial" charset="0"/>
              </a:rPr>
              <a:t> RBM </a:t>
            </a:r>
            <a:r>
              <a:rPr lang="de-DE" sz="2000" dirty="0" err="1" smtClean="0">
                <a:latin typeface="Arial" charset="0"/>
              </a:rPr>
              <a:t>training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depends</a:t>
            </a:r>
            <a:r>
              <a:rPr lang="de-DE" sz="2000" dirty="0" smtClean="0">
                <a:latin typeface="Arial" charset="0"/>
              </a:rPr>
              <a:t> on </a:t>
            </a:r>
            <a:r>
              <a:rPr lang="de-DE" sz="2000" dirty="0" err="1" smtClean="0">
                <a:latin typeface="Arial" charset="0"/>
              </a:rPr>
              <a:t>the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network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 err="1" smtClean="0">
                <a:latin typeface="Arial" charset="0"/>
              </a:rPr>
              <a:t>size</a:t>
            </a:r>
            <a:r>
              <a:rPr lang="de-DE" sz="2000" dirty="0" smtClean="0">
                <a:latin typeface="Arial" charset="0"/>
              </a:rPr>
              <a:t> </a:t>
            </a:r>
            <a:endParaRPr lang="de-DE" sz="2000" b="1" i="1" dirty="0"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3" y="1174489"/>
            <a:ext cx="4536504" cy="4275452"/>
          </a:xfrm>
          <a:prstGeom prst="rect">
            <a:avLst/>
          </a:prstGeom>
        </p:spPr>
      </p:pic>
      <p:sp>
        <p:nvSpPr>
          <p:cNvPr id="63" name="Abgerundetes Rechteck 62"/>
          <p:cNvSpPr/>
          <p:nvPr/>
        </p:nvSpPr>
        <p:spPr bwMode="auto">
          <a:xfrm>
            <a:off x="395536" y="1866109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5536" y="1905059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Training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53890" y="2587619"/>
            <a:ext cx="34772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000" b="1" dirty="0" err="1" smtClean="0"/>
              <a:t>Complexity</a:t>
            </a:r>
            <a:r>
              <a:rPr lang="de-DE" sz="2000" dirty="0" smtClean="0"/>
              <a:t>: O(</a:t>
            </a:r>
            <a:r>
              <a:rPr lang="de-DE" sz="2000" dirty="0" err="1" smtClean="0"/>
              <a:t>inw</a:t>
            </a:r>
            <a:r>
              <a:rPr lang="de-DE" sz="2000" dirty="0" smtClean="0"/>
              <a:t>)</a:t>
            </a:r>
            <a:br>
              <a:rPr lang="de-DE" sz="2000" dirty="0" smtClean="0"/>
            </a:br>
            <a:r>
              <a:rPr lang="de-DE" sz="2000" dirty="0" smtClean="0"/>
              <a:t>i: </a:t>
            </a:r>
            <a:r>
              <a:rPr lang="de-DE" sz="2000" dirty="0" err="1" smtClean="0"/>
              <a:t>number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iterations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n: </a:t>
            </a:r>
            <a:r>
              <a:rPr lang="de-DE" sz="2000" dirty="0" err="1" smtClean="0"/>
              <a:t>number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nodes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w: </a:t>
            </a:r>
            <a:r>
              <a:rPr lang="de-DE" sz="2000" dirty="0" err="1" smtClean="0"/>
              <a:t>number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weights</a:t>
            </a: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/>
              <a:t>Memory</a:t>
            </a:r>
            <a:r>
              <a:rPr lang="de-DE" sz="2000" dirty="0" smtClean="0"/>
              <a:t> </a:t>
            </a:r>
            <a:r>
              <a:rPr lang="de-DE" sz="2000" b="1" dirty="0" err="1" smtClean="0"/>
              <a:t>Complexity</a:t>
            </a:r>
            <a:r>
              <a:rPr lang="de-DE" sz="2000" dirty="0" smtClean="0"/>
              <a:t>: O(w)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4291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Agenda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828654199"/>
              </p:ext>
            </p:extLst>
          </p:nvPr>
        </p:nvGraphicFramePr>
        <p:xfrm>
          <a:off x="179512" y="1371600"/>
          <a:ext cx="8735888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Abgerundetes Rechteck 102"/>
          <p:cNvSpPr/>
          <p:nvPr/>
        </p:nvSpPr>
        <p:spPr bwMode="auto">
          <a:xfrm>
            <a:off x="1285603" y="3991456"/>
            <a:ext cx="6480720" cy="997598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102" name="Abgerundetes Rechteck 101"/>
          <p:cNvSpPr/>
          <p:nvPr/>
        </p:nvSpPr>
        <p:spPr bwMode="auto">
          <a:xfrm>
            <a:off x="1259632" y="2847791"/>
            <a:ext cx="6480720" cy="997598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101" name="Abgerundetes Rechteck 100"/>
          <p:cNvSpPr/>
          <p:nvPr/>
        </p:nvSpPr>
        <p:spPr bwMode="auto">
          <a:xfrm>
            <a:off x="1259632" y="1670993"/>
            <a:ext cx="6480720" cy="997598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676400" y="260350"/>
            <a:ext cx="5638800" cy="708025"/>
          </a:xfrm>
        </p:spPr>
        <p:txBody>
          <a:bodyPr/>
          <a:lstStyle/>
          <a:p>
            <a:r>
              <a:rPr lang="de-DE" dirty="0" smtClean="0"/>
              <a:t>Network Modeling</a:t>
            </a:r>
            <a:br>
              <a:rPr lang="de-DE" dirty="0" smtClean="0"/>
            </a:br>
            <a:r>
              <a:rPr lang="de-DE" b="0" dirty="0" err="1" smtClean="0"/>
              <a:t>Restricted</a:t>
            </a:r>
            <a:r>
              <a:rPr lang="de-DE" b="0" dirty="0" smtClean="0"/>
              <a:t> Boltzmann Machines (RBM)</a:t>
            </a:r>
          </a:p>
        </p:txBody>
      </p:sp>
      <p:cxnSp>
        <p:nvCxnSpPr>
          <p:cNvPr id="5" name="Gerade Verbindung 120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hteck 5"/>
          <p:cNvSpPr/>
          <p:nvPr/>
        </p:nvSpPr>
        <p:spPr>
          <a:xfrm>
            <a:off x="1116013" y="6024563"/>
            <a:ext cx="69850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de-DE" sz="2000" dirty="0" err="1" smtClean="0">
                <a:latin typeface="+mj-lt"/>
                <a:cs typeface="+mn-cs"/>
              </a:rPr>
              <a:t>How</a:t>
            </a:r>
            <a:r>
              <a:rPr lang="de-DE" sz="2000" dirty="0" smtClean="0">
                <a:latin typeface="+mj-lt"/>
                <a:cs typeface="+mn-cs"/>
              </a:rPr>
              <a:t> </a:t>
            </a:r>
            <a:r>
              <a:rPr lang="de-DE" sz="2000" dirty="0" err="1" smtClean="0">
                <a:latin typeface="+mj-lt"/>
                <a:cs typeface="+mn-cs"/>
              </a:rPr>
              <a:t>to</a:t>
            </a:r>
            <a:r>
              <a:rPr lang="de-DE" sz="2000" dirty="0" smtClean="0">
                <a:latin typeface="+mj-lt"/>
                <a:cs typeface="+mn-cs"/>
              </a:rPr>
              <a:t> </a:t>
            </a:r>
            <a:r>
              <a:rPr lang="de-DE" sz="2000" dirty="0" err="1" smtClean="0">
                <a:latin typeface="+mj-lt"/>
                <a:cs typeface="+mn-cs"/>
              </a:rPr>
              <a:t>model</a:t>
            </a:r>
            <a:r>
              <a:rPr lang="de-DE" sz="2000" dirty="0" smtClean="0">
                <a:latin typeface="+mj-lt"/>
                <a:cs typeface="+mn-cs"/>
              </a:rPr>
              <a:t> </a:t>
            </a:r>
            <a:r>
              <a:rPr lang="de-DE" sz="2000" dirty="0" err="1" smtClean="0">
                <a:latin typeface="+mj-lt"/>
                <a:cs typeface="+mn-cs"/>
              </a:rPr>
              <a:t>the</a:t>
            </a:r>
            <a:r>
              <a:rPr lang="de-DE" sz="2000" dirty="0" smtClean="0">
                <a:latin typeface="+mj-lt"/>
                <a:cs typeface="+mn-cs"/>
              </a:rPr>
              <a:t> </a:t>
            </a:r>
            <a:r>
              <a:rPr lang="de-DE" sz="2000" dirty="0" err="1" smtClean="0">
                <a:latin typeface="+mj-lt"/>
                <a:cs typeface="+mn-cs"/>
              </a:rPr>
              <a:t>topological</a:t>
            </a:r>
            <a:r>
              <a:rPr lang="de-DE" sz="2000" dirty="0" smtClean="0">
                <a:latin typeface="+mj-lt"/>
                <a:cs typeface="+mn-cs"/>
              </a:rPr>
              <a:t> </a:t>
            </a:r>
            <a:r>
              <a:rPr lang="de-DE" sz="2000" dirty="0" err="1" smtClean="0">
                <a:latin typeface="+mj-lt"/>
                <a:cs typeface="+mn-cs"/>
              </a:rPr>
              <a:t>structure</a:t>
            </a:r>
            <a:r>
              <a:rPr lang="de-DE" sz="2000" dirty="0" smtClean="0">
                <a:latin typeface="+mj-lt"/>
                <a:cs typeface="+mn-cs"/>
              </a:rPr>
              <a:t>?</a:t>
            </a:r>
            <a:endParaRPr lang="de-DE" sz="2000" dirty="0">
              <a:latin typeface="+mj-lt"/>
              <a:cs typeface="+mn-cs"/>
            </a:endParaRPr>
          </a:p>
        </p:txBody>
      </p:sp>
      <p:sp>
        <p:nvSpPr>
          <p:cNvPr id="78" name="Oval 98"/>
          <p:cNvSpPr>
            <a:spLocks noChangeArrowheads="1"/>
          </p:cNvSpPr>
          <p:nvPr/>
        </p:nvSpPr>
        <p:spPr bwMode="auto">
          <a:xfrm>
            <a:off x="4418013" y="3233738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79" name="Oval 98"/>
          <p:cNvSpPr>
            <a:spLocks noChangeArrowheads="1"/>
          </p:cNvSpPr>
          <p:nvPr/>
        </p:nvSpPr>
        <p:spPr bwMode="auto">
          <a:xfrm>
            <a:off x="5218113" y="3233738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80" name="Oval 98"/>
          <p:cNvSpPr>
            <a:spLocks noChangeArrowheads="1"/>
          </p:cNvSpPr>
          <p:nvPr/>
        </p:nvSpPr>
        <p:spPr bwMode="auto">
          <a:xfrm>
            <a:off x="6002338" y="3233738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82" name="Oval 98"/>
          <p:cNvSpPr>
            <a:spLocks noChangeArrowheads="1"/>
          </p:cNvSpPr>
          <p:nvPr/>
        </p:nvSpPr>
        <p:spPr bwMode="auto">
          <a:xfrm>
            <a:off x="4427699" y="2061842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83" name="Oval 98"/>
          <p:cNvSpPr>
            <a:spLocks noChangeArrowheads="1"/>
          </p:cNvSpPr>
          <p:nvPr/>
        </p:nvSpPr>
        <p:spPr bwMode="auto">
          <a:xfrm>
            <a:off x="5227799" y="2061842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84" name="Oval 98"/>
          <p:cNvSpPr>
            <a:spLocks noChangeArrowheads="1"/>
          </p:cNvSpPr>
          <p:nvPr/>
        </p:nvSpPr>
        <p:spPr bwMode="auto">
          <a:xfrm>
            <a:off x="6012024" y="2061842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85" name="Oval 98"/>
          <p:cNvSpPr>
            <a:spLocks noChangeArrowheads="1"/>
          </p:cNvSpPr>
          <p:nvPr/>
        </p:nvSpPr>
        <p:spPr bwMode="auto">
          <a:xfrm>
            <a:off x="6804186" y="2061842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86" name="Oval 98"/>
          <p:cNvSpPr>
            <a:spLocks noChangeArrowheads="1"/>
          </p:cNvSpPr>
          <p:nvPr/>
        </p:nvSpPr>
        <p:spPr bwMode="auto">
          <a:xfrm>
            <a:off x="3635536" y="2061842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grpSp>
        <p:nvGrpSpPr>
          <p:cNvPr id="87" name="Gruppieren 86"/>
          <p:cNvGrpSpPr/>
          <p:nvPr/>
        </p:nvGrpSpPr>
        <p:grpSpPr>
          <a:xfrm>
            <a:off x="1475656" y="1772816"/>
            <a:ext cx="1267447" cy="792088"/>
            <a:chOff x="226893" y="0"/>
            <a:chExt cx="1864260" cy="997597"/>
          </a:xfrm>
          <a:scene3d>
            <a:camera prst="orthographicFront"/>
            <a:lightRig rig="flat" dir="t"/>
          </a:scene3d>
        </p:grpSpPr>
        <p:sp>
          <p:nvSpPr>
            <p:cNvPr id="88" name="Abgerundetes Rechteck 87"/>
            <p:cNvSpPr/>
            <p:nvPr/>
          </p:nvSpPr>
          <p:spPr>
            <a:xfrm>
              <a:off x="226893" y="0"/>
              <a:ext cx="1864260" cy="997597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9" name="Abgerundetes Rechteck 4"/>
            <p:cNvSpPr/>
            <p:nvPr/>
          </p:nvSpPr>
          <p:spPr>
            <a:xfrm>
              <a:off x="256112" y="29219"/>
              <a:ext cx="1805822" cy="9391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400" kern="1200" dirty="0" smtClean="0">
                  <a:solidFill>
                    <a:schemeClr val="bg2"/>
                  </a:solidFill>
                </a:rPr>
                <a:t>S</a:t>
              </a:r>
              <a:endParaRPr lang="de-DE" sz="2400" kern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1478158" y="4093280"/>
            <a:ext cx="1267447" cy="792088"/>
            <a:chOff x="226893" y="1496396"/>
            <a:chExt cx="1864260" cy="997597"/>
          </a:xfrm>
          <a:scene3d>
            <a:camera prst="orthographicFront"/>
            <a:lightRig rig="flat" dir="t"/>
          </a:scene3d>
        </p:grpSpPr>
        <p:sp>
          <p:nvSpPr>
            <p:cNvPr id="91" name="Abgerundetes Rechteck 90"/>
            <p:cNvSpPr/>
            <p:nvPr/>
          </p:nvSpPr>
          <p:spPr>
            <a:xfrm>
              <a:off x="226893" y="1496396"/>
              <a:ext cx="1864260" cy="997597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2" name="Abgerundetes Rechteck 4"/>
            <p:cNvSpPr/>
            <p:nvPr/>
          </p:nvSpPr>
          <p:spPr>
            <a:xfrm>
              <a:off x="256112" y="1525615"/>
              <a:ext cx="1805822" cy="9391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400" kern="1200" dirty="0" smtClean="0">
                  <a:solidFill>
                    <a:schemeClr val="bg2"/>
                  </a:solidFill>
                </a:rPr>
                <a:t>E</a:t>
              </a:r>
              <a:endParaRPr lang="de-DE" sz="2400" kern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3" name="Gruppieren 92"/>
          <p:cNvGrpSpPr/>
          <p:nvPr/>
        </p:nvGrpSpPr>
        <p:grpSpPr>
          <a:xfrm>
            <a:off x="1465970" y="2944712"/>
            <a:ext cx="1267447" cy="792088"/>
            <a:chOff x="226893" y="2992793"/>
            <a:chExt cx="1864260" cy="997597"/>
          </a:xfrm>
          <a:scene3d>
            <a:camera prst="orthographicFront"/>
            <a:lightRig rig="flat" dir="t"/>
          </a:scene3d>
        </p:grpSpPr>
        <p:sp>
          <p:nvSpPr>
            <p:cNvPr id="94" name="Abgerundetes Rechteck 93"/>
            <p:cNvSpPr/>
            <p:nvPr/>
          </p:nvSpPr>
          <p:spPr>
            <a:xfrm>
              <a:off x="226893" y="2992793"/>
              <a:ext cx="1864260" cy="997597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5" name="Abgerundetes Rechteck 4"/>
            <p:cNvSpPr/>
            <p:nvPr/>
          </p:nvSpPr>
          <p:spPr>
            <a:xfrm>
              <a:off x="256112" y="3022012"/>
              <a:ext cx="1805822" cy="9391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400" kern="1200" dirty="0" smtClean="0">
                  <a:solidFill>
                    <a:schemeClr val="bg2"/>
                  </a:solidFill>
                </a:rPr>
                <a:t>TF</a:t>
              </a:r>
              <a:endParaRPr lang="de-DE" sz="2400" kern="1200" dirty="0">
                <a:solidFill>
                  <a:schemeClr val="bg2"/>
                </a:solidFill>
              </a:endParaRPr>
            </a:p>
          </p:txBody>
        </p:sp>
      </p:grpSp>
      <p:sp>
        <p:nvSpPr>
          <p:cNvPr id="42" name="Oval 98"/>
          <p:cNvSpPr>
            <a:spLocks noChangeArrowheads="1"/>
          </p:cNvSpPr>
          <p:nvPr/>
        </p:nvSpPr>
        <p:spPr bwMode="auto">
          <a:xfrm>
            <a:off x="4824801" y="3232806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43" name="Oval 98"/>
          <p:cNvSpPr>
            <a:spLocks noChangeArrowheads="1"/>
          </p:cNvSpPr>
          <p:nvPr/>
        </p:nvSpPr>
        <p:spPr bwMode="auto">
          <a:xfrm>
            <a:off x="5603864" y="3232806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44" name="Oval 98"/>
          <p:cNvSpPr>
            <a:spLocks noChangeArrowheads="1"/>
          </p:cNvSpPr>
          <p:nvPr/>
        </p:nvSpPr>
        <p:spPr bwMode="auto">
          <a:xfrm>
            <a:off x="4040721" y="2061842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45" name="Oval 98"/>
          <p:cNvSpPr>
            <a:spLocks noChangeArrowheads="1"/>
          </p:cNvSpPr>
          <p:nvPr/>
        </p:nvSpPr>
        <p:spPr bwMode="auto">
          <a:xfrm>
            <a:off x="4820935" y="2061842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46" name="Oval 98"/>
          <p:cNvSpPr>
            <a:spLocks noChangeArrowheads="1"/>
          </p:cNvSpPr>
          <p:nvPr/>
        </p:nvSpPr>
        <p:spPr bwMode="auto">
          <a:xfrm>
            <a:off x="5613258" y="2061842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47" name="Oval 98"/>
          <p:cNvSpPr>
            <a:spLocks noChangeArrowheads="1"/>
          </p:cNvSpPr>
          <p:nvPr/>
        </p:nvSpPr>
        <p:spPr bwMode="auto">
          <a:xfrm>
            <a:off x="6404777" y="2061842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48" name="Oval 98"/>
          <p:cNvSpPr>
            <a:spLocks noChangeArrowheads="1"/>
          </p:cNvSpPr>
          <p:nvPr/>
        </p:nvSpPr>
        <p:spPr bwMode="auto">
          <a:xfrm>
            <a:off x="4427293" y="4382305"/>
            <a:ext cx="215900" cy="2159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49" name="Oval 98"/>
          <p:cNvSpPr>
            <a:spLocks noChangeArrowheads="1"/>
          </p:cNvSpPr>
          <p:nvPr/>
        </p:nvSpPr>
        <p:spPr bwMode="auto">
          <a:xfrm>
            <a:off x="5227393" y="4382305"/>
            <a:ext cx="215900" cy="2159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50" name="Oval 98"/>
          <p:cNvSpPr>
            <a:spLocks noChangeArrowheads="1"/>
          </p:cNvSpPr>
          <p:nvPr/>
        </p:nvSpPr>
        <p:spPr bwMode="auto">
          <a:xfrm>
            <a:off x="6011618" y="4382305"/>
            <a:ext cx="215900" cy="2159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51" name="Oval 98"/>
          <p:cNvSpPr>
            <a:spLocks noChangeArrowheads="1"/>
          </p:cNvSpPr>
          <p:nvPr/>
        </p:nvSpPr>
        <p:spPr bwMode="auto">
          <a:xfrm>
            <a:off x="6803780" y="4382305"/>
            <a:ext cx="215900" cy="2159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52" name="Oval 98"/>
          <p:cNvSpPr>
            <a:spLocks noChangeArrowheads="1"/>
          </p:cNvSpPr>
          <p:nvPr/>
        </p:nvSpPr>
        <p:spPr bwMode="auto">
          <a:xfrm>
            <a:off x="3635130" y="4382305"/>
            <a:ext cx="215900" cy="2159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bgerundetes Rechteck 49"/>
          <p:cNvSpPr/>
          <p:nvPr/>
        </p:nvSpPr>
        <p:spPr bwMode="auto">
          <a:xfrm>
            <a:off x="1292225" y="4489450"/>
            <a:ext cx="3816350" cy="40005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3" name="Abgerundetes Rechteck 2"/>
          <p:cNvSpPr/>
          <p:nvPr/>
        </p:nvSpPr>
        <p:spPr bwMode="auto">
          <a:xfrm>
            <a:off x="1258888" y="1624013"/>
            <a:ext cx="3817937" cy="40005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cxnSp>
        <p:nvCxnSpPr>
          <p:cNvPr id="34820" name="Gerade Verbindung 3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1" name="Line 9"/>
          <p:cNvSpPr>
            <a:spLocks noChangeShapeType="1"/>
          </p:cNvSpPr>
          <p:nvPr/>
        </p:nvSpPr>
        <p:spPr bwMode="auto">
          <a:xfrm flipH="1">
            <a:off x="1587500" y="3357563"/>
            <a:ext cx="788988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822" name="Line 10"/>
          <p:cNvSpPr>
            <a:spLocks noChangeShapeType="1"/>
          </p:cNvSpPr>
          <p:nvPr/>
        </p:nvSpPr>
        <p:spPr bwMode="auto">
          <a:xfrm>
            <a:off x="3175000" y="335756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823" name="Line 11"/>
          <p:cNvSpPr>
            <a:spLocks noChangeShapeType="1"/>
          </p:cNvSpPr>
          <p:nvPr/>
        </p:nvSpPr>
        <p:spPr bwMode="auto">
          <a:xfrm>
            <a:off x="2386013" y="3357563"/>
            <a:ext cx="769937" cy="13271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824" name="Line 13"/>
          <p:cNvSpPr>
            <a:spLocks noChangeShapeType="1"/>
          </p:cNvSpPr>
          <p:nvPr/>
        </p:nvSpPr>
        <p:spPr bwMode="auto">
          <a:xfrm flipH="1">
            <a:off x="1616075" y="3357563"/>
            <a:ext cx="1550988" cy="13271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825" name="Line 14"/>
          <p:cNvSpPr>
            <a:spLocks noChangeShapeType="1"/>
          </p:cNvSpPr>
          <p:nvPr/>
        </p:nvSpPr>
        <p:spPr bwMode="auto">
          <a:xfrm flipH="1">
            <a:off x="3195638" y="3357563"/>
            <a:ext cx="768350" cy="13271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826" name="Line 23"/>
          <p:cNvSpPr>
            <a:spLocks noChangeShapeType="1"/>
          </p:cNvSpPr>
          <p:nvPr/>
        </p:nvSpPr>
        <p:spPr bwMode="auto">
          <a:xfrm>
            <a:off x="2386013" y="1931988"/>
            <a:ext cx="0" cy="13176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827" name="Line 24"/>
          <p:cNvSpPr>
            <a:spLocks noChangeShapeType="1"/>
          </p:cNvSpPr>
          <p:nvPr/>
        </p:nvSpPr>
        <p:spPr bwMode="auto">
          <a:xfrm>
            <a:off x="3175000" y="1824038"/>
            <a:ext cx="0" cy="142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828" name="Line 25"/>
          <p:cNvSpPr>
            <a:spLocks noChangeShapeType="1"/>
          </p:cNvSpPr>
          <p:nvPr/>
        </p:nvSpPr>
        <p:spPr bwMode="auto">
          <a:xfrm>
            <a:off x="3959225" y="1824038"/>
            <a:ext cx="0" cy="142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829" name="Line 27"/>
          <p:cNvSpPr>
            <a:spLocks noChangeShapeType="1"/>
          </p:cNvSpPr>
          <p:nvPr/>
        </p:nvSpPr>
        <p:spPr bwMode="auto">
          <a:xfrm>
            <a:off x="2386013" y="1824038"/>
            <a:ext cx="769937" cy="14255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830" name="Line 29"/>
          <p:cNvSpPr>
            <a:spLocks noChangeShapeType="1"/>
          </p:cNvSpPr>
          <p:nvPr/>
        </p:nvSpPr>
        <p:spPr bwMode="auto">
          <a:xfrm flipH="1">
            <a:off x="2386013" y="1824038"/>
            <a:ext cx="809625" cy="142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831" name="Line 30"/>
          <p:cNvSpPr>
            <a:spLocks noChangeShapeType="1"/>
          </p:cNvSpPr>
          <p:nvPr/>
        </p:nvSpPr>
        <p:spPr bwMode="auto">
          <a:xfrm>
            <a:off x="3175000" y="1824038"/>
            <a:ext cx="784225" cy="14255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832" name="Line 31"/>
          <p:cNvSpPr>
            <a:spLocks noChangeShapeType="1"/>
          </p:cNvSpPr>
          <p:nvPr/>
        </p:nvSpPr>
        <p:spPr bwMode="auto">
          <a:xfrm flipH="1">
            <a:off x="3195638" y="1824038"/>
            <a:ext cx="768350" cy="14255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833" name="Line 22"/>
          <p:cNvSpPr>
            <a:spLocks noChangeShapeType="1"/>
          </p:cNvSpPr>
          <p:nvPr/>
        </p:nvSpPr>
        <p:spPr bwMode="auto">
          <a:xfrm>
            <a:off x="3167063" y="3357563"/>
            <a:ext cx="1584325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834" name="Line 25"/>
          <p:cNvSpPr>
            <a:spLocks noChangeShapeType="1"/>
          </p:cNvSpPr>
          <p:nvPr/>
        </p:nvSpPr>
        <p:spPr bwMode="auto">
          <a:xfrm>
            <a:off x="3959225" y="3357563"/>
            <a:ext cx="792163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835" name="Line 27"/>
          <p:cNvSpPr>
            <a:spLocks noChangeShapeType="1"/>
          </p:cNvSpPr>
          <p:nvPr/>
        </p:nvSpPr>
        <p:spPr bwMode="auto">
          <a:xfrm>
            <a:off x="1582738" y="1824038"/>
            <a:ext cx="792162" cy="142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836" name="Line 31"/>
          <p:cNvSpPr>
            <a:spLocks noChangeShapeType="1"/>
          </p:cNvSpPr>
          <p:nvPr/>
        </p:nvSpPr>
        <p:spPr bwMode="auto">
          <a:xfrm flipH="1">
            <a:off x="3963988" y="1824038"/>
            <a:ext cx="787400" cy="14255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837" name="Oval 98"/>
          <p:cNvSpPr>
            <a:spLocks noChangeArrowheads="1"/>
          </p:cNvSpPr>
          <p:nvPr/>
        </p:nvSpPr>
        <p:spPr bwMode="auto">
          <a:xfrm>
            <a:off x="2268538" y="3249613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4838" name="Oval 98"/>
          <p:cNvSpPr>
            <a:spLocks noChangeArrowheads="1"/>
          </p:cNvSpPr>
          <p:nvPr/>
        </p:nvSpPr>
        <p:spPr bwMode="auto">
          <a:xfrm>
            <a:off x="3067050" y="3249613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4839" name="Oval 98"/>
          <p:cNvSpPr>
            <a:spLocks noChangeArrowheads="1"/>
          </p:cNvSpPr>
          <p:nvPr/>
        </p:nvSpPr>
        <p:spPr bwMode="auto">
          <a:xfrm>
            <a:off x="3851275" y="3249613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4840" name="Oval 98"/>
          <p:cNvSpPr>
            <a:spLocks noChangeArrowheads="1"/>
          </p:cNvSpPr>
          <p:nvPr/>
        </p:nvSpPr>
        <p:spPr bwMode="auto">
          <a:xfrm>
            <a:off x="2268538" y="1716088"/>
            <a:ext cx="215900" cy="2159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4841" name="Oval 98"/>
          <p:cNvSpPr>
            <a:spLocks noChangeArrowheads="1"/>
          </p:cNvSpPr>
          <p:nvPr/>
        </p:nvSpPr>
        <p:spPr bwMode="auto">
          <a:xfrm>
            <a:off x="3067050" y="1716088"/>
            <a:ext cx="215900" cy="2159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4842" name="Oval 98"/>
          <p:cNvSpPr>
            <a:spLocks noChangeArrowheads="1"/>
          </p:cNvSpPr>
          <p:nvPr/>
        </p:nvSpPr>
        <p:spPr bwMode="auto">
          <a:xfrm>
            <a:off x="3851275" y="1716088"/>
            <a:ext cx="215900" cy="2159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4843" name="Oval 98"/>
          <p:cNvSpPr>
            <a:spLocks noChangeArrowheads="1"/>
          </p:cNvSpPr>
          <p:nvPr/>
        </p:nvSpPr>
        <p:spPr bwMode="auto">
          <a:xfrm>
            <a:off x="4643438" y="1716088"/>
            <a:ext cx="215900" cy="2159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4844" name="Oval 98"/>
          <p:cNvSpPr>
            <a:spLocks noChangeArrowheads="1"/>
          </p:cNvSpPr>
          <p:nvPr/>
        </p:nvSpPr>
        <p:spPr bwMode="auto">
          <a:xfrm>
            <a:off x="1474788" y="1716088"/>
            <a:ext cx="215900" cy="2159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4845" name="Oval 98"/>
          <p:cNvSpPr>
            <a:spLocks noChangeArrowheads="1"/>
          </p:cNvSpPr>
          <p:nvPr/>
        </p:nvSpPr>
        <p:spPr bwMode="auto">
          <a:xfrm>
            <a:off x="4643438" y="4581525"/>
            <a:ext cx="215900" cy="2159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4846" name="Oval 98"/>
          <p:cNvSpPr>
            <a:spLocks noChangeArrowheads="1"/>
          </p:cNvSpPr>
          <p:nvPr/>
        </p:nvSpPr>
        <p:spPr bwMode="auto">
          <a:xfrm>
            <a:off x="3067050" y="4576763"/>
            <a:ext cx="215900" cy="2159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4847" name="Oval 98"/>
          <p:cNvSpPr>
            <a:spLocks noChangeArrowheads="1"/>
          </p:cNvSpPr>
          <p:nvPr/>
        </p:nvSpPr>
        <p:spPr bwMode="auto">
          <a:xfrm>
            <a:off x="1508125" y="4581525"/>
            <a:ext cx="215900" cy="2159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44" name="Rechteck 43"/>
          <p:cNvSpPr/>
          <p:nvPr/>
        </p:nvSpPr>
        <p:spPr>
          <a:xfrm>
            <a:off x="323528" y="6024563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err="1" smtClean="0">
                <a:latin typeface="+mj-lt"/>
                <a:cs typeface="+mn-cs"/>
              </a:rPr>
              <a:t>We</a:t>
            </a:r>
            <a:r>
              <a:rPr lang="de-DE" sz="2000" dirty="0" smtClean="0">
                <a:latin typeface="+mj-lt"/>
                <a:cs typeface="+mn-cs"/>
              </a:rPr>
              <a:t> </a:t>
            </a:r>
            <a:r>
              <a:rPr lang="de-DE" sz="2000" dirty="0" err="1" smtClean="0">
                <a:latin typeface="+mj-lt"/>
                <a:cs typeface="+mn-cs"/>
              </a:rPr>
              <a:t>define</a:t>
            </a:r>
            <a:r>
              <a:rPr lang="de-DE" sz="2000" dirty="0" smtClean="0">
                <a:latin typeface="+mj-lt"/>
                <a:cs typeface="+mn-cs"/>
              </a:rPr>
              <a:t> S </a:t>
            </a:r>
            <a:r>
              <a:rPr lang="de-DE" sz="2000" dirty="0" err="1" smtClean="0">
                <a:latin typeface="+mj-lt"/>
                <a:cs typeface="+mn-cs"/>
              </a:rPr>
              <a:t>and</a:t>
            </a:r>
            <a:r>
              <a:rPr lang="de-DE" sz="2000" dirty="0" smtClean="0">
                <a:latin typeface="+mj-lt"/>
                <a:cs typeface="+mn-cs"/>
              </a:rPr>
              <a:t> </a:t>
            </a:r>
            <a:r>
              <a:rPr lang="de-DE" sz="2000" dirty="0">
                <a:latin typeface="+mj-lt"/>
                <a:cs typeface="+mn-cs"/>
              </a:rPr>
              <a:t>E </a:t>
            </a:r>
            <a:r>
              <a:rPr lang="de-DE" sz="2000" dirty="0" err="1">
                <a:latin typeface="+mj-lt"/>
                <a:cs typeface="+mn-cs"/>
              </a:rPr>
              <a:t>as</a:t>
            </a:r>
            <a:r>
              <a:rPr lang="de-DE" sz="2000" dirty="0">
                <a:latin typeface="+mj-lt"/>
                <a:cs typeface="+mn-cs"/>
              </a:rPr>
              <a:t> </a:t>
            </a:r>
            <a:r>
              <a:rPr lang="de-DE" sz="2000" b="1" dirty="0" err="1" smtClean="0">
                <a:latin typeface="+mj-lt"/>
                <a:cs typeface="+mn-cs"/>
              </a:rPr>
              <a:t>visible</a:t>
            </a:r>
            <a:r>
              <a:rPr lang="de-DE" sz="2000" b="1" dirty="0" smtClean="0">
                <a:latin typeface="+mj-lt"/>
                <a:cs typeface="+mn-cs"/>
              </a:rPr>
              <a:t> </a:t>
            </a:r>
            <a:r>
              <a:rPr lang="de-DE" sz="2000" b="1" dirty="0" err="1" smtClean="0">
                <a:latin typeface="+mj-lt"/>
                <a:cs typeface="+mn-cs"/>
              </a:rPr>
              <a:t>data</a:t>
            </a:r>
            <a:r>
              <a:rPr lang="de-DE" sz="2000" b="1" dirty="0" smtClean="0">
                <a:latin typeface="+mj-lt"/>
                <a:cs typeface="+mn-cs"/>
              </a:rPr>
              <a:t> Layer </a:t>
            </a:r>
            <a:r>
              <a:rPr lang="de-DE" sz="2000" dirty="0">
                <a:latin typeface="+mj-lt"/>
                <a:cs typeface="+mn-cs"/>
              </a:rPr>
              <a:t>…</a:t>
            </a:r>
          </a:p>
        </p:txBody>
      </p:sp>
      <p:sp>
        <p:nvSpPr>
          <p:cNvPr id="45" name="Rechteck 44"/>
          <p:cNvSpPr/>
          <p:nvPr/>
        </p:nvSpPr>
        <p:spPr>
          <a:xfrm>
            <a:off x="684213" y="1624013"/>
            <a:ext cx="50006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de-DE" sz="2000" dirty="0">
                <a:latin typeface="+mj-lt"/>
                <a:cs typeface="+mn-cs"/>
              </a:rPr>
              <a:t>S</a:t>
            </a:r>
          </a:p>
        </p:txBody>
      </p:sp>
      <p:sp>
        <p:nvSpPr>
          <p:cNvPr id="48" name="Rechteck 47"/>
          <p:cNvSpPr/>
          <p:nvPr/>
        </p:nvSpPr>
        <p:spPr>
          <a:xfrm>
            <a:off x="684213" y="4489450"/>
            <a:ext cx="50006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de-DE" sz="2000" dirty="0">
                <a:latin typeface="+mj-lt"/>
                <a:cs typeface="+mn-cs"/>
              </a:rPr>
              <a:t>E</a:t>
            </a:r>
          </a:p>
        </p:txBody>
      </p:sp>
      <p:sp>
        <p:nvSpPr>
          <p:cNvPr id="46" name="Rechteckiger Pfeil 45"/>
          <p:cNvSpPr/>
          <p:nvPr/>
        </p:nvSpPr>
        <p:spPr bwMode="auto">
          <a:xfrm rot="16200000" flipV="1">
            <a:off x="5387975" y="2770188"/>
            <a:ext cx="2128838" cy="1871662"/>
          </a:xfrm>
          <a:prstGeom prst="bentArrow">
            <a:avLst>
              <a:gd name="adj1" fmla="val 8039"/>
              <a:gd name="adj2" fmla="val 10749"/>
              <a:gd name="adj3" fmla="val 14591"/>
              <a:gd name="adj4" fmla="val 4375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338263" y="3157538"/>
            <a:ext cx="50006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de-DE" sz="2000" dirty="0">
                <a:latin typeface="+mj-lt"/>
                <a:cs typeface="+mn-cs"/>
              </a:rPr>
              <a:t>TF</a:t>
            </a:r>
          </a:p>
        </p:txBody>
      </p:sp>
      <p:sp>
        <p:nvSpPr>
          <p:cNvPr id="34853" name="Titel 1"/>
          <p:cNvSpPr>
            <a:spLocks noGrp="1"/>
          </p:cNvSpPr>
          <p:nvPr>
            <p:ph type="title"/>
          </p:nvPr>
        </p:nvSpPr>
        <p:spPr>
          <a:xfrm>
            <a:off x="1676400" y="260350"/>
            <a:ext cx="5638800" cy="708025"/>
          </a:xfrm>
        </p:spPr>
        <p:txBody>
          <a:bodyPr/>
          <a:lstStyle/>
          <a:p>
            <a:r>
              <a:rPr lang="de-DE" smtClean="0"/>
              <a:t>Network Modeling</a:t>
            </a:r>
            <a:br>
              <a:rPr lang="de-DE" smtClean="0"/>
            </a:br>
            <a:r>
              <a:rPr lang="de-DE" b="0" smtClean="0"/>
              <a:t>Restricted Boltzmann Machines (RBM)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bgerundetes Rechteck 53"/>
          <p:cNvSpPr/>
          <p:nvPr/>
        </p:nvSpPr>
        <p:spPr bwMode="auto">
          <a:xfrm>
            <a:off x="5364163" y="1624013"/>
            <a:ext cx="2232025" cy="40005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3" name="Abgerundetes Rechteck 2"/>
          <p:cNvSpPr/>
          <p:nvPr/>
        </p:nvSpPr>
        <p:spPr bwMode="auto">
          <a:xfrm>
            <a:off x="1258888" y="1624013"/>
            <a:ext cx="3817937" cy="40005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cxnSp>
        <p:nvCxnSpPr>
          <p:cNvPr id="35844" name="Gerade Verbindung 3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5" name="Line 9"/>
          <p:cNvSpPr>
            <a:spLocks noChangeShapeType="1"/>
          </p:cNvSpPr>
          <p:nvPr/>
        </p:nvSpPr>
        <p:spPr bwMode="auto">
          <a:xfrm flipV="1">
            <a:off x="2376488" y="1824038"/>
            <a:ext cx="3284537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846" name="Line 10"/>
          <p:cNvSpPr>
            <a:spLocks noChangeShapeType="1"/>
          </p:cNvSpPr>
          <p:nvPr/>
        </p:nvSpPr>
        <p:spPr bwMode="auto">
          <a:xfrm flipV="1">
            <a:off x="4349750" y="1824038"/>
            <a:ext cx="2095500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847" name="Line 11"/>
          <p:cNvSpPr>
            <a:spLocks noChangeShapeType="1"/>
          </p:cNvSpPr>
          <p:nvPr/>
        </p:nvSpPr>
        <p:spPr bwMode="auto">
          <a:xfrm flipV="1">
            <a:off x="2386013" y="1824038"/>
            <a:ext cx="4059237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848" name="Line 13"/>
          <p:cNvSpPr>
            <a:spLocks noChangeShapeType="1"/>
          </p:cNvSpPr>
          <p:nvPr/>
        </p:nvSpPr>
        <p:spPr bwMode="auto">
          <a:xfrm flipV="1">
            <a:off x="4349750" y="1824038"/>
            <a:ext cx="1311275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849" name="Line 14"/>
          <p:cNvSpPr>
            <a:spLocks noChangeShapeType="1"/>
          </p:cNvSpPr>
          <p:nvPr/>
        </p:nvSpPr>
        <p:spPr bwMode="auto">
          <a:xfrm flipV="1">
            <a:off x="6445250" y="1824038"/>
            <a:ext cx="0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850" name="Line 23"/>
          <p:cNvSpPr>
            <a:spLocks noChangeShapeType="1"/>
          </p:cNvSpPr>
          <p:nvPr/>
        </p:nvSpPr>
        <p:spPr bwMode="auto">
          <a:xfrm>
            <a:off x="2386013" y="1931988"/>
            <a:ext cx="0" cy="13176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851" name="Line 24"/>
          <p:cNvSpPr>
            <a:spLocks noChangeShapeType="1"/>
          </p:cNvSpPr>
          <p:nvPr/>
        </p:nvSpPr>
        <p:spPr bwMode="auto">
          <a:xfrm>
            <a:off x="3175000" y="1824038"/>
            <a:ext cx="1174750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852" name="Line 25"/>
          <p:cNvSpPr>
            <a:spLocks noChangeShapeType="1"/>
          </p:cNvSpPr>
          <p:nvPr/>
        </p:nvSpPr>
        <p:spPr bwMode="auto">
          <a:xfrm>
            <a:off x="3959225" y="1824038"/>
            <a:ext cx="2486025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853" name="Line 27"/>
          <p:cNvSpPr>
            <a:spLocks noChangeShapeType="1"/>
          </p:cNvSpPr>
          <p:nvPr/>
        </p:nvSpPr>
        <p:spPr bwMode="auto">
          <a:xfrm>
            <a:off x="2386013" y="1824038"/>
            <a:ext cx="1963737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854" name="Line 29"/>
          <p:cNvSpPr>
            <a:spLocks noChangeShapeType="1"/>
          </p:cNvSpPr>
          <p:nvPr/>
        </p:nvSpPr>
        <p:spPr bwMode="auto">
          <a:xfrm flipH="1">
            <a:off x="2386013" y="1824038"/>
            <a:ext cx="809625" cy="142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855" name="Line 30"/>
          <p:cNvSpPr>
            <a:spLocks noChangeShapeType="1"/>
          </p:cNvSpPr>
          <p:nvPr/>
        </p:nvSpPr>
        <p:spPr bwMode="auto">
          <a:xfrm>
            <a:off x="3175000" y="1824038"/>
            <a:ext cx="3270250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856" name="Line 31"/>
          <p:cNvSpPr>
            <a:spLocks noChangeShapeType="1"/>
          </p:cNvSpPr>
          <p:nvPr/>
        </p:nvSpPr>
        <p:spPr bwMode="auto">
          <a:xfrm>
            <a:off x="3963988" y="1824038"/>
            <a:ext cx="385762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857" name="Line 22"/>
          <p:cNvSpPr>
            <a:spLocks noChangeShapeType="1"/>
          </p:cNvSpPr>
          <p:nvPr/>
        </p:nvSpPr>
        <p:spPr bwMode="auto">
          <a:xfrm flipV="1">
            <a:off x="4357688" y="1824038"/>
            <a:ext cx="2849562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858" name="Line 25"/>
          <p:cNvSpPr>
            <a:spLocks noChangeShapeType="1"/>
          </p:cNvSpPr>
          <p:nvPr/>
        </p:nvSpPr>
        <p:spPr bwMode="auto">
          <a:xfrm flipV="1">
            <a:off x="6445250" y="1824038"/>
            <a:ext cx="762000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859" name="Line 27"/>
          <p:cNvSpPr>
            <a:spLocks noChangeShapeType="1"/>
          </p:cNvSpPr>
          <p:nvPr/>
        </p:nvSpPr>
        <p:spPr bwMode="auto">
          <a:xfrm>
            <a:off x="1582738" y="1824038"/>
            <a:ext cx="792162" cy="142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860" name="Line 31"/>
          <p:cNvSpPr>
            <a:spLocks noChangeShapeType="1"/>
          </p:cNvSpPr>
          <p:nvPr/>
        </p:nvSpPr>
        <p:spPr bwMode="auto">
          <a:xfrm>
            <a:off x="4751388" y="1824038"/>
            <a:ext cx="1693862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861" name="Oval 98"/>
          <p:cNvSpPr>
            <a:spLocks noChangeArrowheads="1"/>
          </p:cNvSpPr>
          <p:nvPr/>
        </p:nvSpPr>
        <p:spPr bwMode="auto">
          <a:xfrm>
            <a:off x="2268538" y="3249613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5862" name="Oval 98"/>
          <p:cNvSpPr>
            <a:spLocks noChangeArrowheads="1"/>
          </p:cNvSpPr>
          <p:nvPr/>
        </p:nvSpPr>
        <p:spPr bwMode="auto">
          <a:xfrm>
            <a:off x="4249738" y="3249613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5863" name="Oval 98"/>
          <p:cNvSpPr>
            <a:spLocks noChangeArrowheads="1"/>
          </p:cNvSpPr>
          <p:nvPr/>
        </p:nvSpPr>
        <p:spPr bwMode="auto">
          <a:xfrm>
            <a:off x="6338888" y="3249613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5864" name="Oval 98"/>
          <p:cNvSpPr>
            <a:spLocks noChangeArrowheads="1"/>
          </p:cNvSpPr>
          <p:nvPr/>
        </p:nvSpPr>
        <p:spPr bwMode="auto">
          <a:xfrm>
            <a:off x="2268538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5865" name="Oval 98"/>
          <p:cNvSpPr>
            <a:spLocks noChangeArrowheads="1"/>
          </p:cNvSpPr>
          <p:nvPr/>
        </p:nvSpPr>
        <p:spPr bwMode="auto">
          <a:xfrm>
            <a:off x="3067050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5866" name="Oval 98"/>
          <p:cNvSpPr>
            <a:spLocks noChangeArrowheads="1"/>
          </p:cNvSpPr>
          <p:nvPr/>
        </p:nvSpPr>
        <p:spPr bwMode="auto">
          <a:xfrm>
            <a:off x="3851275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5867" name="Oval 98"/>
          <p:cNvSpPr>
            <a:spLocks noChangeArrowheads="1"/>
          </p:cNvSpPr>
          <p:nvPr/>
        </p:nvSpPr>
        <p:spPr bwMode="auto">
          <a:xfrm>
            <a:off x="4643438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5868" name="Oval 98"/>
          <p:cNvSpPr>
            <a:spLocks noChangeArrowheads="1"/>
          </p:cNvSpPr>
          <p:nvPr/>
        </p:nvSpPr>
        <p:spPr bwMode="auto">
          <a:xfrm>
            <a:off x="1474788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45" name="Rechteck 44"/>
          <p:cNvSpPr/>
          <p:nvPr/>
        </p:nvSpPr>
        <p:spPr>
          <a:xfrm>
            <a:off x="684213" y="1624013"/>
            <a:ext cx="50006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de-DE" sz="2000" dirty="0">
                <a:latin typeface="+mj-lt"/>
                <a:cs typeface="+mn-cs"/>
              </a:rPr>
              <a:t>S</a:t>
            </a:r>
          </a:p>
        </p:txBody>
      </p:sp>
      <p:sp>
        <p:nvSpPr>
          <p:cNvPr id="48" name="Rechteck 47"/>
          <p:cNvSpPr/>
          <p:nvPr/>
        </p:nvSpPr>
        <p:spPr>
          <a:xfrm>
            <a:off x="7740650" y="1624013"/>
            <a:ext cx="5000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de-DE" sz="2000" dirty="0">
                <a:latin typeface="+mj-lt"/>
                <a:cs typeface="+mn-cs"/>
              </a:rPr>
              <a:t>E</a:t>
            </a:r>
          </a:p>
        </p:txBody>
      </p:sp>
      <p:sp>
        <p:nvSpPr>
          <p:cNvPr id="35871" name="Oval 98"/>
          <p:cNvSpPr>
            <a:spLocks noChangeArrowheads="1"/>
          </p:cNvSpPr>
          <p:nvPr/>
        </p:nvSpPr>
        <p:spPr bwMode="auto">
          <a:xfrm>
            <a:off x="5553075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5872" name="Oval 98"/>
          <p:cNvSpPr>
            <a:spLocks noChangeArrowheads="1"/>
          </p:cNvSpPr>
          <p:nvPr/>
        </p:nvSpPr>
        <p:spPr bwMode="auto">
          <a:xfrm>
            <a:off x="6337300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5873" name="Oval 98"/>
          <p:cNvSpPr>
            <a:spLocks noChangeArrowheads="1"/>
          </p:cNvSpPr>
          <p:nvPr/>
        </p:nvSpPr>
        <p:spPr bwMode="auto">
          <a:xfrm>
            <a:off x="7127875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58" name="Rechteck 57"/>
          <p:cNvSpPr/>
          <p:nvPr/>
        </p:nvSpPr>
        <p:spPr>
          <a:xfrm>
            <a:off x="1338263" y="3157538"/>
            <a:ext cx="50006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de-DE" sz="2000" dirty="0">
                <a:latin typeface="+mj-lt"/>
                <a:cs typeface="+mn-cs"/>
              </a:rPr>
              <a:t>TF</a:t>
            </a:r>
          </a:p>
        </p:txBody>
      </p:sp>
      <p:sp>
        <p:nvSpPr>
          <p:cNvPr id="35876" name="Titel 1"/>
          <p:cNvSpPr>
            <a:spLocks noGrp="1"/>
          </p:cNvSpPr>
          <p:nvPr>
            <p:ph type="title"/>
          </p:nvPr>
        </p:nvSpPr>
        <p:spPr>
          <a:xfrm>
            <a:off x="1676400" y="260350"/>
            <a:ext cx="5638800" cy="708025"/>
          </a:xfrm>
        </p:spPr>
        <p:txBody>
          <a:bodyPr/>
          <a:lstStyle/>
          <a:p>
            <a:r>
              <a:rPr lang="de-DE" smtClean="0"/>
              <a:t>Network Modeling</a:t>
            </a:r>
            <a:br>
              <a:rPr lang="de-DE" smtClean="0"/>
            </a:br>
            <a:r>
              <a:rPr lang="de-DE" b="0" smtClean="0"/>
              <a:t>Restricted Boltzmann Machines (RBM)</a:t>
            </a:r>
          </a:p>
        </p:txBody>
      </p:sp>
      <p:sp>
        <p:nvSpPr>
          <p:cNvPr id="37" name="Rechteck 36"/>
          <p:cNvSpPr/>
          <p:nvPr/>
        </p:nvSpPr>
        <p:spPr>
          <a:xfrm>
            <a:off x="323528" y="6024563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err="1" smtClean="0">
                <a:latin typeface="+mj-lt"/>
                <a:cs typeface="+mn-cs"/>
              </a:rPr>
              <a:t>We</a:t>
            </a:r>
            <a:r>
              <a:rPr lang="de-DE" sz="2000" dirty="0" smtClean="0">
                <a:latin typeface="+mj-lt"/>
                <a:cs typeface="+mn-cs"/>
              </a:rPr>
              <a:t> </a:t>
            </a:r>
            <a:r>
              <a:rPr lang="de-DE" sz="2000" dirty="0" err="1" smtClean="0">
                <a:latin typeface="+mj-lt"/>
                <a:cs typeface="+mn-cs"/>
              </a:rPr>
              <a:t>identify</a:t>
            </a:r>
            <a:r>
              <a:rPr lang="de-DE" sz="2000" dirty="0" smtClean="0">
                <a:latin typeface="+mj-lt"/>
                <a:cs typeface="+mn-cs"/>
              </a:rPr>
              <a:t> S </a:t>
            </a:r>
            <a:r>
              <a:rPr lang="de-DE" sz="2000" dirty="0" err="1" smtClean="0">
                <a:latin typeface="+mj-lt"/>
                <a:cs typeface="+mn-cs"/>
              </a:rPr>
              <a:t>and</a:t>
            </a:r>
            <a:r>
              <a:rPr lang="de-DE" sz="2000" dirty="0" smtClean="0">
                <a:latin typeface="+mj-lt"/>
                <a:cs typeface="+mn-cs"/>
              </a:rPr>
              <a:t> </a:t>
            </a:r>
            <a:r>
              <a:rPr lang="de-DE" sz="2000" dirty="0">
                <a:latin typeface="+mj-lt"/>
                <a:cs typeface="+mn-cs"/>
              </a:rPr>
              <a:t>E </a:t>
            </a:r>
            <a:r>
              <a:rPr lang="de-DE" sz="2000" dirty="0" err="1" smtClean="0">
                <a:latin typeface="+mj-lt"/>
                <a:cs typeface="+mn-cs"/>
              </a:rPr>
              <a:t>with</a:t>
            </a:r>
            <a:r>
              <a:rPr lang="de-DE" sz="2000" dirty="0" smtClean="0">
                <a:latin typeface="+mj-lt"/>
                <a:cs typeface="+mn-cs"/>
              </a:rPr>
              <a:t> </a:t>
            </a:r>
            <a:r>
              <a:rPr lang="de-DE" sz="2000" dirty="0" err="1" smtClean="0">
                <a:latin typeface="+mj-lt"/>
                <a:cs typeface="+mn-cs"/>
              </a:rPr>
              <a:t>the</a:t>
            </a:r>
            <a:r>
              <a:rPr lang="de-DE" sz="2000" dirty="0" smtClean="0">
                <a:latin typeface="+mj-lt"/>
                <a:cs typeface="+mn-cs"/>
              </a:rPr>
              <a:t> </a:t>
            </a:r>
            <a:r>
              <a:rPr lang="de-DE" sz="2000" b="1" dirty="0" err="1" smtClean="0">
                <a:latin typeface="+mj-lt"/>
                <a:cs typeface="+mn-cs"/>
              </a:rPr>
              <a:t>visible</a:t>
            </a:r>
            <a:r>
              <a:rPr lang="de-DE" sz="2000" b="1" dirty="0" smtClean="0">
                <a:latin typeface="+mj-lt"/>
                <a:cs typeface="+mn-cs"/>
              </a:rPr>
              <a:t> </a:t>
            </a:r>
            <a:r>
              <a:rPr lang="de-DE" sz="2000" b="1" dirty="0" err="1" smtClean="0">
                <a:latin typeface="+mj-lt"/>
                <a:cs typeface="+mn-cs"/>
              </a:rPr>
              <a:t>layer</a:t>
            </a:r>
            <a:r>
              <a:rPr lang="de-DE" sz="2000" b="1" dirty="0" smtClean="0">
                <a:latin typeface="+mj-lt"/>
                <a:cs typeface="+mn-cs"/>
              </a:rPr>
              <a:t> </a:t>
            </a:r>
            <a:r>
              <a:rPr lang="de-DE" sz="2000" dirty="0">
                <a:latin typeface="+mj-lt"/>
                <a:cs typeface="+mn-cs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2055813" y="3157538"/>
            <a:ext cx="4676775" cy="40005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54" name="Abgerundetes Rechteck 53"/>
          <p:cNvSpPr/>
          <p:nvPr/>
        </p:nvSpPr>
        <p:spPr bwMode="auto">
          <a:xfrm>
            <a:off x="5364163" y="1624013"/>
            <a:ext cx="2232025" cy="40005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3" name="Abgerundetes Rechteck 2"/>
          <p:cNvSpPr/>
          <p:nvPr/>
        </p:nvSpPr>
        <p:spPr bwMode="auto">
          <a:xfrm>
            <a:off x="1258888" y="1624013"/>
            <a:ext cx="3817937" cy="40005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cxnSp>
        <p:nvCxnSpPr>
          <p:cNvPr id="36869" name="Gerade Verbindung 3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0" name="Line 9"/>
          <p:cNvSpPr>
            <a:spLocks noChangeShapeType="1"/>
          </p:cNvSpPr>
          <p:nvPr/>
        </p:nvSpPr>
        <p:spPr bwMode="auto">
          <a:xfrm flipV="1">
            <a:off x="2376488" y="1824038"/>
            <a:ext cx="3284537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71" name="Line 10"/>
          <p:cNvSpPr>
            <a:spLocks noChangeShapeType="1"/>
          </p:cNvSpPr>
          <p:nvPr/>
        </p:nvSpPr>
        <p:spPr bwMode="auto">
          <a:xfrm flipV="1">
            <a:off x="4349750" y="1824038"/>
            <a:ext cx="2095500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72" name="Line 11"/>
          <p:cNvSpPr>
            <a:spLocks noChangeShapeType="1"/>
          </p:cNvSpPr>
          <p:nvPr/>
        </p:nvSpPr>
        <p:spPr bwMode="auto">
          <a:xfrm flipV="1">
            <a:off x="2386013" y="1824038"/>
            <a:ext cx="4059237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73" name="Line 13"/>
          <p:cNvSpPr>
            <a:spLocks noChangeShapeType="1"/>
          </p:cNvSpPr>
          <p:nvPr/>
        </p:nvSpPr>
        <p:spPr bwMode="auto">
          <a:xfrm flipV="1">
            <a:off x="4349750" y="1824038"/>
            <a:ext cx="1311275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74" name="Line 14"/>
          <p:cNvSpPr>
            <a:spLocks noChangeShapeType="1"/>
          </p:cNvSpPr>
          <p:nvPr/>
        </p:nvSpPr>
        <p:spPr bwMode="auto">
          <a:xfrm flipV="1">
            <a:off x="6445250" y="1824038"/>
            <a:ext cx="0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75" name="Line 23"/>
          <p:cNvSpPr>
            <a:spLocks noChangeShapeType="1"/>
          </p:cNvSpPr>
          <p:nvPr/>
        </p:nvSpPr>
        <p:spPr bwMode="auto">
          <a:xfrm>
            <a:off x="2386013" y="1931988"/>
            <a:ext cx="0" cy="13176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76" name="Line 24"/>
          <p:cNvSpPr>
            <a:spLocks noChangeShapeType="1"/>
          </p:cNvSpPr>
          <p:nvPr/>
        </p:nvSpPr>
        <p:spPr bwMode="auto">
          <a:xfrm>
            <a:off x="3175000" y="1824038"/>
            <a:ext cx="1174750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77" name="Line 25"/>
          <p:cNvSpPr>
            <a:spLocks noChangeShapeType="1"/>
          </p:cNvSpPr>
          <p:nvPr/>
        </p:nvSpPr>
        <p:spPr bwMode="auto">
          <a:xfrm>
            <a:off x="3959225" y="1824038"/>
            <a:ext cx="2486025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78" name="Line 27"/>
          <p:cNvSpPr>
            <a:spLocks noChangeShapeType="1"/>
          </p:cNvSpPr>
          <p:nvPr/>
        </p:nvSpPr>
        <p:spPr bwMode="auto">
          <a:xfrm>
            <a:off x="2386013" y="1824038"/>
            <a:ext cx="1963737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79" name="Line 29"/>
          <p:cNvSpPr>
            <a:spLocks noChangeShapeType="1"/>
          </p:cNvSpPr>
          <p:nvPr/>
        </p:nvSpPr>
        <p:spPr bwMode="auto">
          <a:xfrm flipH="1">
            <a:off x="2386013" y="1824038"/>
            <a:ext cx="809625" cy="142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80" name="Line 30"/>
          <p:cNvSpPr>
            <a:spLocks noChangeShapeType="1"/>
          </p:cNvSpPr>
          <p:nvPr/>
        </p:nvSpPr>
        <p:spPr bwMode="auto">
          <a:xfrm>
            <a:off x="3175000" y="1824038"/>
            <a:ext cx="3270250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81" name="Line 31"/>
          <p:cNvSpPr>
            <a:spLocks noChangeShapeType="1"/>
          </p:cNvSpPr>
          <p:nvPr/>
        </p:nvSpPr>
        <p:spPr bwMode="auto">
          <a:xfrm>
            <a:off x="3963988" y="1824038"/>
            <a:ext cx="385762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82" name="Line 22"/>
          <p:cNvSpPr>
            <a:spLocks noChangeShapeType="1"/>
          </p:cNvSpPr>
          <p:nvPr/>
        </p:nvSpPr>
        <p:spPr bwMode="auto">
          <a:xfrm flipV="1">
            <a:off x="4357688" y="1824038"/>
            <a:ext cx="2849562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83" name="Line 25"/>
          <p:cNvSpPr>
            <a:spLocks noChangeShapeType="1"/>
          </p:cNvSpPr>
          <p:nvPr/>
        </p:nvSpPr>
        <p:spPr bwMode="auto">
          <a:xfrm flipV="1">
            <a:off x="6445250" y="1824038"/>
            <a:ext cx="762000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>
            <a:off x="1582738" y="1824038"/>
            <a:ext cx="792162" cy="142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85" name="Line 31"/>
          <p:cNvSpPr>
            <a:spLocks noChangeShapeType="1"/>
          </p:cNvSpPr>
          <p:nvPr/>
        </p:nvSpPr>
        <p:spPr bwMode="auto">
          <a:xfrm>
            <a:off x="4751388" y="1824038"/>
            <a:ext cx="1693862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3" name="Oval 98"/>
          <p:cNvSpPr>
            <a:spLocks noChangeArrowheads="1"/>
          </p:cNvSpPr>
          <p:nvPr/>
        </p:nvSpPr>
        <p:spPr bwMode="auto">
          <a:xfrm>
            <a:off x="2268538" y="3249613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34" name="Oval 98"/>
          <p:cNvSpPr>
            <a:spLocks noChangeArrowheads="1"/>
          </p:cNvSpPr>
          <p:nvPr/>
        </p:nvSpPr>
        <p:spPr bwMode="auto">
          <a:xfrm>
            <a:off x="4249738" y="3249613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35" name="Oval 98"/>
          <p:cNvSpPr>
            <a:spLocks noChangeArrowheads="1"/>
          </p:cNvSpPr>
          <p:nvPr/>
        </p:nvSpPr>
        <p:spPr bwMode="auto">
          <a:xfrm>
            <a:off x="6338888" y="3249613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36889" name="Oval 98"/>
          <p:cNvSpPr>
            <a:spLocks noChangeArrowheads="1"/>
          </p:cNvSpPr>
          <p:nvPr/>
        </p:nvSpPr>
        <p:spPr bwMode="auto">
          <a:xfrm>
            <a:off x="2268538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6890" name="Oval 98"/>
          <p:cNvSpPr>
            <a:spLocks noChangeArrowheads="1"/>
          </p:cNvSpPr>
          <p:nvPr/>
        </p:nvSpPr>
        <p:spPr bwMode="auto">
          <a:xfrm>
            <a:off x="3067050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6891" name="Oval 98"/>
          <p:cNvSpPr>
            <a:spLocks noChangeArrowheads="1"/>
          </p:cNvSpPr>
          <p:nvPr/>
        </p:nvSpPr>
        <p:spPr bwMode="auto">
          <a:xfrm>
            <a:off x="3851275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6892" name="Oval 98"/>
          <p:cNvSpPr>
            <a:spLocks noChangeArrowheads="1"/>
          </p:cNvSpPr>
          <p:nvPr/>
        </p:nvSpPr>
        <p:spPr bwMode="auto">
          <a:xfrm>
            <a:off x="4643438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6893" name="Oval 98"/>
          <p:cNvSpPr>
            <a:spLocks noChangeArrowheads="1"/>
          </p:cNvSpPr>
          <p:nvPr/>
        </p:nvSpPr>
        <p:spPr bwMode="auto">
          <a:xfrm>
            <a:off x="1474788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45" name="Rechteck 44"/>
          <p:cNvSpPr/>
          <p:nvPr/>
        </p:nvSpPr>
        <p:spPr>
          <a:xfrm>
            <a:off x="684213" y="1624013"/>
            <a:ext cx="50006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de-DE" sz="2000" dirty="0">
                <a:latin typeface="+mj-lt"/>
                <a:cs typeface="+mn-cs"/>
              </a:rPr>
              <a:t>S</a:t>
            </a:r>
          </a:p>
        </p:txBody>
      </p:sp>
      <p:sp>
        <p:nvSpPr>
          <p:cNvPr id="48" name="Rechteck 47"/>
          <p:cNvSpPr/>
          <p:nvPr/>
        </p:nvSpPr>
        <p:spPr>
          <a:xfrm>
            <a:off x="7740650" y="1624013"/>
            <a:ext cx="5000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de-DE" sz="2000" dirty="0">
                <a:latin typeface="+mj-lt"/>
                <a:cs typeface="+mn-cs"/>
              </a:rPr>
              <a:t>E</a:t>
            </a:r>
          </a:p>
        </p:txBody>
      </p:sp>
      <p:sp>
        <p:nvSpPr>
          <p:cNvPr id="36896" name="Oval 98"/>
          <p:cNvSpPr>
            <a:spLocks noChangeArrowheads="1"/>
          </p:cNvSpPr>
          <p:nvPr/>
        </p:nvSpPr>
        <p:spPr bwMode="auto">
          <a:xfrm>
            <a:off x="5553075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6897" name="Oval 98"/>
          <p:cNvSpPr>
            <a:spLocks noChangeArrowheads="1"/>
          </p:cNvSpPr>
          <p:nvPr/>
        </p:nvSpPr>
        <p:spPr bwMode="auto">
          <a:xfrm>
            <a:off x="6337300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6898" name="Oval 98"/>
          <p:cNvSpPr>
            <a:spLocks noChangeArrowheads="1"/>
          </p:cNvSpPr>
          <p:nvPr/>
        </p:nvSpPr>
        <p:spPr bwMode="auto">
          <a:xfrm>
            <a:off x="7127875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42" name="Rechteck 41"/>
          <p:cNvSpPr/>
          <p:nvPr/>
        </p:nvSpPr>
        <p:spPr>
          <a:xfrm>
            <a:off x="0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>
                <a:latin typeface="+mj-lt"/>
                <a:cs typeface="+mn-cs"/>
              </a:rPr>
              <a:t>… </a:t>
            </a:r>
            <a:r>
              <a:rPr lang="de-DE" sz="2000" dirty="0" err="1">
                <a:latin typeface="+mj-lt"/>
                <a:cs typeface="+mn-cs"/>
              </a:rPr>
              <a:t>and</a:t>
            </a:r>
            <a:r>
              <a:rPr lang="de-DE" sz="2000" dirty="0">
                <a:latin typeface="+mj-lt"/>
                <a:cs typeface="+mn-cs"/>
              </a:rPr>
              <a:t> </a:t>
            </a:r>
            <a:r>
              <a:rPr lang="de-DE" sz="2000" dirty="0" err="1" smtClean="0">
                <a:latin typeface="+mj-lt"/>
                <a:cs typeface="+mn-cs"/>
              </a:rPr>
              <a:t>the</a:t>
            </a:r>
            <a:r>
              <a:rPr lang="de-DE" sz="2000" dirty="0" smtClean="0">
                <a:latin typeface="+mj-lt"/>
                <a:cs typeface="+mn-cs"/>
              </a:rPr>
              <a:t> TFs </a:t>
            </a:r>
            <a:r>
              <a:rPr lang="de-DE" sz="2000" dirty="0" err="1" smtClean="0">
                <a:latin typeface="+mj-lt"/>
                <a:cs typeface="+mn-cs"/>
              </a:rPr>
              <a:t>with</a:t>
            </a:r>
            <a:r>
              <a:rPr lang="de-DE" sz="2000" dirty="0" smtClean="0">
                <a:latin typeface="+mj-lt"/>
                <a:cs typeface="+mn-cs"/>
              </a:rPr>
              <a:t> </a:t>
            </a:r>
            <a:r>
              <a:rPr lang="de-DE" sz="2000" dirty="0" err="1" smtClean="0">
                <a:latin typeface="+mj-lt"/>
                <a:cs typeface="+mn-cs"/>
              </a:rPr>
              <a:t>the</a:t>
            </a:r>
            <a:r>
              <a:rPr lang="de-DE" sz="2000" dirty="0" smtClean="0">
                <a:latin typeface="+mj-lt"/>
                <a:cs typeface="+mn-cs"/>
              </a:rPr>
              <a:t> </a:t>
            </a:r>
            <a:r>
              <a:rPr lang="de-DE" sz="2000" b="1" dirty="0" err="1" smtClean="0">
                <a:latin typeface="+mj-lt"/>
                <a:cs typeface="+mn-cs"/>
              </a:rPr>
              <a:t>hidden</a:t>
            </a:r>
            <a:r>
              <a:rPr lang="de-DE" sz="2000" b="1" dirty="0" smtClean="0">
                <a:latin typeface="+mj-lt"/>
                <a:cs typeface="+mn-cs"/>
              </a:rPr>
              <a:t> </a:t>
            </a:r>
            <a:r>
              <a:rPr lang="de-DE" sz="2000" b="1" dirty="0" err="1" smtClean="0">
                <a:latin typeface="+mj-lt"/>
                <a:cs typeface="+mn-cs"/>
              </a:rPr>
              <a:t>layer</a:t>
            </a:r>
            <a:r>
              <a:rPr lang="de-DE" sz="2000" dirty="0" smtClean="0">
                <a:latin typeface="+mj-lt"/>
                <a:cs typeface="+mn-cs"/>
              </a:rPr>
              <a:t> in a RBM</a:t>
            </a:r>
            <a:endParaRPr lang="de-DE" sz="2000" dirty="0">
              <a:latin typeface="+mj-lt"/>
              <a:cs typeface="+mn-cs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1338263" y="3157538"/>
            <a:ext cx="50006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de-DE" sz="2000" dirty="0">
                <a:latin typeface="+mj-lt"/>
                <a:cs typeface="+mn-cs"/>
              </a:rPr>
              <a:t>TF</a:t>
            </a:r>
          </a:p>
        </p:txBody>
      </p:sp>
      <p:sp>
        <p:nvSpPr>
          <p:cNvPr id="36901" name="Titel 1"/>
          <p:cNvSpPr>
            <a:spLocks noGrp="1"/>
          </p:cNvSpPr>
          <p:nvPr>
            <p:ph type="title"/>
          </p:nvPr>
        </p:nvSpPr>
        <p:spPr>
          <a:xfrm>
            <a:off x="1676400" y="260350"/>
            <a:ext cx="5638800" cy="708025"/>
          </a:xfrm>
        </p:spPr>
        <p:txBody>
          <a:bodyPr/>
          <a:lstStyle/>
          <a:p>
            <a:r>
              <a:rPr lang="de-DE" smtClean="0"/>
              <a:t>Network Modeling</a:t>
            </a:r>
            <a:br>
              <a:rPr lang="de-DE" smtClean="0"/>
            </a:br>
            <a:r>
              <a:rPr lang="de-DE" b="0" smtClean="0"/>
              <a:t>Restricted Boltzmann Machines (RBM)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2055813" y="3157538"/>
            <a:ext cx="4676775" cy="40005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54" name="Abgerundetes Rechteck 53"/>
          <p:cNvSpPr/>
          <p:nvPr/>
        </p:nvSpPr>
        <p:spPr bwMode="auto">
          <a:xfrm>
            <a:off x="5364163" y="1624013"/>
            <a:ext cx="2232025" cy="40005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3" name="Abgerundetes Rechteck 2"/>
          <p:cNvSpPr/>
          <p:nvPr/>
        </p:nvSpPr>
        <p:spPr bwMode="auto">
          <a:xfrm>
            <a:off x="1258888" y="1624013"/>
            <a:ext cx="3817937" cy="40005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cxnSp>
        <p:nvCxnSpPr>
          <p:cNvPr id="36869" name="Gerade Verbindung 3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0" name="Line 9"/>
          <p:cNvSpPr>
            <a:spLocks noChangeShapeType="1"/>
          </p:cNvSpPr>
          <p:nvPr/>
        </p:nvSpPr>
        <p:spPr bwMode="auto">
          <a:xfrm flipV="1">
            <a:off x="2376488" y="1824038"/>
            <a:ext cx="3284537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71" name="Line 10"/>
          <p:cNvSpPr>
            <a:spLocks noChangeShapeType="1"/>
          </p:cNvSpPr>
          <p:nvPr/>
        </p:nvSpPr>
        <p:spPr bwMode="auto">
          <a:xfrm flipV="1">
            <a:off x="4349750" y="1824038"/>
            <a:ext cx="2095500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72" name="Line 11"/>
          <p:cNvSpPr>
            <a:spLocks noChangeShapeType="1"/>
          </p:cNvSpPr>
          <p:nvPr/>
        </p:nvSpPr>
        <p:spPr bwMode="auto">
          <a:xfrm flipV="1">
            <a:off x="2386013" y="1824038"/>
            <a:ext cx="4059237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73" name="Line 13"/>
          <p:cNvSpPr>
            <a:spLocks noChangeShapeType="1"/>
          </p:cNvSpPr>
          <p:nvPr/>
        </p:nvSpPr>
        <p:spPr bwMode="auto">
          <a:xfrm flipV="1">
            <a:off x="4349750" y="1824038"/>
            <a:ext cx="1311275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74" name="Line 14"/>
          <p:cNvSpPr>
            <a:spLocks noChangeShapeType="1"/>
          </p:cNvSpPr>
          <p:nvPr/>
        </p:nvSpPr>
        <p:spPr bwMode="auto">
          <a:xfrm flipV="1">
            <a:off x="6445250" y="1824038"/>
            <a:ext cx="0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75" name="Line 23"/>
          <p:cNvSpPr>
            <a:spLocks noChangeShapeType="1"/>
          </p:cNvSpPr>
          <p:nvPr/>
        </p:nvSpPr>
        <p:spPr bwMode="auto">
          <a:xfrm>
            <a:off x="2386013" y="1931988"/>
            <a:ext cx="0" cy="13176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76" name="Line 24"/>
          <p:cNvSpPr>
            <a:spLocks noChangeShapeType="1"/>
          </p:cNvSpPr>
          <p:nvPr/>
        </p:nvSpPr>
        <p:spPr bwMode="auto">
          <a:xfrm>
            <a:off x="3175000" y="1824038"/>
            <a:ext cx="1174750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77" name="Line 25"/>
          <p:cNvSpPr>
            <a:spLocks noChangeShapeType="1"/>
          </p:cNvSpPr>
          <p:nvPr/>
        </p:nvSpPr>
        <p:spPr bwMode="auto">
          <a:xfrm>
            <a:off x="3959225" y="1824038"/>
            <a:ext cx="2486025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78" name="Line 27"/>
          <p:cNvSpPr>
            <a:spLocks noChangeShapeType="1"/>
          </p:cNvSpPr>
          <p:nvPr/>
        </p:nvSpPr>
        <p:spPr bwMode="auto">
          <a:xfrm>
            <a:off x="2386013" y="1824038"/>
            <a:ext cx="1963737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79" name="Line 29"/>
          <p:cNvSpPr>
            <a:spLocks noChangeShapeType="1"/>
          </p:cNvSpPr>
          <p:nvPr/>
        </p:nvSpPr>
        <p:spPr bwMode="auto">
          <a:xfrm flipH="1">
            <a:off x="2386013" y="1824038"/>
            <a:ext cx="809625" cy="142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80" name="Line 30"/>
          <p:cNvSpPr>
            <a:spLocks noChangeShapeType="1"/>
          </p:cNvSpPr>
          <p:nvPr/>
        </p:nvSpPr>
        <p:spPr bwMode="auto">
          <a:xfrm>
            <a:off x="3175000" y="1824038"/>
            <a:ext cx="3270250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81" name="Line 31"/>
          <p:cNvSpPr>
            <a:spLocks noChangeShapeType="1"/>
          </p:cNvSpPr>
          <p:nvPr/>
        </p:nvSpPr>
        <p:spPr bwMode="auto">
          <a:xfrm>
            <a:off x="3963988" y="1824038"/>
            <a:ext cx="385762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82" name="Line 22"/>
          <p:cNvSpPr>
            <a:spLocks noChangeShapeType="1"/>
          </p:cNvSpPr>
          <p:nvPr/>
        </p:nvSpPr>
        <p:spPr bwMode="auto">
          <a:xfrm flipV="1">
            <a:off x="4357688" y="1824038"/>
            <a:ext cx="2849562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83" name="Line 25"/>
          <p:cNvSpPr>
            <a:spLocks noChangeShapeType="1"/>
          </p:cNvSpPr>
          <p:nvPr/>
        </p:nvSpPr>
        <p:spPr bwMode="auto">
          <a:xfrm flipV="1">
            <a:off x="6445250" y="1824038"/>
            <a:ext cx="762000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>
            <a:off x="1582738" y="1824038"/>
            <a:ext cx="792162" cy="142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85" name="Line 31"/>
          <p:cNvSpPr>
            <a:spLocks noChangeShapeType="1"/>
          </p:cNvSpPr>
          <p:nvPr/>
        </p:nvSpPr>
        <p:spPr bwMode="auto">
          <a:xfrm>
            <a:off x="4751388" y="1824038"/>
            <a:ext cx="1693862" cy="1533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3" name="Oval 98"/>
          <p:cNvSpPr>
            <a:spLocks noChangeArrowheads="1"/>
          </p:cNvSpPr>
          <p:nvPr/>
        </p:nvSpPr>
        <p:spPr bwMode="auto">
          <a:xfrm>
            <a:off x="2268538" y="3249613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34" name="Oval 98"/>
          <p:cNvSpPr>
            <a:spLocks noChangeArrowheads="1"/>
          </p:cNvSpPr>
          <p:nvPr/>
        </p:nvSpPr>
        <p:spPr bwMode="auto">
          <a:xfrm>
            <a:off x="4249738" y="3249613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35" name="Oval 98"/>
          <p:cNvSpPr>
            <a:spLocks noChangeArrowheads="1"/>
          </p:cNvSpPr>
          <p:nvPr/>
        </p:nvSpPr>
        <p:spPr bwMode="auto">
          <a:xfrm>
            <a:off x="6338888" y="3249613"/>
            <a:ext cx="215900" cy="2159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36889" name="Oval 98"/>
          <p:cNvSpPr>
            <a:spLocks noChangeArrowheads="1"/>
          </p:cNvSpPr>
          <p:nvPr/>
        </p:nvSpPr>
        <p:spPr bwMode="auto">
          <a:xfrm>
            <a:off x="2268538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6890" name="Oval 98"/>
          <p:cNvSpPr>
            <a:spLocks noChangeArrowheads="1"/>
          </p:cNvSpPr>
          <p:nvPr/>
        </p:nvSpPr>
        <p:spPr bwMode="auto">
          <a:xfrm>
            <a:off x="3067050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6891" name="Oval 98"/>
          <p:cNvSpPr>
            <a:spLocks noChangeArrowheads="1"/>
          </p:cNvSpPr>
          <p:nvPr/>
        </p:nvSpPr>
        <p:spPr bwMode="auto">
          <a:xfrm>
            <a:off x="3851275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6892" name="Oval 98"/>
          <p:cNvSpPr>
            <a:spLocks noChangeArrowheads="1"/>
          </p:cNvSpPr>
          <p:nvPr/>
        </p:nvSpPr>
        <p:spPr bwMode="auto">
          <a:xfrm>
            <a:off x="4643438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6893" name="Oval 98"/>
          <p:cNvSpPr>
            <a:spLocks noChangeArrowheads="1"/>
          </p:cNvSpPr>
          <p:nvPr/>
        </p:nvSpPr>
        <p:spPr bwMode="auto">
          <a:xfrm>
            <a:off x="1474788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45" name="Rechteck 44"/>
          <p:cNvSpPr/>
          <p:nvPr/>
        </p:nvSpPr>
        <p:spPr>
          <a:xfrm>
            <a:off x="684213" y="1624013"/>
            <a:ext cx="50006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de-DE" sz="2000" dirty="0">
                <a:latin typeface="+mj-lt"/>
                <a:cs typeface="+mn-cs"/>
              </a:rPr>
              <a:t>S</a:t>
            </a:r>
          </a:p>
        </p:txBody>
      </p:sp>
      <p:sp>
        <p:nvSpPr>
          <p:cNvPr id="48" name="Rechteck 47"/>
          <p:cNvSpPr/>
          <p:nvPr/>
        </p:nvSpPr>
        <p:spPr>
          <a:xfrm>
            <a:off x="7740650" y="1624013"/>
            <a:ext cx="5000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de-DE" sz="2000" dirty="0">
                <a:latin typeface="+mj-lt"/>
                <a:cs typeface="+mn-cs"/>
              </a:rPr>
              <a:t>E</a:t>
            </a:r>
          </a:p>
        </p:txBody>
      </p:sp>
      <p:sp>
        <p:nvSpPr>
          <p:cNvPr id="36896" name="Oval 98"/>
          <p:cNvSpPr>
            <a:spLocks noChangeArrowheads="1"/>
          </p:cNvSpPr>
          <p:nvPr/>
        </p:nvSpPr>
        <p:spPr bwMode="auto">
          <a:xfrm>
            <a:off x="5553075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6897" name="Oval 98"/>
          <p:cNvSpPr>
            <a:spLocks noChangeArrowheads="1"/>
          </p:cNvSpPr>
          <p:nvPr/>
        </p:nvSpPr>
        <p:spPr bwMode="auto">
          <a:xfrm>
            <a:off x="6337300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36898" name="Oval 98"/>
          <p:cNvSpPr>
            <a:spLocks noChangeArrowheads="1"/>
          </p:cNvSpPr>
          <p:nvPr/>
        </p:nvSpPr>
        <p:spPr bwMode="auto">
          <a:xfrm>
            <a:off x="7127875" y="17160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42" name="Rechteck 41"/>
          <p:cNvSpPr/>
          <p:nvPr/>
        </p:nvSpPr>
        <p:spPr>
          <a:xfrm>
            <a:off x="0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+mn-cs"/>
              </a:rPr>
              <a:t>The </a:t>
            </a:r>
            <a:r>
              <a:rPr lang="de-DE" sz="2000" dirty="0" err="1" smtClean="0">
                <a:latin typeface="+mj-lt"/>
                <a:cs typeface="+mn-cs"/>
              </a:rPr>
              <a:t>training</a:t>
            </a:r>
            <a:r>
              <a:rPr lang="de-DE" sz="2000" dirty="0" smtClean="0">
                <a:latin typeface="+mj-lt"/>
                <a:cs typeface="+mn-cs"/>
              </a:rPr>
              <a:t> </a:t>
            </a:r>
            <a:r>
              <a:rPr lang="de-DE" sz="2000" dirty="0" err="1" smtClean="0">
                <a:latin typeface="+mj-lt"/>
                <a:cs typeface="+mn-cs"/>
              </a:rPr>
              <a:t>of</a:t>
            </a:r>
            <a:r>
              <a:rPr lang="de-DE" sz="2000" dirty="0" smtClean="0">
                <a:latin typeface="+mj-lt"/>
                <a:cs typeface="+mn-cs"/>
              </a:rPr>
              <a:t> </a:t>
            </a:r>
            <a:r>
              <a:rPr lang="de-DE" sz="2000" dirty="0" err="1" smtClean="0">
                <a:latin typeface="+mj-lt"/>
                <a:cs typeface="+mn-cs"/>
              </a:rPr>
              <a:t>the</a:t>
            </a:r>
            <a:r>
              <a:rPr lang="de-DE" sz="2000" dirty="0" smtClean="0">
                <a:latin typeface="+mj-lt"/>
                <a:cs typeface="+mn-cs"/>
              </a:rPr>
              <a:t> RBM </a:t>
            </a:r>
            <a:r>
              <a:rPr lang="de-DE" sz="2000" dirty="0" err="1" smtClean="0">
                <a:latin typeface="+mj-lt"/>
                <a:cs typeface="+mn-cs"/>
              </a:rPr>
              <a:t>gives</a:t>
            </a:r>
            <a:r>
              <a:rPr lang="de-DE" sz="2000" dirty="0" smtClean="0">
                <a:latin typeface="+mj-lt"/>
                <a:cs typeface="+mn-cs"/>
              </a:rPr>
              <a:t> </a:t>
            </a:r>
            <a:r>
              <a:rPr lang="de-DE" sz="2000" dirty="0" err="1" smtClean="0">
                <a:latin typeface="+mj-lt"/>
                <a:cs typeface="+mn-cs"/>
              </a:rPr>
              <a:t>us</a:t>
            </a:r>
            <a:r>
              <a:rPr lang="de-DE" sz="2000" dirty="0" smtClean="0">
                <a:latin typeface="+mj-lt"/>
                <a:cs typeface="+mn-cs"/>
              </a:rPr>
              <a:t> a </a:t>
            </a:r>
            <a:r>
              <a:rPr lang="de-DE" sz="2000" dirty="0" err="1" smtClean="0">
                <a:latin typeface="+mj-lt"/>
                <a:cs typeface="+mn-cs"/>
              </a:rPr>
              <a:t>model</a:t>
            </a:r>
            <a:endParaRPr lang="de-DE" sz="2000" dirty="0">
              <a:latin typeface="+mj-lt"/>
              <a:cs typeface="+mn-cs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1338263" y="3157538"/>
            <a:ext cx="50006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de-DE" sz="2000" dirty="0">
                <a:latin typeface="+mj-lt"/>
                <a:cs typeface="+mn-cs"/>
              </a:rPr>
              <a:t>TF</a:t>
            </a:r>
          </a:p>
        </p:txBody>
      </p:sp>
      <p:sp>
        <p:nvSpPr>
          <p:cNvPr id="36901" name="Titel 1"/>
          <p:cNvSpPr>
            <a:spLocks noGrp="1"/>
          </p:cNvSpPr>
          <p:nvPr>
            <p:ph type="title"/>
          </p:nvPr>
        </p:nvSpPr>
        <p:spPr>
          <a:xfrm>
            <a:off x="1676400" y="260350"/>
            <a:ext cx="5638800" cy="708025"/>
          </a:xfrm>
        </p:spPr>
        <p:txBody>
          <a:bodyPr/>
          <a:lstStyle/>
          <a:p>
            <a:r>
              <a:rPr lang="de-DE" smtClean="0"/>
              <a:t>Network Modeling</a:t>
            </a:r>
            <a:br>
              <a:rPr lang="de-DE" smtClean="0"/>
            </a:br>
            <a:r>
              <a:rPr lang="de-DE" b="0" smtClean="0"/>
              <a:t>Restricted Boltzmann Machines (RBM)</a:t>
            </a:r>
          </a:p>
        </p:txBody>
      </p:sp>
    </p:spTree>
    <p:extLst>
      <p:ext uri="{BB962C8B-B14F-4D97-AF65-F5344CB8AC3E}">
        <p14:creationId xmlns:p14="http://schemas.microsoft.com/office/powerpoint/2010/main" val="35162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Agenda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622958828"/>
              </p:ext>
            </p:extLst>
          </p:nvPr>
        </p:nvGraphicFramePr>
        <p:xfrm>
          <a:off x="179512" y="1371600"/>
          <a:ext cx="8735888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Results</a:t>
            </a:r>
            <a:endParaRPr lang="de-DE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23850" y="1371600"/>
            <a:ext cx="8496300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  <a:defRPr/>
            </a:pPr>
            <a:r>
              <a:rPr lang="de-DE" b="1" dirty="0" smtClean="0"/>
              <a:t>Validation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results</a:t>
            </a:r>
            <a:endParaRPr lang="de-DE" b="1" dirty="0" smtClean="0"/>
          </a:p>
          <a:p>
            <a:pPr marL="0" indent="0">
              <a:buFont typeface="Times" pitchFamily="18" charset="0"/>
              <a:buNone/>
              <a:defRPr/>
            </a:pPr>
            <a:endParaRPr lang="de-DE" dirty="0" smtClean="0"/>
          </a:p>
          <a:p>
            <a:pPr>
              <a:buFont typeface="Arial" charset="0"/>
              <a:buChar char="•"/>
              <a:defRPr/>
            </a:pPr>
            <a:r>
              <a:rPr lang="de-DE" dirty="0" smtClean="0"/>
              <a:t>Needs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regulation</a:t>
            </a:r>
            <a:endParaRPr lang="de-DE" dirty="0"/>
          </a:p>
          <a:p>
            <a:pPr>
              <a:buFont typeface="Arial" charset="0"/>
              <a:buChar char="•"/>
              <a:defRPr/>
            </a:pPr>
            <a:r>
              <a:rPr lang="de-DE" dirty="0" smtClean="0"/>
              <a:t>Needs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descriptive</a:t>
            </a:r>
            <a:r>
              <a:rPr lang="de-DE" dirty="0"/>
              <a:t> power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0" indent="0">
              <a:buFont typeface="Times" pitchFamily="18" charset="0"/>
              <a:buNone/>
              <a:defRPr/>
            </a:pPr>
            <a:endParaRPr lang="de-DE" dirty="0" smtClean="0"/>
          </a:p>
          <a:p>
            <a:pPr marL="0" indent="0">
              <a:buFont typeface="Times" pitchFamily="18" charset="0"/>
              <a:buNone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3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hteck 2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…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can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not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preserve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complex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structures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!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22719" y="414407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e-DE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Gerade Verbindung mit Pfeil 29"/>
          <p:cNvCxnSpPr/>
          <p:nvPr/>
        </p:nvCxnSpPr>
        <p:spPr bwMode="auto">
          <a:xfrm>
            <a:off x="1422719" y="4135512"/>
            <a:ext cx="230425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/>
          <p:cNvCxnSpPr/>
          <p:nvPr/>
        </p:nvCxnSpPr>
        <p:spPr bwMode="auto">
          <a:xfrm flipV="1">
            <a:off x="1422719" y="2204864"/>
            <a:ext cx="0" cy="193064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/>
          <p:cNvSpPr txBox="1"/>
          <p:nvPr/>
        </p:nvSpPr>
        <p:spPr>
          <a:xfrm>
            <a:off x="802101" y="2908578"/>
            <a:ext cx="620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e-DE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" name="Grafik 40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29" y="2348880"/>
            <a:ext cx="1994235" cy="1642616"/>
          </a:xfrm>
          <a:prstGeom prst="rect">
            <a:avLst/>
          </a:prstGeom>
          <a:solidFill>
            <a:schemeClr val="accent1"/>
          </a:solidFill>
        </p:spPr>
      </p:pic>
      <p:cxnSp>
        <p:nvCxnSpPr>
          <p:cNvPr id="11" name="Gerade Verbindung 10"/>
          <p:cNvCxnSpPr/>
          <p:nvPr/>
        </p:nvCxnSpPr>
        <p:spPr bwMode="auto">
          <a:xfrm flipV="1">
            <a:off x="1577729" y="2564904"/>
            <a:ext cx="1994235" cy="12481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feld 41"/>
          <p:cNvSpPr txBox="1"/>
          <p:nvPr/>
        </p:nvSpPr>
        <p:spPr>
          <a:xfrm>
            <a:off x="2044322" y="2039386"/>
            <a:ext cx="106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PCA</a:t>
            </a:r>
            <a:endParaRPr lang="de-DE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Abgerundetes Rechteck 42"/>
          <p:cNvSpPr/>
          <p:nvPr/>
        </p:nvSpPr>
        <p:spPr bwMode="auto">
          <a:xfrm>
            <a:off x="990671" y="1342948"/>
            <a:ext cx="3168352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044322" y="1381898"/>
            <a:ext cx="106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Dataset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45" name="Abgerundetes Rechteck 44"/>
          <p:cNvSpPr/>
          <p:nvPr/>
        </p:nvSpPr>
        <p:spPr bwMode="auto">
          <a:xfrm>
            <a:off x="5004048" y="1342948"/>
            <a:ext cx="3168352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057699" y="1381898"/>
            <a:ext cx="106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Model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grpSp>
        <p:nvGrpSpPr>
          <p:cNvPr id="47" name="Gruppieren 46"/>
          <p:cNvGrpSpPr/>
          <p:nvPr/>
        </p:nvGrpSpPr>
        <p:grpSpPr>
          <a:xfrm>
            <a:off x="5652120" y="2080533"/>
            <a:ext cx="711297" cy="735606"/>
            <a:chOff x="1432719" y="1062"/>
            <a:chExt cx="711297" cy="735606"/>
          </a:xfrm>
        </p:grpSpPr>
        <p:sp>
          <p:nvSpPr>
            <p:cNvPr id="48" name="Ellipse 47"/>
            <p:cNvSpPr/>
            <p:nvPr/>
          </p:nvSpPr>
          <p:spPr>
            <a:xfrm>
              <a:off x="1432719" y="1062"/>
              <a:ext cx="711297" cy="73560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Ellipse 4"/>
            <p:cNvSpPr/>
            <p:nvPr/>
          </p:nvSpPr>
          <p:spPr>
            <a:xfrm>
              <a:off x="1577830" y="77478"/>
              <a:ext cx="502963" cy="5201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800" i="1" kern="1200" dirty="0" smtClean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de-DE" sz="2800" i="0" kern="1200" baseline="-25000" dirty="0" smtClean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5652121" y="3485482"/>
            <a:ext cx="711297" cy="735606"/>
            <a:chOff x="1432719" y="1062"/>
            <a:chExt cx="711297" cy="735606"/>
          </a:xfrm>
        </p:grpSpPr>
        <p:sp>
          <p:nvSpPr>
            <p:cNvPr id="51" name="Ellipse 50"/>
            <p:cNvSpPr/>
            <p:nvPr/>
          </p:nvSpPr>
          <p:spPr>
            <a:xfrm>
              <a:off x="1432719" y="1062"/>
              <a:ext cx="711297" cy="73560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Ellipse 4"/>
            <p:cNvSpPr/>
            <p:nvPr/>
          </p:nvSpPr>
          <p:spPr>
            <a:xfrm>
              <a:off x="1577829" y="132101"/>
              <a:ext cx="502963" cy="4281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800" i="1" kern="1200" dirty="0" smtClean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de-DE" sz="2800" i="0" kern="1200" baseline="-25000" dirty="0" smtClean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cxnSp>
        <p:nvCxnSpPr>
          <p:cNvPr id="53" name="Gerade Verbindung mit Pfeil 52"/>
          <p:cNvCxnSpPr>
            <a:stCxn id="48" idx="4"/>
            <a:endCxn id="51" idx="0"/>
          </p:cNvCxnSpPr>
          <p:nvPr/>
        </p:nvCxnSpPr>
        <p:spPr bwMode="auto">
          <a:xfrm>
            <a:off x="6007769" y="2816139"/>
            <a:ext cx="1" cy="6693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stealth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6273107" y="2919977"/>
                <a:ext cx="19489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𝑥</m:t>
                      </m:r>
                      <m:r>
                        <a:rPr lang="de-DE" b="0" i="1" baseline="-25000" smtClean="0">
                          <a:latin typeface="Cambria Math"/>
                        </a:rPr>
                        <m:t>2</m:t>
                      </m:r>
                      <m:r>
                        <a:rPr lang="de-DE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α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107" y="2919977"/>
                <a:ext cx="1948995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13" b="-184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</p:spTree>
    <p:extLst>
      <p:ext uri="{BB962C8B-B14F-4D97-AF65-F5344CB8AC3E}">
        <p14:creationId xmlns:p14="http://schemas.microsoft.com/office/powerpoint/2010/main" val="5007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Results</a:t>
            </a:r>
            <a:endParaRPr lang="de-DE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23850" y="1371600"/>
            <a:ext cx="8496300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  <a:defRPr/>
            </a:pPr>
            <a:r>
              <a:rPr lang="de-DE" b="1" dirty="0" smtClean="0"/>
              <a:t>Validation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results</a:t>
            </a:r>
            <a:endParaRPr lang="de-DE" b="1" dirty="0" smtClean="0"/>
          </a:p>
          <a:p>
            <a:pPr marL="0" indent="0">
              <a:buFont typeface="Times" pitchFamily="18" charset="0"/>
              <a:buNone/>
              <a:defRPr/>
            </a:pPr>
            <a:endParaRPr lang="de-DE" dirty="0" smtClean="0"/>
          </a:p>
          <a:p>
            <a:pPr>
              <a:buFont typeface="Arial" charset="0"/>
              <a:buChar char="•"/>
              <a:defRPr/>
            </a:pPr>
            <a:r>
              <a:rPr lang="de-DE" dirty="0"/>
              <a:t>Needs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regulation</a:t>
            </a:r>
            <a:endParaRPr lang="de-DE" dirty="0"/>
          </a:p>
          <a:p>
            <a:pPr>
              <a:buFont typeface="Arial" charset="0"/>
              <a:buChar char="•"/>
              <a:defRPr/>
            </a:pPr>
            <a:r>
              <a:rPr lang="de-DE" dirty="0"/>
              <a:t>Needs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descriptive</a:t>
            </a:r>
            <a:r>
              <a:rPr lang="de-DE" dirty="0"/>
              <a:t> power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0" indent="0">
              <a:buFont typeface="Times" pitchFamily="18" charset="0"/>
              <a:buNone/>
              <a:defRPr/>
            </a:pPr>
            <a:endParaRPr lang="de-DE" dirty="0" smtClean="0"/>
          </a:p>
          <a:p>
            <a:pPr marL="0" indent="0">
              <a:buFont typeface="Times" pitchFamily="18" charset="0"/>
              <a:buNone/>
              <a:defRPr/>
            </a:pP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infomation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,</a:t>
            </a:r>
          </a:p>
          <a:p>
            <a:pPr marL="0" indent="0">
              <a:buNone/>
              <a:defRPr/>
            </a:pP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b="1" dirty="0" err="1" smtClean="0"/>
              <a:t>artificial</a:t>
            </a:r>
            <a:r>
              <a:rPr lang="de-DE" b="1" dirty="0" smtClean="0"/>
              <a:t> </a:t>
            </a:r>
            <a:r>
              <a:rPr lang="de-DE" b="1" dirty="0" err="1" smtClean="0"/>
              <a:t>datasets</a:t>
            </a:r>
            <a:r>
              <a:rPr lang="de-DE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206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Results</a:t>
            </a:r>
            <a:endParaRPr lang="de-DE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23850" y="1371600"/>
            <a:ext cx="8496300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  <a:defRPr/>
            </a:pPr>
            <a:r>
              <a:rPr lang="de-DE" b="1" dirty="0" err="1" smtClean="0"/>
              <a:t>Artificial</a:t>
            </a:r>
            <a:r>
              <a:rPr lang="de-DE" b="1" dirty="0" smtClean="0"/>
              <a:t> </a:t>
            </a:r>
            <a:r>
              <a:rPr lang="de-DE" b="1" dirty="0" err="1" smtClean="0"/>
              <a:t>datasets</a:t>
            </a:r>
            <a:endParaRPr lang="de-DE" b="1" dirty="0" smtClean="0"/>
          </a:p>
          <a:p>
            <a:pPr marL="0" indent="0">
              <a:buFont typeface="Times" pitchFamily="18" charset="0"/>
              <a:buNone/>
              <a:defRPr/>
            </a:pPr>
            <a:endParaRPr lang="de-DE" dirty="0" smtClean="0"/>
          </a:p>
          <a:p>
            <a:pPr marL="0" indent="0">
              <a:buFont typeface="Times" pitchFamily="18" charset="0"/>
              <a:buNone/>
              <a:defRPr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simulate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in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844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Results</a:t>
            </a:r>
            <a:endParaRPr lang="de-DE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23850" y="1371600"/>
            <a:ext cx="8496300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de-DE" b="1" dirty="0" err="1"/>
              <a:t>Artificial</a:t>
            </a:r>
            <a:r>
              <a:rPr lang="de-DE" b="1" dirty="0"/>
              <a:t> </a:t>
            </a:r>
            <a:r>
              <a:rPr lang="de-DE" b="1" dirty="0" err="1"/>
              <a:t>datasets</a:t>
            </a:r>
            <a:endParaRPr lang="de-DE" b="1" dirty="0"/>
          </a:p>
          <a:p>
            <a:pPr marL="0" indent="0">
              <a:buFont typeface="Times" pitchFamily="18" charset="0"/>
              <a:buNone/>
              <a:defRPr/>
            </a:pPr>
            <a:endParaRPr lang="de-DE" dirty="0" smtClean="0"/>
          </a:p>
          <a:p>
            <a:pPr marL="0" indent="0">
              <a:buNone/>
              <a:defRPr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simulate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 smtClean="0"/>
              <a:t>steps</a:t>
            </a:r>
            <a:endParaRPr lang="de-DE" dirty="0"/>
          </a:p>
          <a:p>
            <a:pPr marL="0" indent="0">
              <a:buFont typeface="Times" pitchFamily="18" charset="0"/>
              <a:buNone/>
              <a:defRPr/>
            </a:pPr>
            <a:endParaRPr lang="de-DE" b="1" dirty="0" smtClean="0"/>
          </a:p>
          <a:p>
            <a:pPr marL="0" indent="0">
              <a:buFont typeface="Times" pitchFamily="18" charset="0"/>
              <a:buNone/>
              <a:defRPr/>
            </a:pPr>
            <a:r>
              <a:rPr lang="de-DE" b="1" dirty="0" err="1" smtClean="0"/>
              <a:t>Step</a:t>
            </a:r>
            <a:r>
              <a:rPr lang="de-DE" b="1" dirty="0" smtClean="0"/>
              <a:t> 1</a:t>
            </a:r>
          </a:p>
          <a:p>
            <a:pPr marL="0" indent="0">
              <a:buNone/>
              <a:defRPr/>
            </a:pP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Genes (E+S)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 smtClean="0"/>
              <a:t>bimodal</a:t>
            </a:r>
            <a:r>
              <a:rPr lang="de-DE" dirty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781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Results</a:t>
            </a:r>
            <a:endParaRPr lang="de-DE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23850" y="1371600"/>
            <a:ext cx="8496300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de-DE" b="1" dirty="0" err="1"/>
              <a:t>Artificial</a:t>
            </a:r>
            <a:r>
              <a:rPr lang="de-DE" b="1" dirty="0"/>
              <a:t> </a:t>
            </a:r>
            <a:r>
              <a:rPr lang="de-DE" b="1" dirty="0" err="1"/>
              <a:t>datasets</a:t>
            </a:r>
            <a:endParaRPr lang="de-DE" b="1" dirty="0"/>
          </a:p>
          <a:p>
            <a:pPr marL="0" indent="0">
              <a:buFont typeface="Times" pitchFamily="18" charset="0"/>
              <a:buNone/>
              <a:defRPr/>
            </a:pPr>
            <a:endParaRPr lang="de-DE" dirty="0" smtClean="0"/>
          </a:p>
          <a:p>
            <a:pPr marL="0" indent="0">
              <a:buNone/>
              <a:defRPr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simulate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  <a:p>
            <a:pPr marL="0" indent="0">
              <a:buFont typeface="Times" pitchFamily="18" charset="0"/>
              <a:buNone/>
              <a:defRPr/>
            </a:pPr>
            <a:endParaRPr lang="de-DE" b="1" dirty="0" smtClean="0"/>
          </a:p>
          <a:p>
            <a:pPr marL="0" indent="0">
              <a:buFont typeface="Times" pitchFamily="18" charset="0"/>
              <a:buNone/>
              <a:defRPr/>
            </a:pPr>
            <a:r>
              <a:rPr lang="de-DE" b="1" dirty="0" err="1" smtClean="0"/>
              <a:t>Step</a:t>
            </a:r>
            <a:r>
              <a:rPr lang="de-DE" b="1" dirty="0" smtClean="0"/>
              <a:t> 1</a:t>
            </a:r>
          </a:p>
          <a:p>
            <a:pPr marL="0" indent="0">
              <a:buNone/>
              <a:defRPr/>
            </a:pP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Genes (E+S)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 smtClean="0"/>
              <a:t>bimodal</a:t>
            </a:r>
            <a:r>
              <a:rPr lang="de-DE" dirty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b="1" dirty="0" err="1" smtClean="0"/>
              <a:t>Step</a:t>
            </a:r>
            <a:r>
              <a:rPr lang="de-DE" b="1" dirty="0" smtClean="0"/>
              <a:t> 2</a:t>
            </a:r>
          </a:p>
          <a:p>
            <a:pPr marL="0" indent="0">
              <a:buNone/>
              <a:defRPr/>
            </a:pPr>
            <a:r>
              <a:rPr lang="de-DE" dirty="0" err="1"/>
              <a:t>Manipulate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a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marL="0" indent="0">
              <a:buNone/>
              <a:defRPr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561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Results</a:t>
            </a:r>
            <a:endParaRPr lang="de-DE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23850" y="1371600"/>
            <a:ext cx="8496300" cy="522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de-DE" b="1" dirty="0" err="1"/>
              <a:t>Artificial</a:t>
            </a:r>
            <a:r>
              <a:rPr lang="de-DE" b="1" dirty="0"/>
              <a:t> </a:t>
            </a:r>
            <a:r>
              <a:rPr lang="de-DE" b="1" dirty="0" err="1"/>
              <a:t>datasets</a:t>
            </a:r>
            <a:endParaRPr lang="de-DE" b="1" dirty="0"/>
          </a:p>
          <a:p>
            <a:pPr marL="0" indent="0">
              <a:buFont typeface="Times" pitchFamily="18" charset="0"/>
              <a:buNone/>
              <a:defRPr/>
            </a:pPr>
            <a:endParaRPr lang="de-DE" dirty="0" smtClean="0"/>
          </a:p>
          <a:p>
            <a:pPr marL="0" indent="0">
              <a:buNone/>
              <a:defRPr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simulate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  <a:p>
            <a:pPr marL="0" indent="0">
              <a:buFont typeface="Times" pitchFamily="18" charset="0"/>
              <a:buNone/>
              <a:defRPr/>
            </a:pPr>
            <a:endParaRPr lang="de-DE" b="1" dirty="0" smtClean="0"/>
          </a:p>
          <a:p>
            <a:pPr marL="0" indent="0">
              <a:buFont typeface="Times" pitchFamily="18" charset="0"/>
              <a:buNone/>
              <a:defRPr/>
            </a:pPr>
            <a:r>
              <a:rPr lang="de-DE" b="1" dirty="0" err="1" smtClean="0"/>
              <a:t>Step</a:t>
            </a:r>
            <a:r>
              <a:rPr lang="de-DE" b="1" dirty="0" smtClean="0"/>
              <a:t> 1</a:t>
            </a:r>
          </a:p>
          <a:p>
            <a:pPr marL="0" indent="0">
              <a:buNone/>
              <a:defRPr/>
            </a:pP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Genes (E+S)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bimodal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b="1" dirty="0" err="1" smtClean="0"/>
              <a:t>Step</a:t>
            </a:r>
            <a:r>
              <a:rPr lang="de-DE" b="1" dirty="0" smtClean="0"/>
              <a:t> 2</a:t>
            </a:r>
          </a:p>
          <a:p>
            <a:pPr marL="0" indent="0">
              <a:buNone/>
              <a:defRPr/>
            </a:pPr>
            <a:r>
              <a:rPr lang="de-DE" dirty="0" err="1" smtClean="0"/>
              <a:t>Manipulate</a:t>
            </a:r>
            <a:r>
              <a:rPr lang="de-DE" dirty="0" smtClean="0"/>
              <a:t> </a:t>
            </a:r>
            <a:r>
              <a:rPr lang="de-DE" dirty="0" err="1"/>
              <a:t>data</a:t>
            </a:r>
            <a:r>
              <a:rPr lang="de-DE" dirty="0"/>
              <a:t> in a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marL="0" indent="0">
              <a:buNone/>
              <a:defRPr/>
            </a:pPr>
            <a:endParaRPr lang="de-DE" dirty="0" smtClean="0"/>
          </a:p>
          <a:p>
            <a:pPr marL="0" indent="0">
              <a:buNone/>
              <a:defRPr/>
            </a:pPr>
            <a:r>
              <a:rPr lang="de-DE" b="1" dirty="0" err="1" smtClean="0"/>
              <a:t>Step</a:t>
            </a:r>
            <a:r>
              <a:rPr lang="de-DE" b="1" dirty="0" smtClean="0"/>
              <a:t> 3</a:t>
            </a:r>
          </a:p>
          <a:p>
            <a:pPr marL="0" indent="0">
              <a:buNone/>
              <a:defRPr/>
            </a:pPr>
            <a:r>
              <a:rPr lang="de-DE" dirty="0"/>
              <a:t>Add </a:t>
            </a:r>
            <a:r>
              <a:rPr lang="de-DE" dirty="0" err="1" smtClean="0"/>
              <a:t>noise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manipulated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endParaRPr lang="de-DE" dirty="0"/>
          </a:p>
          <a:p>
            <a:pPr marL="0" indent="0">
              <a:buNone/>
              <a:defRPr/>
            </a:pP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normalize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  <a:p>
            <a:pPr marL="0" indent="0">
              <a:buNone/>
              <a:defRPr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6167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23850" y="1371600"/>
            <a:ext cx="7848550" cy="40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  <a:defRPr/>
            </a:pPr>
            <a:r>
              <a:rPr lang="de-DE" b="1" dirty="0" smtClean="0"/>
              <a:t>Simulation</a:t>
            </a:r>
          </a:p>
          <a:p>
            <a:pPr marL="0" indent="0">
              <a:buFont typeface="Times" pitchFamily="18" charset="0"/>
              <a:buNone/>
              <a:defRPr/>
            </a:pPr>
            <a:endParaRPr lang="de-DE" dirty="0" smtClean="0"/>
          </a:p>
        </p:txBody>
      </p:sp>
      <p:sp>
        <p:nvSpPr>
          <p:cNvPr id="471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Results</a:t>
            </a:r>
            <a:endParaRPr lang="de-DE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Inhaltsplatzhalter 2"/>
              <p:cNvSpPr txBox="1">
                <a:spLocks/>
              </p:cNvSpPr>
              <p:nvPr/>
            </p:nvSpPr>
            <p:spPr bwMode="auto">
              <a:xfrm>
                <a:off x="392974" y="1888536"/>
                <a:ext cx="7848550" cy="1396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90500" indent="-1905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Times" pitchFamily="18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69913" indent="-188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Times" pitchFamily="18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046163" indent="-1873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Times" pitchFamily="18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522413" indent="-1873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Times" pitchFamily="18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998663" indent="-1873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Times" pitchFamily="18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455863" indent="-187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13063" indent="-187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370263" indent="-187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27463" indent="-187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de-DE" b="1" dirty="0" smtClean="0"/>
                  <a:t>Step 1</a:t>
                </a:r>
              </a:p>
              <a:p>
                <a:pPr marL="0" indent="0">
                  <a:buNone/>
                  <a:defRPr/>
                </a:pPr>
                <a:r>
                  <a:rPr lang="de-DE" sz="1800" dirty="0" err="1" smtClean="0"/>
                  <a:t>Number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of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visible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nodes</a:t>
                </a:r>
                <a:r>
                  <a:rPr lang="de-DE" sz="1800" dirty="0" smtClean="0"/>
                  <a:t> 8 (4E, 4S)</a:t>
                </a:r>
              </a:p>
              <a:p>
                <a:pPr marL="0" indent="0">
                  <a:buNone/>
                  <a:defRPr/>
                </a:pPr>
                <a:r>
                  <a:rPr lang="de-DE" sz="1800" dirty="0"/>
                  <a:t>Create </a:t>
                </a:r>
                <a:r>
                  <a:rPr lang="de-DE" sz="1800" dirty="0" err="1" smtClean="0"/>
                  <a:t>random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data</a:t>
                </a:r>
                <a:r>
                  <a:rPr lang="de-DE" sz="1800" dirty="0" smtClean="0"/>
                  <a:t>:</a:t>
                </a:r>
              </a:p>
              <a:p>
                <a:pPr marL="0" indent="0">
                  <a:buNone/>
                  <a:defRPr/>
                </a:pPr>
                <a:r>
                  <a:rPr lang="de-DE" sz="1800" dirty="0" smtClean="0"/>
                  <a:t>Random </a:t>
                </a:r>
                <a:r>
                  <a:rPr lang="de-DE" sz="1800" dirty="0"/>
                  <a:t>{</a:t>
                </a:r>
                <a:r>
                  <a:rPr lang="de-DE" sz="1800" dirty="0" smtClean="0"/>
                  <a:t>-1, +1} + N(0,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de-DE" sz="1800" b="0" i="1" smtClean="0">
                        <a:latin typeface="Cambria Math"/>
                        <a:ea typeface="Cambria Math"/>
                      </a:rPr>
                      <m:t>=0.5)</m:t>
                    </m:r>
                  </m:oMath>
                </a14:m>
                <a:endParaRPr lang="de-DE" sz="1800" dirty="0" smtClean="0"/>
              </a:p>
            </p:txBody>
          </p:sp>
        </mc:Choice>
        <mc:Fallback xmlns="">
          <p:sp>
            <p:nvSpPr>
              <p:cNvPr id="25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974" y="1888536"/>
                <a:ext cx="7848550" cy="1396448"/>
              </a:xfrm>
              <a:prstGeom prst="rect">
                <a:avLst/>
              </a:prstGeom>
              <a:blipFill rotWithShape="1">
                <a:blip r:embed="rId2"/>
                <a:stretch>
                  <a:fillRect l="-776" t="-1747" b="-61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Grafik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49" y="3068960"/>
            <a:ext cx="4363969" cy="33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9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23850" y="1371600"/>
            <a:ext cx="7848550" cy="40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  <a:defRPr/>
            </a:pPr>
            <a:r>
              <a:rPr lang="de-DE" b="1" dirty="0" smtClean="0"/>
              <a:t>Simulation</a:t>
            </a:r>
          </a:p>
          <a:p>
            <a:pPr marL="0" indent="0">
              <a:buFont typeface="Times" pitchFamily="18" charset="0"/>
              <a:buNone/>
              <a:defRPr/>
            </a:pPr>
            <a:endParaRPr lang="de-DE" dirty="0" smtClean="0"/>
          </a:p>
        </p:txBody>
      </p:sp>
      <p:sp>
        <p:nvSpPr>
          <p:cNvPr id="471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Results</a:t>
            </a:r>
            <a:endParaRPr lang="de-DE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539552" y="2720288"/>
                <a:ext cx="420563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800" b="0" i="1" smtClean="0">
                          <a:latin typeface="Cambria Math"/>
                        </a:rPr>
                        <m:t>=0.25</m:t>
                      </m:r>
                      <m:sSub>
                        <m:sSubPr>
                          <m:ctrlPr>
                            <a:rPr lang="de-DE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800" b="0" i="1" smtClean="0">
                          <a:latin typeface="Cambria Math"/>
                        </a:rPr>
                        <m:t>+0.25</m:t>
                      </m:r>
                      <m:sSub>
                        <m:sSubPr>
                          <m:ctrlPr>
                            <a:rPr lang="de-DE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800" b="0" i="1" smtClean="0">
                          <a:latin typeface="Cambria Math"/>
                        </a:rPr>
                        <m:t>+0.25</m:t>
                      </m:r>
                      <m:sSub>
                        <m:sSubPr>
                          <m:ctrlPr>
                            <a:rPr lang="de-DE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e-DE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0.25</m:t>
                          </m:r>
                          <m:r>
                            <a:rPr lang="de-DE" sz="18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de-DE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=0.5</m:t>
                    </m:r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+0.5</m:t>
                    </m:r>
                  </m:oMath>
                </a14:m>
                <a:r>
                  <a:rPr lang="de-DE" sz="1800" i="1" dirty="0" smtClean="0">
                    <a:latin typeface="Cambria Math"/>
                  </a:rPr>
                  <a:t> Noise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800" i="1">
                          <a:latin typeface="Cambria Math"/>
                        </a:rPr>
                        <m:t>=0.5</m:t>
                      </m:r>
                      <m:sSub>
                        <m:sSubPr>
                          <m:ctrlPr>
                            <a:rPr lang="de-DE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800" i="1">
                          <a:latin typeface="Cambria Math"/>
                        </a:rPr>
                        <m:t>+0.5</m:t>
                      </m:r>
                      <m:sSub>
                        <m:sSubPr>
                          <m:ctrlPr>
                            <a:rPr lang="de-DE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𝑁𝑜𝑖𝑠𝑒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de-DE" sz="1800" i="1">
                          <a:latin typeface="Cambria Math"/>
                        </a:rPr>
                        <m:t>=0.5</m:t>
                      </m:r>
                      <m:sSub>
                        <m:sSubPr>
                          <m:ctrlPr>
                            <a:rPr lang="de-DE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800" i="1">
                          <a:latin typeface="Cambria Math"/>
                        </a:rPr>
                        <m:t>+0.5</m:t>
                      </m:r>
                      <m:r>
                        <a:rPr lang="de-DE" sz="1800" b="0" i="1" smtClean="0">
                          <a:latin typeface="Cambria Math"/>
                        </a:rPr>
                        <m:t> </m:t>
                      </m:r>
                      <m:r>
                        <a:rPr lang="de-DE" sz="1800" b="0" i="1" smtClean="0">
                          <a:latin typeface="Cambria Math"/>
                        </a:rPr>
                        <m:t>𝑁𝑜𝑖𝑠𝑒</m:t>
                      </m:r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720288"/>
                <a:ext cx="4205638" cy="1200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392974" y="1888536"/>
            <a:ext cx="7848550" cy="84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de-DE" b="1" dirty="0" err="1" smtClean="0"/>
              <a:t>Step</a:t>
            </a:r>
            <a:r>
              <a:rPr lang="de-DE" b="1" dirty="0" smtClean="0"/>
              <a:t> </a:t>
            </a:r>
            <a:r>
              <a:rPr lang="de-DE" b="1" dirty="0"/>
              <a:t>2</a:t>
            </a:r>
            <a:endParaRPr lang="de-DE" b="1" dirty="0" smtClean="0"/>
          </a:p>
          <a:p>
            <a:pPr marL="0" indent="0">
              <a:buNone/>
              <a:defRPr/>
            </a:pPr>
            <a:r>
              <a:rPr lang="de-DE" sz="1800" dirty="0" err="1" smtClean="0"/>
              <a:t>Manipulate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738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23850" y="1371600"/>
            <a:ext cx="7848550" cy="40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  <a:defRPr/>
            </a:pPr>
            <a:r>
              <a:rPr lang="de-DE" b="1" dirty="0" smtClean="0"/>
              <a:t>Simulation</a:t>
            </a:r>
          </a:p>
          <a:p>
            <a:pPr marL="0" indent="0">
              <a:buFont typeface="Times" pitchFamily="18" charset="0"/>
              <a:buNone/>
              <a:defRPr/>
            </a:pPr>
            <a:endParaRPr lang="de-DE" dirty="0" smtClean="0"/>
          </a:p>
        </p:txBody>
      </p:sp>
      <p:sp>
        <p:nvSpPr>
          <p:cNvPr id="471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Results</a:t>
            </a:r>
            <a:endParaRPr lang="de-DE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Inhaltsplatzhalter 2"/>
              <p:cNvSpPr txBox="1">
                <a:spLocks/>
              </p:cNvSpPr>
              <p:nvPr/>
            </p:nvSpPr>
            <p:spPr bwMode="auto">
              <a:xfrm>
                <a:off x="392974" y="1888536"/>
                <a:ext cx="7848550" cy="796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90500" indent="-1905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Times" pitchFamily="18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69913" indent="-188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Times" pitchFamily="18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046163" indent="-1873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Times" pitchFamily="18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522413" indent="-1873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Times" pitchFamily="18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998663" indent="-1873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Times" pitchFamily="18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455863" indent="-187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13063" indent="-187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370263" indent="-187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27463" indent="-187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Times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de-DE" b="1" dirty="0" err="1" smtClean="0"/>
                  <a:t>Step</a:t>
                </a:r>
                <a:r>
                  <a:rPr lang="de-DE" b="1" dirty="0" smtClean="0"/>
                  <a:t> 3</a:t>
                </a:r>
              </a:p>
              <a:p>
                <a:pPr marL="0" indent="0">
                  <a:buNone/>
                  <a:defRPr/>
                </a:pPr>
                <a:r>
                  <a:rPr lang="de-DE" sz="1800" dirty="0" smtClean="0"/>
                  <a:t>Add </a:t>
                </a:r>
                <a:r>
                  <a:rPr lang="de-DE" sz="1800" dirty="0" err="1" smtClean="0"/>
                  <a:t>noise</a:t>
                </a:r>
                <a:r>
                  <a:rPr lang="de-DE" sz="1800" dirty="0" smtClean="0"/>
                  <a:t>: N(0</a:t>
                </a:r>
                <a:r>
                  <a:rPr lang="de-DE" sz="1800" dirty="0"/>
                  <a:t>,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de-DE" sz="1800" i="1">
                        <a:latin typeface="Cambria Math"/>
                        <a:ea typeface="Cambria Math"/>
                      </a:rPr>
                      <m:t>=0.5)</m:t>
                    </m:r>
                  </m:oMath>
                </a14:m>
                <a:endParaRPr lang="de-DE" sz="1800" dirty="0"/>
              </a:p>
            </p:txBody>
          </p:sp>
        </mc:Choice>
        <mc:Fallback xmlns="">
          <p:sp>
            <p:nvSpPr>
              <p:cNvPr id="30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974" y="1888536"/>
                <a:ext cx="7848550" cy="796283"/>
              </a:xfrm>
              <a:prstGeom prst="rect">
                <a:avLst/>
              </a:prstGeom>
              <a:blipFill rotWithShape="1">
                <a:blip r:embed="rId2"/>
                <a:stretch>
                  <a:fillRect l="-776" t="-3077" b="-38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69" y="2564904"/>
            <a:ext cx="5287808" cy="401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s1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11777" y="1052735"/>
            <a:ext cx="7632223" cy="572357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1520" y="1167134"/>
            <a:ext cx="2925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analyse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b="1" dirty="0" smtClean="0"/>
              <a:t>X</a:t>
            </a:r>
          </a:p>
          <a:p>
            <a:r>
              <a:rPr lang="de-DE" dirty="0" err="1" smtClean="0"/>
              <a:t>with</a:t>
            </a:r>
            <a:r>
              <a:rPr lang="de-DE" dirty="0" smtClean="0"/>
              <a:t> an RBM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28580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51520" y="1167134"/>
            <a:ext cx="575131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train</a:t>
            </a:r>
            <a:r>
              <a:rPr lang="de-DE" dirty="0" smtClean="0"/>
              <a:t> an </a:t>
            </a:r>
            <a:r>
              <a:rPr lang="de-DE" dirty="0" err="1" smtClean="0"/>
              <a:t>autoencoder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9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endParaRPr lang="de-DE" dirty="0" smtClean="0"/>
          </a:p>
          <a:p>
            <a:r>
              <a:rPr lang="de-DE" dirty="0" err="1" smtClean="0"/>
              <a:t>and</a:t>
            </a:r>
            <a:r>
              <a:rPr lang="de-DE" dirty="0" smtClean="0"/>
              <a:t> 165 </a:t>
            </a:r>
            <a:r>
              <a:rPr lang="de-DE" dirty="0" err="1" smtClean="0"/>
              <a:t>nodes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smtClean="0"/>
              <a:t>Layer 1 &amp; 9: 32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endParaRPr lang="de-DE" dirty="0" smtClean="0"/>
          </a:p>
          <a:p>
            <a:r>
              <a:rPr lang="de-DE" dirty="0" smtClean="0"/>
              <a:t>Layer 2 &amp; 8: 24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endParaRPr lang="de-DE" dirty="0" smtClean="0"/>
          </a:p>
          <a:p>
            <a:r>
              <a:rPr lang="de-DE" dirty="0" smtClean="0"/>
              <a:t>Layer 3 &amp; 7: 16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endParaRPr lang="de-DE" dirty="0" smtClean="0"/>
          </a:p>
          <a:p>
            <a:r>
              <a:rPr lang="de-DE" dirty="0" smtClean="0"/>
              <a:t>Layer 4 &amp; 6: 8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endParaRPr lang="de-DE" dirty="0" smtClean="0"/>
          </a:p>
          <a:p>
            <a:r>
              <a:rPr lang="de-DE" dirty="0" smtClean="0"/>
              <a:t>Layer 5: 5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endParaRPr lang="de-DE" dirty="0"/>
          </a:p>
        </p:txBody>
      </p:sp>
      <p:grpSp>
        <p:nvGrpSpPr>
          <p:cNvPr id="60" name="Gruppieren 59"/>
          <p:cNvGrpSpPr/>
          <p:nvPr/>
        </p:nvGrpSpPr>
        <p:grpSpPr>
          <a:xfrm>
            <a:off x="6309397" y="1321023"/>
            <a:ext cx="2511075" cy="4071938"/>
            <a:chOff x="6309397" y="1321023"/>
            <a:chExt cx="2511075" cy="4071938"/>
          </a:xfrm>
        </p:grpSpPr>
        <p:sp>
          <p:nvSpPr>
            <p:cNvPr id="61" name="Abgerundetes Rechteck 60"/>
            <p:cNvSpPr/>
            <p:nvPr/>
          </p:nvSpPr>
          <p:spPr bwMode="auto">
            <a:xfrm>
              <a:off x="6309397" y="450540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63" name="Abgerundetes Rechteck 62"/>
            <p:cNvSpPr/>
            <p:nvPr/>
          </p:nvSpPr>
          <p:spPr bwMode="auto">
            <a:xfrm>
              <a:off x="6309397" y="3646868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6309397" y="3209259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65" name="Abgerundetes Rechteck 64"/>
            <p:cNvSpPr/>
            <p:nvPr/>
          </p:nvSpPr>
          <p:spPr bwMode="auto">
            <a:xfrm>
              <a:off x="6309397" y="2777211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67" name="Abgerundetes Rechteck 66"/>
            <p:cNvSpPr/>
            <p:nvPr/>
          </p:nvSpPr>
          <p:spPr bwMode="auto">
            <a:xfrm>
              <a:off x="6309397" y="1915043"/>
              <a:ext cx="2511074" cy="302559"/>
            </a:xfrm>
            <a:prstGeom prst="roundRect">
              <a:avLst/>
            </a:prstGeom>
            <a:solidFill>
              <a:schemeClr val="bg2">
                <a:lumMod val="8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de-DE">
                <a:latin typeface="Times"/>
                <a:cs typeface="+mn-cs"/>
              </a:endParaRP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309397" y="1321023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+mn-lt"/>
                </a:rPr>
                <a:t>i</a:t>
              </a:r>
              <a:r>
                <a:rPr lang="de-DE" sz="1400" dirty="0" err="1" smtClean="0">
                  <a:latin typeface="+mn-lt"/>
                </a:rPr>
                <a:t>nput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</a:t>
              </a:r>
              <a:endParaRPr lang="de-DE" sz="1400" b="1" dirty="0">
                <a:latin typeface="+mn-lt"/>
              </a:endParaRP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6309398" y="5085184"/>
              <a:ext cx="2511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+mn-lt"/>
                </a:rPr>
                <a:t>output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dirty="0" err="1" smtClean="0">
                  <a:latin typeface="+mn-lt"/>
                </a:rPr>
                <a:t>data</a:t>
              </a:r>
              <a:r>
                <a:rPr lang="de-DE" sz="1400" dirty="0" smtClean="0">
                  <a:latin typeface="+mn-lt"/>
                </a:rPr>
                <a:t> </a:t>
              </a:r>
              <a:r>
                <a:rPr lang="de-DE" sz="1400" b="1" dirty="0" smtClean="0">
                  <a:latin typeface="+mn-lt"/>
                </a:rPr>
                <a:t>X‘</a:t>
              </a:r>
              <a:endParaRPr lang="de-DE" sz="1400" b="1" dirty="0">
                <a:latin typeface="+mn-lt"/>
              </a:endParaRPr>
            </a:p>
          </p:txBody>
        </p:sp>
        <p:cxnSp>
          <p:nvCxnSpPr>
            <p:cNvPr id="75" name="Gerade Verbindung mit Pfeil 74"/>
            <p:cNvCxnSpPr>
              <a:stCxn id="73" idx="2"/>
              <a:endCxn id="67" idx="0"/>
            </p:cNvCxnSpPr>
            <p:nvPr/>
          </p:nvCxnSpPr>
          <p:spPr bwMode="auto">
            <a:xfrm>
              <a:off x="7564934" y="1628800"/>
              <a:ext cx="0" cy="286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mit Pfeil 75"/>
            <p:cNvCxnSpPr>
              <a:stCxn id="61" idx="2"/>
              <a:endCxn id="74" idx="0"/>
            </p:cNvCxnSpPr>
            <p:nvPr/>
          </p:nvCxnSpPr>
          <p:spPr bwMode="auto">
            <a:xfrm>
              <a:off x="7564934" y="4807962"/>
              <a:ext cx="1" cy="27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mit Pfeil 76"/>
            <p:cNvCxnSpPr>
              <a:stCxn id="67" idx="2"/>
            </p:cNvCxnSpPr>
            <p:nvPr/>
          </p:nvCxnSpPr>
          <p:spPr bwMode="auto">
            <a:xfrm>
              <a:off x="7564934" y="2217602"/>
              <a:ext cx="0" cy="1275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mit Pfeil 77"/>
            <p:cNvCxnSpPr>
              <a:endCxn id="65" idx="0"/>
            </p:cNvCxnSpPr>
            <p:nvPr/>
          </p:nvCxnSpPr>
          <p:spPr bwMode="auto">
            <a:xfrm>
              <a:off x="7564934" y="2647722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mit Pfeil 78"/>
            <p:cNvCxnSpPr>
              <a:stCxn id="65" idx="2"/>
              <a:endCxn id="64" idx="0"/>
            </p:cNvCxnSpPr>
            <p:nvPr/>
          </p:nvCxnSpPr>
          <p:spPr bwMode="auto">
            <a:xfrm>
              <a:off x="7564934" y="3079770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mit Pfeil 79"/>
            <p:cNvCxnSpPr>
              <a:stCxn id="64" idx="2"/>
              <a:endCxn id="63" idx="0"/>
            </p:cNvCxnSpPr>
            <p:nvPr/>
          </p:nvCxnSpPr>
          <p:spPr bwMode="auto">
            <a:xfrm>
              <a:off x="7564934" y="3511818"/>
              <a:ext cx="0" cy="1350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mit Pfeil 80"/>
            <p:cNvCxnSpPr>
              <a:stCxn id="63" idx="2"/>
            </p:cNvCxnSpPr>
            <p:nvPr/>
          </p:nvCxnSpPr>
          <p:spPr bwMode="auto">
            <a:xfrm>
              <a:off x="7564934" y="3949427"/>
              <a:ext cx="0" cy="123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mit Pfeil 81"/>
            <p:cNvCxnSpPr>
              <a:endCxn id="61" idx="0"/>
            </p:cNvCxnSpPr>
            <p:nvPr/>
          </p:nvCxnSpPr>
          <p:spPr bwMode="auto">
            <a:xfrm>
              <a:off x="7564934" y="4375914"/>
              <a:ext cx="0" cy="1294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7336559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7048527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09" name="Oval 98"/>
            <p:cNvSpPr>
              <a:spLocks noChangeArrowheads="1"/>
            </p:cNvSpPr>
            <p:nvPr/>
          </p:nvSpPr>
          <p:spPr bwMode="auto">
            <a:xfrm>
              <a:off x="7624591" y="3266653"/>
              <a:ext cx="187769" cy="18776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en-GB"/>
            </a:p>
          </p:txBody>
        </p:sp>
      </p:grpSp>
      <p:sp>
        <p:nvSpPr>
          <p:cNvPr id="138" name="Oval 98"/>
          <p:cNvSpPr>
            <a:spLocks noChangeArrowheads="1"/>
          </p:cNvSpPr>
          <p:nvPr/>
        </p:nvSpPr>
        <p:spPr bwMode="auto">
          <a:xfrm>
            <a:off x="7912623" y="3260213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55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hteck 2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err="1" smtClean="0">
                <a:latin typeface="+mj-lt"/>
                <a:cs typeface="Times New Roman" pitchFamily="18" charset="0"/>
              </a:rPr>
              <a:t>Therefore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the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analysis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of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unknown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structures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smtClean="0">
                <a:latin typeface="+mj-lt"/>
                <a:cs typeface="Times New Roman" pitchFamily="18" charset="0"/>
              </a:rPr>
              <a:t>…</a:t>
            </a:r>
            <a:endParaRPr lang="de-DE" sz="2000" b="1" dirty="0">
              <a:latin typeface="+mj-lt"/>
              <a:cs typeface="Times New Roman" pitchFamily="18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22719" y="414407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e-DE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Gerade Verbindung mit Pfeil 29"/>
          <p:cNvCxnSpPr/>
          <p:nvPr/>
        </p:nvCxnSpPr>
        <p:spPr bwMode="auto">
          <a:xfrm>
            <a:off x="1422719" y="4135512"/>
            <a:ext cx="230425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/>
          <p:cNvCxnSpPr/>
          <p:nvPr/>
        </p:nvCxnSpPr>
        <p:spPr bwMode="auto">
          <a:xfrm flipV="1">
            <a:off x="1422719" y="2204864"/>
            <a:ext cx="0" cy="193064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/>
          <p:cNvSpPr txBox="1"/>
          <p:nvPr/>
        </p:nvSpPr>
        <p:spPr>
          <a:xfrm>
            <a:off x="802101" y="2908578"/>
            <a:ext cx="620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e-DE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" name="Grafik 40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29" y="2348880"/>
            <a:ext cx="1994235" cy="1642616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3" name="Abgerundetes Rechteck 42"/>
          <p:cNvSpPr/>
          <p:nvPr/>
        </p:nvSpPr>
        <p:spPr bwMode="auto">
          <a:xfrm>
            <a:off x="990671" y="1342948"/>
            <a:ext cx="3168352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044322" y="1381898"/>
            <a:ext cx="106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Dataset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45" name="Abgerundetes Rechteck 44"/>
          <p:cNvSpPr/>
          <p:nvPr/>
        </p:nvSpPr>
        <p:spPr bwMode="auto">
          <a:xfrm>
            <a:off x="5004048" y="1342948"/>
            <a:ext cx="3168352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057699" y="1381898"/>
            <a:ext cx="106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Model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96" y="2492896"/>
            <a:ext cx="1960368" cy="1368152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</p:spTree>
    <p:extLst>
      <p:ext uri="{BB962C8B-B14F-4D97-AF65-F5344CB8AC3E}">
        <p14:creationId xmlns:p14="http://schemas.microsoft.com/office/powerpoint/2010/main" val="40559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51520" y="1167134"/>
            <a:ext cx="4592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transform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b="1" dirty="0" smtClean="0"/>
              <a:t>X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b="1" dirty="0" smtClean="0"/>
              <a:t>X‘</a:t>
            </a:r>
            <a:endParaRPr lang="de-DE" b="1" dirty="0"/>
          </a:p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dimensionality</a:t>
            </a:r>
            <a:endParaRPr lang="de-DE" dirty="0" smtClean="0"/>
          </a:p>
        </p:txBody>
      </p:sp>
      <p:pic>
        <p:nvPicPr>
          <p:cNvPr id="139" name="Grafik 1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40968"/>
            <a:ext cx="3224461" cy="2448272"/>
          </a:xfrm>
          <a:prstGeom prst="rect">
            <a:avLst/>
          </a:prstGeom>
        </p:spPr>
      </p:pic>
      <p:pic>
        <p:nvPicPr>
          <p:cNvPr id="140" name="graphics2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76056" y="2852936"/>
            <a:ext cx="3936845" cy="2952328"/>
          </a:xfrm>
          <a:prstGeom prst="rect">
            <a:avLst/>
          </a:prstGeom>
        </p:spPr>
      </p:pic>
      <p:cxnSp>
        <p:nvCxnSpPr>
          <p:cNvPr id="142" name="Gerade Verbindung mit Pfeil 141"/>
          <p:cNvCxnSpPr>
            <a:endCxn id="140" idx="1"/>
          </p:cNvCxnSpPr>
          <p:nvPr/>
        </p:nvCxnSpPr>
        <p:spPr bwMode="auto">
          <a:xfrm>
            <a:off x="3779912" y="4329100"/>
            <a:ext cx="1296144" cy="0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164438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s1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75656" y="1052736"/>
            <a:ext cx="7596251" cy="5696597"/>
          </a:xfrm>
          <a:prstGeom prst="rect">
            <a:avLst/>
          </a:prstGeom>
        </p:spPr>
      </p:pic>
      <p:sp>
        <p:nvSpPr>
          <p:cNvPr id="471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Results</a:t>
            </a: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251520" y="1167134"/>
            <a:ext cx="2661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analyse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endParaRPr lang="de-DE" dirty="0"/>
          </a:p>
          <a:p>
            <a:r>
              <a:rPr lang="de-DE" dirty="0" err="1" smtClean="0"/>
              <a:t>transformed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b="1" dirty="0" smtClean="0"/>
              <a:t>X‘</a:t>
            </a:r>
          </a:p>
          <a:p>
            <a:r>
              <a:rPr lang="de-DE" dirty="0" err="1" smtClean="0"/>
              <a:t>with</a:t>
            </a:r>
            <a:r>
              <a:rPr lang="de-DE" dirty="0" smtClean="0"/>
              <a:t> an RBM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5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s1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270875" y="1988840"/>
            <a:ext cx="4801032" cy="3600400"/>
          </a:xfrm>
          <a:prstGeom prst="rect">
            <a:avLst/>
          </a:prstGeom>
        </p:spPr>
      </p:pic>
      <p:sp>
        <p:nvSpPr>
          <p:cNvPr id="471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Results</a:t>
            </a: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251520" y="1167134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/>
          </a:p>
        </p:txBody>
      </p:sp>
      <p:pic>
        <p:nvPicPr>
          <p:cNvPr id="7" name="graphics1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233" y="2008602"/>
            <a:ext cx="460899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Results</a:t>
            </a: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251520" y="1167134"/>
            <a:ext cx="7467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larger </a:t>
            </a:r>
            <a:r>
              <a:rPr lang="de-DE" dirty="0" err="1" smtClean="0"/>
              <a:t>autoencoder</a:t>
            </a:r>
            <a:endParaRPr lang="de-DE" dirty="0"/>
          </a:p>
        </p:txBody>
      </p:sp>
      <p:pic>
        <p:nvPicPr>
          <p:cNvPr id="8" name="graphics1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-468560" y="1916832"/>
            <a:ext cx="5345621" cy="4008800"/>
          </a:xfrm>
          <a:prstGeom prst="rect">
            <a:avLst/>
          </a:prstGeom>
        </p:spPr>
      </p:pic>
      <p:pic>
        <p:nvPicPr>
          <p:cNvPr id="6" name="graphics1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79912" y="1805908"/>
            <a:ext cx="5735412" cy="430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7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Conclusion</a:t>
            </a:r>
            <a:endParaRPr lang="de-DE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323850" y="1371600"/>
            <a:ext cx="8496622" cy="472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046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2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9986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4558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130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3702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274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  <a:defRPr/>
            </a:pPr>
            <a:r>
              <a:rPr lang="de-DE" b="1" dirty="0" err="1" smtClean="0"/>
              <a:t>Conclusion</a:t>
            </a:r>
            <a:r>
              <a:rPr lang="de-DE" b="1" dirty="0" smtClean="0"/>
              <a:t/>
            </a:r>
            <a:br>
              <a:rPr lang="de-DE" b="1" dirty="0" smtClean="0"/>
            </a:br>
            <a:endParaRPr lang="de-DE" b="1" dirty="0" smtClean="0"/>
          </a:p>
          <a:p>
            <a:pPr eaLnBrk="1" hangingPunct="1">
              <a:buFont typeface="Arial" charset="0"/>
              <a:buChar char="•"/>
            </a:pPr>
            <a:r>
              <a:rPr lang="de-DE" dirty="0" smtClean="0"/>
              <a:t>Autoencoders </a:t>
            </a:r>
            <a:r>
              <a:rPr lang="de-DE" dirty="0" err="1" smtClean="0"/>
              <a:t>can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 smtClean="0"/>
              <a:t>significantly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b="1" dirty="0" err="1" smtClean="0"/>
              <a:t>reducing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dimensionality</a:t>
            </a:r>
            <a:r>
              <a:rPr lang="de-DE" b="1" dirty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endParaRPr lang="de-DE" b="1" dirty="0" smtClean="0"/>
          </a:p>
          <a:p>
            <a:pPr eaLnBrk="1" hangingPunct="1">
              <a:buFont typeface="Arial" charset="0"/>
              <a:buChar char="•"/>
            </a:pPr>
            <a:endParaRPr lang="de-DE" dirty="0" smtClean="0"/>
          </a:p>
          <a:p>
            <a:pPr eaLnBrk="1" hangingPunct="1">
              <a:buFont typeface="Arial" charset="0"/>
              <a:buChar char="•"/>
            </a:pPr>
            <a:r>
              <a:rPr lang="de-DE" dirty="0" smtClean="0"/>
              <a:t>Autoencoders </a:t>
            </a:r>
            <a:r>
              <a:rPr lang="de-DE" b="1" dirty="0" err="1" smtClean="0"/>
              <a:t>preserve</a:t>
            </a:r>
            <a:r>
              <a:rPr lang="de-DE" b="1" dirty="0" smtClean="0"/>
              <a:t> </a:t>
            </a:r>
            <a:r>
              <a:rPr lang="de-DE" b="1" dirty="0" err="1" smtClean="0"/>
              <a:t>complex</a:t>
            </a:r>
            <a:r>
              <a:rPr lang="de-DE" b="1" dirty="0" smtClean="0"/>
              <a:t> </a:t>
            </a:r>
            <a:r>
              <a:rPr lang="de-DE" b="1" dirty="0" err="1" smtClean="0"/>
              <a:t>structures</a:t>
            </a:r>
            <a:r>
              <a:rPr lang="de-DE" dirty="0" smtClean="0"/>
              <a:t> in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multilayer</a:t>
            </a:r>
            <a:r>
              <a:rPr lang="de-DE" dirty="0" smtClean="0"/>
              <a:t> </a:t>
            </a:r>
            <a:r>
              <a:rPr lang="de-DE" dirty="0" err="1" smtClean="0"/>
              <a:t>perceptron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. </a:t>
            </a:r>
            <a:r>
              <a:rPr lang="de-DE" dirty="0" err="1" smtClean="0"/>
              <a:t>Analysing</a:t>
            </a:r>
            <a:r>
              <a:rPr lang="de-DE" dirty="0" smtClean="0"/>
              <a:t> </a:t>
            </a:r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knockout </a:t>
            </a:r>
            <a:r>
              <a:rPr lang="de-DE" dirty="0" err="1" smtClean="0"/>
              <a:t>tests</a:t>
            </a:r>
            <a:r>
              <a:rPr lang="de-DE" dirty="0" smtClean="0"/>
              <a:t>)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eaLnBrk="1" hangingPunct="1">
              <a:buFont typeface="Arial" charset="0"/>
              <a:buChar char="•"/>
            </a:pPr>
            <a:endParaRPr lang="de-DE" dirty="0" smtClean="0"/>
          </a:p>
          <a:p>
            <a:pPr eaLnBrk="1" hangingPunct="1">
              <a:buFont typeface="Arial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drawback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b="1" dirty="0" smtClean="0"/>
              <a:t>high </a:t>
            </a:r>
            <a:r>
              <a:rPr lang="de-DE" b="1" dirty="0" err="1" smtClean="0"/>
              <a:t>computational</a:t>
            </a:r>
            <a:r>
              <a:rPr lang="de-DE" b="1" dirty="0" smtClean="0"/>
              <a:t> </a:t>
            </a:r>
            <a:r>
              <a:rPr lang="de-DE" b="1" dirty="0" err="1" smtClean="0"/>
              <a:t>costs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popular</a:t>
            </a:r>
            <a:r>
              <a:rPr lang="de-DE" dirty="0" smtClean="0"/>
              <a:t> (Face </a:t>
            </a:r>
            <a:r>
              <a:rPr lang="de-DE" dirty="0" err="1" smtClean="0"/>
              <a:t>recognition</a:t>
            </a:r>
            <a:r>
              <a:rPr lang="de-DE" dirty="0" smtClean="0"/>
              <a:t> </a:t>
            </a:r>
            <a:r>
              <a:rPr lang="de-DE" dirty="0"/>
              <a:t>/ Voice </a:t>
            </a:r>
            <a:r>
              <a:rPr lang="de-DE" dirty="0" err="1" smtClean="0"/>
              <a:t>recognition</a:t>
            </a:r>
            <a:r>
              <a:rPr lang="de-DE" dirty="0" smtClean="0"/>
              <a:t>, </a:t>
            </a:r>
            <a:r>
              <a:rPr lang="de-DE" dirty="0"/>
              <a:t>Image </a:t>
            </a:r>
            <a:r>
              <a:rPr lang="de-DE" dirty="0" err="1" smtClean="0"/>
              <a:t>transformation</a:t>
            </a:r>
            <a:r>
              <a:rPr lang="de-DE" dirty="0" smtClean="0"/>
              <a:t>).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improvements</a:t>
            </a:r>
            <a:r>
              <a:rPr lang="de-DE" dirty="0" smtClean="0"/>
              <a:t> in </a:t>
            </a:r>
            <a:r>
              <a:rPr lang="de-DE" dirty="0" err="1" smtClean="0"/>
              <a:t>facing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computational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48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Acknowledgement</a:t>
            </a:r>
          </a:p>
        </p:txBody>
      </p:sp>
      <p:sp>
        <p:nvSpPr>
          <p:cNvPr id="48131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 typeface="Times" pitchFamily="18" charset="0"/>
              <a:buNone/>
            </a:pPr>
            <a:r>
              <a:rPr lang="de-DE" b="1" dirty="0" err="1" smtClean="0"/>
              <a:t>eilsLABS</a:t>
            </a:r>
            <a:endParaRPr lang="de-DE" b="1" dirty="0" smtClean="0"/>
          </a:p>
          <a:p>
            <a:pPr marL="0" indent="0" eaLnBrk="1" hangingPunct="1">
              <a:buNone/>
            </a:pPr>
            <a:r>
              <a:rPr lang="de-DE" dirty="0" smtClean="0"/>
              <a:t>Prof.</a:t>
            </a:r>
            <a:r>
              <a:rPr lang="de-DE" dirty="0" smtClean="0"/>
              <a:t> </a:t>
            </a:r>
            <a:r>
              <a:rPr lang="de-DE" dirty="0"/>
              <a:t>Dr. Rainer König</a:t>
            </a:r>
          </a:p>
          <a:p>
            <a:pPr marL="0" indent="0" eaLnBrk="1" hangingPunct="1">
              <a:buFont typeface="Times" pitchFamily="18" charset="0"/>
              <a:buNone/>
            </a:pPr>
            <a:r>
              <a:rPr lang="de-DE" dirty="0" smtClean="0"/>
              <a:t>Prof. </a:t>
            </a:r>
            <a:r>
              <a:rPr lang="de-DE" dirty="0" smtClean="0"/>
              <a:t>Dr. </a:t>
            </a:r>
            <a:r>
              <a:rPr lang="de-DE" dirty="0" smtClean="0"/>
              <a:t>Roland </a:t>
            </a:r>
            <a:r>
              <a:rPr lang="de-DE" dirty="0" err="1" smtClean="0"/>
              <a:t>Eils</a:t>
            </a:r>
            <a:endParaRPr lang="de-DE" dirty="0" smtClean="0"/>
          </a:p>
          <a:p>
            <a:pPr marL="0" indent="0" eaLnBrk="1" hangingPunct="1">
              <a:buFont typeface="Times" pitchFamily="18" charset="0"/>
              <a:buNone/>
            </a:pPr>
            <a:r>
              <a:rPr lang="de-DE" dirty="0" smtClean="0"/>
              <a:t>Network Modeling Group</a:t>
            </a:r>
          </a:p>
        </p:txBody>
      </p:sp>
      <p:pic>
        <p:nvPicPr>
          <p:cNvPr id="48132" name="Picture 4" descr="eilslabs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367188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hteck 2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…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needs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more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considerate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nonlinear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techniques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!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22719" y="414407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e-DE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Gerade Verbindung mit Pfeil 29"/>
          <p:cNvCxnSpPr/>
          <p:nvPr/>
        </p:nvCxnSpPr>
        <p:spPr bwMode="auto">
          <a:xfrm>
            <a:off x="1422719" y="4135512"/>
            <a:ext cx="230425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/>
          <p:cNvCxnSpPr/>
          <p:nvPr/>
        </p:nvCxnSpPr>
        <p:spPr bwMode="auto">
          <a:xfrm flipV="1">
            <a:off x="1422719" y="2204864"/>
            <a:ext cx="0" cy="193064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/>
          <p:cNvSpPr txBox="1"/>
          <p:nvPr/>
        </p:nvSpPr>
        <p:spPr>
          <a:xfrm>
            <a:off x="802101" y="2908578"/>
            <a:ext cx="620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e-DE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" name="Grafik 40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29" y="2348880"/>
            <a:ext cx="1994235" cy="1642616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3" name="Abgerundetes Rechteck 42"/>
          <p:cNvSpPr/>
          <p:nvPr/>
        </p:nvSpPr>
        <p:spPr bwMode="auto">
          <a:xfrm>
            <a:off x="990671" y="1342948"/>
            <a:ext cx="3168352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044322" y="1381898"/>
            <a:ext cx="106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Dataset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45" name="Abgerundetes Rechteck 44"/>
          <p:cNvSpPr/>
          <p:nvPr/>
        </p:nvSpPr>
        <p:spPr bwMode="auto">
          <a:xfrm>
            <a:off x="5004048" y="1342948"/>
            <a:ext cx="3168352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057699" y="1381898"/>
            <a:ext cx="106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  <a:cs typeface="Times New Roman" pitchFamily="18" charset="0"/>
              </a:rPr>
              <a:t>Model</a:t>
            </a:r>
            <a:endParaRPr lang="de-DE" sz="2000" baseline="-25000" dirty="0">
              <a:latin typeface="+mn-lt"/>
              <a:cs typeface="Times New Roman" pitchFamily="18" charset="0"/>
            </a:endParaRPr>
          </a:p>
        </p:txBody>
      </p:sp>
      <p:grpSp>
        <p:nvGrpSpPr>
          <p:cNvPr id="47" name="Gruppieren 46"/>
          <p:cNvGrpSpPr/>
          <p:nvPr/>
        </p:nvGrpSpPr>
        <p:grpSpPr>
          <a:xfrm>
            <a:off x="5652120" y="2080533"/>
            <a:ext cx="711297" cy="735606"/>
            <a:chOff x="1432719" y="1062"/>
            <a:chExt cx="711297" cy="735606"/>
          </a:xfrm>
        </p:grpSpPr>
        <p:sp>
          <p:nvSpPr>
            <p:cNvPr id="48" name="Ellipse 47"/>
            <p:cNvSpPr/>
            <p:nvPr/>
          </p:nvSpPr>
          <p:spPr>
            <a:xfrm>
              <a:off x="1432719" y="1062"/>
              <a:ext cx="711297" cy="73560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Ellipse 4"/>
            <p:cNvSpPr/>
            <p:nvPr/>
          </p:nvSpPr>
          <p:spPr>
            <a:xfrm>
              <a:off x="1577830" y="77478"/>
              <a:ext cx="502963" cy="5201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800" i="1" kern="1200" dirty="0" smtClean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de-DE" sz="2800" i="0" kern="1200" baseline="-25000" dirty="0" smtClean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5652121" y="3485482"/>
            <a:ext cx="711297" cy="735606"/>
            <a:chOff x="1432719" y="1062"/>
            <a:chExt cx="711297" cy="735606"/>
          </a:xfrm>
        </p:grpSpPr>
        <p:sp>
          <p:nvSpPr>
            <p:cNvPr id="51" name="Ellipse 50"/>
            <p:cNvSpPr/>
            <p:nvPr/>
          </p:nvSpPr>
          <p:spPr>
            <a:xfrm>
              <a:off x="1432719" y="1062"/>
              <a:ext cx="711297" cy="73560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Ellipse 4"/>
            <p:cNvSpPr/>
            <p:nvPr/>
          </p:nvSpPr>
          <p:spPr>
            <a:xfrm>
              <a:off x="1577829" y="132101"/>
              <a:ext cx="502963" cy="4281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800" i="1" kern="1200" dirty="0" smtClean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de-DE" sz="2800" i="0" kern="1200" baseline="-25000" dirty="0" smtClean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cxnSp>
        <p:nvCxnSpPr>
          <p:cNvPr id="53" name="Gerade Verbindung mit Pfeil 52"/>
          <p:cNvCxnSpPr>
            <a:stCxn id="48" idx="4"/>
            <a:endCxn id="51" idx="0"/>
          </p:cNvCxnSpPr>
          <p:nvPr/>
        </p:nvCxnSpPr>
        <p:spPr bwMode="auto">
          <a:xfrm>
            <a:off x="6007769" y="2816139"/>
            <a:ext cx="1" cy="6693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stealth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6273107" y="2919977"/>
                <a:ext cx="16705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𝑥</m:t>
                      </m:r>
                      <m:r>
                        <a:rPr lang="de-DE" b="0" i="1" baseline="-25000" smtClean="0">
                          <a:latin typeface="Cambria Math"/>
                        </a:rPr>
                        <m:t>2</m:t>
                      </m:r>
                      <m:r>
                        <a:rPr lang="de-DE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𝑓</m:t>
                      </m:r>
                      <m:r>
                        <a:rPr lang="de-DE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107" y="2919977"/>
                <a:ext cx="1670522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730" b="-184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96" y="2492896"/>
            <a:ext cx="1960368" cy="1368152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</p:spTree>
    <p:extLst>
      <p:ext uri="{BB962C8B-B14F-4D97-AF65-F5344CB8AC3E}">
        <p14:creationId xmlns:p14="http://schemas.microsoft.com/office/powerpoint/2010/main" val="6625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9" name="Gerade Verbindung 2048"/>
          <p:cNvCxnSpPr>
            <a:cxnSpLocks noChangeShapeType="1"/>
          </p:cNvCxnSpPr>
          <p:nvPr/>
        </p:nvCxnSpPr>
        <p:spPr bwMode="auto">
          <a:xfrm>
            <a:off x="0" y="5661025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hteck 2"/>
          <p:cNvSpPr/>
          <p:nvPr/>
        </p:nvSpPr>
        <p:spPr>
          <a:xfrm>
            <a:off x="1" y="602456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de-DE" sz="2000" dirty="0" smtClean="0">
                <a:latin typeface="+mj-lt"/>
                <a:cs typeface="Times New Roman" pitchFamily="18" charset="0"/>
              </a:rPr>
              <a:t>Autoencoders </a:t>
            </a:r>
            <a:r>
              <a:rPr lang="de-DE" sz="2000" dirty="0" err="1" smtClean="0">
                <a:latin typeface="+mj-lt"/>
                <a:cs typeface="Times New Roman" pitchFamily="18" charset="0"/>
              </a:rPr>
              <a:t>are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artificial</a:t>
            </a:r>
            <a:r>
              <a:rPr lang="de-DE" sz="2000" b="1" dirty="0" smtClean="0">
                <a:latin typeface="+mj-lt"/>
                <a:cs typeface="Times New Roman" pitchFamily="18" charset="0"/>
              </a:rPr>
              <a:t> neuronal </a:t>
            </a:r>
            <a:r>
              <a:rPr lang="de-DE" sz="2000" b="1" dirty="0" err="1" smtClean="0">
                <a:latin typeface="+mj-lt"/>
                <a:cs typeface="Times New Roman" pitchFamily="18" charset="0"/>
              </a:rPr>
              <a:t>networks</a:t>
            </a:r>
            <a:r>
              <a:rPr lang="de-DE" sz="2000" dirty="0" smtClean="0">
                <a:latin typeface="+mj-lt"/>
                <a:cs typeface="Times New Roman" pitchFamily="18" charset="0"/>
              </a:rPr>
              <a:t> …</a:t>
            </a:r>
            <a:endParaRPr lang="de-DE" sz="2000" dirty="0">
              <a:latin typeface="+mj-lt"/>
              <a:cs typeface="Times New Roman" pitchFamily="18" charset="0"/>
            </a:endParaRPr>
          </a:p>
        </p:txBody>
      </p:sp>
      <p:sp>
        <p:nvSpPr>
          <p:cNvPr id="43" name="Abgerundetes Rechteck 42"/>
          <p:cNvSpPr/>
          <p:nvPr/>
        </p:nvSpPr>
        <p:spPr bwMode="auto">
          <a:xfrm>
            <a:off x="395536" y="1342948"/>
            <a:ext cx="3763487" cy="478010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95536" y="1381898"/>
            <a:ext cx="37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latin typeface="+mn-lt"/>
                <a:cs typeface="Times New Roman" pitchFamily="18" charset="0"/>
              </a:rPr>
              <a:t>Autoencoder</a:t>
            </a:r>
            <a:endParaRPr lang="de-DE" sz="2000" b="1" baseline="-25000" dirty="0">
              <a:latin typeface="+mn-lt"/>
              <a:cs typeface="Times New Roman" pitchFamily="18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553890" y="2132856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/>
              <a:t>Artificial</a:t>
            </a:r>
            <a:r>
              <a:rPr lang="de-DE" sz="1800" dirty="0" smtClean="0"/>
              <a:t> Neuronal Network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Autoencoders</a:t>
            </a:r>
          </a:p>
        </p:txBody>
      </p:sp>
      <p:sp>
        <p:nvSpPr>
          <p:cNvPr id="237" name="Abgerundetes Rechteck 236"/>
          <p:cNvSpPr/>
          <p:nvPr/>
        </p:nvSpPr>
        <p:spPr bwMode="auto">
          <a:xfrm>
            <a:off x="6309397" y="4505403"/>
            <a:ext cx="2511074" cy="302559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3" name="Abgerundetes Rechteck 242"/>
          <p:cNvSpPr/>
          <p:nvPr/>
        </p:nvSpPr>
        <p:spPr bwMode="auto">
          <a:xfrm>
            <a:off x="6309397" y="1915043"/>
            <a:ext cx="2511074" cy="302559"/>
          </a:xfrm>
          <a:prstGeom prst="roundRect">
            <a:avLst/>
          </a:prstGeom>
          <a:solidFill>
            <a:schemeClr val="bg2">
              <a:lumMod val="8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>
              <a:latin typeface="Times"/>
              <a:cs typeface="+mn-cs"/>
            </a:endParaRPr>
          </a:p>
        </p:txBody>
      </p:sp>
      <p:sp>
        <p:nvSpPr>
          <p:cNvPr id="244" name="Oval 98"/>
          <p:cNvSpPr>
            <a:spLocks noChangeArrowheads="1"/>
          </p:cNvSpPr>
          <p:nvPr/>
        </p:nvSpPr>
        <p:spPr bwMode="auto">
          <a:xfrm>
            <a:off x="6884985" y="197243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45" name="Oval 98"/>
          <p:cNvSpPr>
            <a:spLocks noChangeArrowheads="1"/>
          </p:cNvSpPr>
          <p:nvPr/>
        </p:nvSpPr>
        <p:spPr bwMode="auto">
          <a:xfrm>
            <a:off x="7461049" y="197243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46" name="Oval 98"/>
          <p:cNvSpPr>
            <a:spLocks noChangeArrowheads="1"/>
          </p:cNvSpPr>
          <p:nvPr/>
        </p:nvSpPr>
        <p:spPr bwMode="auto">
          <a:xfrm>
            <a:off x="8037113" y="197243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47" name="Oval 98"/>
          <p:cNvSpPr>
            <a:spLocks noChangeArrowheads="1"/>
          </p:cNvSpPr>
          <p:nvPr/>
        </p:nvSpPr>
        <p:spPr bwMode="auto">
          <a:xfrm>
            <a:off x="7173017" y="197243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48" name="Oval 98"/>
          <p:cNvSpPr>
            <a:spLocks noChangeArrowheads="1"/>
          </p:cNvSpPr>
          <p:nvPr/>
        </p:nvSpPr>
        <p:spPr bwMode="auto">
          <a:xfrm>
            <a:off x="7749081" y="197243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49" name="Textfeld 248"/>
          <p:cNvSpPr txBox="1"/>
          <p:nvPr/>
        </p:nvSpPr>
        <p:spPr>
          <a:xfrm>
            <a:off x="6309397" y="1321023"/>
            <a:ext cx="251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+mn-lt"/>
              </a:rPr>
              <a:t>i</a:t>
            </a:r>
            <a:r>
              <a:rPr lang="de-DE" sz="1400" dirty="0" err="1" smtClean="0">
                <a:latin typeface="+mn-lt"/>
              </a:rPr>
              <a:t>nput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data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b="1" dirty="0" smtClean="0">
                <a:latin typeface="+mn-lt"/>
              </a:rPr>
              <a:t>X</a:t>
            </a:r>
            <a:endParaRPr lang="de-DE" sz="1400" b="1" dirty="0">
              <a:latin typeface="+mn-lt"/>
            </a:endParaRPr>
          </a:p>
        </p:txBody>
      </p:sp>
      <p:sp>
        <p:nvSpPr>
          <p:cNvPr id="250" name="Textfeld 249"/>
          <p:cNvSpPr txBox="1"/>
          <p:nvPr/>
        </p:nvSpPr>
        <p:spPr>
          <a:xfrm>
            <a:off x="6309398" y="5085184"/>
            <a:ext cx="251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>
                <a:latin typeface="+mn-lt"/>
              </a:rPr>
              <a:t>output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data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b="1" dirty="0" smtClean="0">
                <a:latin typeface="+mn-lt"/>
              </a:rPr>
              <a:t>X‘</a:t>
            </a:r>
            <a:endParaRPr lang="de-DE" sz="1400" b="1" dirty="0">
              <a:latin typeface="+mn-lt"/>
            </a:endParaRPr>
          </a:p>
        </p:txBody>
      </p:sp>
      <p:cxnSp>
        <p:nvCxnSpPr>
          <p:cNvPr id="251" name="Gerade Verbindung mit Pfeil 250"/>
          <p:cNvCxnSpPr>
            <a:stCxn id="249" idx="2"/>
            <a:endCxn id="243" idx="0"/>
          </p:cNvCxnSpPr>
          <p:nvPr/>
        </p:nvCxnSpPr>
        <p:spPr bwMode="auto">
          <a:xfrm>
            <a:off x="7564934" y="1628800"/>
            <a:ext cx="0" cy="2862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" name="Gerade Verbindung mit Pfeil 251"/>
          <p:cNvCxnSpPr>
            <a:stCxn id="237" idx="2"/>
            <a:endCxn id="250" idx="0"/>
          </p:cNvCxnSpPr>
          <p:nvPr/>
        </p:nvCxnSpPr>
        <p:spPr bwMode="auto">
          <a:xfrm>
            <a:off x="7564934" y="4807962"/>
            <a:ext cx="1" cy="2772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3" name="Gerade Verbindung mit Pfeil 252"/>
          <p:cNvCxnSpPr>
            <a:stCxn id="243" idx="2"/>
          </p:cNvCxnSpPr>
          <p:nvPr/>
        </p:nvCxnSpPr>
        <p:spPr bwMode="auto">
          <a:xfrm>
            <a:off x="7564934" y="2217602"/>
            <a:ext cx="0" cy="127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4" name="Gerade Verbindung mit Pfeil 253"/>
          <p:cNvCxnSpPr/>
          <p:nvPr/>
        </p:nvCxnSpPr>
        <p:spPr bwMode="auto">
          <a:xfrm>
            <a:off x="7564934" y="2647722"/>
            <a:ext cx="0" cy="129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" name="Gerade Verbindung mit Pfeil 254"/>
          <p:cNvCxnSpPr/>
          <p:nvPr/>
        </p:nvCxnSpPr>
        <p:spPr bwMode="auto">
          <a:xfrm>
            <a:off x="7564934" y="3079770"/>
            <a:ext cx="0" cy="129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" name="Gerade Verbindung mit Pfeil 255"/>
          <p:cNvCxnSpPr/>
          <p:nvPr/>
        </p:nvCxnSpPr>
        <p:spPr bwMode="auto">
          <a:xfrm>
            <a:off x="7564934" y="3511818"/>
            <a:ext cx="0" cy="135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" name="Gerade Verbindung mit Pfeil 256"/>
          <p:cNvCxnSpPr/>
          <p:nvPr/>
        </p:nvCxnSpPr>
        <p:spPr bwMode="auto">
          <a:xfrm>
            <a:off x="7564934" y="3949427"/>
            <a:ext cx="0" cy="123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" name="Gerade Verbindung mit Pfeil 257"/>
          <p:cNvCxnSpPr>
            <a:endCxn id="237" idx="0"/>
          </p:cNvCxnSpPr>
          <p:nvPr/>
        </p:nvCxnSpPr>
        <p:spPr bwMode="auto">
          <a:xfrm>
            <a:off x="7564934" y="4375914"/>
            <a:ext cx="0" cy="129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9" name="Oval 98"/>
          <p:cNvSpPr>
            <a:spLocks noChangeArrowheads="1"/>
          </p:cNvSpPr>
          <p:nvPr/>
        </p:nvSpPr>
        <p:spPr bwMode="auto">
          <a:xfrm>
            <a:off x="6885461" y="2849154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0" name="Oval 98"/>
          <p:cNvSpPr>
            <a:spLocks noChangeArrowheads="1"/>
          </p:cNvSpPr>
          <p:nvPr/>
        </p:nvSpPr>
        <p:spPr bwMode="auto">
          <a:xfrm>
            <a:off x="7461525" y="2849154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1" name="Oval 98"/>
          <p:cNvSpPr>
            <a:spLocks noChangeArrowheads="1"/>
          </p:cNvSpPr>
          <p:nvPr/>
        </p:nvSpPr>
        <p:spPr bwMode="auto">
          <a:xfrm>
            <a:off x="8037589" y="2849154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2" name="Oval 98"/>
          <p:cNvSpPr>
            <a:spLocks noChangeArrowheads="1"/>
          </p:cNvSpPr>
          <p:nvPr/>
        </p:nvSpPr>
        <p:spPr bwMode="auto">
          <a:xfrm>
            <a:off x="7173493" y="2849154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3" name="Oval 98"/>
          <p:cNvSpPr>
            <a:spLocks noChangeArrowheads="1"/>
          </p:cNvSpPr>
          <p:nvPr/>
        </p:nvSpPr>
        <p:spPr bwMode="auto">
          <a:xfrm>
            <a:off x="7749557" y="2849154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4" name="Oval 98"/>
          <p:cNvSpPr>
            <a:spLocks noChangeArrowheads="1"/>
          </p:cNvSpPr>
          <p:nvPr/>
        </p:nvSpPr>
        <p:spPr bwMode="auto">
          <a:xfrm>
            <a:off x="6885461" y="3704262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5" name="Oval 98"/>
          <p:cNvSpPr>
            <a:spLocks noChangeArrowheads="1"/>
          </p:cNvSpPr>
          <p:nvPr/>
        </p:nvSpPr>
        <p:spPr bwMode="auto">
          <a:xfrm>
            <a:off x="7461525" y="3704262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6" name="Oval 98"/>
          <p:cNvSpPr>
            <a:spLocks noChangeArrowheads="1"/>
          </p:cNvSpPr>
          <p:nvPr/>
        </p:nvSpPr>
        <p:spPr bwMode="auto">
          <a:xfrm>
            <a:off x="8037589" y="3704262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7" name="Oval 98"/>
          <p:cNvSpPr>
            <a:spLocks noChangeArrowheads="1"/>
          </p:cNvSpPr>
          <p:nvPr/>
        </p:nvSpPr>
        <p:spPr bwMode="auto">
          <a:xfrm>
            <a:off x="7173493" y="3704262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8" name="Oval 98"/>
          <p:cNvSpPr>
            <a:spLocks noChangeArrowheads="1"/>
          </p:cNvSpPr>
          <p:nvPr/>
        </p:nvSpPr>
        <p:spPr bwMode="auto">
          <a:xfrm>
            <a:off x="7749557" y="3704262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69" name="Oval 98"/>
          <p:cNvSpPr>
            <a:spLocks noChangeArrowheads="1"/>
          </p:cNvSpPr>
          <p:nvPr/>
        </p:nvSpPr>
        <p:spPr bwMode="auto">
          <a:xfrm>
            <a:off x="6885461" y="4130749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0" name="Oval 98"/>
          <p:cNvSpPr>
            <a:spLocks noChangeArrowheads="1"/>
          </p:cNvSpPr>
          <p:nvPr/>
        </p:nvSpPr>
        <p:spPr bwMode="auto">
          <a:xfrm>
            <a:off x="7461525" y="4130749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1" name="Oval 98"/>
          <p:cNvSpPr>
            <a:spLocks noChangeArrowheads="1"/>
          </p:cNvSpPr>
          <p:nvPr/>
        </p:nvSpPr>
        <p:spPr bwMode="auto">
          <a:xfrm>
            <a:off x="8037589" y="4130749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2" name="Oval 98"/>
          <p:cNvSpPr>
            <a:spLocks noChangeArrowheads="1"/>
          </p:cNvSpPr>
          <p:nvPr/>
        </p:nvSpPr>
        <p:spPr bwMode="auto">
          <a:xfrm>
            <a:off x="7173493" y="4130749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3" name="Oval 98"/>
          <p:cNvSpPr>
            <a:spLocks noChangeArrowheads="1"/>
          </p:cNvSpPr>
          <p:nvPr/>
        </p:nvSpPr>
        <p:spPr bwMode="auto">
          <a:xfrm>
            <a:off x="7749557" y="4130749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4" name="Oval 98"/>
          <p:cNvSpPr>
            <a:spLocks noChangeArrowheads="1"/>
          </p:cNvSpPr>
          <p:nvPr/>
        </p:nvSpPr>
        <p:spPr bwMode="auto">
          <a:xfrm>
            <a:off x="8325621" y="413074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5" name="Oval 98"/>
          <p:cNvSpPr>
            <a:spLocks noChangeArrowheads="1"/>
          </p:cNvSpPr>
          <p:nvPr/>
        </p:nvSpPr>
        <p:spPr bwMode="auto">
          <a:xfrm>
            <a:off x="6597429" y="4130749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6" name="Oval 98"/>
          <p:cNvSpPr>
            <a:spLocks noChangeArrowheads="1"/>
          </p:cNvSpPr>
          <p:nvPr/>
        </p:nvSpPr>
        <p:spPr bwMode="auto">
          <a:xfrm>
            <a:off x="6891853" y="240255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7" name="Oval 98"/>
          <p:cNvSpPr>
            <a:spLocks noChangeArrowheads="1"/>
          </p:cNvSpPr>
          <p:nvPr/>
        </p:nvSpPr>
        <p:spPr bwMode="auto">
          <a:xfrm>
            <a:off x="7467917" y="240255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8" name="Oval 98"/>
          <p:cNvSpPr>
            <a:spLocks noChangeArrowheads="1"/>
          </p:cNvSpPr>
          <p:nvPr/>
        </p:nvSpPr>
        <p:spPr bwMode="auto">
          <a:xfrm>
            <a:off x="8043981" y="240255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79" name="Oval 98"/>
          <p:cNvSpPr>
            <a:spLocks noChangeArrowheads="1"/>
          </p:cNvSpPr>
          <p:nvPr/>
        </p:nvSpPr>
        <p:spPr bwMode="auto">
          <a:xfrm>
            <a:off x="7179885" y="240255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0" name="Oval 98"/>
          <p:cNvSpPr>
            <a:spLocks noChangeArrowheads="1"/>
          </p:cNvSpPr>
          <p:nvPr/>
        </p:nvSpPr>
        <p:spPr bwMode="auto">
          <a:xfrm>
            <a:off x="7755949" y="240255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1" name="Oval 98"/>
          <p:cNvSpPr>
            <a:spLocks noChangeArrowheads="1"/>
          </p:cNvSpPr>
          <p:nvPr/>
        </p:nvSpPr>
        <p:spPr bwMode="auto">
          <a:xfrm>
            <a:off x="8332013" y="2402557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2" name="Oval 98"/>
          <p:cNvSpPr>
            <a:spLocks noChangeArrowheads="1"/>
          </p:cNvSpPr>
          <p:nvPr/>
        </p:nvSpPr>
        <p:spPr bwMode="auto">
          <a:xfrm>
            <a:off x="6603821" y="2402558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3" name="Oval 98"/>
          <p:cNvSpPr>
            <a:spLocks noChangeArrowheads="1"/>
          </p:cNvSpPr>
          <p:nvPr/>
        </p:nvSpPr>
        <p:spPr bwMode="auto">
          <a:xfrm>
            <a:off x="7467412" y="3266653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4" name="Oval 98"/>
          <p:cNvSpPr>
            <a:spLocks noChangeArrowheads="1"/>
          </p:cNvSpPr>
          <p:nvPr/>
        </p:nvSpPr>
        <p:spPr bwMode="auto">
          <a:xfrm>
            <a:off x="7179380" y="3266653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5" name="Oval 98"/>
          <p:cNvSpPr>
            <a:spLocks noChangeArrowheads="1"/>
          </p:cNvSpPr>
          <p:nvPr/>
        </p:nvSpPr>
        <p:spPr bwMode="auto">
          <a:xfrm>
            <a:off x="7755444" y="3266653"/>
            <a:ext cx="187769" cy="1877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6" name="Oval 98"/>
          <p:cNvSpPr>
            <a:spLocks noChangeArrowheads="1"/>
          </p:cNvSpPr>
          <p:nvPr/>
        </p:nvSpPr>
        <p:spPr bwMode="auto">
          <a:xfrm>
            <a:off x="6891853" y="456279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7" name="Oval 98"/>
          <p:cNvSpPr>
            <a:spLocks noChangeArrowheads="1"/>
          </p:cNvSpPr>
          <p:nvPr/>
        </p:nvSpPr>
        <p:spPr bwMode="auto">
          <a:xfrm>
            <a:off x="7467917" y="456279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8" name="Oval 98"/>
          <p:cNvSpPr>
            <a:spLocks noChangeArrowheads="1"/>
          </p:cNvSpPr>
          <p:nvPr/>
        </p:nvSpPr>
        <p:spPr bwMode="auto">
          <a:xfrm>
            <a:off x="8043981" y="456279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89" name="Oval 98"/>
          <p:cNvSpPr>
            <a:spLocks noChangeArrowheads="1"/>
          </p:cNvSpPr>
          <p:nvPr/>
        </p:nvSpPr>
        <p:spPr bwMode="auto">
          <a:xfrm>
            <a:off x="7179885" y="456279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90" name="Oval 98"/>
          <p:cNvSpPr>
            <a:spLocks noChangeArrowheads="1"/>
          </p:cNvSpPr>
          <p:nvPr/>
        </p:nvSpPr>
        <p:spPr bwMode="auto">
          <a:xfrm>
            <a:off x="7755949" y="4562797"/>
            <a:ext cx="187769" cy="18776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291" name="Textfeld 290"/>
          <p:cNvSpPr txBox="1"/>
          <p:nvPr/>
        </p:nvSpPr>
        <p:spPr>
          <a:xfrm>
            <a:off x="4204068" y="2771993"/>
            <a:ext cx="136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latin typeface="+mn-lt"/>
              </a:rPr>
              <a:t>Perceptrons</a:t>
            </a:r>
            <a:endParaRPr lang="de-DE" sz="1400" b="1" dirty="0">
              <a:latin typeface="+mn-lt"/>
            </a:endParaRPr>
          </a:p>
        </p:txBody>
      </p:sp>
      <p:cxnSp>
        <p:nvCxnSpPr>
          <p:cNvPr id="292" name="Gekrümmte Verbindung 291"/>
          <p:cNvCxnSpPr>
            <a:stCxn id="291" idx="3"/>
          </p:cNvCxnSpPr>
          <p:nvPr/>
        </p:nvCxnSpPr>
        <p:spPr bwMode="auto">
          <a:xfrm>
            <a:off x="5572550" y="2925882"/>
            <a:ext cx="736847" cy="1298753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3" name="Textfeld 292"/>
          <p:cNvSpPr txBox="1"/>
          <p:nvPr/>
        </p:nvSpPr>
        <p:spPr>
          <a:xfrm>
            <a:off x="3762815" y="3629226"/>
            <a:ext cx="172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latin typeface="+mn-lt"/>
              </a:rPr>
              <a:t>Gaussian</a:t>
            </a:r>
            <a:r>
              <a:rPr lang="de-DE" sz="1400" dirty="0" smtClean="0">
                <a:latin typeface="+mn-lt"/>
              </a:rPr>
              <a:t> Units</a:t>
            </a:r>
            <a:endParaRPr lang="de-DE" sz="1400" b="1" dirty="0">
              <a:latin typeface="+mn-lt"/>
            </a:endParaRPr>
          </a:p>
        </p:txBody>
      </p:sp>
      <p:cxnSp>
        <p:nvCxnSpPr>
          <p:cNvPr id="294" name="Gekrümmte Verbindung 293"/>
          <p:cNvCxnSpPr>
            <a:endCxn id="237" idx="1"/>
          </p:cNvCxnSpPr>
          <p:nvPr/>
        </p:nvCxnSpPr>
        <p:spPr bwMode="auto">
          <a:xfrm>
            <a:off x="5572550" y="3783115"/>
            <a:ext cx="736847" cy="873568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5" name="Gekrümmte Verbindung 294"/>
          <p:cNvCxnSpPr/>
          <p:nvPr/>
        </p:nvCxnSpPr>
        <p:spPr bwMode="auto">
          <a:xfrm flipV="1">
            <a:off x="5572550" y="2066323"/>
            <a:ext cx="736847" cy="171679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rade Verbindung mit Pfeil 295"/>
          <p:cNvCxnSpPr>
            <a:stCxn id="291" idx="3"/>
          </p:cNvCxnSpPr>
          <p:nvPr/>
        </p:nvCxnSpPr>
        <p:spPr bwMode="auto">
          <a:xfrm>
            <a:off x="5572550" y="2925882"/>
            <a:ext cx="736847" cy="2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807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2_e_ver_a">
  <a:themeElements>
    <a:clrScheme name="Larissa 1">
      <a:dk1>
        <a:srgbClr val="000000"/>
      </a:dk1>
      <a:lt1>
        <a:srgbClr val="CCDBF1"/>
      </a:lt1>
      <a:dk2>
        <a:srgbClr val="0047B9"/>
      </a:dk2>
      <a:lt2>
        <a:srgbClr val="FFFFFF"/>
      </a:lt2>
      <a:accent1>
        <a:srgbClr val="F32B42"/>
      </a:accent1>
      <a:accent2>
        <a:srgbClr val="8C8C8C"/>
      </a:accent2>
      <a:accent3>
        <a:srgbClr val="E2EAF7"/>
      </a:accent3>
      <a:accent4>
        <a:srgbClr val="000000"/>
      </a:accent4>
      <a:accent5>
        <a:srgbClr val="F8ACB0"/>
      </a:accent5>
      <a:accent6>
        <a:srgbClr val="7E7E7E"/>
      </a:accent6>
      <a:hlink>
        <a:srgbClr val="FF5D00"/>
      </a:hlink>
      <a:folHlink>
        <a:srgbClr val="009543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CCDBF1"/>
        </a:lt1>
        <a:dk2>
          <a:srgbClr val="0047B9"/>
        </a:dk2>
        <a:lt2>
          <a:srgbClr val="FFFFFF"/>
        </a:lt2>
        <a:accent1>
          <a:srgbClr val="F32B42"/>
        </a:accent1>
        <a:accent2>
          <a:srgbClr val="8C8C8C"/>
        </a:accent2>
        <a:accent3>
          <a:srgbClr val="E2EAF7"/>
        </a:accent3>
        <a:accent4>
          <a:srgbClr val="000000"/>
        </a:accent4>
        <a:accent5>
          <a:srgbClr val="F8ACB0"/>
        </a:accent5>
        <a:accent6>
          <a:srgbClr val="7E7E7E"/>
        </a:accent6>
        <a:hlink>
          <a:srgbClr val="FF5D00"/>
        </a:hlink>
        <a:folHlink>
          <a:srgbClr val="0095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2457</Words>
  <Application>Microsoft Office PowerPoint</Application>
  <PresentationFormat>Bildschirmpräsentation (4:3)</PresentationFormat>
  <Paragraphs>748</Paragraphs>
  <Slides>75</Slides>
  <Notes>32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75</vt:i4>
      </vt:variant>
    </vt:vector>
  </HeadingPairs>
  <TitlesOfParts>
    <vt:vector size="76" baseType="lpstr">
      <vt:lpstr>t2_e_ver_a</vt:lpstr>
      <vt:lpstr>Structure learning with deep neuronal networks </vt:lpstr>
      <vt:lpstr>Agenda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  <vt:lpstr>Agenda</vt:lpstr>
      <vt:lpstr>Network Modeling Restricted Boltzmann Machines (RBM)</vt:lpstr>
      <vt:lpstr>Network Modeling Restricted Boltzmann Machines (RBM)</vt:lpstr>
      <vt:lpstr>Network Modeling Restricted Boltzmann Machines (RBM)</vt:lpstr>
      <vt:lpstr>Network Modeling Restricted Boltzmann Machines (RBM)</vt:lpstr>
      <vt:lpstr>Network Modeling Restricted Boltzmann Machines (RBM)</vt:lpstr>
      <vt:lpstr>Agenda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Acknowledgement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Regulation Analysis using RBMs</dc:title>
  <dc:subject>folien weiß</dc:subject>
  <dc:creator>Patrick Michl</dc:creator>
  <cp:lastModifiedBy>Patrick Michl</cp:lastModifiedBy>
  <cp:revision>471</cp:revision>
  <dcterms:created xsi:type="dcterms:W3CDTF">2012-01-26T18:51:59Z</dcterms:created>
  <dcterms:modified xsi:type="dcterms:W3CDTF">2013-06-14T09:35:49Z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ebenslage">
    <vt:lpwstr/>
  </property>
  <property fmtid="{D5CDD505-2E9C-101B-9397-08002B2CF9AE}" pid="3" name="ContentType">
    <vt:lpwstr>Dokument</vt:lpwstr>
  </property>
  <property fmtid="{D5CDD505-2E9C-101B-9397-08002B2CF9AE}" pid="4" name="Schlagwort">
    <vt:lpwstr>149;#;#155;#;#1;#;#150;#</vt:lpwstr>
  </property>
  <property fmtid="{D5CDD505-2E9C-101B-9397-08002B2CF9AE}" pid="5" name="Sprache">
    <vt:lpwstr>2</vt:lpwstr>
  </property>
  <property fmtid="{D5CDD505-2E9C-101B-9397-08002B2CF9AE}" pid="6" name="Dokumentart">
    <vt:lpwstr>2</vt:lpwstr>
  </property>
</Properties>
</file>