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17" d="100"/>
          <a:sy n="117" d="100"/>
        </p:scale>
        <p:origin x="730" y="82"/>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1942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S SEEMA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814721104049</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5" name="Picture 4">
            <a:extLst>
              <a:ext uri="{FF2B5EF4-FFF2-40B4-BE49-F238E27FC236}">
                <a16:creationId xmlns:a16="http://schemas.microsoft.com/office/drawing/2014/main" id="{568D2CB7-26DB-0B8A-697D-B8128C291039}"/>
              </a:ext>
            </a:extLst>
          </p:cNvPr>
          <p:cNvPicPr>
            <a:picLocks noChangeAspect="1"/>
          </p:cNvPicPr>
          <p:nvPr/>
        </p:nvPicPr>
        <p:blipFill rotWithShape="1">
          <a:blip r:embed="rId2"/>
          <a:srcRect b="5360"/>
          <a:stretch/>
        </p:blipFill>
        <p:spPr>
          <a:xfrm>
            <a:off x="1208314" y="1085033"/>
            <a:ext cx="7040880" cy="37482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B85E2757-7734-33F7-4982-3FD2F0A357B1}"/>
              </a:ext>
            </a:extLst>
          </p:cNvPr>
          <p:cNvPicPr>
            <a:picLocks noChangeAspect="1"/>
          </p:cNvPicPr>
          <p:nvPr/>
        </p:nvPicPr>
        <p:blipFill>
          <a:blip r:embed="rId2"/>
          <a:srcRect/>
          <a:stretch/>
        </p:blipFill>
        <p:spPr>
          <a:xfrm>
            <a:off x="777495" y="1225089"/>
            <a:ext cx="6890402" cy="3660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5" name="Picture 4">
            <a:extLst>
              <a:ext uri="{FF2B5EF4-FFF2-40B4-BE49-F238E27FC236}">
                <a16:creationId xmlns:a16="http://schemas.microsoft.com/office/drawing/2014/main" id="{C2BD39ED-511E-D288-647A-A04D511EC54F}"/>
              </a:ext>
            </a:extLst>
          </p:cNvPr>
          <p:cNvPicPr>
            <a:picLocks noChangeAspect="1"/>
          </p:cNvPicPr>
          <p:nvPr/>
        </p:nvPicPr>
        <p:blipFill rotWithShape="1">
          <a:blip r:embed="rId3"/>
          <a:srcRect b="5140"/>
          <a:stretch/>
        </p:blipFill>
        <p:spPr>
          <a:xfrm>
            <a:off x="1126574" y="1163146"/>
            <a:ext cx="6890401" cy="36766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5" name="Picture 4">
            <a:extLst>
              <a:ext uri="{FF2B5EF4-FFF2-40B4-BE49-F238E27FC236}">
                <a16:creationId xmlns:a16="http://schemas.microsoft.com/office/drawing/2014/main" id="{724F2CE5-196C-74D5-696C-758FA56C9E51}"/>
              </a:ext>
            </a:extLst>
          </p:cNvPr>
          <p:cNvPicPr>
            <a:picLocks noChangeAspect="1"/>
          </p:cNvPicPr>
          <p:nvPr/>
        </p:nvPicPr>
        <p:blipFill rotWithShape="1">
          <a:blip r:embed="rId2"/>
          <a:srcRect b="5171"/>
          <a:stretch/>
        </p:blipFill>
        <p:spPr>
          <a:xfrm>
            <a:off x="1363616" y="1162594"/>
            <a:ext cx="6624320" cy="35335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sp>
        <p:nvSpPr>
          <p:cNvPr id="3" name="Subtitle 2"/>
          <p:cNvSpPr>
            <a:spLocks noGrp="1"/>
          </p:cNvSpPr>
          <p:nvPr>
            <p:ph type="subTitle"/>
          </p:nvPr>
        </p:nvSpPr>
        <p:spPr/>
        <p:txBody>
          <a:bodyPr/>
          <a:lstStyle/>
          <a:p>
            <a:endParaRPr lang="en-US" dirty="0"/>
          </a:p>
        </p:txBody>
      </p:sp>
      <p:pic>
        <p:nvPicPr>
          <p:cNvPr id="6" name="Picture 5">
            <a:extLst>
              <a:ext uri="{FF2B5EF4-FFF2-40B4-BE49-F238E27FC236}">
                <a16:creationId xmlns:a16="http://schemas.microsoft.com/office/drawing/2014/main" id="{7BBCCB9D-447E-F9E5-A2E2-F225F90B7C7D}"/>
              </a:ext>
            </a:extLst>
          </p:cNvPr>
          <p:cNvPicPr>
            <a:picLocks noChangeAspect="1"/>
          </p:cNvPicPr>
          <p:nvPr/>
        </p:nvPicPr>
        <p:blipFill rotWithShape="1">
          <a:blip r:embed="rId2"/>
          <a:srcRect b="5799"/>
          <a:stretch/>
        </p:blipFill>
        <p:spPr>
          <a:xfrm>
            <a:off x="917440" y="882151"/>
            <a:ext cx="7308668" cy="38727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775"/>
            <a:ext cx="7886700" cy="471805"/>
          </a:xfrm>
        </p:spPr>
        <p:txBody>
          <a:bodyPr/>
          <a:lstStyle/>
          <a:p>
            <a:pPr algn="ctr"/>
            <a:r>
              <a:rPr lang="en-US" sz="2400" b="1">
                <a:solidFill>
                  <a:srgbClr val="00B0F0"/>
                </a:solidFill>
              </a:rPr>
              <a:t>404 error</a:t>
            </a:r>
          </a:p>
        </p:txBody>
      </p:sp>
      <p:sp>
        <p:nvSpPr>
          <p:cNvPr id="3" name="Subtitle 2"/>
          <p:cNvSpPr>
            <a:spLocks noGrp="1"/>
          </p:cNvSpPr>
          <p:nvPr>
            <p:ph type="subTitle"/>
          </p:nvPr>
        </p:nvSpPr>
        <p:spPr/>
        <p:txBody>
          <a:bodyPr/>
          <a:lstStyle/>
          <a:p>
            <a:endParaRPr lang="en-US"/>
          </a:p>
        </p:txBody>
      </p:sp>
      <p:pic>
        <p:nvPicPr>
          <p:cNvPr id="6" name="Picture 5">
            <a:extLst>
              <a:ext uri="{FF2B5EF4-FFF2-40B4-BE49-F238E27FC236}">
                <a16:creationId xmlns:a16="http://schemas.microsoft.com/office/drawing/2014/main" id="{4470700B-4D89-5980-C8CA-6BDF24AB8082}"/>
              </a:ext>
            </a:extLst>
          </p:cNvPr>
          <p:cNvPicPr>
            <a:picLocks noChangeAspect="1"/>
          </p:cNvPicPr>
          <p:nvPr/>
        </p:nvPicPr>
        <p:blipFill rotWithShape="1">
          <a:blip r:embed="rId2"/>
          <a:srcRect b="5489"/>
          <a:stretch/>
        </p:blipFill>
        <p:spPr>
          <a:xfrm>
            <a:off x="1228166" y="908875"/>
            <a:ext cx="6890400" cy="3663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462213"/>
          </a:xfrm>
          <a:prstGeom prst="rect">
            <a:avLst/>
          </a:prstGeom>
          <a:noFill/>
        </p:spPr>
        <p:txBody>
          <a:bodyPr wrap="square" rtlCol="0">
            <a:spAutoFit/>
          </a:bodyPr>
          <a:lstStyle/>
          <a:p>
            <a:pPr marL="285750" indent="-285750">
              <a:buFont typeface="Arial" panose="020B0604020202020204" pitchFamily="34" charset="0"/>
              <a:buChar char="•"/>
            </a:pPr>
            <a:r>
              <a:rPr lang="en-US" dirty="0"/>
              <a:t>Advanced Collaboration Features</a:t>
            </a:r>
          </a:p>
          <a:p>
            <a:pPr marL="285750" indent="-285750">
              <a:buFont typeface="Arial" panose="020B0604020202020204" pitchFamily="34" charset="0"/>
              <a:buChar char="•"/>
            </a:pPr>
            <a:r>
              <a:rPr lang="en-US" dirty="0"/>
              <a:t>Integration with External Tools</a:t>
            </a:r>
          </a:p>
          <a:p>
            <a:pPr marL="285750" indent="-285750">
              <a:buFont typeface="Arial" panose="020B0604020202020204" pitchFamily="34" charset="0"/>
              <a:buChar char="•"/>
            </a:pPr>
            <a:r>
              <a:rPr lang="en-US" dirty="0"/>
              <a:t>Enhanced Security Measures</a:t>
            </a:r>
          </a:p>
          <a:p>
            <a:pPr marL="285750" indent="-285750">
              <a:buFont typeface="Arial" panose="020B0604020202020204" pitchFamily="34" charset="0"/>
              <a:buChar char="•"/>
            </a:pPr>
            <a:r>
              <a:rPr lang="en-US" dirty="0"/>
              <a:t>Analytics and Insights</a:t>
            </a:r>
          </a:p>
          <a:p>
            <a:pPr marL="285750" indent="-285750">
              <a:buFont typeface="Arial" panose="020B0604020202020204" pitchFamily="34" charset="0"/>
              <a:buChar char="•"/>
            </a:pPr>
            <a:r>
              <a:rPr lang="en-US" dirty="0"/>
              <a:t>Accessibility Features</a:t>
            </a:r>
          </a:p>
          <a:p>
            <a:pPr marL="285750" indent="-285750">
              <a:buFont typeface="Arial" panose="020B0604020202020204" pitchFamily="34" charset="0"/>
              <a:buChar char="•"/>
            </a:pPr>
            <a:r>
              <a:rPr lang="en-US" dirty="0"/>
              <a:t>Community and User Feedback Integration</a:t>
            </a:r>
          </a:p>
          <a:p>
            <a:pPr marL="285750" indent="-285750">
              <a:buFont typeface="Arial" panose="020B0604020202020204" pitchFamily="34" charset="0"/>
              <a:buChar char="•"/>
            </a:pPr>
            <a:r>
              <a:rPr lang="en-US" dirty="0"/>
              <a:t>Mobile Application Support</a:t>
            </a:r>
          </a:p>
          <a:p>
            <a:pPr marL="285750" indent="-285750">
              <a:buFont typeface="Arial" panose="020B0604020202020204" pitchFamily="34" charset="0"/>
              <a:buChar char="•"/>
            </a:pPr>
            <a:r>
              <a:rPr lang="en-US" dirty="0"/>
              <a:t>Offline Access and Synchronization</a:t>
            </a:r>
          </a:p>
          <a:p>
            <a:pPr marL="285750" indent="-285750">
              <a:buFont typeface="Arial" panose="020B0604020202020204" pitchFamily="34" charset="0"/>
              <a:buChar char="•"/>
            </a:pPr>
            <a:r>
              <a:rPr lang="en-US" dirty="0"/>
              <a:t>Customizable Templates and Workflows</a:t>
            </a:r>
          </a:p>
          <a:p>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930371"/>
          </a:xfrm>
          <a:prstGeom prst="rect">
            <a:avLst/>
          </a:prstGeom>
          <a:noFill/>
        </p:spPr>
        <p:txBody>
          <a:bodyPr wrap="square">
            <a:spAutoFit/>
          </a:bodyPr>
          <a:lstStyle/>
          <a:p>
            <a:pPr algn="just">
              <a:lnSpc>
                <a:spcPct val="150000"/>
              </a:lnSpc>
            </a:pPr>
            <a:endParaRPr lang="en-US" b="0" i="0" dirty="0">
              <a:solidFill>
                <a:schemeClr val="tx1"/>
              </a:solidFill>
              <a:effectLst/>
              <a:latin typeface="+mj-lt"/>
              <a:cs typeface="Times New Roman" panose="02020603050405020304" pitchFamily="18" charset="0"/>
            </a:endParaRPr>
          </a:p>
          <a:p>
            <a:pPr algn="just">
              <a:lnSpc>
                <a:spcPct val="150000"/>
              </a:lnSpc>
            </a:pPr>
            <a:r>
              <a:rPr lang="en-US" b="0" i="0" dirty="0">
                <a:solidFill>
                  <a:schemeClr val="tx1"/>
                </a:solidFill>
                <a:effectLst/>
                <a:latin typeface="+mj-lt"/>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dirty="0">
              <a:solidFill>
                <a:schemeClr val="tx1"/>
              </a:solidFill>
              <a:effectLst/>
              <a:latin typeface="+mj-lt"/>
              <a:cs typeface="Times New Roman" panose="02020603050405020304" pitchFamily="18" charset="0"/>
            </a:endParaRPr>
          </a:p>
          <a:p>
            <a:pPr algn="just">
              <a:lnSpc>
                <a:spcPct val="150000"/>
              </a:lnSpc>
            </a:pPr>
            <a:r>
              <a:rPr lang="en-US" b="1" i="0" dirty="0">
                <a:solidFill>
                  <a:schemeClr val="tx1"/>
                </a:solidFill>
                <a:effectLst/>
                <a:latin typeface="+mj-lt"/>
                <a:cs typeface="Times New Roman" panose="02020603050405020304" pitchFamily="18" charset="0"/>
              </a:rPr>
              <a:t>Centralized Platform:</a:t>
            </a:r>
          </a:p>
          <a:p>
            <a:pPr algn="just">
              <a:lnSpc>
                <a:spcPct val="150000"/>
              </a:lnSpc>
            </a:pPr>
            <a:r>
              <a:rPr lang="en-US" b="0" i="0" dirty="0">
                <a:solidFill>
                  <a:schemeClr val="tx1"/>
                </a:solidFill>
                <a:effectLst/>
                <a:latin typeface="+mj-lt"/>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dirty="0">
                <a:solidFill>
                  <a:schemeClr val="tx1"/>
                </a:solidFill>
                <a:effectLst/>
                <a:latin typeface="+mj-lt"/>
                <a:cs typeface="Times New Roman" panose="02020603050405020304" pitchFamily="18" charset="0"/>
              </a:rPr>
              <a:t>Security Measures:</a:t>
            </a:r>
          </a:p>
          <a:p>
            <a:pPr algn="just">
              <a:lnSpc>
                <a:spcPct val="150000"/>
              </a:lnSpc>
            </a:pPr>
            <a:r>
              <a:rPr lang="en-US" b="0" i="0" dirty="0">
                <a:solidFill>
                  <a:schemeClr val="tx1"/>
                </a:solidFill>
                <a:effectLst/>
                <a:latin typeface="+mj-lt"/>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pic>
        <p:nvPicPr>
          <p:cNvPr id="7" name="Picture 6">
            <a:extLst>
              <a:ext uri="{FF2B5EF4-FFF2-40B4-BE49-F238E27FC236}">
                <a16:creationId xmlns:a16="http://schemas.microsoft.com/office/drawing/2014/main" id="{55B0E831-3306-9B34-ADAF-CD028229E04F}"/>
              </a:ext>
            </a:extLst>
          </p:cNvPr>
          <p:cNvPicPr>
            <a:picLocks noChangeAspect="1"/>
          </p:cNvPicPr>
          <p:nvPr/>
        </p:nvPicPr>
        <p:blipFill rotWithShape="1">
          <a:blip r:embed="rId2"/>
          <a:srcRect b="4832"/>
          <a:stretch/>
        </p:blipFill>
        <p:spPr>
          <a:xfrm>
            <a:off x="905690" y="1156062"/>
            <a:ext cx="7088776" cy="379476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90</TotalTime>
  <Words>822</Words>
  <Application>Microsoft Office PowerPoint</Application>
  <PresentationFormat>On-screen Show (16:9)</PresentationFormat>
  <Paragraphs>75</Paragraphs>
  <Slides>18</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seema ganesan</cp:lastModifiedBy>
  <cp:revision>15</cp:revision>
  <dcterms:created xsi:type="dcterms:W3CDTF">2024-04-10T04:16:53Z</dcterms:created>
  <dcterms:modified xsi:type="dcterms:W3CDTF">2024-04-10T16:06:19Z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