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4"/>
    <p:sldMasterId id="2147483732" r:id="rId5"/>
    <p:sldMasterId id="2147483739" r:id="rId6"/>
    <p:sldMasterId id="2147483746" r:id="rId7"/>
  </p:sldMasterIdLst>
  <p:notesMasterIdLst>
    <p:notesMasterId r:id="rId11"/>
  </p:notesMasterIdLst>
  <p:handoutMasterIdLst>
    <p:handoutMasterId r:id="rId12"/>
  </p:handoutMasterIdLst>
  <p:sldIdLst>
    <p:sldId id="867" r:id="rId8"/>
    <p:sldId id="909" r:id="rId9"/>
    <p:sldId id="926" r:id="rId10"/>
  </p:sldIdLst>
  <p:sldSz cx="9144000" cy="6858000" type="screen4x3"/>
  <p:notesSz cx="7010400" cy="92964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FE0C89-55FF-4E8A-9201-38B64731DEC6}">
          <p14:sldIdLst>
            <p14:sldId id="867"/>
            <p14:sldId id="909"/>
            <p14:sldId id="9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6699FF"/>
    <a:srgbClr val="00CCFF"/>
    <a:srgbClr val="66FF66"/>
    <a:srgbClr val="9966FF"/>
    <a:srgbClr val="9999FF"/>
    <a:srgbClr val="CCCC00"/>
    <a:srgbClr val="B2B2B2"/>
    <a:srgbClr val="FFFFFF"/>
    <a:srgbClr val="778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43" autoAdjust="0"/>
    <p:restoredTop sz="89747" autoAdjust="0"/>
  </p:normalViewPr>
  <p:slideViewPr>
    <p:cSldViewPr snapToObjects="1" showGuides="1">
      <p:cViewPr>
        <p:scale>
          <a:sx n="100" d="100"/>
          <a:sy n="100" d="100"/>
        </p:scale>
        <p:origin x="-1512" y="222"/>
      </p:cViewPr>
      <p:guideLst>
        <p:guide orient="horz" pos="3022"/>
        <p:guide orient="horz" pos="1344"/>
        <p:guide orient="horz" pos="3997"/>
        <p:guide orient="horz" pos="2931"/>
        <p:guide orient="horz" pos="4247"/>
        <p:guide orient="horz" pos="1548"/>
        <p:guide pos="2880"/>
        <p:guide pos="4876"/>
        <p:guide/>
        <p:guide pos="5759"/>
        <p:guide pos="5602"/>
        <p:guide pos="265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Objects="1" showGuides="1">
      <p:cViewPr varScale="1">
        <p:scale>
          <a:sx n="63" d="100"/>
          <a:sy n="63" d="100"/>
        </p:scale>
        <p:origin x="-1866" y="-120"/>
      </p:cViewPr>
      <p:guideLst>
        <p:guide orient="horz" pos="2928"/>
        <p:guide pos="22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r">
              <a:defRPr sz="1200"/>
            </a:lvl1pPr>
          </a:lstStyle>
          <a:p>
            <a:fld id="{732C4D34-2C19-43C3-91CC-9F2B4AC12977}" type="datetimeFigureOut">
              <a:rPr lang="en-US" smtClean="0"/>
              <a:pPr/>
              <a:t>1/6/2016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23" tIns="45862" rIns="91723" bIns="458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723" tIns="45862" rIns="91723" bIns="458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r">
              <a:defRPr sz="1200"/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6E95E-57AA-4526-AA4C-3002F47FB13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9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53655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48779"/>
            <a:ext cx="3530211" cy="180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4800" y="6353323"/>
            <a:ext cx="3311525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 dirty="0" smtClean="0"/>
              <a:t>Author(s)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4800" y="5073438"/>
            <a:ext cx="3967917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44800" y="4858080"/>
            <a:ext cx="3966838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 smtClean="0"/>
              <a:t>Report type here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44800" y="3685032"/>
            <a:ext cx="8642350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547872"/>
            <a:ext cx="9144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4800" y="3154680"/>
            <a:ext cx="8642350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 or client name here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3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44800" y="2157984"/>
            <a:ext cx="8646351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Divider subsections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800" y="1627632"/>
            <a:ext cx="8646287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Divider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6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9107488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9144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2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85155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99" y="1435520"/>
            <a:ext cx="3530211" cy="180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4800" y="6353323"/>
            <a:ext cx="3311525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 dirty="0" smtClean="0"/>
              <a:t>Author(s)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4800" y="5073438"/>
            <a:ext cx="3967917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44800" y="4858080"/>
            <a:ext cx="3966838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 smtClean="0"/>
              <a:t>Report type here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44800" y="3685032"/>
            <a:ext cx="8642350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547872"/>
            <a:ext cx="9144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4800" y="3154680"/>
            <a:ext cx="8642350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 or client name here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4800" y="2060575"/>
            <a:ext cx="8642350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18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475" y="2060575"/>
            <a:ext cx="864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Text on first level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44800" y="2157984"/>
            <a:ext cx="8646351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Divider subsections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800" y="1627632"/>
            <a:ext cx="8646287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Divider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99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9107488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9144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1932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99" y="1435520"/>
            <a:ext cx="3530211" cy="180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4800" y="6353323"/>
            <a:ext cx="3311525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 dirty="0" smtClean="0"/>
              <a:t>Author(s)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4800" y="5073438"/>
            <a:ext cx="3967917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44800" y="4858080"/>
            <a:ext cx="3966838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 smtClean="0"/>
              <a:t>Report type here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44800" y="3685032"/>
            <a:ext cx="8642350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547872"/>
            <a:ext cx="9144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4800" y="3154680"/>
            <a:ext cx="8642350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 or client name here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0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4800" y="2060575"/>
            <a:ext cx="8642350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853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4800" y="2060575"/>
            <a:ext cx="8642350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968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475" y="2060575"/>
            <a:ext cx="864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Text on first level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0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3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44800" y="2157984"/>
            <a:ext cx="8646351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Divider subsections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800" y="1627632"/>
            <a:ext cx="8646287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Divider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5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9107488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9144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7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362200" y="6537325"/>
            <a:ext cx="4572000" cy="2444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515F7B"/>
                </a:solidFill>
              </a:defRPr>
            </a:lvl1pPr>
          </a:lstStyle>
          <a:p>
            <a:pPr>
              <a:defRPr/>
            </a:pPr>
            <a:r>
              <a:rPr lang="en-US"/>
              <a:t>Project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41126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475" y="2060575"/>
            <a:ext cx="864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Text on first level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8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44800" y="2157984"/>
            <a:ext cx="8646351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Divider subsections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800" y="1627632"/>
            <a:ext cx="8646287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Divider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38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9107488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9144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1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26819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99" y="1435520"/>
            <a:ext cx="3530211" cy="180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4800" y="6353323"/>
            <a:ext cx="3311525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 dirty="0" smtClean="0"/>
              <a:t>Author(s)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4800" y="5073438"/>
            <a:ext cx="3967917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44800" y="4858080"/>
            <a:ext cx="3966838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 smtClean="0"/>
              <a:t>Report type here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44800" y="3685032"/>
            <a:ext cx="8642350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547872"/>
            <a:ext cx="9144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4800" y="3154680"/>
            <a:ext cx="8642350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 or client name here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smtClean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7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4800" y="2060575"/>
            <a:ext cx="8642350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97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4800" y="804672"/>
            <a:ext cx="864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475" y="2060575"/>
            <a:ext cx="864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Text on first level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85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1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5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oleObject" Target="../embeddings/oleObject7.bin"/><Relationship Id="rId5" Type="http://schemas.openxmlformats.org/officeDocument/2006/relationships/slideLayout" Target="../slideLayouts/slideLayout23.xml"/><Relationship Id="rId10" Type="http://schemas.openxmlformats.org/officeDocument/2006/relationships/tags" Target="../tags/tag11.xml"/><Relationship Id="rId4" Type="http://schemas.openxmlformats.org/officeDocument/2006/relationships/slideLayout" Target="../slideLayouts/slideLayout22.xml"/><Relationship Id="rId9" Type="http://schemas.openxmlformats.org/officeDocument/2006/relationships/vmlDrawing" Target="../drawings/vmlDrawing7.v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4732959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5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Picture 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5" y="283397"/>
            <a:ext cx="775527" cy="39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507" y="804672"/>
            <a:ext cx="864108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507" y="2057400"/>
            <a:ext cx="864108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Text on first level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41893" y="6595256"/>
            <a:ext cx="265176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3508" y="404664"/>
            <a:ext cx="738739" cy="23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0" y="296652"/>
            <a:ext cx="9144000" cy="0"/>
          </a:xfrm>
          <a:prstGeom prst="line">
            <a:avLst/>
          </a:prstGeom>
          <a:ln w="12700" cap="flat">
            <a:solidFill>
              <a:srgbClr val="00B0F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93858" y="66749"/>
            <a:ext cx="2556284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sz="1400" b="1" dirty="0" smtClean="0">
                <a:latin typeface="Arial 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4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rgbClr val="8AB1D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rgbClr val="8AB1D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rgbClr val="8AB1D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rgbClr val="8AB1D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rgbClr val="8AB1D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0432683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1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5" y="283397"/>
            <a:ext cx="775527" cy="39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507" y="804672"/>
            <a:ext cx="864108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507" y="2057400"/>
            <a:ext cx="864108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Text on first level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41893" y="6595256"/>
            <a:ext cx="265176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3508" y="404664"/>
            <a:ext cx="738739" cy="23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0" y="296652"/>
            <a:ext cx="9144000" cy="0"/>
          </a:xfrm>
          <a:prstGeom prst="line">
            <a:avLst/>
          </a:prstGeom>
          <a:ln w="12700" cap="flat">
            <a:solidFill>
              <a:srgbClr val="00B0F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93858" y="66749"/>
            <a:ext cx="2556284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rgbClr val="85EDFB"/>
              </a:buClr>
            </a:pPr>
            <a:r>
              <a:rPr lang="en-US" sz="1400" b="1" dirty="0" smtClean="0">
                <a:solidFill>
                  <a:srgbClr val="000000"/>
                </a:solidFill>
                <a:latin typeface="Arial 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305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rgbClr val="8AB1D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rgbClr val="8AB1D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rgbClr val="8AB1D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rgbClr val="8AB1D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rgbClr val="8AB1D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1714861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9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5" y="283397"/>
            <a:ext cx="775527" cy="39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507" y="804672"/>
            <a:ext cx="864108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507" y="2057400"/>
            <a:ext cx="864108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Text on first level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41893" y="6595256"/>
            <a:ext cx="265176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3508" y="404664"/>
            <a:ext cx="738739" cy="23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0" y="296652"/>
            <a:ext cx="9144000" cy="0"/>
          </a:xfrm>
          <a:prstGeom prst="line">
            <a:avLst/>
          </a:prstGeom>
          <a:ln w="12700" cap="flat">
            <a:solidFill>
              <a:srgbClr val="00B0F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93858" y="66749"/>
            <a:ext cx="2556284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rgbClr val="85EDFB"/>
              </a:buClr>
            </a:pPr>
            <a:r>
              <a:rPr lang="en-US" sz="1400" b="1" dirty="0" smtClean="0">
                <a:solidFill>
                  <a:srgbClr val="000000"/>
                </a:solidFill>
                <a:latin typeface="Arial 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2248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rgbClr val="8AB1D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rgbClr val="8AB1D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rgbClr val="8AB1D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rgbClr val="8AB1D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rgbClr val="8AB1D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088769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5" y="283397"/>
            <a:ext cx="775527" cy="39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507" y="804672"/>
            <a:ext cx="864108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Headline of maximum two lines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507" y="2057400"/>
            <a:ext cx="864108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Text on first level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41893" y="6595256"/>
            <a:ext cx="265176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3508" y="404664"/>
            <a:ext cx="738739" cy="23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0" y="296652"/>
            <a:ext cx="9144000" cy="0"/>
          </a:xfrm>
          <a:prstGeom prst="line">
            <a:avLst/>
          </a:prstGeom>
          <a:ln w="12700" cap="flat">
            <a:solidFill>
              <a:srgbClr val="00B0F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93858" y="66749"/>
            <a:ext cx="2556284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rgbClr val="85EDFB"/>
              </a:buClr>
            </a:pPr>
            <a:r>
              <a:rPr lang="en-US" sz="1400" b="1" dirty="0" smtClean="0">
                <a:solidFill>
                  <a:srgbClr val="000000"/>
                </a:solidFill>
                <a:latin typeface="Arial 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006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rgbClr val="8AB1D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rgbClr val="8AB1D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rgbClr val="8AB1D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rgbClr val="8AB1D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rgbClr val="8AB1D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4800" y="3685032"/>
            <a:ext cx="8642350" cy="498598"/>
          </a:xfrm>
        </p:spPr>
        <p:txBody>
          <a:bodyPr/>
          <a:lstStyle/>
          <a:p>
            <a:r>
              <a:rPr lang="en-US" smtClean="0"/>
              <a:t>Use Case Maintenace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667725"/>
            <a:ext cx="7396188" cy="332399"/>
          </a:xfrm>
        </p:spPr>
        <p:txBody>
          <a:bodyPr/>
          <a:lstStyle/>
          <a:p>
            <a:r>
              <a:rPr lang="en-US" smtClean="0"/>
              <a:t> Current Use Case Flow &amp;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040499"/>
            <a:ext cx="4411725" cy="342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Phase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1383020"/>
            <a:ext cx="540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Release 14.1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2463020"/>
            <a:ext cx="540000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Release 15.1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3543020"/>
            <a:ext cx="540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Release 15.2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4623020"/>
            <a:ext cx="540000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Release 16.1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12" y="5703020"/>
            <a:ext cx="540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Release 16.2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87398" y="1673092"/>
            <a:ext cx="4699432" cy="499855"/>
          </a:xfrm>
          <a:prstGeom prst="flowChartProcess">
            <a:avLst/>
          </a:prstGeom>
          <a:solidFill>
            <a:srgbClr val="D34817"/>
          </a:solidFill>
          <a:ln>
            <a:solidFill>
              <a:srgbClr val="9B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  <a:sym typeface="Arial"/>
                <a:rtl val="0"/>
              </a:rPr>
              <a:t>Approved Use Cases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  <a:sym typeface="Arial"/>
              <a:rtl val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91238" y="1040499"/>
            <a:ext cx="4120651" cy="3425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Requests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591239" y="1225208"/>
            <a:ext cx="0" cy="555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1076512" y="2722841"/>
            <a:ext cx="2082589" cy="499855"/>
          </a:xfrm>
          <a:prstGeom prst="flowChartProcess">
            <a:avLst/>
          </a:prstGeom>
          <a:solidFill>
            <a:srgbClr val="D34817"/>
          </a:solidFill>
          <a:ln>
            <a:solidFill>
              <a:srgbClr val="9B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Baseline Use Cases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  <a:rtl val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1076512" y="3831413"/>
            <a:ext cx="2082589" cy="499855"/>
          </a:xfrm>
          <a:prstGeom prst="flowChartProcess">
            <a:avLst/>
          </a:prstGeom>
          <a:solidFill>
            <a:srgbClr val="D34817"/>
          </a:solidFill>
          <a:ln>
            <a:solidFill>
              <a:srgbClr val="9B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Baseline Use Cases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  <a:rtl val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087398" y="4913092"/>
            <a:ext cx="2082589" cy="499855"/>
          </a:xfrm>
          <a:prstGeom prst="flowChartProcess">
            <a:avLst/>
          </a:prstGeom>
          <a:solidFill>
            <a:srgbClr val="D34817"/>
          </a:solidFill>
          <a:ln>
            <a:solidFill>
              <a:srgbClr val="9B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Baseline Use Cases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  <a:rtl val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1076512" y="5924121"/>
            <a:ext cx="2093475" cy="499855"/>
          </a:xfrm>
          <a:prstGeom prst="flowChartProcess">
            <a:avLst/>
          </a:prstGeom>
          <a:solidFill>
            <a:srgbClr val="D34817"/>
          </a:solidFill>
          <a:ln>
            <a:solidFill>
              <a:srgbClr val="9B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Baseline Use Cases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  <a:rtl val="0"/>
            </a:endParaRPr>
          </a:p>
        </p:txBody>
      </p:sp>
      <p:cxnSp>
        <p:nvCxnSpPr>
          <p:cNvPr id="20" name="Elbow Connector 19"/>
          <p:cNvCxnSpPr>
            <a:stCxn id="13" idx="2"/>
            <a:endCxn id="16" idx="0"/>
          </p:cNvCxnSpPr>
          <p:nvPr/>
        </p:nvCxnSpPr>
        <p:spPr>
          <a:xfrm rot="5400000">
            <a:off x="2502514" y="1788241"/>
            <a:ext cx="549894" cy="1319307"/>
          </a:xfrm>
          <a:prstGeom prst="bentConnector3">
            <a:avLst>
              <a:gd name="adj1" fmla="val 59898"/>
            </a:avLst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7" idx="0"/>
          </p:cNvCxnSpPr>
          <p:nvPr/>
        </p:nvCxnSpPr>
        <p:spPr>
          <a:xfrm>
            <a:off x="2117807" y="3222696"/>
            <a:ext cx="0" cy="608717"/>
          </a:xfrm>
          <a:prstGeom prst="straightConnector1">
            <a:avLst/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28692" y="4332947"/>
            <a:ext cx="0" cy="580145"/>
          </a:xfrm>
          <a:prstGeom prst="straightConnector1">
            <a:avLst/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9512" y="1383020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11889" y="1040499"/>
            <a:ext cx="0" cy="574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9512" y="6783020"/>
            <a:ext cx="853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9512" y="2463019"/>
            <a:ext cx="853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79512" y="3543019"/>
            <a:ext cx="85323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512" y="4623020"/>
            <a:ext cx="853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9512" y="5685792"/>
            <a:ext cx="853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edefined Process 29"/>
          <p:cNvSpPr/>
          <p:nvPr/>
        </p:nvSpPr>
        <p:spPr>
          <a:xfrm>
            <a:off x="3895912" y="2722841"/>
            <a:ext cx="1890918" cy="499854"/>
          </a:xfrm>
          <a:prstGeom prst="flowChartPredefinedProcess">
            <a:avLst/>
          </a:prstGeom>
          <a:solidFill>
            <a:srgbClr val="D34817"/>
          </a:solidFill>
          <a:ln>
            <a:solidFill>
              <a:srgbClr val="9B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Updated Use Cases in 15.1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  <a:rtl val="0"/>
            </a:endParaRPr>
          </a:p>
        </p:txBody>
      </p:sp>
      <p:cxnSp>
        <p:nvCxnSpPr>
          <p:cNvPr id="31" name="Elbow Connector 30"/>
          <p:cNvCxnSpPr>
            <a:stCxn id="30" idx="2"/>
            <a:endCxn id="17" idx="0"/>
          </p:cNvCxnSpPr>
          <p:nvPr/>
        </p:nvCxnSpPr>
        <p:spPr>
          <a:xfrm rot="5400000">
            <a:off x="3175230" y="2165272"/>
            <a:ext cx="608718" cy="2723564"/>
          </a:xfrm>
          <a:prstGeom prst="bentConnector3">
            <a:avLst>
              <a:gd name="adj1" fmla="val 67883"/>
            </a:avLst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30" idx="1"/>
          </p:cNvCxnSpPr>
          <p:nvPr/>
        </p:nvCxnSpPr>
        <p:spPr>
          <a:xfrm flipV="1">
            <a:off x="3159101" y="2972768"/>
            <a:ext cx="736811" cy="1"/>
          </a:xfrm>
          <a:prstGeom prst="straightConnector1">
            <a:avLst/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edefined Process 32"/>
          <p:cNvSpPr/>
          <p:nvPr/>
        </p:nvSpPr>
        <p:spPr>
          <a:xfrm>
            <a:off x="3895912" y="3831413"/>
            <a:ext cx="1890918" cy="499854"/>
          </a:xfrm>
          <a:prstGeom prst="flowChartPredefinedProcess">
            <a:avLst/>
          </a:prstGeom>
          <a:solidFill>
            <a:srgbClr val="D34817"/>
          </a:solidFill>
          <a:ln>
            <a:solidFill>
              <a:srgbClr val="9B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Updated Use Cases in 15.2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  <a:rtl val="0"/>
            </a:endParaRPr>
          </a:p>
        </p:txBody>
      </p:sp>
      <p:cxnSp>
        <p:nvCxnSpPr>
          <p:cNvPr id="34" name="Straight Arrow Connector 33"/>
          <p:cNvCxnSpPr>
            <a:stCxn id="17" idx="3"/>
            <a:endCxn id="33" idx="1"/>
          </p:cNvCxnSpPr>
          <p:nvPr/>
        </p:nvCxnSpPr>
        <p:spPr>
          <a:xfrm flipV="1">
            <a:off x="3159101" y="4081340"/>
            <a:ext cx="736811" cy="1"/>
          </a:xfrm>
          <a:prstGeom prst="straightConnector1">
            <a:avLst/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9" idx="0"/>
          </p:cNvCxnSpPr>
          <p:nvPr/>
        </p:nvCxnSpPr>
        <p:spPr>
          <a:xfrm flipH="1">
            <a:off x="2123250" y="5412947"/>
            <a:ext cx="5443" cy="511174"/>
          </a:xfrm>
          <a:prstGeom prst="straightConnector1">
            <a:avLst/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edefined Process 35"/>
          <p:cNvSpPr/>
          <p:nvPr/>
        </p:nvSpPr>
        <p:spPr>
          <a:xfrm>
            <a:off x="3895912" y="4913092"/>
            <a:ext cx="1890918" cy="499854"/>
          </a:xfrm>
          <a:prstGeom prst="flowChartPredefinedProcess">
            <a:avLst/>
          </a:prstGeom>
          <a:solidFill>
            <a:srgbClr val="D34817"/>
          </a:solidFill>
          <a:ln>
            <a:solidFill>
              <a:srgbClr val="9B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Updated Use Cases in 16.1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  <a:rtl val="0"/>
            </a:endParaRPr>
          </a:p>
        </p:txBody>
      </p:sp>
      <p:sp>
        <p:nvSpPr>
          <p:cNvPr id="37" name="Flowchart: Predefined Process 36"/>
          <p:cNvSpPr/>
          <p:nvPr/>
        </p:nvSpPr>
        <p:spPr>
          <a:xfrm>
            <a:off x="3895912" y="5924122"/>
            <a:ext cx="1890918" cy="499854"/>
          </a:xfrm>
          <a:prstGeom prst="flowChartPredefinedProcess">
            <a:avLst/>
          </a:prstGeom>
          <a:solidFill>
            <a:srgbClr val="D34817"/>
          </a:solidFill>
          <a:ln>
            <a:solidFill>
              <a:srgbClr val="9B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Updated Use Cases in 16.2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  <a:rtl val="0"/>
            </a:endParaRPr>
          </a:p>
        </p:txBody>
      </p:sp>
      <p:cxnSp>
        <p:nvCxnSpPr>
          <p:cNvPr id="38" name="Straight Arrow Connector 37"/>
          <p:cNvCxnSpPr>
            <a:stCxn id="18" idx="3"/>
            <a:endCxn id="36" idx="1"/>
          </p:cNvCxnSpPr>
          <p:nvPr/>
        </p:nvCxnSpPr>
        <p:spPr>
          <a:xfrm flipV="1">
            <a:off x="3169987" y="5163019"/>
            <a:ext cx="725925" cy="1"/>
          </a:xfrm>
          <a:prstGeom prst="straightConnector1">
            <a:avLst/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37" idx="1"/>
          </p:cNvCxnSpPr>
          <p:nvPr/>
        </p:nvCxnSpPr>
        <p:spPr>
          <a:xfrm>
            <a:off x="3169987" y="6174049"/>
            <a:ext cx="725925" cy="0"/>
          </a:xfrm>
          <a:prstGeom prst="straightConnector1">
            <a:avLst/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3" idx="2"/>
            <a:endCxn id="18" idx="0"/>
          </p:cNvCxnSpPr>
          <p:nvPr/>
        </p:nvCxnSpPr>
        <p:spPr>
          <a:xfrm rot="5400000">
            <a:off x="3194120" y="3265840"/>
            <a:ext cx="581825" cy="2712678"/>
          </a:xfrm>
          <a:prstGeom prst="bentConnector3">
            <a:avLst>
              <a:gd name="adj1" fmla="val 66839"/>
            </a:avLst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6" idx="2"/>
            <a:endCxn id="19" idx="0"/>
          </p:cNvCxnSpPr>
          <p:nvPr/>
        </p:nvCxnSpPr>
        <p:spPr>
          <a:xfrm rot="5400000">
            <a:off x="3226724" y="4309473"/>
            <a:ext cx="511175" cy="2718121"/>
          </a:xfrm>
          <a:prstGeom prst="bentConnector3">
            <a:avLst>
              <a:gd name="adj1" fmla="val 71296"/>
            </a:avLst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5786830" y="4004114"/>
            <a:ext cx="547482" cy="11589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5786830" y="5163020"/>
            <a:ext cx="471282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84220" y="4418320"/>
            <a:ext cx="1892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 smtClean="0">
                <a:solidFill>
                  <a:srgbClr val="FF0000"/>
                </a:solidFill>
              </a:rPr>
              <a:t>CR Logged in one release is evaluated for other parallel running releases and changes updates in other release use cases accordingly.</a:t>
            </a:r>
            <a:endParaRPr lang="en-US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2480" y="1391161"/>
            <a:ext cx="8640000" cy="419807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mtClean="0"/>
              <a:t>Each release has separate use case folder structure where all approved and draft use cases are kept.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mtClean="0"/>
              <a:t>All approved and baseline use cases from previous release are kept in baseline use case folder of new release.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mtClean="0"/>
              <a:t>Applicable use cases are updated from baseline folder and kept in use case folder for new release.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CA" dirty="0" smtClean="0"/>
              <a:t>If multiple releases are running in parallel, CR logged in one release is evaluated for all running releases.</a:t>
            </a:r>
          </a:p>
          <a:p>
            <a:pPr algn="just">
              <a:lnSpc>
                <a:spcPct val="150000"/>
              </a:lnSpc>
            </a:pPr>
            <a:r>
              <a:rPr lang="en-CA" dirty="0" smtClean="0"/>
              <a:t>After required evaluation, change is updated in each release use case.</a:t>
            </a:r>
            <a:endParaRPr lang="en-CA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661248"/>
            <a:ext cx="8568952" cy="1938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CA" sz="1400" dirty="0" smtClean="0">
                <a:latin typeface="Arial "/>
              </a:rPr>
              <a:t>    </a:t>
            </a:r>
            <a:endParaRPr lang="en-US" sz="1400" i="1" dirty="0" err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7514" y="5685395"/>
            <a:ext cx="8766974" cy="684076"/>
          </a:xfrm>
          <a:prstGeom prst="rect">
            <a:avLst/>
          </a:prstGeom>
          <a:solidFill>
            <a:srgbClr val="00206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CA" sz="1200" b="1" dirty="0" smtClean="0">
                <a:cs typeface="Times New Roman" pitchFamily="18" charset="0"/>
              </a:rPr>
              <a:t>    </a:t>
            </a:r>
            <a:r>
              <a:rPr lang="en-CA" sz="1200" b="1" u="sng" dirty="0" smtClean="0">
                <a:cs typeface="Times New Roman" pitchFamily="18" charset="0"/>
              </a:rPr>
              <a:t>Next </a:t>
            </a:r>
            <a:r>
              <a:rPr lang="en-CA" sz="1200" b="1" u="sng" dirty="0">
                <a:cs typeface="Times New Roman" pitchFamily="18" charset="0"/>
              </a:rPr>
              <a:t>Steps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CA" sz="1200" dirty="0">
                <a:cs typeface="Times New Roman" pitchFamily="18" charset="0"/>
              </a:rPr>
              <a:t>    Some version control tool would be required to manage the use case requirements in multiple </a:t>
            </a:r>
            <a:r>
              <a:rPr lang="en-CA" sz="1200" dirty="0" smtClean="0">
                <a:cs typeface="Times New Roman" pitchFamily="18" charset="0"/>
              </a:rPr>
              <a:t>releases </a:t>
            </a:r>
            <a:r>
              <a:rPr lang="en-CA" sz="1200" dirty="0">
                <a:cs typeface="Times New Roman" pitchFamily="18" charset="0"/>
              </a:rPr>
              <a:t>at  one time.  </a:t>
            </a:r>
            <a:endParaRPr lang="en-US" sz="1200" dirty="0" err="1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29&quot;/&gt;&lt;CPresentation id=&quot;1&quot;&gt;&lt;m_precDefaultNumber/&gt;&lt;m_precDefaultPercent/&gt;&lt;m_precDefaultDate&gt;&lt;m_strFormatTime&gt;%#m/%#d/%y&lt;/m_strFormatTime&gt;&lt;/m_precDefaultDate&gt;&lt;m_precDefaultYear&gt;&lt;m_strFormatTime&gt;%Y&lt;/m_strFormatTime&gt;&lt;/m_precDefaultYear&gt;&lt;m_precDefaultQuarter&gt;&lt;m_strFormatTime&gt;Q%5&lt;/m_strFormatTime&gt;&lt;/m_precDefaultQuarter&gt;&lt;m_precDefaultMonth&gt;&lt;m_strFormatTime&gt;%1&lt;/m_strFormatTime&gt;&lt;/m_precDefaultMonth&gt;&lt;m_precDefaultWeek&gt;&lt;m_strFormatTime&gt;%4&lt;/m_strFormatTime&gt;&lt;/m_precDefaultWeek&gt;&lt;m_precDefaultDay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SDM template v01">
  <a:themeElements>
    <a:clrScheme name="SDM Custom 1">
      <a:dk1>
        <a:srgbClr val="000000"/>
      </a:dk1>
      <a:lt1>
        <a:srgbClr val="FFFFFF"/>
      </a:lt1>
      <a:dk2>
        <a:srgbClr val="A5A5A5"/>
      </a:dk2>
      <a:lt2>
        <a:srgbClr val="85EDFB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F0000"/>
      </a:accent5>
      <a:accent6>
        <a:srgbClr val="F6C5C5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6_SDM template v01">
  <a:themeElements>
    <a:clrScheme name="SDM Custom 1">
      <a:dk1>
        <a:srgbClr val="000000"/>
      </a:dk1>
      <a:lt1>
        <a:srgbClr val="FFFFFF"/>
      </a:lt1>
      <a:dk2>
        <a:srgbClr val="A5A5A5"/>
      </a:dk2>
      <a:lt2>
        <a:srgbClr val="85EDFB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F0000"/>
      </a:accent5>
      <a:accent6>
        <a:srgbClr val="F6C5C5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3.xml><?xml version="1.0" encoding="utf-8"?>
<a:theme xmlns:a="http://schemas.openxmlformats.org/drawingml/2006/main" name="22_SDM template v01">
  <a:themeElements>
    <a:clrScheme name="SDM Custom 1">
      <a:dk1>
        <a:srgbClr val="000000"/>
      </a:dk1>
      <a:lt1>
        <a:srgbClr val="FFFFFF"/>
      </a:lt1>
      <a:dk2>
        <a:srgbClr val="A5A5A5"/>
      </a:dk2>
      <a:lt2>
        <a:srgbClr val="85EDFB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F0000"/>
      </a:accent5>
      <a:accent6>
        <a:srgbClr val="F6C5C5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4.xml><?xml version="1.0" encoding="utf-8"?>
<a:theme xmlns:a="http://schemas.openxmlformats.org/drawingml/2006/main" name="23_SDM template v01">
  <a:themeElements>
    <a:clrScheme name="SDM Custom 1">
      <a:dk1>
        <a:srgbClr val="000000"/>
      </a:dk1>
      <a:lt1>
        <a:srgbClr val="FFFFFF"/>
      </a:lt1>
      <a:dk2>
        <a:srgbClr val="A5A5A5"/>
      </a:dk2>
      <a:lt2>
        <a:srgbClr val="85EDFB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F0000"/>
      </a:accent5>
      <a:accent6>
        <a:srgbClr val="F6C5C5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1AAE3439A2948A427D31EFFF1EE40" ma:contentTypeVersion="1" ma:contentTypeDescription="Create a new document." ma:contentTypeScope="" ma:versionID="186ffc874567321740a9c45ed08fe804">
  <xsd:schema xmlns:xsd="http://www.w3.org/2001/XMLSchema" xmlns:xs="http://www.w3.org/2001/XMLSchema" xmlns:p="http://schemas.microsoft.com/office/2006/metadata/properties" xmlns:ns2="6af7a594-6bb7-4c91-9d38-5bfab6eb14cf" targetNamespace="http://schemas.microsoft.com/office/2006/metadata/properties" ma:root="true" ma:fieldsID="06e4d38199424e58f8b7d1fb88ce10d5" ns2:_="">
    <xsd:import namespace="6af7a594-6bb7-4c91-9d38-5bfab6eb14cf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7a594-6bb7-4c91-9d38-5bfab6eb14cf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scription="Review with Gerrie" ma:internalName="Statu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6af7a594-6bb7-4c91-9d38-5bfab6eb14cf" xsi:nil="true"/>
  </documentManagement>
</p:properties>
</file>

<file path=customXml/itemProps1.xml><?xml version="1.0" encoding="utf-8"?>
<ds:datastoreItem xmlns:ds="http://schemas.openxmlformats.org/officeDocument/2006/customXml" ds:itemID="{3BA49A27-5E1B-4823-BCBD-2818AF152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f7a594-6bb7-4c91-9d38-5bfab6eb14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7D885-6B1E-42AA-8851-AF09143811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E31056-53D9-4F88-A80B-FC00E2D3BD51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6af7a594-6bb7-4c91-9d38-5bfab6eb14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199</Words>
  <Application>Microsoft Office PowerPoint</Application>
  <PresentationFormat>On-screen Show (4:3)</PresentationFormat>
  <Paragraphs>29</Paragraphs>
  <Slides>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5_SDM template v01</vt:lpstr>
      <vt:lpstr>6_SDM template v01</vt:lpstr>
      <vt:lpstr>22_SDM template v01</vt:lpstr>
      <vt:lpstr>23_SDM template v01</vt:lpstr>
      <vt:lpstr>think-cell Slide</vt:lpstr>
      <vt:lpstr>Use Case Maintenace Process</vt:lpstr>
      <vt:lpstr> Current Use Case Flow &amp; Structure</vt:lpstr>
      <vt:lpstr>  Description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2012-07-27T17:27:48Z</dcterms:created>
  <dcterms:modified xsi:type="dcterms:W3CDTF">2016-01-06T06:10:52Z</dcterms:modified>
  <cp:version>FINAL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0x0101003EC1AAE3439A2948A427D31EFFF1EE40</vt:lpwstr>
  </property>
</Properties>
</file>