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99" cy="2736799"/>
          </a:xfrm>
          <a:prstGeom prst="rect">
            <a:avLst/>
          </a:prstGeom>
        </p:spPr>
        <p:txBody>
          <a:bodyPr lIns="72050" tIns="72050" rIns="72050" bIns="72050" anchor="b" anchorCtr="0"/>
          <a:lstStyle>
            <a:lvl1pPr algn="ctr" rtl="0">
              <a:spcBef>
                <a:spcPts val="0"/>
              </a:spcBef>
              <a:buSzPct val="100000"/>
              <a:defRPr sz="6933"/>
            </a:lvl1pPr>
            <a:lvl2pPr algn="ctr" rtl="0">
              <a:spcBef>
                <a:spcPts val="0"/>
              </a:spcBef>
              <a:buSzPct val="100000"/>
              <a:defRPr sz="6933"/>
            </a:lvl2pPr>
            <a:lvl3pPr algn="ctr" rtl="0">
              <a:spcBef>
                <a:spcPts val="0"/>
              </a:spcBef>
              <a:buSzPct val="100000"/>
              <a:defRPr sz="6933"/>
            </a:lvl3pPr>
            <a:lvl4pPr algn="ctr" rtl="0">
              <a:spcBef>
                <a:spcPts val="0"/>
              </a:spcBef>
              <a:buSzPct val="100000"/>
              <a:defRPr sz="6933"/>
            </a:lvl4pPr>
            <a:lvl5pPr algn="ctr" rtl="0">
              <a:spcBef>
                <a:spcPts val="0"/>
              </a:spcBef>
              <a:buSzPct val="100000"/>
              <a:defRPr sz="6933"/>
            </a:lvl5pPr>
            <a:lvl6pPr algn="ctr" rtl="0">
              <a:spcBef>
                <a:spcPts val="0"/>
              </a:spcBef>
              <a:buSzPct val="100000"/>
              <a:defRPr sz="6933"/>
            </a:lvl6pPr>
            <a:lvl7pPr algn="ctr" rtl="0">
              <a:spcBef>
                <a:spcPts val="0"/>
              </a:spcBef>
              <a:buSzPct val="100000"/>
              <a:defRPr sz="6933"/>
            </a:lvl7pPr>
            <a:lvl8pPr algn="ctr" rtl="0">
              <a:spcBef>
                <a:spcPts val="0"/>
              </a:spcBef>
              <a:buSzPct val="100000"/>
              <a:defRPr sz="6933"/>
            </a:lvl8pPr>
            <a:lvl9pPr algn="ctr" rtl="0">
              <a:spcBef>
                <a:spcPts val="0"/>
              </a:spcBef>
              <a:buSzPct val="100000"/>
              <a:defRPr sz="6933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415601" y="3778833"/>
            <a:ext cx="11360799" cy="1056800"/>
          </a:xfrm>
          <a:prstGeom prst="rect">
            <a:avLst/>
          </a:prstGeom>
        </p:spPr>
        <p:txBody>
          <a:bodyPr lIns="72050" tIns="72050" rIns="72050" bIns="72050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fontAlgn="base">
              <a:spcAft>
                <a:spcPct val="0"/>
              </a:spcAft>
            </a:pPr>
            <a:fld id="{00000000-1234-1234-1234-123412341234}" type="slidenum">
              <a:rPr lang="en-GB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Aft>
                  <a:spcPct val="0"/>
                </a:spcAft>
              </a:pPr>
              <a:t>‹#›</a:t>
            </a:fld>
            <a:endParaRPr lang="en-GB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0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" y="228600"/>
            <a:ext cx="508000" cy="2286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3200" y="304800"/>
            <a:ext cx="203200" cy="1524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2400" y="2971800"/>
            <a:ext cx="711200" cy="381000"/>
          </a:xfrm>
          <a:prstGeom prst="rect">
            <a:avLst/>
          </a:prstGeom>
          <a:solidFill>
            <a:srgbClr val="6DCFF6"/>
          </a:solidFill>
          <a:ln w="12700">
            <a:solidFill>
              <a:srgbClr val="B9A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053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-38093" y="1"/>
            <a:ext cx="12230100" cy="684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4" name="Title Placeholder 1"/>
          <p:cNvSpPr>
            <a:spLocks noGrp="1"/>
          </p:cNvSpPr>
          <p:nvPr>
            <p:ph type="title"/>
          </p:nvPr>
        </p:nvSpPr>
        <p:spPr bwMode="auto">
          <a:xfrm>
            <a:off x="1695458" y="114300"/>
            <a:ext cx="1049654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6838" y="904877"/>
            <a:ext cx="112987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Rectangle 71"/>
          <p:cNvSpPr txBox="1">
            <a:spLocks noChangeArrowheads="1"/>
          </p:cNvSpPr>
          <p:nvPr/>
        </p:nvSpPr>
        <p:spPr bwMode="auto">
          <a:xfrm>
            <a:off x="10941051" y="6324611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>
              <a:defRPr/>
            </a:pPr>
            <a:fld id="{E89DDC54-2424-4CDC-B049-DA5B0859B048}" type="slidenum">
              <a:rPr 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-11980" y="6709587"/>
            <a:ext cx="12207240" cy="137160"/>
          </a:xfrm>
          <a:prstGeom prst="rect">
            <a:avLst/>
          </a:prstGeom>
          <a:gradFill flip="none" rotWithShape="1">
            <a:gsLst>
              <a:gs pos="49000">
                <a:schemeClr val="accent1"/>
              </a:gs>
              <a:gs pos="54000">
                <a:srgbClr val="F1896C"/>
              </a:gs>
              <a:gs pos="100000">
                <a:srgbClr val="D6492A"/>
              </a:gs>
            </a:gsLst>
            <a:lin ang="13500000" scaled="1"/>
            <a:tileRect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72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2400" kern="1200" dirty="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lang="en-US" sz="2200" kern="1200" dirty="0">
          <a:solidFill>
            <a:schemeClr val="bg2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lang="en-US" sz="2200" kern="1200" dirty="0">
          <a:solidFill>
            <a:schemeClr val="bg2"/>
          </a:solidFill>
          <a:latin typeface="Myriad Pr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9"/>
          <p:cNvSpPr txBox="1">
            <a:spLocks/>
          </p:cNvSpPr>
          <p:nvPr/>
        </p:nvSpPr>
        <p:spPr bwMode="auto">
          <a:xfrm>
            <a:off x="1695458" y="114300"/>
            <a:ext cx="1049654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50" tIns="72050" rIns="72050" bIns="72050" numCol="1" anchor="b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defRPr lang="en-US" sz="6933" kern="120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defRPr sz="6933">
                <a:solidFill>
                  <a:schemeClr val="bg1"/>
                </a:solidFill>
                <a:latin typeface="Myriad Pro" pitchFamily="34" charset="0"/>
              </a:defRPr>
            </a:lvl2pPr>
            <a:lvl3pPr algn="ctr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defRPr sz="6933">
                <a:solidFill>
                  <a:schemeClr val="bg1"/>
                </a:solidFill>
                <a:latin typeface="Myriad Pro" pitchFamily="34" charset="0"/>
              </a:defRPr>
            </a:lvl3pPr>
            <a:lvl4pPr algn="ctr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defRPr sz="6933">
                <a:solidFill>
                  <a:schemeClr val="bg1"/>
                </a:solidFill>
                <a:latin typeface="Myriad Pro" pitchFamily="34" charset="0"/>
              </a:defRPr>
            </a:lvl4pPr>
            <a:lvl5pPr algn="ctr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defRPr sz="6933">
                <a:solidFill>
                  <a:schemeClr val="bg1"/>
                </a:solidFill>
                <a:latin typeface="Myriad Pro" pitchFamily="34" charset="0"/>
              </a:defRPr>
            </a:lvl5pPr>
            <a:lvl6pPr marL="457200" algn="ctr" rtl="0" fontAlgn="base">
              <a:spcBef>
                <a:spcPts val="0"/>
              </a:spcBef>
              <a:spcAft>
                <a:spcPct val="0"/>
              </a:spcAft>
              <a:buSzPct val="100000"/>
              <a:defRPr sz="6933">
                <a:solidFill>
                  <a:schemeClr val="bg1"/>
                </a:solidFill>
                <a:latin typeface="Myriad Pro" pitchFamily="34" charset="0"/>
              </a:defRPr>
            </a:lvl6pPr>
            <a:lvl7pPr marL="914400" algn="ctr" rtl="0" fontAlgn="base">
              <a:spcBef>
                <a:spcPts val="0"/>
              </a:spcBef>
              <a:spcAft>
                <a:spcPct val="0"/>
              </a:spcAft>
              <a:buSzPct val="100000"/>
              <a:defRPr sz="6933">
                <a:solidFill>
                  <a:schemeClr val="bg1"/>
                </a:solidFill>
                <a:latin typeface="Myriad Pro" pitchFamily="34" charset="0"/>
              </a:defRPr>
            </a:lvl7pPr>
            <a:lvl8pPr marL="1371600" algn="ctr" rtl="0" fontAlgn="base">
              <a:spcBef>
                <a:spcPts val="0"/>
              </a:spcBef>
              <a:spcAft>
                <a:spcPct val="0"/>
              </a:spcAft>
              <a:buSzPct val="100000"/>
              <a:defRPr sz="6933">
                <a:solidFill>
                  <a:schemeClr val="bg1"/>
                </a:solidFill>
                <a:latin typeface="Myriad Pro" pitchFamily="34" charset="0"/>
              </a:defRPr>
            </a:lvl8pPr>
            <a:lvl9pPr marL="1828800" algn="ctr" rtl="0" fontAlgn="base">
              <a:spcBef>
                <a:spcPts val="0"/>
              </a:spcBef>
              <a:spcAft>
                <a:spcPct val="0"/>
              </a:spcAft>
              <a:buSzPct val="100000"/>
              <a:defRPr sz="6933">
                <a:solidFill>
                  <a:schemeClr val="bg1"/>
                </a:solidFill>
                <a:latin typeface="Myriad Pro" pitchFamily="34" charset="0"/>
              </a:defRPr>
            </a:lvl9pPr>
          </a:lstStyle>
          <a:p>
            <a:pPr algn="l"/>
            <a:r>
              <a:rPr lang="en-IN" sz="2400" b="1" dirty="0" smtClean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Agenda</a:t>
            </a:r>
            <a:endParaRPr lang="en-IN" sz="400" b="1" dirty="0">
              <a:solidFill>
                <a:prstClr val="white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0519" b="1006"/>
          <a:stretch/>
        </p:blipFill>
        <p:spPr>
          <a:xfrm>
            <a:off x="-1588" y="1146139"/>
            <a:ext cx="4645565" cy="513363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17437"/>
              </p:ext>
            </p:extLst>
          </p:nvPr>
        </p:nvGraphicFramePr>
        <p:xfrm>
          <a:off x="4643977" y="1507672"/>
          <a:ext cx="7153834" cy="1605696"/>
        </p:xfrm>
        <a:graphic>
          <a:graphicData uri="http://schemas.openxmlformats.org/drawingml/2006/table">
            <a:tbl>
              <a:tblPr/>
              <a:tblGrid>
                <a:gridCol w="496945"/>
                <a:gridCol w="6656889"/>
              </a:tblGrid>
              <a:tr h="401424"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3" marR="4023" marT="40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3" marR="4023" marT="40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1424">
                <a:tc>
                  <a:txBody>
                    <a:bodyPr/>
                    <a:lstStyle/>
                    <a:p>
                      <a:pPr marL="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anose="020F0502020204030204" pitchFamily="34" charset="0"/>
                          <a:sym typeface="Wingdings 2" panose="05020102010507070707" pitchFamily="18" charset="2"/>
                        </a:rPr>
                        <a:t></a:t>
                      </a:r>
                      <a:endParaRPr lang="en-US" sz="1400" kern="1200" dirty="0" smtClean="0">
                        <a:solidFill>
                          <a:srgbClr val="002060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SDM </a:t>
                      </a:r>
                      <a:r>
                        <a:rPr lang="en-US" sz="1800" b="1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Digital Pharmacy App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14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9pPr>
                    </a:lstStyle>
                    <a:p>
                      <a:pPr marL="457200" marR="0" lv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EE"/>
                    </a:solidFill>
                  </a:tcPr>
                </a:tc>
              </a:tr>
              <a:tr h="4014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9pPr>
                    </a:lstStyle>
                    <a:p>
                      <a:pPr marL="457200" marR="0" lv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6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0541" y="118709"/>
            <a:ext cx="7109759" cy="472962"/>
          </a:xfrm>
        </p:spPr>
        <p:txBody>
          <a:bodyPr anchor="t"/>
          <a:lstStyle/>
          <a:p>
            <a:pPr algn="l"/>
            <a:r>
              <a:rPr lang="en-US" sz="2400" b="1" dirty="0" smtClean="0"/>
              <a:t>SDM Digital Pharmacy App – Proposed Functionalities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27050"/>
              </p:ext>
            </p:extLst>
          </p:nvPr>
        </p:nvGraphicFramePr>
        <p:xfrm>
          <a:off x="0" y="740407"/>
          <a:ext cx="12192000" cy="5547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46301"/>
                <a:gridCol w="3741954"/>
                <a:gridCol w="6303745"/>
              </a:tblGrid>
              <a:tr h="2321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Areas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Existing Functionality/Feature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Additional/Proposed Functionalities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541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Calibri" panose="020F0502020204030204" pitchFamily="34" charset="0"/>
                        </a:rPr>
                        <a:t>Store Functionalities</a:t>
                      </a:r>
                      <a:endParaRPr lang="en-US" sz="1400" b="1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Find nearest 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 smtClean="0">
                          <a:latin typeface="Calibri" panose="020F0502020204030204" pitchFamily="34" charset="0"/>
                        </a:rPr>
                        <a:t>Store identification on the basis of searched products based, Store hours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 smtClean="0">
                          <a:latin typeface="Calibri" panose="020F0502020204030204" pitchFamily="34" charset="0"/>
                        </a:rPr>
                        <a:t>Manage and Transfer prescriptions to preferred store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 smtClean="0">
                          <a:latin typeface="Calibri" panose="020F0502020204030204" pitchFamily="34" charset="0"/>
                        </a:rPr>
                        <a:t>Bluetooth/</a:t>
                      </a:r>
                      <a:r>
                        <a:rPr lang="en-US" sz="1200" kern="1200" dirty="0" err="1" smtClean="0">
                          <a:latin typeface="Calibri" panose="020F0502020204030204" pitchFamily="34" charset="0"/>
                        </a:rPr>
                        <a:t>ibeacon</a:t>
                      </a:r>
                      <a:r>
                        <a:rPr lang="en-US" sz="1200" kern="1200" dirty="0" smtClean="0">
                          <a:latin typeface="Calibri" panose="020F0502020204030204" pitchFamily="34" charset="0"/>
                        </a:rPr>
                        <a:t> technology to push refill and fill reminders when in vicinity of store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965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Calibri" panose="020F0502020204030204" pitchFamily="34" charset="0"/>
                        </a:rPr>
                        <a:t>Notifications</a:t>
                      </a:r>
                      <a:endParaRPr lang="en-US" sz="1400" b="1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Schedule pharmacy refill reminders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latin typeface="Calibri" panose="020F0502020204030204" pitchFamily="34" charset="0"/>
                        </a:rPr>
                        <a:t>Seasonal Notifications e.g. Flu Shots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latin typeface="Calibri" panose="020F0502020204030204" pitchFamily="34" charset="0"/>
                        </a:rPr>
                        <a:t>Improving Refill reminder notifications display, 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latin typeface="Calibri" panose="020F0502020204030204" pitchFamily="34" charset="0"/>
                        </a:rPr>
                        <a:t>Pill reminder – Snooze functionality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 smtClean="0">
                          <a:latin typeface="Calibri" panose="020F0502020204030204" pitchFamily="34" charset="0"/>
                        </a:rPr>
                        <a:t>Recommendations about personalized health check up schedules 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965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alibri" panose="020F0502020204030204" pitchFamily="34" charset="0"/>
                        </a:rPr>
                        <a:t>Additional Service </a:t>
                      </a:r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latin typeface="Calibri" panose="020F0502020204030204" pitchFamily="34" charset="0"/>
                        </a:rPr>
                        <a:t>Health Dashboard - Health Monitor Applications – e.g. BMI, BP tracking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 smtClean="0">
                          <a:latin typeface="Calibri" panose="020F0502020204030204" pitchFamily="34" charset="0"/>
                        </a:rPr>
                        <a:t>Coupons based on buying behavior 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latin typeface="Calibri" panose="020F0502020204030204" pitchFamily="34" charset="0"/>
                        </a:rPr>
                        <a:t>Mail order services – for old age people and chronic diseases like diabetes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 smtClean="0">
                          <a:latin typeface="Calibri" panose="020F0502020204030204" pitchFamily="34" charset="0"/>
                        </a:rPr>
                        <a:t>Health hazards, diet plans and Doctor Information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1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alibri" panose="020F0502020204030204" pitchFamily="34" charset="0"/>
                        </a:rPr>
                        <a:t>Ease of Use/ Convenience</a:t>
                      </a:r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Access personalized offers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Create your own shopping list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latin typeface="Calibri" panose="020F0502020204030204" pitchFamily="34" charset="0"/>
                        </a:rPr>
                        <a:t>Bar code / QR code scan to avoid entering multiple details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latin typeface="Calibri" panose="020F0502020204030204" pitchFamily="34" charset="0"/>
                        </a:rPr>
                        <a:t>Evaluation of immunization history and receive a recommendation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 smtClean="0">
                          <a:latin typeface="Calibri" panose="020F0502020204030204" pitchFamily="34" charset="0"/>
                        </a:rPr>
                        <a:t>Check Drug Interactions, Drug Information with recommended usage 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513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Calibri" panose="020F0502020204030204" pitchFamily="34" charset="0"/>
                        </a:rPr>
                        <a:t>Payments / Loyalty / Reward Points</a:t>
                      </a:r>
                      <a:endParaRPr lang="en-US" sz="1400" b="1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Load coupons directly to Shoppers optimum Card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Show digital Shoppers Optimum Card in-store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Earn and spend Shoppers Optimum Points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Check points balance and reward level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Check flyer deals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latin typeface="Calibri" panose="020F0502020204030204" pitchFamily="34" charset="0"/>
                        </a:rPr>
                        <a:t>Connect to health devices to earn redeemable points for achieving goals – sync with wearable smartwatch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 smtClean="0">
                          <a:latin typeface="Calibri" panose="020F0502020204030204" pitchFamily="34" charset="0"/>
                        </a:rPr>
                        <a:t>Bundling of complimentary products  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965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Calibri" panose="020F0502020204030204" pitchFamily="34" charset="0"/>
                        </a:rPr>
                        <a:t>Pharmacy</a:t>
                      </a:r>
                      <a:endParaRPr lang="en-US" sz="1400" b="1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latin typeface="Calibri" panose="020F0502020204030204" pitchFamily="34" charset="0"/>
                        </a:rPr>
                        <a:t>Scan to refill 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latin typeface="Calibri" panose="020F0502020204030204" pitchFamily="34" charset="0"/>
                        </a:rPr>
                        <a:t>Manage Auto refill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latin typeface="Calibri" panose="020F0502020204030204" pitchFamily="34" charset="0"/>
                        </a:rPr>
                        <a:t>Refill for family prescriptions - Synchronizing family medicine pill boxes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latin typeface="Calibri" panose="020F0502020204030204" pitchFamily="34" charset="0"/>
                        </a:rPr>
                        <a:t>view </a:t>
                      </a:r>
                      <a:r>
                        <a:rPr lang="en-US" sz="1200" kern="1200" dirty="0" err="1" smtClean="0">
                          <a:latin typeface="Calibri" panose="020F0502020204030204" pitchFamily="34" charset="0"/>
                        </a:rPr>
                        <a:t>rx</a:t>
                      </a:r>
                      <a:r>
                        <a:rPr lang="en-US" sz="1200" kern="1200" dirty="0" smtClean="0">
                          <a:latin typeface="Calibri" panose="020F0502020204030204" pitchFamily="34" charset="0"/>
                        </a:rPr>
                        <a:t> status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385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Calibri" panose="020F0502020204030204" pitchFamily="34" charset="0"/>
                        </a:rPr>
                        <a:t>Feedback/Help/ Customer Service</a:t>
                      </a:r>
                      <a:endParaRPr lang="en-US" sz="1400" b="1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 smtClean="0">
                          <a:latin typeface="Calibri" panose="020F0502020204030204" pitchFamily="34" charset="0"/>
                        </a:rPr>
                        <a:t>Pharmacy chat, manage mail service and text alerts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 smtClean="0">
                          <a:latin typeface="Calibri" panose="020F0502020204030204" pitchFamily="34" charset="0"/>
                        </a:rPr>
                        <a:t>Patient reviews and discussion forums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6299200"/>
            <a:ext cx="12192000" cy="5080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Additionally, </a:t>
            </a:r>
            <a:r>
              <a:rPr lang="en-US" dirty="0" smtClean="0"/>
              <a:t>Proposition for Hand </a:t>
            </a:r>
            <a:r>
              <a:rPr lang="en-US" dirty="0"/>
              <a:t>Held Devices – mPOS – to reduce wait </a:t>
            </a: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3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0541" y="118709"/>
            <a:ext cx="5926939" cy="472962"/>
          </a:xfrm>
        </p:spPr>
        <p:txBody>
          <a:bodyPr anchor="t"/>
          <a:lstStyle/>
          <a:p>
            <a:pPr algn="l"/>
            <a:r>
              <a:rPr lang="en-US" sz="2400" b="1" dirty="0" smtClean="0"/>
              <a:t>Shoppers Digital Landscape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00000000-1234-1234-1234-123412341234}" type="slidenum">
              <a:rPr lang="en-GB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Aft>
                  <a:spcPct val="0"/>
                </a:spcAft>
              </a:pPr>
              <a:t>3</a:t>
            </a:fld>
            <a:endParaRPr lang="en-GB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531223" y="895631"/>
            <a:ext cx="6496985" cy="5168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50" tIns="72050" rIns="72050" bIns="7205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defRPr lang="en-US" sz="6933" kern="120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defRPr sz="6933">
                <a:solidFill>
                  <a:schemeClr val="bg1"/>
                </a:solidFill>
                <a:latin typeface="Myriad Pro" pitchFamily="34" charset="0"/>
              </a:defRPr>
            </a:lvl2pPr>
            <a:lvl3pPr algn="ctr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defRPr sz="6933">
                <a:solidFill>
                  <a:schemeClr val="bg1"/>
                </a:solidFill>
                <a:latin typeface="Myriad Pro" pitchFamily="34" charset="0"/>
              </a:defRPr>
            </a:lvl3pPr>
            <a:lvl4pPr algn="ctr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defRPr sz="6933">
                <a:solidFill>
                  <a:schemeClr val="bg1"/>
                </a:solidFill>
                <a:latin typeface="Myriad Pro" pitchFamily="34" charset="0"/>
              </a:defRPr>
            </a:lvl4pPr>
            <a:lvl5pPr algn="ctr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defRPr sz="6933">
                <a:solidFill>
                  <a:schemeClr val="bg1"/>
                </a:solidFill>
                <a:latin typeface="Myriad Pro" pitchFamily="34" charset="0"/>
              </a:defRPr>
            </a:lvl5pPr>
            <a:lvl6pPr marL="457200" algn="ctr" rtl="0" fontAlgn="base">
              <a:spcBef>
                <a:spcPts val="0"/>
              </a:spcBef>
              <a:spcAft>
                <a:spcPct val="0"/>
              </a:spcAft>
              <a:buSzPct val="100000"/>
              <a:defRPr sz="6933">
                <a:solidFill>
                  <a:schemeClr val="bg1"/>
                </a:solidFill>
                <a:latin typeface="Myriad Pro" pitchFamily="34" charset="0"/>
              </a:defRPr>
            </a:lvl6pPr>
            <a:lvl7pPr marL="914400" algn="ctr" rtl="0" fontAlgn="base">
              <a:spcBef>
                <a:spcPts val="0"/>
              </a:spcBef>
              <a:spcAft>
                <a:spcPct val="0"/>
              </a:spcAft>
              <a:buSzPct val="100000"/>
              <a:defRPr sz="6933">
                <a:solidFill>
                  <a:schemeClr val="bg1"/>
                </a:solidFill>
                <a:latin typeface="Myriad Pro" pitchFamily="34" charset="0"/>
              </a:defRPr>
            </a:lvl7pPr>
            <a:lvl8pPr marL="1371600" algn="ctr" rtl="0" fontAlgn="base">
              <a:spcBef>
                <a:spcPts val="0"/>
              </a:spcBef>
              <a:spcAft>
                <a:spcPct val="0"/>
              </a:spcAft>
              <a:buSzPct val="100000"/>
              <a:defRPr sz="6933">
                <a:solidFill>
                  <a:schemeClr val="bg1"/>
                </a:solidFill>
                <a:latin typeface="Myriad Pro" pitchFamily="34" charset="0"/>
              </a:defRPr>
            </a:lvl8pPr>
            <a:lvl9pPr marL="1828800" algn="ctr" rtl="0" fontAlgn="base">
              <a:spcBef>
                <a:spcPts val="0"/>
              </a:spcBef>
              <a:spcAft>
                <a:spcPct val="0"/>
              </a:spcAft>
              <a:buSzPct val="100000"/>
              <a:defRPr sz="6933">
                <a:solidFill>
                  <a:schemeClr val="bg1"/>
                </a:solidFill>
                <a:latin typeface="Myriad Pro" pitchFamily="34" charset="0"/>
              </a:defRPr>
            </a:lvl9pPr>
          </a:lstStyle>
          <a:p>
            <a:pPr algn="l"/>
            <a:r>
              <a:rPr lang="en-US" sz="1400" b="1" dirty="0" smtClean="0">
                <a:solidFill>
                  <a:schemeClr val="tx1"/>
                </a:solidFill>
              </a:rPr>
              <a:t>LCL Digital Pharmacy Initiative Objectives</a:t>
            </a:r>
          </a:p>
          <a:p>
            <a:pPr algn="l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Phase 1 – Target 2016 Mid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Manage communication </a:t>
            </a:r>
            <a:r>
              <a:rPr lang="en-US" sz="1400" dirty="0" smtClean="0">
                <a:solidFill>
                  <a:schemeClr val="tx1"/>
                </a:solidFill>
              </a:rPr>
              <a:t>preferences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Signup to </a:t>
            </a:r>
            <a:r>
              <a:rPr lang="en-US" sz="1400" dirty="0">
                <a:solidFill>
                  <a:schemeClr val="tx1"/>
                </a:solidFill>
              </a:rPr>
              <a:t>receive refill / </a:t>
            </a:r>
            <a:r>
              <a:rPr lang="en-US" sz="1400" dirty="0" smtClean="0">
                <a:solidFill>
                  <a:schemeClr val="tx1"/>
                </a:solidFill>
              </a:rPr>
              <a:t>pickup reminders </a:t>
            </a:r>
            <a:r>
              <a:rPr lang="en-US" sz="1400" dirty="0">
                <a:solidFill>
                  <a:schemeClr val="tx1"/>
                </a:solidFill>
              </a:rPr>
              <a:t>and </a:t>
            </a:r>
            <a:r>
              <a:rPr lang="en-US" sz="1400" dirty="0" smtClean="0">
                <a:solidFill>
                  <a:schemeClr val="tx1"/>
                </a:solidFill>
              </a:rPr>
              <a:t>auto refill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Ability </a:t>
            </a:r>
            <a:r>
              <a:rPr lang="en-US" sz="1400" dirty="0">
                <a:solidFill>
                  <a:schemeClr val="tx1"/>
                </a:solidFill>
              </a:rPr>
              <a:t>to view their active </a:t>
            </a:r>
            <a:r>
              <a:rPr lang="en-US" sz="1400" dirty="0" smtClean="0">
                <a:solidFill>
                  <a:schemeClr val="tx1"/>
                </a:solidFill>
              </a:rPr>
              <a:t>Rx’s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View/update </a:t>
            </a:r>
            <a:r>
              <a:rPr lang="en-US" sz="1400" dirty="0">
                <a:solidFill>
                  <a:schemeClr val="tx1"/>
                </a:solidFill>
              </a:rPr>
              <a:t>profile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Access </a:t>
            </a:r>
            <a:r>
              <a:rPr lang="en-US" sz="1400" dirty="0">
                <a:solidFill>
                  <a:schemeClr val="tx1"/>
                </a:solidFill>
              </a:rPr>
              <a:t>web services or interfaces on the smartphone within the </a:t>
            </a:r>
            <a:r>
              <a:rPr lang="en-US" sz="1400" dirty="0" smtClean="0">
                <a:solidFill>
                  <a:schemeClr val="tx1"/>
                </a:solidFill>
              </a:rPr>
              <a:t>mobile app</a:t>
            </a:r>
          </a:p>
          <a:p>
            <a:pPr algn="l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Later Phases – Target 2017-18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Integrate auto refill in </a:t>
            </a:r>
            <a:r>
              <a:rPr lang="en-US" sz="1400" dirty="0">
                <a:solidFill>
                  <a:schemeClr val="tx1"/>
                </a:solidFill>
              </a:rPr>
              <a:t>to HW </a:t>
            </a:r>
            <a:r>
              <a:rPr lang="en-US" sz="1400" dirty="0" smtClean="0">
                <a:solidFill>
                  <a:schemeClr val="tx1"/>
                </a:solidFill>
              </a:rPr>
              <a:t>Delta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Pharmacy has visibility to patients who have signed up </a:t>
            </a:r>
            <a:r>
              <a:rPr lang="en-US" sz="1400" dirty="0" smtClean="0">
                <a:solidFill>
                  <a:schemeClr val="tx1"/>
                </a:solidFill>
              </a:rPr>
              <a:t>&amp; update preferences</a:t>
            </a:r>
            <a:r>
              <a:rPr lang="en-US" sz="1400" dirty="0">
                <a:solidFill>
                  <a:schemeClr val="tx1"/>
                </a:solidFill>
              </a:rPr>
              <a:t>, etc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One </a:t>
            </a:r>
            <a:r>
              <a:rPr lang="en-US" sz="1400" dirty="0">
                <a:solidFill>
                  <a:schemeClr val="tx1"/>
                </a:solidFill>
              </a:rPr>
              <a:t>patient view (i.e. each patient's individual store profile will remain as such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Ability for customer to see Rx from more than one store in a single </a:t>
            </a:r>
            <a:r>
              <a:rPr lang="en-US" sz="1400" dirty="0" smtClean="0">
                <a:solidFill>
                  <a:schemeClr val="tx1"/>
                </a:solidFill>
              </a:rPr>
              <a:t>profile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Centralization of Rx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866" y="895631"/>
            <a:ext cx="5203063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Calibri" panose="020F0502020204030204" pitchFamily="34" charset="0"/>
              </a:rPr>
              <a:t>Existing Mobile App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Access personalized offers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Load coupons directly to Shoppers optimum Card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Show digital Shoppers Optimum Card in-store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Earn and spend Shoppers Optimum 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Check points balance and reward 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Check flyer deals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Order prescription refills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Schedule pharmacy refill reminders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Create your own shopping list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Find nearest store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6274"/>
          <a:stretch/>
        </p:blipFill>
        <p:spPr>
          <a:xfrm>
            <a:off x="3132553" y="3498500"/>
            <a:ext cx="2269376" cy="271912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251054" y="895631"/>
            <a:ext cx="0" cy="56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488" y="4982235"/>
            <a:ext cx="2985257" cy="15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914"/>
      </p:ext>
    </p:extLst>
  </p:cSld>
  <p:clrMapOvr>
    <a:masterClrMapping/>
  </p:clrMapOvr>
</p:sld>
</file>

<file path=ppt/theme/theme1.xml><?xml version="1.0" encoding="utf-8"?>
<a:theme xmlns:a="http://schemas.openxmlformats.org/drawingml/2006/main" name="3_Final TCS Template_210411">
  <a:themeElements>
    <a:clrScheme name="New Color Theme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4F81BD"/>
      </a:accent1>
      <a:accent2>
        <a:srgbClr val="58595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432</Words>
  <Application>Microsoft Office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Myriad Pro</vt:lpstr>
      <vt:lpstr>Segoe UI</vt:lpstr>
      <vt:lpstr>Times New Roman</vt:lpstr>
      <vt:lpstr>Wingdings</vt:lpstr>
      <vt:lpstr>Wingdings 2</vt:lpstr>
      <vt:lpstr>3_Final TCS Template_210411</vt:lpstr>
      <vt:lpstr>PowerPoint Presentation</vt:lpstr>
      <vt:lpstr>SDM Digital Pharmacy App – Proposed Functionalities</vt:lpstr>
      <vt:lpstr>Shoppers Digital Landscape</vt:lpstr>
    </vt:vector>
  </TitlesOfParts>
  <Company>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 Arora</dc:creator>
  <cp:lastModifiedBy>Girish  Sharma</cp:lastModifiedBy>
  <cp:revision>26</cp:revision>
  <dcterms:created xsi:type="dcterms:W3CDTF">2015-10-29T09:31:44Z</dcterms:created>
  <dcterms:modified xsi:type="dcterms:W3CDTF">2015-11-04T12:10:18Z</dcterms:modified>
</cp:coreProperties>
</file>