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305" r:id="rId5"/>
    <p:sldId id="491" r:id="rId6"/>
    <p:sldId id="499" r:id="rId7"/>
    <p:sldId id="489" r:id="rId8"/>
    <p:sldId id="468" r:id="rId9"/>
    <p:sldId id="475" r:id="rId10"/>
    <p:sldId id="500" r:id="rId11"/>
    <p:sldId id="502" r:id="rId12"/>
    <p:sldId id="504" r:id="rId13"/>
    <p:sldId id="501" r:id="rId14"/>
    <p:sldId id="503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yur  Dave" initials="KD" lastIdx="5" clrIdx="0"/>
  <p:cmAuthor id="1" name="Meril  Sakaria" initials="M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A3"/>
    <a:srgbClr val="FABA86"/>
    <a:srgbClr val="FAB882"/>
    <a:srgbClr val="37B6E9"/>
    <a:srgbClr val="FBC293"/>
    <a:srgbClr val="F9AD6F"/>
    <a:srgbClr val="A2D4E2"/>
    <a:srgbClr val="7CC3D6"/>
    <a:srgbClr val="ACC777"/>
    <a:srgbClr val="BCD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494" autoAdjust="0"/>
  </p:normalViewPr>
  <p:slideViewPr>
    <p:cSldViewPr>
      <p:cViewPr varScale="1">
        <p:scale>
          <a:sx n="84" d="100"/>
          <a:sy n="84" d="100"/>
        </p:scale>
        <p:origin x="708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08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49190909637669"/>
          <c:y val="0.21609702857609414"/>
          <c:w val="0.72605634738695635"/>
          <c:h val="0.463015816699736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Shoppers Drug Mart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Pharmacy Features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Walgreens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Pharmacy Features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CVS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Pharmacy Features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Rite Aid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Pharmacy Features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53664360"/>
        <c:axId val="353664752"/>
      </c:barChart>
      <c:catAx>
        <c:axId val="353664360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353664752"/>
        <c:crosses val="autoZero"/>
        <c:auto val="1"/>
        <c:lblAlgn val="ctr"/>
        <c:lblOffset val="100"/>
        <c:noMultiLvlLbl val="0"/>
      </c:catAx>
      <c:valAx>
        <c:axId val="3536647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536643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49190909637669"/>
          <c:y val="0.21609702857609414"/>
          <c:w val="0.72605634738695635"/>
          <c:h val="0.463015816699736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Shoppers Drug Mart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Pharmacy Features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Walgreens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Pharmacy Features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CVS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Pharmacy Features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Rite Aid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Pharmacy Features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53665536"/>
        <c:axId val="353665928"/>
      </c:barChart>
      <c:catAx>
        <c:axId val="35366553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353665928"/>
        <c:crosses val="autoZero"/>
        <c:auto val="1"/>
        <c:lblAlgn val="ctr"/>
        <c:lblOffset val="100"/>
        <c:noMultiLvlLbl val="0"/>
      </c:catAx>
      <c:valAx>
        <c:axId val="3536659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536655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49190909637669"/>
          <c:y val="0.18121822448181463"/>
          <c:w val="0.78865735672689496"/>
          <c:h val="0.50487041520742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Shoppers Drug Mart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Pharmacy Features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Walgreens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Pharmacy Features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CVS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Pharmacy Features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Rite Aid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Pharmacy Features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53666712"/>
        <c:axId val="353667104"/>
      </c:barChart>
      <c:catAx>
        <c:axId val="353666712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353667104"/>
        <c:crosses val="autoZero"/>
        <c:auto val="1"/>
        <c:lblAlgn val="ctr"/>
        <c:lblOffset val="100"/>
        <c:noMultiLvlLbl val="0"/>
      </c:catAx>
      <c:valAx>
        <c:axId val="353667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536667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A0D2-1144-4954-A2A0-C6CA2E0D292A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718A-3D86-48B1-ADB1-112F2BF8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2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718A-3D86-48B1-ADB1-112F2BF89D5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4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/>
          <a:lstStyle/>
          <a:p>
            <a:fld id="{33EFADDF-E972-4E4B-8EED-9FA2ABCFF6C1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09-11-2015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447955"/>
            <a:ext cx="2133600" cy="304271"/>
          </a:xfrm>
          <a:prstGeom prst="rect">
            <a:avLst/>
          </a:prstGeom>
        </p:spPr>
        <p:txBody>
          <a:bodyPr/>
          <a:lstStyle/>
          <a:p>
            <a:fld id="{567081A1-9468-4D6B-AAD5-59B34847A2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0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1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/>
          <a:lstStyle/>
          <a:p>
            <a:fld id="{33EFADDF-E972-4E4B-8EED-9FA2ABCFF6C1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09-11-2015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447955"/>
            <a:ext cx="2133600" cy="304271"/>
          </a:xfrm>
          <a:prstGeom prst="rect">
            <a:avLst/>
          </a:prstGeom>
        </p:spPr>
        <p:txBody>
          <a:bodyPr/>
          <a:lstStyle/>
          <a:p>
            <a:fld id="{567081A1-9468-4D6B-AAD5-59B34847A2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0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9"/>
            <a:ext cx="2057400" cy="487627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9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/>
          <a:lstStyle/>
          <a:p>
            <a:fld id="{33EFADDF-E972-4E4B-8EED-9FA2ABCFF6C1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09-11-2015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447955"/>
            <a:ext cx="2133600" cy="304271"/>
          </a:xfrm>
          <a:prstGeom prst="rect">
            <a:avLst/>
          </a:prstGeom>
        </p:spPr>
        <p:txBody>
          <a:bodyPr/>
          <a:lstStyle/>
          <a:p>
            <a:fld id="{567081A1-9468-4D6B-AAD5-59B34847A2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739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7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408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18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40833"/>
          </a:xfrm>
          <a:prstGeom prst="rect">
            <a:avLst/>
          </a:prstGeom>
          <a:solidFill>
            <a:srgbClr val="D6492A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755972"/>
            <a:ext cx="914400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97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4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/>
          <a:lstStyle/>
          <a:p>
            <a:fld id="{33EFADDF-E972-4E4B-8EED-9FA2ABCFF6C1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09-11-2015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447955"/>
            <a:ext cx="2133600" cy="304271"/>
          </a:xfrm>
          <a:prstGeom prst="rect">
            <a:avLst/>
          </a:prstGeom>
        </p:spPr>
        <p:txBody>
          <a:bodyPr/>
          <a:lstStyle/>
          <a:p>
            <a:fld id="{567081A1-9468-4D6B-AAD5-59B34847A2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5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/>
          <a:lstStyle/>
          <a:p>
            <a:fld id="{33EFADDF-E972-4E4B-8EED-9FA2ABCFF6C1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09-11-2015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447955"/>
            <a:ext cx="2133600" cy="304271"/>
          </a:xfrm>
          <a:prstGeom prst="rect">
            <a:avLst/>
          </a:prstGeom>
        </p:spPr>
        <p:txBody>
          <a:bodyPr/>
          <a:lstStyle/>
          <a:p>
            <a:fld id="{567081A1-9468-4D6B-AAD5-59B34847A2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1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/>
          <a:lstStyle/>
          <a:p>
            <a:fld id="{33EFADDF-E972-4E4B-8EED-9FA2ABCFF6C1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09-11-2015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5447955"/>
            <a:ext cx="2133600" cy="304271"/>
          </a:xfrm>
          <a:prstGeom prst="rect">
            <a:avLst/>
          </a:prstGeom>
        </p:spPr>
        <p:txBody>
          <a:bodyPr/>
          <a:lstStyle/>
          <a:p>
            <a:fld id="{567081A1-9468-4D6B-AAD5-59B34847A2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8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/>
          <a:lstStyle/>
          <a:p>
            <a:fld id="{33EFADDF-E972-4E4B-8EED-9FA2ABCFF6C1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09-11-2015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0400" y="5447955"/>
            <a:ext cx="2133600" cy="304271"/>
          </a:xfrm>
          <a:prstGeom prst="rect">
            <a:avLst/>
          </a:prstGeom>
        </p:spPr>
        <p:txBody>
          <a:bodyPr/>
          <a:lstStyle/>
          <a:p>
            <a:fld id="{567081A1-9468-4D6B-AAD5-59B34847A2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1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/>
          <a:lstStyle/>
          <a:p>
            <a:fld id="{33EFADDF-E972-4E4B-8EED-9FA2ABCFF6C1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09-11-2015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5447955"/>
            <a:ext cx="2133600" cy="304271"/>
          </a:xfrm>
          <a:prstGeom prst="rect">
            <a:avLst/>
          </a:prstGeom>
        </p:spPr>
        <p:txBody>
          <a:bodyPr/>
          <a:lstStyle/>
          <a:p>
            <a:fld id="{567081A1-9468-4D6B-AAD5-59B34847A2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6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/>
          <a:lstStyle/>
          <a:p>
            <a:fld id="{33EFADDF-E972-4E4B-8EED-9FA2ABCFF6C1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09-11-2015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5447955"/>
            <a:ext cx="2133600" cy="304271"/>
          </a:xfrm>
          <a:prstGeom prst="rect">
            <a:avLst/>
          </a:prstGeom>
        </p:spPr>
        <p:txBody>
          <a:bodyPr/>
          <a:lstStyle/>
          <a:p>
            <a:fld id="{567081A1-9468-4D6B-AAD5-59B34847A2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6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27544"/>
            <a:ext cx="3008313" cy="9683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/>
          <a:lstStyle/>
          <a:p>
            <a:fld id="{33EFADDF-E972-4E4B-8EED-9FA2ABCFF6C1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09-11-2015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5447955"/>
            <a:ext cx="2133600" cy="304271"/>
          </a:xfrm>
          <a:prstGeom prst="rect">
            <a:avLst/>
          </a:prstGeom>
        </p:spPr>
        <p:txBody>
          <a:bodyPr/>
          <a:lstStyle/>
          <a:p>
            <a:fld id="{567081A1-9468-4D6B-AAD5-59B34847A2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8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/>
          <a:lstStyle/>
          <a:p>
            <a:fld id="{33EFADDF-E972-4E4B-8EED-9FA2ABCFF6C1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09-11-2015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5447955"/>
            <a:ext cx="2133600" cy="304271"/>
          </a:xfrm>
          <a:prstGeom prst="rect">
            <a:avLst/>
          </a:prstGeom>
        </p:spPr>
        <p:txBody>
          <a:bodyPr/>
          <a:lstStyle/>
          <a:p>
            <a:fld id="{567081A1-9468-4D6B-AAD5-59B34847A2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27" descr="wh__insidebottom"/>
          <p:cNvPicPr>
            <a:picLocks noChangeAspect="1" noChangeArrowheads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471" t="85223"/>
          <a:stretch/>
        </p:blipFill>
        <p:spPr bwMode="auto">
          <a:xfrm>
            <a:off x="7" y="5507424"/>
            <a:ext cx="1658973" cy="2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3492" y="5388605"/>
            <a:ext cx="1276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612000"/>
          </a:xfrm>
          <a:prstGeom prst="rect">
            <a:avLst/>
          </a:prstGeom>
          <a:solidFill>
            <a:srgbClr val="D6492A"/>
          </a:solidFill>
          <a:ln w="25400" cap="flat" cmpd="sng" algn="ctr">
            <a:noFill/>
            <a:prstDash val="solid"/>
          </a:ln>
          <a:effectLst/>
        </p:spPr>
        <p:txBody>
          <a:bodyPr lIns="103174" tIns="51587" rIns="103174" bIns="51587" rtlCol="0" anchor="ctr"/>
          <a:lstStyle/>
          <a:p>
            <a:pPr marL="0" marR="0" lvl="0" indent="0" defTabSz="10317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7220"/>
            <a:ext cx="914400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6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29" r:id="rId12"/>
    <p:sldLayoutId id="2147483649" r:id="rId13"/>
    <p:sldLayoutId id="2147483736" r:id="rId14"/>
    <p:sldLayoutId id="2147483689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hart" Target="../charts/chart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jpe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7841" y="2844"/>
            <a:ext cx="7920000" cy="572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3420000" cy="5775614"/>
          </a:xfrm>
          <a:prstGeom prst="rect">
            <a:avLst/>
          </a:prstGeom>
          <a:solidFill>
            <a:srgbClr val="37B6E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lt1"/>
                </a:solidFill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Digital </a:t>
            </a:r>
            <a:r>
              <a:rPr lang="en-US" sz="3200" dirty="0"/>
              <a:t>Transformation in Pharmacy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210" y="1336537"/>
            <a:ext cx="3048000" cy="63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4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sz="2800" dirty="0" smtClean="0"/>
              <a:t>Smart Device Connect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16031"/>
            <a:ext cx="2167128" cy="4589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30" y="834629"/>
            <a:ext cx="2167128" cy="4571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60" y="834629"/>
            <a:ext cx="2167128" cy="4571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390" y="834629"/>
            <a:ext cx="2167128" cy="4571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11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sz="2800" dirty="0" smtClean="0"/>
              <a:t>Special Notifications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876300"/>
            <a:ext cx="2675086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944"/>
            <a:ext cx="9144000" cy="571500"/>
          </a:xfrm>
        </p:spPr>
        <p:txBody>
          <a:bodyPr/>
          <a:lstStyle/>
          <a:p>
            <a:r>
              <a:rPr lang="en-US" sz="2800" dirty="0" smtClean="0"/>
              <a:t>Voice of Customer – sharing experiences @SDM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239750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/>
              <a:t>Why are </a:t>
            </a:r>
            <a:r>
              <a:rPr lang="en-IN" sz="1100" b="1" dirty="0"/>
              <a:t>stores not able to electronically check inventory at other stores? </a:t>
            </a:r>
            <a:r>
              <a:rPr lang="en-IN" sz="1100" dirty="0"/>
              <a:t>Had to go to three different locations to get </a:t>
            </a:r>
            <a:r>
              <a:rPr lang="en-IN" sz="1100" dirty="0" err="1"/>
              <a:t>imitrex</a:t>
            </a:r>
            <a:r>
              <a:rPr lang="en-IN" sz="1100" dirty="0"/>
              <a:t> </a:t>
            </a:r>
            <a:r>
              <a:rPr lang="en-IN" sz="1100" dirty="0" smtClean="0"/>
              <a:t>today!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b="1" dirty="0"/>
              <a:t>Let's not be advertising a </a:t>
            </a:r>
            <a:r>
              <a:rPr lang="en-IN" sz="1100" b="1" dirty="0" err="1"/>
              <a:t>bogo</a:t>
            </a:r>
            <a:r>
              <a:rPr lang="en-IN" sz="1100" b="1" dirty="0"/>
              <a:t> sale </a:t>
            </a:r>
            <a:r>
              <a:rPr lang="en-IN" sz="1100" dirty="0"/>
              <a:t>on "regular priced vitamins and supplements" and then find the ENTIRE SECTION on "sale"...Dirty</a:t>
            </a:r>
            <a:r>
              <a:rPr lang="en-IN" sz="1100" dirty="0" smtClean="0"/>
              <a:t>:(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b="1" dirty="0"/>
              <a:t>Terrible customer service </a:t>
            </a:r>
            <a:r>
              <a:rPr lang="en-IN" sz="1100" dirty="0"/>
              <a:t>:( not </a:t>
            </a:r>
            <a:r>
              <a:rPr lang="en-IN" sz="1100" dirty="0" err="1"/>
              <a:t>honoring</a:t>
            </a:r>
            <a:r>
              <a:rPr lang="en-IN" sz="1100" dirty="0"/>
              <a:t> coupons:( very dissatisfied</a:t>
            </a:r>
            <a:r>
              <a:rPr lang="en-IN" sz="1100" dirty="0" smtClean="0"/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 smtClean="0"/>
              <a:t>Love </a:t>
            </a:r>
            <a:r>
              <a:rPr lang="en-IN" sz="1100" dirty="0"/>
              <a:t>Shoppers but </a:t>
            </a:r>
            <a:r>
              <a:rPr lang="en-IN" sz="1100" b="1" dirty="0"/>
              <a:t>your emails are annoying</a:t>
            </a:r>
            <a:r>
              <a:rPr lang="en-IN" sz="1100" dirty="0"/>
              <a:t>.. and how about a REAL giveaway once in a while</a:t>
            </a:r>
            <a:r>
              <a:rPr lang="en-IN" sz="1100" dirty="0" smtClean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/>
              <a:t>When are you going to get into the 21st century? </a:t>
            </a:r>
            <a:r>
              <a:rPr lang="en-IN" sz="1100" b="1" dirty="0"/>
              <a:t>You</a:t>
            </a:r>
            <a:r>
              <a:rPr lang="en-IN" sz="1100" dirty="0"/>
              <a:t> </a:t>
            </a:r>
            <a:r>
              <a:rPr lang="en-IN" sz="1100" b="1" dirty="0"/>
              <a:t>send out coupons by email and require that people PRINT them out to get the benefit</a:t>
            </a:r>
            <a:r>
              <a:rPr lang="en-IN" sz="1100" dirty="0"/>
              <a:t>. </a:t>
            </a:r>
            <a:r>
              <a:rPr lang="en-IN" sz="1100" b="1" dirty="0"/>
              <a:t>Seriously?</a:t>
            </a:r>
            <a:r>
              <a:rPr lang="en-IN" sz="1100" dirty="0"/>
              <a:t> </a:t>
            </a:r>
            <a:endParaRPr lang="en-IN" sz="11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/>
              <a:t>Your </a:t>
            </a:r>
            <a:r>
              <a:rPr lang="en-IN" sz="1100" b="1" dirty="0"/>
              <a:t>service is pretty slow</a:t>
            </a:r>
            <a:r>
              <a:rPr lang="en-IN" sz="1100" dirty="0"/>
              <a:t>. I lodged a complain few days ago and still no resolution. It has been delayed without a reason</a:t>
            </a:r>
            <a:r>
              <a:rPr lang="en-IN" sz="1100" dirty="0" smtClean="0"/>
              <a:t>. Wasted </a:t>
            </a:r>
            <a:r>
              <a:rPr lang="en-IN" sz="1100" dirty="0"/>
              <a:t>my money and time shopping at your store.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979319"/>
            <a:ext cx="65870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b="1" dirty="0"/>
              <a:t>Thank you shoppers for finally allowing coupons to be scanned by cell phone! </a:t>
            </a:r>
            <a:r>
              <a:rPr lang="en-IN" sz="1100" dirty="0"/>
              <a:t>Did it yesterday. Such an improvement, long overdue! Happy shopper here</a:t>
            </a:r>
            <a:endParaRPr lang="en-IN" sz="1100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/>
              <a:t>I love Shopper's Drug </a:t>
            </a:r>
            <a:r>
              <a:rPr lang="en-IN" sz="1100" dirty="0" smtClean="0"/>
              <a:t>Mart.</a:t>
            </a:r>
            <a:r>
              <a:rPr lang="en-IN" sz="1100" b="1" dirty="0" smtClean="0"/>
              <a:t> T</a:t>
            </a:r>
            <a:r>
              <a:rPr lang="en-IN" sz="1100" dirty="0" smtClean="0"/>
              <a:t>hey don’t </a:t>
            </a:r>
            <a:r>
              <a:rPr lang="en-IN" sz="1100" dirty="0"/>
              <a:t>just have my pills, </a:t>
            </a:r>
            <a:r>
              <a:rPr lang="en-IN" sz="1100" dirty="0" smtClean="0"/>
              <a:t>have </a:t>
            </a:r>
            <a:r>
              <a:rPr lang="en-IN" sz="1100" dirty="0"/>
              <a:t>lots of everyday products, </a:t>
            </a:r>
            <a:r>
              <a:rPr lang="en-IN" sz="1100" dirty="0" smtClean="0"/>
              <a:t>bunch </a:t>
            </a:r>
            <a:r>
              <a:rPr lang="en-IN" sz="1100" dirty="0"/>
              <a:t>of sales and promotions almost everyday, and I </a:t>
            </a:r>
            <a:r>
              <a:rPr lang="en-IN" sz="1100" b="1" dirty="0"/>
              <a:t>love racking up those optimum points!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 smtClean="0"/>
              <a:t>Lovely and </a:t>
            </a:r>
            <a:r>
              <a:rPr lang="en-IN" sz="1100" dirty="0"/>
              <a:t>quality bargaining. Makes me happy inside and out</a:t>
            </a:r>
            <a:r>
              <a:rPr lang="en-IN" sz="1100" dirty="0" smtClean="0"/>
              <a:t>!!!!!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 smtClean="0"/>
              <a:t>Love </a:t>
            </a:r>
            <a:r>
              <a:rPr lang="en-IN" sz="1100" dirty="0"/>
              <a:t>shopping at Shopper's Drug Mart as it's so close to me and the </a:t>
            </a:r>
            <a:r>
              <a:rPr lang="en-IN" sz="1100" b="1" dirty="0"/>
              <a:t>staff members are always so friendly and helpfu</a:t>
            </a:r>
            <a:r>
              <a:rPr lang="en-IN" sz="1100" dirty="0"/>
              <a:t>l.</a:t>
            </a:r>
            <a:r>
              <a:rPr lang="en-IN" sz="1100" b="1" dirty="0" smtClean="0"/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/>
              <a:t>There is </a:t>
            </a:r>
            <a:r>
              <a:rPr lang="en-IN" sz="1100" b="1" dirty="0"/>
              <a:t>something for everyone there</a:t>
            </a:r>
            <a:r>
              <a:rPr lang="en-IN" sz="1100" dirty="0"/>
              <a:t>. The staff are always </a:t>
            </a:r>
            <a:r>
              <a:rPr lang="en-IN" sz="1100" dirty="0" smtClean="0"/>
              <a:t>courteous </a:t>
            </a:r>
            <a:r>
              <a:rPr lang="en-IN" sz="1100" dirty="0"/>
              <a:t>and always </a:t>
            </a:r>
            <a:r>
              <a:rPr lang="en-IN" sz="1100" dirty="0" smtClean="0"/>
              <a:t>willing </a:t>
            </a:r>
            <a:r>
              <a:rPr lang="en-IN" sz="1100" dirty="0"/>
              <a:t>to help you</a:t>
            </a:r>
            <a:r>
              <a:rPr lang="en-IN" sz="110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 smtClean="0"/>
              <a:t>I </a:t>
            </a:r>
            <a:r>
              <a:rPr lang="en-IN" sz="1100" dirty="0"/>
              <a:t>wasn't feeling well and it was </a:t>
            </a:r>
            <a:r>
              <a:rPr lang="en-IN" sz="1100" b="1" dirty="0"/>
              <a:t>nice that I could get my prescription slip picked up, filled and delivered quickly</a:t>
            </a:r>
            <a:r>
              <a:rPr lang="en-IN" sz="1100" dirty="0"/>
              <a:t>. Have a terrific day and keep up the great service</a:t>
            </a:r>
            <a:r>
              <a:rPr lang="en-IN" sz="1100" dirty="0" smtClean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/>
              <a:t>I like the app so much . It made shopping at shoppers and </a:t>
            </a:r>
            <a:r>
              <a:rPr lang="en-US" sz="1100" b="1" dirty="0"/>
              <a:t>collecting points much easier </a:t>
            </a:r>
            <a:r>
              <a:rPr lang="en-US" sz="1100" dirty="0"/>
              <a:t>than downloading coupons and looking at flyers</a:t>
            </a:r>
            <a:endParaRPr lang="en-IN" sz="1100" dirty="0"/>
          </a:p>
        </p:txBody>
      </p:sp>
      <p:sp>
        <p:nvSpPr>
          <p:cNvPr id="16" name="Oval 15"/>
          <p:cNvSpPr/>
          <p:nvPr/>
        </p:nvSpPr>
        <p:spPr>
          <a:xfrm>
            <a:off x="27296" y="1409937"/>
            <a:ext cx="720000" cy="684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Top +</a:t>
            </a:r>
            <a:r>
              <a:rPr lang="en-US" sz="1200" b="1" dirty="0" err="1" smtClean="0"/>
              <a:t>ve</a:t>
            </a:r>
            <a:endParaRPr lang="en-IN" sz="1200" b="1" dirty="0"/>
          </a:p>
        </p:txBody>
      </p:sp>
      <p:sp>
        <p:nvSpPr>
          <p:cNvPr id="21" name="Oval 20"/>
          <p:cNvSpPr/>
          <p:nvPr/>
        </p:nvSpPr>
        <p:spPr>
          <a:xfrm>
            <a:off x="27296" y="3560344"/>
            <a:ext cx="720000" cy="68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 smtClean="0"/>
              <a:t>Top </a:t>
            </a:r>
          </a:p>
          <a:p>
            <a:pPr algn="just"/>
            <a:r>
              <a:rPr lang="en-US" sz="1200" b="1" dirty="0" smtClean="0"/>
              <a:t>-</a:t>
            </a:r>
            <a:r>
              <a:rPr lang="en-US" sz="1200" b="1" dirty="0" err="1" smtClean="0"/>
              <a:t>ve</a:t>
            </a:r>
            <a:endParaRPr lang="en-IN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0673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0070C0"/>
                </a:solidFill>
              </a:rPr>
              <a:t>In-Store Customer Service, Coupons and Points : Make or Break relationships @Shoppers Drug Mart</a:t>
            </a:r>
            <a:endParaRPr lang="en-IN" sz="1600" b="1" u="sng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72866" y="1112859"/>
            <a:ext cx="1839182" cy="112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3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1654" y="3312804"/>
            <a:ext cx="4571998" cy="21082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1050" dirty="0" smtClean="0"/>
              <a:t>In terms of </a:t>
            </a:r>
            <a:r>
              <a:rPr lang="en-US" sz="1050" b="1" dirty="0" smtClean="0"/>
              <a:t>Value Adds</a:t>
            </a:r>
            <a:r>
              <a:rPr lang="en-US" sz="1050" dirty="0" smtClean="0"/>
              <a:t>, SDM App has capability to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/>
              <a:t>add a preferred pharmacy and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/>
              <a:t>find nearby stores. </a:t>
            </a:r>
          </a:p>
          <a:p>
            <a:pPr marL="0" lvl="1"/>
            <a:r>
              <a:rPr lang="en-US" sz="1050" b="1" dirty="0" smtClean="0"/>
              <a:t>Additional features: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 smtClean="0"/>
              <a:t>Health Dashboards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 smtClean="0"/>
              <a:t>Pharmacy chat option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/>
              <a:t>Insurance providers list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 smtClean="0"/>
              <a:t>Event finder </a:t>
            </a:r>
            <a:r>
              <a:rPr lang="en-US" sz="1000" dirty="0"/>
              <a:t>- Recommendations about personalized health check up schedules </a:t>
            </a:r>
            <a:endParaRPr lang="en-US" sz="1100" dirty="0"/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 smtClean="0"/>
              <a:t>DUR </a:t>
            </a:r>
            <a:r>
              <a:rPr lang="en-US" sz="1000" dirty="0"/>
              <a:t>checks, </a:t>
            </a:r>
            <a:r>
              <a:rPr lang="en-US" sz="1000" dirty="0" smtClean="0"/>
              <a:t>Drug </a:t>
            </a:r>
            <a:r>
              <a:rPr lang="en-US" sz="1000" dirty="0"/>
              <a:t>Information with recommended usage </a:t>
            </a:r>
          </a:p>
          <a:p>
            <a:pPr marL="355600" lvl="1" indent="-177800">
              <a:buFont typeface="Arial" panose="020B0604020202020204" pitchFamily="34" charset="0"/>
              <a:buChar char="•"/>
              <a:defRPr/>
            </a:pPr>
            <a:r>
              <a:rPr lang="en-US" sz="1000" dirty="0" smtClean="0"/>
              <a:t>Mail </a:t>
            </a:r>
            <a:r>
              <a:rPr lang="en-US" sz="1000" dirty="0"/>
              <a:t>order services – for old age people and chronic diseases like diabetes</a:t>
            </a:r>
          </a:p>
          <a:p>
            <a:pPr marL="355600" lvl="1" indent="-17780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Health hazards, diet plans and Doctor Information</a:t>
            </a:r>
          </a:p>
          <a:p>
            <a:pPr marL="355600" lvl="1" indent="-17780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Evaluation of immunization history and receive a </a:t>
            </a:r>
            <a:r>
              <a:rPr lang="en-US" sz="1000" dirty="0" smtClean="0"/>
              <a:t>recommendation</a:t>
            </a: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IN" sz="2800" dirty="0" smtClean="0"/>
              <a:t>SDM’s </a:t>
            </a:r>
            <a:r>
              <a:rPr lang="en-IN" sz="2800" dirty="0"/>
              <a:t>Everyday </a:t>
            </a:r>
            <a:r>
              <a:rPr lang="en-IN" sz="2800" dirty="0" smtClean="0"/>
              <a:t>App vs</a:t>
            </a:r>
            <a:r>
              <a:rPr lang="en-IN" sz="2800" dirty="0"/>
              <a:t>. competition</a:t>
            </a:r>
            <a:endParaRPr lang="en-US" sz="28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876300"/>
            <a:ext cx="0" cy="45037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2400" y="3312071"/>
            <a:ext cx="871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hart 37"/>
          <p:cNvGraphicFramePr/>
          <p:nvPr>
            <p:extLst>
              <p:ext uri="{D42A27DB-BD31-4B8C-83A1-F6EECF244321}">
                <p14:modId xmlns:p14="http://schemas.microsoft.com/office/powerpoint/2010/main" val="512461725"/>
              </p:ext>
            </p:extLst>
          </p:nvPr>
        </p:nvGraphicFramePr>
        <p:xfrm>
          <a:off x="2286000" y="671967"/>
          <a:ext cx="2510659" cy="203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-8965" y="814015"/>
            <a:ext cx="3361765" cy="211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In terms of </a:t>
            </a:r>
            <a:r>
              <a:rPr lang="en-US" sz="1050" b="1" dirty="0" smtClean="0"/>
              <a:t>Pharmacy features</a:t>
            </a:r>
            <a:r>
              <a:rPr lang="en-US" sz="1050" dirty="0" smtClean="0"/>
              <a:t>, SDM’s </a:t>
            </a:r>
            <a:r>
              <a:rPr lang="en-US" sz="1050" dirty="0"/>
              <a:t>Everyday </a:t>
            </a:r>
            <a:r>
              <a:rPr lang="en-US" sz="1050" dirty="0" smtClean="0"/>
              <a:t>App has the capability to: 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 smtClean="0"/>
              <a:t>Rx</a:t>
            </a:r>
            <a:r>
              <a:rPr lang="en-US" sz="1000" dirty="0" smtClean="0"/>
              <a:t>/ Refill/ pickup reminders</a:t>
            </a:r>
          </a:p>
          <a:p>
            <a:r>
              <a:rPr lang="en-US" sz="1050" b="1" dirty="0" smtClean="0"/>
              <a:t>Additional features</a:t>
            </a:r>
            <a:r>
              <a:rPr lang="en-US" sz="1050" dirty="0" smtClean="0"/>
              <a:t>: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/>
              <a:t>Refill Rx via scan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 smtClean="0"/>
              <a:t>Pill </a:t>
            </a:r>
            <a:r>
              <a:rPr lang="en-US" sz="1000" dirty="0" smtClean="0"/>
              <a:t>identifier &amp; Reminder</a:t>
            </a:r>
            <a:endParaRPr lang="en-US" sz="1000" dirty="0"/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/>
              <a:t>Rx Transfer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/>
              <a:t>Prescription history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/>
              <a:t>Family Rx </a:t>
            </a:r>
            <a:r>
              <a:rPr lang="en-US" sz="1000" dirty="0" smtClean="0"/>
              <a:t>refills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/>
              <a:t>Seasonal Notifications e.g. Flu Shots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/>
              <a:t>Improving Refill reminder notifications </a:t>
            </a:r>
            <a:r>
              <a:rPr lang="en-US" sz="1000" dirty="0" smtClean="0"/>
              <a:t>display </a:t>
            </a:r>
            <a:endParaRPr lang="en-US" sz="1000" dirty="0"/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 smtClean="0"/>
              <a:t>Recommendations </a:t>
            </a:r>
            <a:r>
              <a:rPr lang="en-US" sz="1000" dirty="0"/>
              <a:t>about personalized health check up schedules </a:t>
            </a:r>
            <a:endParaRPr lang="en-US" sz="1100" dirty="0" smtClean="0"/>
          </a:p>
        </p:txBody>
      </p:sp>
      <p:graphicFrame>
        <p:nvGraphicFramePr>
          <p:cNvPr id="50" name="Chart 49"/>
          <p:cNvGraphicFramePr/>
          <p:nvPr>
            <p:extLst>
              <p:ext uri="{D42A27DB-BD31-4B8C-83A1-F6EECF244321}">
                <p14:modId xmlns:p14="http://schemas.microsoft.com/office/powerpoint/2010/main" val="4064621015"/>
              </p:ext>
            </p:extLst>
          </p:nvPr>
        </p:nvGraphicFramePr>
        <p:xfrm>
          <a:off x="6608175" y="671967"/>
          <a:ext cx="2510659" cy="203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572000" y="814015"/>
            <a:ext cx="4521000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Regarding </a:t>
            </a:r>
            <a:r>
              <a:rPr lang="en-US" sz="1050" b="1" dirty="0"/>
              <a:t>N</a:t>
            </a:r>
            <a:r>
              <a:rPr lang="en-US" sz="1050" b="1" dirty="0" smtClean="0"/>
              <a:t>avigation and Shoppability </a:t>
            </a:r>
          </a:p>
          <a:p>
            <a:r>
              <a:rPr lang="en-US" sz="1050" dirty="0" smtClean="0"/>
              <a:t>of the app, SDM allows shoppers to: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 smtClean="0"/>
              <a:t>View Product list &amp; info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 smtClean="0"/>
              <a:t>View flyers &amp; offers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 smtClean="0"/>
              <a:t>Create Shopping List, QR scan</a:t>
            </a:r>
          </a:p>
          <a:p>
            <a:r>
              <a:rPr lang="en-US" sz="1050" b="1" dirty="0" smtClean="0"/>
              <a:t>Additional features</a:t>
            </a:r>
            <a:r>
              <a:rPr lang="en-US" sz="1050" dirty="0" smtClean="0"/>
              <a:t>: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 smtClean="0"/>
              <a:t>Search enabled filters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 smtClean="0"/>
              <a:t>Search by voice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 smtClean="0"/>
              <a:t>Add to cart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000" dirty="0" smtClean="0"/>
              <a:t>View ratings &amp; reviews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100" dirty="0" smtClean="0"/>
              <a:t>Bluetooth / ibeacon technology to push refill and fill reminders when in vicinity of store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100" dirty="0"/>
              <a:t>Connect to health devices to earn redeemable points for achieving goals – sync with wearable smartwatch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1100" dirty="0"/>
              <a:t>Bundling of complimentary products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43200" y="2051574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Pharmacy Features</a:t>
            </a:r>
            <a:endParaRPr lang="en-IN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088633" y="2057026"/>
            <a:ext cx="1782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Navigation &amp; Shoppability</a:t>
            </a:r>
            <a:endParaRPr lang="en-IN" sz="1200" dirty="0"/>
          </a:p>
        </p:txBody>
      </p:sp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3153134302"/>
              </p:ext>
            </p:extLst>
          </p:nvPr>
        </p:nvGraphicFramePr>
        <p:xfrm>
          <a:off x="2286000" y="2813764"/>
          <a:ext cx="2434459" cy="1820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789900" y="4076700"/>
            <a:ext cx="173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Value Adds</a:t>
            </a:r>
            <a:endParaRPr lang="en-IN" sz="1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7437397" y="3816568"/>
            <a:ext cx="1157437" cy="1093880"/>
            <a:chOff x="2599200" y="1104898"/>
            <a:chExt cx="1186341" cy="1121197"/>
          </a:xfrm>
        </p:grpSpPr>
        <p:pic>
          <p:nvPicPr>
            <p:cNvPr id="60" name="Picture 1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897652" y="1104898"/>
              <a:ext cx="887889" cy="224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2599200" y="1104899"/>
              <a:ext cx="180000" cy="2057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2599200" y="1378168"/>
              <a:ext cx="180000" cy="2057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2599200" y="1654066"/>
              <a:ext cx="180000" cy="2057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>
              <a:spLocks noChangeAspect="1"/>
            </p:cNvSpPr>
            <p:nvPr/>
          </p:nvSpPr>
          <p:spPr>
            <a:xfrm>
              <a:off x="2599200" y="1943100"/>
              <a:ext cx="180000" cy="2057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424" y="1929695"/>
              <a:ext cx="347948" cy="29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153" y="1339689"/>
              <a:ext cx="746528" cy="298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4372" y="1577866"/>
              <a:ext cx="447028" cy="336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87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61604"/>
            <a:ext cx="9144000" cy="586096"/>
          </a:xfrm>
        </p:spPr>
        <p:txBody>
          <a:bodyPr/>
          <a:lstStyle/>
          <a:p>
            <a:pPr marL="285750" indent="-285750"/>
            <a:r>
              <a:rPr lang="en-US" sz="2800" dirty="0" smtClean="0"/>
              <a:t>Customer journey – Re-Imagined for SDM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464" y="2034450"/>
            <a:ext cx="1785600" cy="2089362"/>
          </a:xfrm>
          <a:prstGeom prst="rect">
            <a:avLst/>
          </a:prstGeom>
          <a:noFill/>
          <a:ln>
            <a:solidFill>
              <a:srgbClr val="C6BEB6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/>
              <a:t>Jane gets an alert on</a:t>
            </a:r>
            <a:r>
              <a:rPr lang="en-US" sz="1100" dirty="0" smtClean="0"/>
              <a:t> </a:t>
            </a:r>
            <a:r>
              <a:rPr lang="en-US" sz="1100" b="1" dirty="0" smtClean="0"/>
              <a:t>her mobile </a:t>
            </a:r>
            <a:r>
              <a:rPr lang="en-US" sz="1100" dirty="0" smtClean="0"/>
              <a:t>that she is running out of meds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Weight of the pill box </a:t>
            </a:r>
            <a:r>
              <a:rPr lang="en-IN" sz="1100" b="1" dirty="0" smtClean="0"/>
              <a:t>notifies pill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She quickly places a </a:t>
            </a:r>
            <a:r>
              <a:rPr lang="en-US" sz="1100" b="1" dirty="0" smtClean="0"/>
              <a:t>refill order through her mobile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Receives points to redeem in store; </a:t>
            </a:r>
            <a:endParaRPr lang="en-IN" sz="1100" dirty="0" smtClean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841476" y="2034450"/>
            <a:ext cx="1785600" cy="2089361"/>
          </a:xfrm>
          <a:prstGeom prst="rect">
            <a:avLst/>
          </a:prstGeom>
          <a:noFill/>
          <a:ln>
            <a:solidFill>
              <a:srgbClr val="C6BEB6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The next day when Jane is out and about, on her holiday, she </a:t>
            </a:r>
            <a:r>
              <a:rPr lang="en-US" sz="1100" dirty="0" smtClean="0"/>
              <a:t>gets </a:t>
            </a:r>
            <a:r>
              <a:rPr lang="en-US" sz="1100" dirty="0"/>
              <a:t>a message notifying that her </a:t>
            </a:r>
            <a:r>
              <a:rPr lang="en-US" sz="1100" b="1" dirty="0"/>
              <a:t>Rx is ready for </a:t>
            </a:r>
            <a:r>
              <a:rPr lang="en-US" sz="1100" b="1" dirty="0" smtClean="0"/>
              <a:t>pickup.</a:t>
            </a:r>
            <a:endParaRPr lang="en-I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Through the </a:t>
            </a:r>
            <a:r>
              <a:rPr lang="en-IN" sz="1100" b="1" dirty="0"/>
              <a:t>AR app </a:t>
            </a:r>
            <a:r>
              <a:rPr lang="en-IN" sz="1100" dirty="0"/>
              <a:t>on her mobile, she looks for nearest SDM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b="1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71248" y="2034450"/>
            <a:ext cx="1785600" cy="2089361"/>
          </a:xfrm>
          <a:prstGeom prst="rect">
            <a:avLst/>
          </a:prstGeom>
          <a:noFill/>
          <a:ln>
            <a:solidFill>
              <a:srgbClr val="C6BEB6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As she enters the </a:t>
            </a:r>
            <a:r>
              <a:rPr lang="en-IN" sz="1100" dirty="0"/>
              <a:t>pharmacy, </a:t>
            </a:r>
            <a:r>
              <a:rPr lang="en-IN" sz="1100" dirty="0" smtClean="0"/>
              <a:t>Jane is </a:t>
            </a:r>
            <a:r>
              <a:rPr lang="en-IN" sz="1100" b="1" dirty="0" smtClean="0"/>
              <a:t>recognized in-store </a:t>
            </a:r>
            <a:endParaRPr lang="en-I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/>
              <a:t>Pharmacist </a:t>
            </a:r>
            <a:r>
              <a:rPr lang="en-US" sz="1100" b="1" dirty="0" smtClean="0"/>
              <a:t>is informed on his dashboard </a:t>
            </a:r>
            <a:r>
              <a:rPr lang="en-US" sz="1100" dirty="0" smtClean="0"/>
              <a:t>about Jane’s arrival.</a:t>
            </a:r>
            <a:endParaRPr lang="en-IN" sz="11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500048" y="2034451"/>
            <a:ext cx="1785600" cy="2089361"/>
          </a:xfrm>
          <a:prstGeom prst="rect">
            <a:avLst/>
          </a:prstGeom>
          <a:noFill/>
          <a:ln>
            <a:solidFill>
              <a:srgbClr val="C6BEB6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The </a:t>
            </a:r>
            <a:r>
              <a:rPr lang="en-IN" sz="1100" b="1" dirty="0" smtClean="0"/>
              <a:t>in-store mode of the </a:t>
            </a:r>
            <a:r>
              <a:rPr lang="en-IN" sz="1100" b="1" dirty="0"/>
              <a:t>app </a:t>
            </a:r>
            <a:r>
              <a:rPr lang="en-IN" sz="1100" dirty="0"/>
              <a:t>routes Jane to the </a:t>
            </a:r>
            <a:r>
              <a:rPr lang="en-IN" sz="1100" dirty="0" smtClean="0"/>
              <a:t>vitamins section listed </a:t>
            </a:r>
            <a:r>
              <a:rPr lang="en-IN" sz="1100" dirty="0"/>
              <a:t>in </a:t>
            </a:r>
            <a:r>
              <a:rPr lang="en-IN" sz="1100" dirty="0" smtClean="0"/>
              <a:t>her refill </a:t>
            </a:r>
            <a:r>
              <a:rPr lang="en-IN" sz="1100" dirty="0"/>
              <a:t>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As she approaches the pharmacist, he </a:t>
            </a:r>
            <a:r>
              <a:rPr lang="en-US" sz="1100" b="1" dirty="0" smtClean="0"/>
              <a:t>pulls up </a:t>
            </a:r>
            <a:r>
              <a:rPr lang="en-IN" sz="1100" b="1" dirty="0"/>
              <a:t>her profile </a:t>
            </a:r>
            <a:r>
              <a:rPr lang="en-IN" sz="1100" dirty="0"/>
              <a:t>on his smartphone device 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He recommends the Flu-shot program for her kids – she instantly books appointment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28848" y="2034450"/>
            <a:ext cx="1785600" cy="2089361"/>
          </a:xfrm>
          <a:prstGeom prst="rect">
            <a:avLst/>
          </a:prstGeom>
          <a:noFill/>
          <a:ln>
            <a:solidFill>
              <a:srgbClr val="C6BEB6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Pharmacist suggest a new generic drug for her. She </a:t>
            </a:r>
            <a:r>
              <a:rPr lang="en-IN" sz="1100" b="1" dirty="0" smtClean="0"/>
              <a:t>checks for drug  interactions </a:t>
            </a:r>
            <a:r>
              <a:rPr lang="en-IN" sz="1100" dirty="0" smtClean="0"/>
              <a:t>instantly on her smartphone</a:t>
            </a: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Jane picks up her </a:t>
            </a:r>
            <a:r>
              <a:rPr lang="en-US" sz="1100" dirty="0" smtClean="0"/>
              <a:t>meds, pa</a:t>
            </a:r>
            <a:r>
              <a:rPr lang="en-US" sz="1100" b="1" dirty="0" smtClean="0"/>
              <a:t>ys through m-wallet</a:t>
            </a:r>
            <a:r>
              <a:rPr lang="en-US" sz="1100" dirty="0" smtClean="0"/>
              <a:t> and gets her loyalty points credited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She returns home happy with the experience.</a:t>
            </a:r>
            <a:endParaRPr lang="en-IN" sz="11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464" y="4481244"/>
            <a:ext cx="1785600" cy="900000"/>
          </a:xfrm>
          <a:prstGeom prst="rect">
            <a:avLst/>
          </a:prstGeom>
          <a:noFill/>
          <a:ln>
            <a:solidFill>
              <a:srgbClr val="C6BEB6"/>
            </a:solidFill>
          </a:ln>
        </p:spPr>
        <p:txBody>
          <a:bodyPr wrap="square" rtlCol="0">
            <a:no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US" sz="1100" dirty="0" smtClean="0"/>
              <a:t>IOT </a:t>
            </a:r>
            <a:r>
              <a:rPr lang="en-US" sz="1100" dirty="0"/>
              <a:t>based Smart pill box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US" sz="1100" dirty="0" smtClean="0"/>
              <a:t>Digital SMS – Pre-Order</a:t>
            </a:r>
            <a:endParaRPr lang="en-IN" sz="1100" dirty="0"/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IN" sz="1100" dirty="0" smtClean="0"/>
              <a:t>Refill alerts</a:t>
            </a:r>
            <a:endParaRPr lang="en-IN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841476" y="4481244"/>
            <a:ext cx="1785600" cy="900000"/>
          </a:xfrm>
          <a:prstGeom prst="rect">
            <a:avLst/>
          </a:prstGeom>
          <a:noFill/>
          <a:ln>
            <a:solidFill>
              <a:srgbClr val="C6BEB6"/>
            </a:solidFill>
          </a:ln>
        </p:spPr>
        <p:txBody>
          <a:bodyPr wrap="square" rtlCol="0">
            <a:no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US" sz="1100" dirty="0" smtClean="0"/>
              <a:t>Augmented Reality app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US" sz="1100" dirty="0" smtClean="0"/>
              <a:t>Personalized location based offers</a:t>
            </a:r>
            <a:endParaRPr lang="en-US" sz="1100" dirty="0"/>
          </a:p>
          <a:p>
            <a:endParaRPr lang="en-IN" sz="1100" dirty="0"/>
          </a:p>
          <a:p>
            <a:endParaRPr lang="en-IN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3671248" y="4481244"/>
            <a:ext cx="1785600" cy="900000"/>
          </a:xfrm>
          <a:prstGeom prst="rect">
            <a:avLst/>
          </a:prstGeom>
          <a:noFill/>
          <a:ln>
            <a:solidFill>
              <a:srgbClr val="C6BEB6"/>
            </a:solidFill>
          </a:ln>
        </p:spPr>
        <p:txBody>
          <a:bodyPr wrap="square" rtlCol="0">
            <a:no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US" sz="1100" dirty="0" smtClean="0"/>
              <a:t>iBeacon</a:t>
            </a:r>
            <a:endParaRPr lang="en-US" sz="1100" dirty="0"/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US" sz="1100" dirty="0" smtClean="0"/>
              <a:t>Mobile app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endParaRPr lang="en-IN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500048" y="4481244"/>
            <a:ext cx="1785600" cy="900000"/>
          </a:xfrm>
          <a:prstGeom prst="rect">
            <a:avLst/>
          </a:prstGeom>
          <a:noFill/>
          <a:ln>
            <a:solidFill>
              <a:srgbClr val="C6BEB6"/>
            </a:solidFill>
          </a:ln>
        </p:spPr>
        <p:txBody>
          <a:bodyPr wrap="square" rtlCol="0">
            <a:no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US" sz="1100" dirty="0" smtClean="0"/>
              <a:t>Store Power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US" sz="1100" dirty="0"/>
              <a:t>AR Promo </a:t>
            </a:r>
            <a:r>
              <a:rPr lang="en-US" sz="1100" dirty="0" smtClean="0"/>
              <a:t>Locator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US" sz="1100" dirty="0" smtClean="0"/>
              <a:t>Collect &amp; go</a:t>
            </a:r>
            <a:endParaRPr lang="en-US" sz="1100" dirty="0"/>
          </a:p>
          <a:p>
            <a:endParaRPr lang="en-IN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328848" y="4481244"/>
            <a:ext cx="1785600" cy="900000"/>
          </a:xfrm>
          <a:prstGeom prst="rect">
            <a:avLst/>
          </a:prstGeom>
          <a:noFill/>
          <a:ln>
            <a:solidFill>
              <a:srgbClr val="C6BEB6"/>
            </a:solidFill>
          </a:ln>
        </p:spPr>
        <p:txBody>
          <a:bodyPr wrap="square" rtlCol="0">
            <a:no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US" sz="1100" dirty="0"/>
              <a:t>In-Store App</a:t>
            </a:r>
          </a:p>
          <a:p>
            <a:pPr marL="273050" lvl="1" indent="-95250">
              <a:buFont typeface="Arial" panose="020B0604020202020204" pitchFamily="34" charset="0"/>
              <a:buChar char="•"/>
            </a:pPr>
            <a:r>
              <a:rPr lang="en-US" sz="1100" dirty="0" smtClean="0"/>
              <a:t>Way finding</a:t>
            </a:r>
            <a:endParaRPr lang="en-US" sz="1100" dirty="0"/>
          </a:p>
          <a:p>
            <a:pPr marL="273050" lvl="1" indent="-95250">
              <a:buFont typeface="Arial" panose="020B0604020202020204" pitchFamily="34" charset="0"/>
              <a:buChar char="•"/>
            </a:pPr>
            <a:r>
              <a:rPr lang="en-US" sz="1100" dirty="0"/>
              <a:t>Scan for Info</a:t>
            </a:r>
          </a:p>
          <a:p>
            <a:pPr marL="273050" lvl="1" indent="-95250">
              <a:buFont typeface="Arial" panose="020B0604020202020204" pitchFamily="34" charset="0"/>
              <a:buChar char="•"/>
            </a:pPr>
            <a:r>
              <a:rPr lang="en-US" sz="1100" dirty="0" smtClean="0"/>
              <a:t>Special </a:t>
            </a:r>
            <a:r>
              <a:rPr lang="en-US" sz="1100" dirty="0"/>
              <a:t>item requests</a:t>
            </a:r>
          </a:p>
          <a:p>
            <a:pPr marL="273050" lvl="1" indent="-95250">
              <a:buFont typeface="Arial" panose="020B0604020202020204" pitchFamily="34" charset="0"/>
              <a:buChar char="•"/>
            </a:pPr>
            <a:r>
              <a:rPr lang="en-US" sz="1100" dirty="0" smtClean="0"/>
              <a:t>Loyalty integration</a:t>
            </a:r>
            <a:endParaRPr lang="en-US" sz="1100" dirty="0"/>
          </a:p>
          <a:p>
            <a:endParaRPr lang="en-IN" sz="1100" dirty="0"/>
          </a:p>
        </p:txBody>
      </p:sp>
      <p:sp>
        <p:nvSpPr>
          <p:cNvPr id="19" name="Pentagon 18"/>
          <p:cNvSpPr/>
          <p:nvPr/>
        </p:nvSpPr>
        <p:spPr>
          <a:xfrm>
            <a:off x="25386" y="4178404"/>
            <a:ext cx="1524000" cy="252000"/>
          </a:xfrm>
          <a:prstGeom prst="homePlate">
            <a:avLst/>
          </a:prstGeom>
          <a:solidFill>
            <a:srgbClr val="98A782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 smtClean="0">
                <a:solidFill>
                  <a:schemeClr val="tx1"/>
                </a:solidFill>
              </a:rPr>
              <a:t>Enablers</a:t>
            </a:r>
            <a:endParaRPr lang="en-IN" sz="13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386" y="1748319"/>
            <a:ext cx="1600778" cy="31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At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home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1476" y="1752467"/>
            <a:ext cx="166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Store Visit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1248" y="175246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Entering the store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0" y="1748319"/>
            <a:ext cx="3145808" cy="31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Inside the store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91966" y="960127"/>
            <a:ext cx="534198" cy="61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6608" y="773689"/>
            <a:ext cx="635358" cy="85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114800" y="884561"/>
            <a:ext cx="635358" cy="850142"/>
            <a:chOff x="4114800" y="884561"/>
            <a:chExt cx="635358" cy="850142"/>
          </a:xfrm>
        </p:grpSpPr>
        <p:pic>
          <p:nvPicPr>
            <p:cNvPr id="25" name="Picture 4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114800" y="884561"/>
              <a:ext cx="635358" cy="850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 descr="http://www.vectors4all.net/preview/no-hope-wireless-access-point-clip-art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759" y="1180773"/>
              <a:ext cx="252000" cy="271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4750159" y="808060"/>
            <a:ext cx="765902" cy="649358"/>
            <a:chOff x="4750159" y="808060"/>
            <a:chExt cx="765902" cy="649358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750159" y="808060"/>
              <a:ext cx="749890" cy="64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96061" y="922180"/>
              <a:ext cx="7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Your Rx is ready!</a:t>
              </a:r>
              <a:endParaRPr lang="en-IN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30" b="100000" l="0" r="94764">
                        <a14:foregroundMark x1="34031" y1="27273" x2="34031" y2="27273"/>
                        <a14:foregroundMark x1="69634" y1="90909" x2="69634" y2="90909"/>
                        <a14:foregroundMark x1="82723" y1="87273" x2="82723" y2="87273"/>
                        <a14:foregroundMark x1="62827" y1="89091" x2="62827" y2="89091"/>
                        <a14:foregroundMark x1="48168" y1="65455" x2="48168" y2="65455"/>
                        <a14:foregroundMark x1="50785" y1="55758" x2="50785" y2="55758"/>
                        <a14:foregroundMark x1="51309" y1="44848" x2="51309" y2="44848"/>
                        <a14:foregroundMark x1="27225" y1="95758" x2="27225" y2="95758"/>
                        <a14:foregroundMark x1="35079" y1="96970" x2="35079" y2="96970"/>
                        <a14:foregroundMark x1="15183" y1="96970" x2="15183" y2="96970"/>
                        <a14:foregroundMark x1="8901" y1="80606" x2="8901" y2="80606"/>
                        <a14:foregroundMark x1="9424" y1="66667" x2="9424" y2="66667"/>
                        <a14:foregroundMark x1="8901" y1="52727" x2="8901" y2="52727"/>
                        <a14:foregroundMark x1="8901" y1="31515" x2="8901" y2="31515"/>
                        <a14:foregroundMark x1="43979" y1="73939" x2="43979" y2="73939"/>
                        <a14:foregroundMark x1="91099" y1="64848" x2="91099" y2="64848"/>
                        <a14:foregroundMark x1="50785" y1="21212" x2="50785" y2="21212"/>
                        <a14:foregroundMark x1="75393" y1="44848" x2="75393" y2="44848"/>
                        <a14:foregroundMark x1="75393" y1="41818" x2="75393" y2="41818"/>
                        <a14:foregroundMark x1="56021" y1="90909" x2="56021" y2="90909"/>
                        <a14:foregroundMark x1="75393" y1="95152" x2="75393" y2="95152"/>
                        <a14:foregroundMark x1="87435" y1="90909" x2="87435" y2="90909"/>
                        <a14:foregroundMark x1="52880" y1="76970" x2="52880" y2="76970"/>
                        <a14:foregroundMark x1="41885" y1="96970" x2="41885" y2="96970"/>
                        <a14:foregroundMark x1="23037" y1="93939" x2="23037" y2="93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81800" y="829252"/>
            <a:ext cx="1271292" cy="110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3951" y1="15532" x2="43951" y2="15532"/>
                        <a14:foregroundMark x1="46914" y1="13617" x2="46914" y2="13617"/>
                        <a14:foregroundMark x1="38765" y1="19787" x2="38765" y2="19787"/>
                        <a14:foregroundMark x1="48889" y1="19787" x2="48889" y2="19787"/>
                        <a14:foregroundMark x1="55309" y1="17234" x2="55309" y2="17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000" y="719418"/>
            <a:ext cx="1266448" cy="146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8183070" y="1297354"/>
            <a:ext cx="720000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M-Wallet</a:t>
            </a:r>
            <a:endParaRPr lang="en-IN" sz="10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642544" y="811069"/>
            <a:ext cx="1007202" cy="1029887"/>
            <a:chOff x="2642544" y="811069"/>
            <a:chExt cx="1007202" cy="1029887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544" y="811069"/>
              <a:ext cx="1007202" cy="102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998834" y="1379310"/>
              <a:ext cx="459509" cy="11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05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09601"/>
            <a:ext cx="9139452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sz="2800" dirty="0" smtClean="0"/>
              <a:t>Digitally Re-imagine the Customer interactions: To Be</a:t>
            </a:r>
            <a:endParaRPr lang="en-US" sz="2800" dirty="0"/>
          </a:p>
        </p:txBody>
      </p:sp>
      <p:cxnSp>
        <p:nvCxnSpPr>
          <p:cNvPr id="19" name="Straight Connector 18"/>
          <p:cNvCxnSpPr>
            <a:stCxn id="14" idx="6"/>
            <a:endCxn id="15" idx="2"/>
          </p:cNvCxnSpPr>
          <p:nvPr/>
        </p:nvCxnSpPr>
        <p:spPr>
          <a:xfrm flipV="1">
            <a:off x="2168992" y="3523281"/>
            <a:ext cx="409800" cy="26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92304" y="3467100"/>
            <a:ext cx="421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6"/>
            <a:endCxn id="18" idx="2"/>
          </p:cNvCxnSpPr>
          <p:nvPr/>
        </p:nvCxnSpPr>
        <p:spPr>
          <a:xfrm>
            <a:off x="6588592" y="3523281"/>
            <a:ext cx="43140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6992" y="4283692"/>
            <a:ext cx="2120400" cy="1368000"/>
          </a:xfrm>
          <a:prstGeom prst="rect">
            <a:avLst/>
          </a:prstGeom>
          <a:solidFill>
            <a:schemeClr val="bg1">
              <a:alpha val="8902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/>
            </a:lvl1pPr>
          </a:lstStyle>
          <a:p>
            <a:pPr marL="177800" indent="-177800"/>
            <a:r>
              <a:rPr lang="en-IN" sz="1050" b="1" dirty="0" smtClean="0"/>
              <a:t>IOT based Smart pill box</a:t>
            </a:r>
            <a:endParaRPr lang="en-IN" sz="1050" b="1" dirty="0"/>
          </a:p>
          <a:p>
            <a:pPr marL="177800" indent="-177800"/>
            <a:r>
              <a:rPr lang="en-IN" sz="1050" b="1" dirty="0"/>
              <a:t>Digital </a:t>
            </a:r>
            <a:r>
              <a:rPr lang="en-IN" sz="1050" b="1" dirty="0" smtClean="0"/>
              <a:t>SMS – </a:t>
            </a:r>
            <a:r>
              <a:rPr lang="en-IN" sz="1050" dirty="0" smtClean="0"/>
              <a:t>Pre-Order </a:t>
            </a:r>
            <a:endParaRPr lang="en-US" sz="1050" dirty="0" smtClean="0"/>
          </a:p>
          <a:p>
            <a:pPr marL="177800" indent="-177800"/>
            <a:r>
              <a:rPr lang="en-US" sz="1050" b="1" dirty="0" smtClean="0"/>
              <a:t>Prescription </a:t>
            </a:r>
            <a:r>
              <a:rPr lang="en-US" sz="1050" dirty="0" smtClean="0"/>
              <a:t>ready </a:t>
            </a:r>
            <a:r>
              <a:rPr lang="en-US" sz="1050" b="1" dirty="0" smtClean="0"/>
              <a:t>alerts</a:t>
            </a:r>
          </a:p>
          <a:p>
            <a:pPr marL="177800" indent="-177800"/>
            <a:r>
              <a:rPr lang="en-US" sz="1050" dirty="0" smtClean="0"/>
              <a:t>Family prescription management</a:t>
            </a:r>
          </a:p>
          <a:p>
            <a:pPr marL="177800" indent="-177800"/>
            <a:r>
              <a:rPr lang="en-US" sz="1050" b="1" dirty="0" smtClean="0"/>
              <a:t>BOPIS/ mail order</a:t>
            </a:r>
          </a:p>
          <a:p>
            <a:pPr marL="177800" indent="-177800"/>
            <a:r>
              <a:rPr lang="en-US" sz="1050" dirty="0"/>
              <a:t>E-Transfers across </a:t>
            </a:r>
            <a:r>
              <a:rPr lang="en-US" sz="1050" dirty="0" smtClean="0"/>
              <a:t>stores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2375400" y="4283691"/>
            <a:ext cx="2120400" cy="1368000"/>
          </a:xfrm>
          <a:prstGeom prst="rect">
            <a:avLst/>
          </a:prstGeom>
          <a:solidFill>
            <a:schemeClr val="bg1">
              <a:alpha val="8902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/>
            </a:lvl1pPr>
          </a:lstStyle>
          <a:p>
            <a:pPr marL="177800" indent="-177800"/>
            <a:r>
              <a:rPr lang="en-US" sz="1050" b="1" dirty="0" smtClean="0"/>
              <a:t>One click appointments </a:t>
            </a:r>
            <a:r>
              <a:rPr lang="en-US" sz="1050" dirty="0" smtClean="0"/>
              <a:t>scheduling</a:t>
            </a:r>
          </a:p>
          <a:p>
            <a:pPr marL="177800" indent="-177800"/>
            <a:r>
              <a:rPr lang="en-US" sz="1050" dirty="0" smtClean="0"/>
              <a:t>Mobile</a:t>
            </a:r>
            <a:r>
              <a:rPr lang="en-US" sz="1050" b="1" dirty="0" smtClean="0"/>
              <a:t> Dosage reminders</a:t>
            </a:r>
          </a:p>
          <a:p>
            <a:pPr marL="177800" indent="-177800"/>
            <a:r>
              <a:rPr lang="en-US" sz="1050" b="1" dirty="0" smtClean="0"/>
              <a:t>Pill identifier </a:t>
            </a:r>
            <a:r>
              <a:rPr lang="en-US" sz="1050" dirty="0" smtClean="0"/>
              <a:t>&amp;</a:t>
            </a:r>
            <a:r>
              <a:rPr lang="en-US" sz="1050" b="1" dirty="0" smtClean="0"/>
              <a:t> Symptom tracker </a:t>
            </a:r>
            <a:r>
              <a:rPr lang="en-US" sz="1050" dirty="0" smtClean="0"/>
              <a:t>on</a:t>
            </a:r>
            <a:r>
              <a:rPr lang="en-US" sz="1050" b="1" dirty="0" smtClean="0"/>
              <a:t> mobile</a:t>
            </a:r>
          </a:p>
          <a:p>
            <a:pPr marL="177800" indent="-177800"/>
            <a:r>
              <a:rPr lang="en-US" sz="1050" b="1" dirty="0" smtClean="0"/>
              <a:t>Health monitoring tools</a:t>
            </a:r>
          </a:p>
          <a:p>
            <a:pPr marL="177800" indent="-177800"/>
            <a:r>
              <a:rPr lang="en-US" sz="1050" b="1" dirty="0" smtClean="0"/>
              <a:t>Self diagnosis </a:t>
            </a:r>
            <a:r>
              <a:rPr lang="en-US" sz="1050" dirty="0" smtClean="0"/>
              <a:t>application</a:t>
            </a:r>
          </a:p>
          <a:p>
            <a:pPr marL="177800" indent="-177800"/>
            <a:r>
              <a:rPr lang="en-US" sz="1050" b="1" dirty="0" smtClean="0"/>
              <a:t>DUR </a:t>
            </a:r>
            <a:r>
              <a:rPr lang="en-US" sz="1050" dirty="0" smtClean="0"/>
              <a:t>checks</a:t>
            </a:r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b="1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b="1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endParaRPr lang="en-IN" sz="105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537192" y="4283691"/>
            <a:ext cx="2320808" cy="1368000"/>
          </a:xfrm>
          <a:prstGeom prst="rect">
            <a:avLst/>
          </a:prstGeom>
          <a:solidFill>
            <a:schemeClr val="bg1">
              <a:alpha val="8902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/>
            </a:lvl1pPr>
          </a:lstStyle>
          <a:p>
            <a:pPr marL="177800" indent="-177800"/>
            <a:r>
              <a:rPr lang="en-IN" sz="1050" b="1" dirty="0" smtClean="0"/>
              <a:t>In-Store </a:t>
            </a:r>
            <a:r>
              <a:rPr lang="en-IN" sz="1050" b="1" dirty="0"/>
              <a:t>Self Help </a:t>
            </a:r>
            <a:r>
              <a:rPr lang="en-IN" sz="1050" dirty="0"/>
              <a:t>– </a:t>
            </a:r>
            <a:r>
              <a:rPr lang="en-IN" sz="1050" dirty="0" smtClean="0"/>
              <a:t>Discover, Locate Products &amp; Promotions</a:t>
            </a:r>
          </a:p>
          <a:p>
            <a:pPr marL="177800" indent="-177800"/>
            <a:r>
              <a:rPr lang="en-IN" sz="1050" b="1" dirty="0" smtClean="0"/>
              <a:t>Avatar: Guide </a:t>
            </a:r>
            <a:r>
              <a:rPr lang="en-IN" sz="1050" b="1" dirty="0"/>
              <a:t>me, </a:t>
            </a:r>
            <a:r>
              <a:rPr lang="en-IN" sz="1050" dirty="0"/>
              <a:t>Answer my </a:t>
            </a:r>
            <a:r>
              <a:rPr lang="en-IN" sz="1050" dirty="0" smtClean="0"/>
              <a:t>questions</a:t>
            </a:r>
            <a:endParaRPr lang="en-US" sz="1050" b="1" dirty="0" smtClean="0"/>
          </a:p>
          <a:p>
            <a:pPr marL="177800" indent="-177800"/>
            <a:r>
              <a:rPr lang="en-US" sz="1050" b="1" dirty="0" smtClean="0"/>
              <a:t>Proactive </a:t>
            </a:r>
            <a:r>
              <a:rPr lang="en-US" sz="1050" dirty="0" smtClean="0"/>
              <a:t>Medication review</a:t>
            </a:r>
          </a:p>
          <a:p>
            <a:pPr marL="177800" indent="-177800"/>
            <a:r>
              <a:rPr lang="en-US" sz="1050" b="1" dirty="0" smtClean="0"/>
              <a:t>Personalization </a:t>
            </a:r>
            <a:r>
              <a:rPr lang="en-US" sz="1050" dirty="0" smtClean="0"/>
              <a:t>– ‘</a:t>
            </a:r>
            <a:r>
              <a:rPr lang="en-IN" sz="1050" dirty="0" smtClean="0"/>
              <a:t>Offers </a:t>
            </a:r>
            <a:r>
              <a:rPr lang="en-IN" sz="1050" dirty="0"/>
              <a:t>for </a:t>
            </a:r>
            <a:r>
              <a:rPr lang="en-IN" sz="1050" dirty="0" smtClean="0"/>
              <a:t>me’, reward for my </a:t>
            </a:r>
            <a:r>
              <a:rPr lang="en-IN" sz="1050" b="1" dirty="0" smtClean="0"/>
              <a:t>loyalty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578792" y="2705099"/>
            <a:ext cx="1800000" cy="1636363"/>
          </a:xfrm>
          <a:prstGeom prst="ellipse">
            <a:avLst/>
          </a:prstGeom>
          <a:solidFill>
            <a:srgbClr val="37B6E9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Keep me Healthy</a:t>
            </a:r>
            <a:endParaRPr lang="en-IN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788592" y="2705099"/>
            <a:ext cx="1800000" cy="1636363"/>
          </a:xfrm>
          <a:prstGeom prst="ellipse">
            <a:avLst/>
          </a:prstGeom>
          <a:solidFill>
            <a:srgbClr val="37B6E9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Enriching Customer service</a:t>
            </a:r>
            <a:endParaRPr lang="en-IN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68992" y="2707735"/>
            <a:ext cx="1800000" cy="1636363"/>
          </a:xfrm>
          <a:prstGeom prst="ellipse">
            <a:avLst/>
          </a:prstGeom>
          <a:solidFill>
            <a:srgbClr val="37B6E9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Give me Convenience</a:t>
            </a:r>
            <a:endParaRPr lang="en-IN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47400" y="4283691"/>
            <a:ext cx="2120400" cy="1368000"/>
          </a:xfrm>
          <a:prstGeom prst="rect">
            <a:avLst/>
          </a:prstGeom>
          <a:solidFill>
            <a:schemeClr val="bg1">
              <a:alpha val="8902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/>
            </a:lvl1pPr>
          </a:lstStyle>
          <a:p>
            <a:pPr marL="177800" indent="-177800"/>
            <a:r>
              <a:rPr lang="en-US" sz="1050" b="1" dirty="0" smtClean="0"/>
              <a:t>Social </a:t>
            </a:r>
            <a:r>
              <a:rPr lang="en-US" sz="1050" dirty="0" smtClean="0"/>
              <a:t>Forums &amp; communities for specific conditions</a:t>
            </a:r>
            <a:endParaRPr lang="en-IN" sz="1050" dirty="0"/>
          </a:p>
          <a:p>
            <a:pPr marL="177800" indent="-177800"/>
            <a:r>
              <a:rPr lang="en-US" sz="1050" b="1" dirty="0"/>
              <a:t>I</a:t>
            </a:r>
            <a:r>
              <a:rPr lang="en-US" sz="1050" b="1" dirty="0" smtClean="0"/>
              <a:t>n-store event alerts, </a:t>
            </a:r>
            <a:r>
              <a:rPr lang="en-US" sz="1050" dirty="0" smtClean="0"/>
              <a:t>reminders</a:t>
            </a:r>
          </a:p>
          <a:p>
            <a:pPr marL="177800" indent="-177800"/>
            <a:endParaRPr lang="en-IN" sz="1050" dirty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endParaRPr lang="en-IN" sz="1050" b="1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020000" y="2705099"/>
            <a:ext cx="1800000" cy="1636363"/>
          </a:xfrm>
          <a:prstGeom prst="ellipse">
            <a:avLst/>
          </a:prstGeom>
          <a:solidFill>
            <a:srgbClr val="37B6E9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Empathize with me</a:t>
            </a:r>
            <a:endParaRPr lang="en-IN" sz="19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12440"/>
            <a:ext cx="9151800" cy="5131416"/>
            <a:chOff x="0" y="612440"/>
            <a:chExt cx="9151800" cy="5131416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612440"/>
              <a:ext cx="7704000" cy="5131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0" y="612440"/>
              <a:ext cx="1447800" cy="5131416"/>
            </a:xfrm>
            <a:prstGeom prst="rect">
              <a:avLst/>
            </a:prstGeom>
            <a:solidFill>
              <a:srgbClr val="DC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sz="2800" dirty="0"/>
              <a:t>Digitally Re-imagine the Pharmacist’s </a:t>
            </a:r>
            <a:r>
              <a:rPr lang="en-US" sz="2800" dirty="0" smtClean="0"/>
              <a:t>interactions: To Be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518848" y="3377253"/>
            <a:ext cx="2880000" cy="534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040448" y="3377253"/>
            <a:ext cx="608400" cy="26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6506" y="4118407"/>
            <a:ext cx="2088000" cy="1368000"/>
          </a:xfrm>
          <a:prstGeom prst="rect">
            <a:avLst/>
          </a:prstGeom>
          <a:solidFill>
            <a:schemeClr val="bg1">
              <a:alpha val="8902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/>
            </a:lvl1pPr>
          </a:lstStyle>
          <a:p>
            <a:pPr marL="177800" indent="-177800"/>
            <a:r>
              <a:rPr lang="en-US" sz="1050" b="1" dirty="0" smtClean="0"/>
              <a:t>Predictive alerts on </a:t>
            </a:r>
            <a:r>
              <a:rPr lang="en-US" sz="1050" dirty="0" smtClean="0"/>
              <a:t>Inventory</a:t>
            </a:r>
            <a:endParaRPr lang="en-US" sz="1050" b="1" dirty="0" smtClean="0"/>
          </a:p>
          <a:p>
            <a:pPr marL="177800" indent="-177800"/>
            <a:r>
              <a:rPr lang="en-US" sz="1050" b="1" dirty="0" smtClean="0"/>
              <a:t>Customer Kiosks/ </a:t>
            </a:r>
            <a:r>
              <a:rPr lang="en-US" sz="1050" b="1" dirty="0" err="1" smtClean="0"/>
              <a:t>ipad</a:t>
            </a:r>
            <a:r>
              <a:rPr lang="en-US" sz="1050" b="1" dirty="0" smtClean="0"/>
              <a:t> </a:t>
            </a:r>
            <a:r>
              <a:rPr lang="en-US" sz="1050" dirty="0" smtClean="0"/>
              <a:t>for</a:t>
            </a:r>
            <a:r>
              <a:rPr lang="en-US" sz="1050" b="1" dirty="0" smtClean="0"/>
              <a:t> </a:t>
            </a:r>
            <a:r>
              <a:rPr lang="en-US" sz="1050" dirty="0" smtClean="0"/>
              <a:t>entering demographic info</a:t>
            </a:r>
          </a:p>
          <a:p>
            <a:pPr marL="177800" indent="-177800"/>
            <a:r>
              <a:rPr lang="en-US" sz="1050" b="1" dirty="0" smtClean="0"/>
              <a:t>Store Power </a:t>
            </a:r>
            <a:r>
              <a:rPr lang="en-US" sz="1050" dirty="0" smtClean="0"/>
              <a:t>– </a:t>
            </a:r>
          </a:p>
          <a:p>
            <a:pPr marL="349250" lvl="1" indent="-177800">
              <a:buFont typeface="Arial" panose="020B0604020202020204" pitchFamily="34" charset="0"/>
              <a:buChar char="•"/>
            </a:pPr>
            <a:r>
              <a:rPr lang="en-US" sz="850" dirty="0" smtClean="0"/>
              <a:t>task management, </a:t>
            </a:r>
          </a:p>
          <a:p>
            <a:pPr marL="349250" lvl="1" indent="-177800">
              <a:buFont typeface="Arial" panose="020B0604020202020204" pitchFamily="34" charset="0"/>
              <a:buChar char="•"/>
            </a:pPr>
            <a:r>
              <a:rPr lang="en-US" sz="850" dirty="0" smtClean="0"/>
              <a:t>predictive operations, </a:t>
            </a:r>
          </a:p>
          <a:p>
            <a:pPr marL="349250" lvl="1" indent="-177800">
              <a:buFont typeface="Arial" panose="020B0604020202020204" pitchFamily="34" charset="0"/>
              <a:buChar char="•"/>
            </a:pPr>
            <a:r>
              <a:rPr lang="en-US" sz="850" dirty="0" smtClean="0"/>
              <a:t>holistic view of customer preferences &amp; interactions</a:t>
            </a:r>
          </a:p>
          <a:p>
            <a:pPr marL="349250" lvl="1" indent="-177800">
              <a:buFont typeface="Arial" panose="020B0604020202020204" pitchFamily="34" charset="0"/>
              <a:buChar char="•"/>
            </a:pPr>
            <a:r>
              <a:rPr lang="en-US" sz="850" dirty="0" smtClean="0"/>
              <a:t>Cross channel order visibility</a:t>
            </a:r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b="1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b="1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b="1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endParaRPr lang="en-IN" sz="1050" b="1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388506" y="2575435"/>
            <a:ext cx="1764000" cy="1603636"/>
          </a:xfrm>
          <a:prstGeom prst="ellipse">
            <a:avLst/>
          </a:prstGeom>
          <a:solidFill>
            <a:srgbClr val="37B6E9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Improving efficiency</a:t>
            </a:r>
            <a:endParaRPr lang="en-IN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0200" y="4118407"/>
            <a:ext cx="2088000" cy="1368000"/>
          </a:xfrm>
          <a:prstGeom prst="rect">
            <a:avLst/>
          </a:prstGeom>
          <a:solidFill>
            <a:schemeClr val="bg1">
              <a:alpha val="8902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/>
            </a:lvl1pPr>
          </a:lstStyle>
          <a:p>
            <a:pPr marL="177800" indent="-177800"/>
            <a:r>
              <a:rPr lang="en-US" sz="1050" b="1" dirty="0" smtClean="0"/>
              <a:t>Predictive alerts on diseases </a:t>
            </a:r>
            <a:r>
              <a:rPr lang="en-US" sz="1050" dirty="0" smtClean="0"/>
              <a:t>– flu, allergy</a:t>
            </a:r>
            <a:endParaRPr lang="en-US" sz="1050" dirty="0"/>
          </a:p>
          <a:p>
            <a:pPr marL="177800" indent="-177800"/>
            <a:r>
              <a:rPr lang="en-US" sz="1050" dirty="0" smtClean="0"/>
              <a:t>Prescribable </a:t>
            </a:r>
            <a:r>
              <a:rPr lang="en-US" sz="1050" b="1" dirty="0" smtClean="0"/>
              <a:t>digital therapies</a:t>
            </a:r>
          </a:p>
          <a:p>
            <a:pPr marL="349250" lvl="1" indent="-177800">
              <a:buFont typeface="Arial" panose="020B0604020202020204" pitchFamily="34" charset="0"/>
              <a:buChar char="•"/>
            </a:pPr>
            <a:r>
              <a:rPr lang="en-US" sz="850" dirty="0"/>
              <a:t>Tracking app</a:t>
            </a:r>
          </a:p>
          <a:p>
            <a:pPr marL="349250" lvl="1" indent="-177800">
              <a:buFont typeface="Arial" panose="020B0604020202020204" pitchFamily="34" charset="0"/>
              <a:buChar char="•"/>
            </a:pPr>
            <a:r>
              <a:rPr lang="en-US" sz="850" dirty="0" smtClean="0"/>
              <a:t>Ingestible/ Wearable sensor</a:t>
            </a:r>
            <a:endParaRPr lang="en-US" sz="850" dirty="0"/>
          </a:p>
          <a:p>
            <a:pPr marL="349250" lvl="1" indent="-177800">
              <a:buFont typeface="Arial" panose="020B0604020202020204" pitchFamily="34" charset="0"/>
              <a:buChar char="•"/>
            </a:pPr>
            <a:r>
              <a:rPr lang="en-US" sz="850" dirty="0"/>
              <a:t>Smartphone enabled personal health device</a:t>
            </a:r>
          </a:p>
          <a:p>
            <a:pPr marL="177800" indent="-177800"/>
            <a:r>
              <a:rPr lang="en-US" sz="1050" dirty="0"/>
              <a:t>Sensors for diagnosis &amp; monitoring</a:t>
            </a:r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b="1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b="1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b="1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endParaRPr lang="en-IN" sz="1050" b="1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762200" y="2575435"/>
            <a:ext cx="1764000" cy="1603636"/>
          </a:xfrm>
          <a:prstGeom prst="ellipse">
            <a:avLst/>
          </a:prstGeom>
          <a:solidFill>
            <a:srgbClr val="37B6E9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Medication Therapy Management</a:t>
            </a:r>
            <a:endParaRPr lang="en-IN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03800" y="4118407"/>
            <a:ext cx="2088000" cy="1368000"/>
          </a:xfrm>
          <a:prstGeom prst="rect">
            <a:avLst/>
          </a:prstGeom>
          <a:solidFill>
            <a:schemeClr val="bg1">
              <a:alpha val="8902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/>
            </a:lvl1pPr>
          </a:lstStyle>
          <a:p>
            <a:pPr marL="177800" indent="-177800"/>
            <a:r>
              <a:rPr lang="en-US" sz="1050" b="1" dirty="0" smtClean="0"/>
              <a:t>Pharmacy-to-Patient Services</a:t>
            </a:r>
            <a:endParaRPr lang="en-US" sz="1050" b="1" dirty="0"/>
          </a:p>
          <a:p>
            <a:pPr marL="177800" indent="-177800"/>
            <a:r>
              <a:rPr lang="en-US" sz="1050" b="1" dirty="0" smtClean="0"/>
              <a:t>Analytics </a:t>
            </a:r>
            <a:r>
              <a:rPr lang="en-US" sz="1050" dirty="0" smtClean="0"/>
              <a:t>for</a:t>
            </a:r>
            <a:r>
              <a:rPr lang="en-US" sz="1050" b="1" dirty="0" smtClean="0"/>
              <a:t> patient care gaps</a:t>
            </a:r>
          </a:p>
          <a:p>
            <a:pPr marL="177800" indent="-177800"/>
            <a:r>
              <a:rPr lang="en-US" sz="1050" b="1" dirty="0" err="1" smtClean="0"/>
              <a:t>Perivista</a:t>
            </a:r>
            <a:r>
              <a:rPr lang="en-US" sz="1050" b="1" dirty="0" smtClean="0"/>
              <a:t> – </a:t>
            </a:r>
          </a:p>
          <a:p>
            <a:pPr marL="349250" lvl="1" indent="-177800">
              <a:buFont typeface="Arial" panose="020B0604020202020204" pitchFamily="34" charset="0"/>
              <a:buChar char="•"/>
            </a:pPr>
            <a:r>
              <a:rPr lang="en-US" sz="850" dirty="0" smtClean="0"/>
              <a:t>In-store customer analytics</a:t>
            </a:r>
          </a:p>
          <a:p>
            <a:pPr marL="349250" lvl="1" indent="-177800">
              <a:buFont typeface="Arial" panose="020B0604020202020204" pitchFamily="34" charset="0"/>
              <a:buChar char="•"/>
            </a:pPr>
            <a:r>
              <a:rPr lang="en-IN" sz="850" dirty="0"/>
              <a:t>Sentiments, Profile, Behaviour, </a:t>
            </a:r>
            <a:r>
              <a:rPr lang="en-IN" sz="850" dirty="0" smtClean="0"/>
              <a:t>Associations</a:t>
            </a:r>
          </a:p>
          <a:p>
            <a:pPr marL="349250" lvl="1" indent="-177800">
              <a:buFont typeface="Arial" panose="020B0604020202020204" pitchFamily="34" charset="0"/>
              <a:buChar char="•"/>
            </a:pPr>
            <a:r>
              <a:rPr lang="en-IN" sz="850" dirty="0" smtClean="0"/>
              <a:t>People </a:t>
            </a:r>
            <a:r>
              <a:rPr lang="en-IN" sz="850" dirty="0"/>
              <a:t>network &amp; Social influence </a:t>
            </a:r>
            <a:endParaRPr lang="en-IN" sz="850" dirty="0" smtClean="0"/>
          </a:p>
          <a:p>
            <a:pPr marL="349250" lvl="1" indent="-177800">
              <a:buFont typeface="Arial" panose="020B0604020202020204" pitchFamily="34" charset="0"/>
              <a:buChar char="•"/>
            </a:pPr>
            <a:r>
              <a:rPr lang="en-IN" sz="850" dirty="0" smtClean="0"/>
              <a:t>Delivers </a:t>
            </a:r>
            <a:r>
              <a:rPr lang="en-IN" sz="850" dirty="0"/>
              <a:t>a pre-computed set of Analytical customer metrics</a:t>
            </a:r>
            <a:endParaRPr lang="en-US" sz="8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b="1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b="1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b="1" dirty="0" smtClean="0"/>
          </a:p>
          <a:p>
            <a:pPr marL="177800" indent="-177800"/>
            <a:endParaRPr lang="en-US" sz="1050" dirty="0" smtClean="0"/>
          </a:p>
          <a:p>
            <a:pPr marL="177800" indent="-177800"/>
            <a:endParaRPr lang="en-US" sz="1050" dirty="0" smtClean="0"/>
          </a:p>
          <a:p>
            <a:endParaRPr lang="en-IN" sz="1050" b="1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165800" y="2575435"/>
            <a:ext cx="1764000" cy="1603636"/>
          </a:xfrm>
          <a:prstGeom prst="ellipse">
            <a:avLst/>
          </a:prstGeom>
          <a:solidFill>
            <a:srgbClr val="37B6E9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Patient well being</a:t>
            </a:r>
            <a:endParaRPr lang="en-IN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3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775614"/>
          </a:xfrm>
          <a:prstGeom prst="rect">
            <a:avLst/>
          </a:prstGeom>
          <a:solidFill>
            <a:srgbClr val="37B6E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lt1"/>
                </a:solidFill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Additional features Sample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Refill by Scan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Pill Identifier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Family Refill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/>
              <a:t>SmartDevice</a:t>
            </a:r>
            <a:r>
              <a:rPr lang="en-US" sz="2800" dirty="0" smtClean="0"/>
              <a:t> Connect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Special Notifications</a:t>
            </a:r>
            <a:endParaRPr lang="en-US" sz="28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952500"/>
            <a:ext cx="3048000" cy="63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5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sz="2800" dirty="0" smtClean="0"/>
              <a:t>Refill By Scan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825022"/>
            <a:ext cx="2167610" cy="46577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066" y="844296"/>
            <a:ext cx="2167610" cy="46577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985" y="825022"/>
            <a:ext cx="2169816" cy="46577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018" y="844296"/>
            <a:ext cx="2170364" cy="46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sz="2800" dirty="0" smtClean="0"/>
              <a:t>Pill Identifier &amp; Family Refill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76" y="825022"/>
            <a:ext cx="2631248" cy="4636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9" y="825022"/>
            <a:ext cx="2621507" cy="46577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123" y="825022"/>
            <a:ext cx="2608466" cy="4636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7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BAD59579D4A04E9CAE2FABA77E1A30" ma:contentTypeVersion="0" ma:contentTypeDescription="Create a new document." ma:contentTypeScope="" ma:versionID="7b04842b1258bd39d48ae31eb9afe7b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572CEF1-0746-42EB-AD9B-E4C79F9E6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8B1DD38-2CAE-4DA9-938F-F2E722573E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B99A7-48A7-4D60-807A-2D4AAD3FF813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10643</TotalTime>
  <Words>1042</Words>
  <Application>Microsoft Office PowerPoint</Application>
  <PresentationFormat>On-screen Show (16:10)</PresentationFormat>
  <Paragraphs>210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Myriad Pro</vt:lpstr>
      <vt:lpstr>1_Office Theme</vt:lpstr>
      <vt:lpstr>PowerPoint Presentation</vt:lpstr>
      <vt:lpstr>Voice of Customer – sharing experiences @SDM</vt:lpstr>
      <vt:lpstr>SDM’s Everyday App vs. competition</vt:lpstr>
      <vt:lpstr>Customer journey – Re-Imagined for SDM</vt:lpstr>
      <vt:lpstr>Digitally Re-imagine the Customer interactions: To Be</vt:lpstr>
      <vt:lpstr>Digitally Re-imagine the Pharmacist’s interactions: To Be</vt:lpstr>
      <vt:lpstr>PowerPoint Presentation</vt:lpstr>
      <vt:lpstr>Refill By Scan</vt:lpstr>
      <vt:lpstr>Pill Identifier &amp; Family Refill</vt:lpstr>
      <vt:lpstr>Smart Device Connect</vt:lpstr>
      <vt:lpstr>Special Notifications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Keyur Dave</dc:creator>
  <cp:lastModifiedBy>Ashish  Arora</cp:lastModifiedBy>
  <cp:revision>482</cp:revision>
  <dcterms:created xsi:type="dcterms:W3CDTF">2014-04-28T11:52:58Z</dcterms:created>
  <dcterms:modified xsi:type="dcterms:W3CDTF">2015-11-09T08:31:47Z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0x01010041BAD59579D4A04E9CAE2FABA77E1A30</vt:lpwstr>
  </property>
</Properties>
</file>