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lIns="72050" tIns="72050" rIns="72050" bIns="72050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lIns="72050" tIns="72050" rIns="72050" bIns="72050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base">
              <a:spcAft>
                <a:spcPct val="0"/>
              </a:spcAft>
            </a:pPr>
            <a:fld id="{00000000-1234-1234-1234-123412341234}" type="slidenum">
              <a:rPr lang="en-GB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228600"/>
            <a:ext cx="508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200" y="304800"/>
            <a:ext cx="2032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2400" y="2971800"/>
            <a:ext cx="7112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-38093" y="1"/>
            <a:ext cx="12230100" cy="68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1695458" y="114300"/>
            <a:ext cx="1049654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8" y="904877"/>
            <a:ext cx="112987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10941051" y="632461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E89DDC54-2424-4CDC-B049-DA5B0859B048}" type="slidenum">
              <a:rPr 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-11980" y="6709587"/>
            <a:ext cx="12207240" cy="137160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54000">
                <a:srgbClr val="F1896C"/>
              </a:gs>
              <a:gs pos="100000">
                <a:srgbClr val="D6492A"/>
              </a:gs>
            </a:gsLst>
            <a:lin ang="135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2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400" kern="1200" dirty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lang="en-US" sz="22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lang="en-US" sz="2200" kern="1200" dirty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 txBox="1">
            <a:spLocks/>
          </p:cNvSpPr>
          <p:nvPr/>
        </p:nvSpPr>
        <p:spPr bwMode="auto">
          <a:xfrm>
            <a:off x="1695458" y="114300"/>
            <a:ext cx="1049654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50" tIns="72050" rIns="72050" bIns="7205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lang="en-US" sz="6933" kern="120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2pPr>
            <a:lvl3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3pPr>
            <a:lvl4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4pPr>
            <a:lvl5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5pPr>
            <a:lvl6pPr marL="4572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6pPr>
            <a:lvl7pPr marL="9144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7pPr>
            <a:lvl8pPr marL="13716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8pPr>
            <a:lvl9pPr marL="18288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9pPr>
          </a:lstStyle>
          <a:p>
            <a:pPr algn="l"/>
            <a:r>
              <a:rPr lang="en-IN" sz="2400" b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IN" sz="400" b="1" dirty="0">
              <a:solidFill>
                <a:prstClr val="white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519" b="1006"/>
          <a:stretch/>
        </p:blipFill>
        <p:spPr>
          <a:xfrm>
            <a:off x="-1588" y="1146139"/>
            <a:ext cx="4645565" cy="513363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3532"/>
              </p:ext>
            </p:extLst>
          </p:nvPr>
        </p:nvGraphicFramePr>
        <p:xfrm>
          <a:off x="4643977" y="1507672"/>
          <a:ext cx="7153834" cy="1605696"/>
        </p:xfrm>
        <a:graphic>
          <a:graphicData uri="http://schemas.openxmlformats.org/drawingml/2006/table">
            <a:tbl>
              <a:tblPr/>
              <a:tblGrid>
                <a:gridCol w="496945"/>
                <a:gridCol w="6656889"/>
              </a:tblGrid>
              <a:tr h="401424"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" marR="4023" marT="40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" marR="4023" marT="40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1424">
                <a:tc>
                  <a:txBody>
                    <a:bodyPr/>
                    <a:lstStyle/>
                    <a:p>
                      <a:pPr marL="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anose="020F0502020204030204" pitchFamily="34" charset="0"/>
                          <a:sym typeface="Wingdings 2" panose="05020102010507070707" pitchFamily="18" charset="2"/>
                        </a:rPr>
                        <a:t></a:t>
                      </a:r>
                      <a:endParaRPr lang="en-US" sz="1400" kern="1200" dirty="0" smtClean="0">
                        <a:solidFill>
                          <a:srgbClr val="002060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SDM Pharmacy</a:t>
                      </a:r>
                      <a:r>
                        <a:rPr lang="en-US" sz="1800" b="1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Digital Landscape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14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marL="457200" marR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EE"/>
                    </a:solidFill>
                  </a:tcPr>
                </a:tc>
              </a:tr>
              <a:tr h="4014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  <a:ea typeface=""/>
                          <a:cs typeface=""/>
                        </a:defRPr>
                      </a:lvl9pPr>
                    </a:lstStyle>
                    <a:p>
                      <a:pPr marL="457200" marR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541" y="118709"/>
            <a:ext cx="5926939" cy="472962"/>
          </a:xfrm>
        </p:spPr>
        <p:txBody>
          <a:bodyPr anchor="t"/>
          <a:lstStyle/>
          <a:p>
            <a:pPr algn="l"/>
            <a:r>
              <a:rPr lang="en-US" sz="2400" b="1" dirty="0" smtClean="0"/>
              <a:t>Shoppers Digital Landscape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00000000-1234-1234-1234-123412341234}" type="slidenum">
              <a:rPr lang="en-GB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Aft>
                  <a:spcPct val="0"/>
                </a:spcAft>
              </a:pPr>
              <a:t>2</a:t>
            </a:fld>
            <a:endParaRPr lang="en-GB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531223" y="895631"/>
            <a:ext cx="6496985" cy="516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50" tIns="72050" rIns="72050" bIns="7205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lang="en-US" sz="6933" kern="120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2pPr>
            <a:lvl3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3pPr>
            <a:lvl4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4pPr>
            <a:lvl5pPr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5pPr>
            <a:lvl6pPr marL="4572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6pPr>
            <a:lvl7pPr marL="9144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7pPr>
            <a:lvl8pPr marL="13716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8pPr>
            <a:lvl9pPr marL="1828800" algn="ctr" rtl="0" fontAlgn="base">
              <a:spcBef>
                <a:spcPts val="0"/>
              </a:spcBef>
              <a:spcAft>
                <a:spcPct val="0"/>
              </a:spcAft>
              <a:buSzPct val="100000"/>
              <a:defRPr sz="6933">
                <a:solidFill>
                  <a:schemeClr val="bg1"/>
                </a:solidFill>
                <a:latin typeface="Myriad Pro" pitchFamily="34" charset="0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LCL Digital Pharmacy Initiative Objectives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Phase 1 – Target 2016 Mid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 communication </a:t>
            </a:r>
            <a:r>
              <a:rPr lang="en-US" sz="1400" dirty="0" smtClean="0">
                <a:solidFill>
                  <a:schemeClr val="tx1"/>
                </a:solidFill>
              </a:rPr>
              <a:t>preferences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Signup to </a:t>
            </a:r>
            <a:r>
              <a:rPr lang="en-US" sz="1400" dirty="0">
                <a:solidFill>
                  <a:schemeClr val="tx1"/>
                </a:solidFill>
              </a:rPr>
              <a:t>receive refill / </a:t>
            </a:r>
            <a:r>
              <a:rPr lang="en-US" sz="1400" dirty="0" smtClean="0">
                <a:solidFill>
                  <a:schemeClr val="tx1"/>
                </a:solidFill>
              </a:rPr>
              <a:t>pickup reminders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dirty="0" smtClean="0">
                <a:solidFill>
                  <a:schemeClr val="tx1"/>
                </a:solidFill>
              </a:rPr>
              <a:t>auto refill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Ability </a:t>
            </a:r>
            <a:r>
              <a:rPr lang="en-US" sz="1400" dirty="0">
                <a:solidFill>
                  <a:schemeClr val="tx1"/>
                </a:solidFill>
              </a:rPr>
              <a:t>to view their active </a:t>
            </a:r>
            <a:r>
              <a:rPr lang="en-US" sz="1400" dirty="0" smtClean="0">
                <a:solidFill>
                  <a:schemeClr val="tx1"/>
                </a:solidFill>
              </a:rPr>
              <a:t>Rx’s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View/update </a:t>
            </a:r>
            <a:r>
              <a:rPr lang="en-US" sz="1400" dirty="0">
                <a:solidFill>
                  <a:schemeClr val="tx1"/>
                </a:solidFill>
              </a:rPr>
              <a:t>profile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Access </a:t>
            </a:r>
            <a:r>
              <a:rPr lang="en-US" sz="1400" dirty="0">
                <a:solidFill>
                  <a:schemeClr val="tx1"/>
                </a:solidFill>
              </a:rPr>
              <a:t>web services or interfaces on the smartphone within the </a:t>
            </a:r>
            <a:r>
              <a:rPr lang="en-US" sz="1400" dirty="0" smtClean="0">
                <a:solidFill>
                  <a:schemeClr val="tx1"/>
                </a:solidFill>
              </a:rPr>
              <a:t>mobile app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Later Phases – Target 2017-18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Integrate auto refill in </a:t>
            </a:r>
            <a:r>
              <a:rPr lang="en-US" sz="1400" dirty="0">
                <a:solidFill>
                  <a:schemeClr val="tx1"/>
                </a:solidFill>
              </a:rPr>
              <a:t>to HW </a:t>
            </a:r>
            <a:r>
              <a:rPr lang="en-US" sz="1400" dirty="0" smtClean="0">
                <a:solidFill>
                  <a:schemeClr val="tx1"/>
                </a:solidFill>
              </a:rPr>
              <a:t>Delta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Pharmacy has visibility to patients who have signed up </a:t>
            </a:r>
            <a:r>
              <a:rPr lang="en-US" sz="1400" dirty="0" smtClean="0">
                <a:solidFill>
                  <a:schemeClr val="tx1"/>
                </a:solidFill>
              </a:rPr>
              <a:t>&amp; update preferences</a:t>
            </a:r>
            <a:r>
              <a:rPr lang="en-US" sz="1400" dirty="0">
                <a:solidFill>
                  <a:schemeClr val="tx1"/>
                </a:solidFill>
              </a:rPr>
              <a:t>, etc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One </a:t>
            </a:r>
            <a:r>
              <a:rPr lang="en-US" sz="1400" dirty="0">
                <a:solidFill>
                  <a:schemeClr val="tx1"/>
                </a:solidFill>
              </a:rPr>
              <a:t>patient view (i.e. each patient's individual store profile will remain as such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Ability for customer to see Rx from more than one store in a single </a:t>
            </a:r>
            <a:r>
              <a:rPr lang="en-US" sz="1400" dirty="0" smtClean="0">
                <a:solidFill>
                  <a:schemeClr val="tx1"/>
                </a:solidFill>
              </a:rPr>
              <a:t>profile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Centralization of Rx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866" y="895631"/>
            <a:ext cx="520306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Calibri" panose="020F0502020204030204" pitchFamily="34" charset="0"/>
              </a:rPr>
              <a:t>Existing Mobile App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Access </a:t>
            </a:r>
            <a:r>
              <a:rPr lang="en-US" sz="1400" dirty="0" smtClean="0">
                <a:latin typeface="Calibri" panose="020F0502020204030204" pitchFamily="34" charset="0"/>
              </a:rPr>
              <a:t>personalized offers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Load coupons directly to Shoppers optimum Card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Show digital Shoppers Optimum Card in-store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Earn and spend Shoppers Optimum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Check points balance and reward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Check flyer deals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Order prescription refills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Schedule pharmacy refill reminders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Create your own shopping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Find nearest store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6274"/>
          <a:stretch/>
        </p:blipFill>
        <p:spPr>
          <a:xfrm>
            <a:off x="2995125" y="3809910"/>
            <a:ext cx="2269376" cy="271912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251054" y="895631"/>
            <a:ext cx="0" cy="56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245" y="5136777"/>
            <a:ext cx="2985257" cy="15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14"/>
      </p:ext>
    </p:extLst>
  </p:cSld>
  <p:clrMapOvr>
    <a:masterClrMapping/>
  </p:clrMapOvr>
</p:sld>
</file>

<file path=ppt/theme/theme1.xml><?xml version="1.0" encoding="utf-8"?>
<a:theme xmlns:a="http://schemas.openxmlformats.org/drawingml/2006/main" name="3_Final TCS Template_21041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Myriad Pro</vt:lpstr>
      <vt:lpstr>Segoe UI</vt:lpstr>
      <vt:lpstr>Times New Roman</vt:lpstr>
      <vt:lpstr>Wingdings</vt:lpstr>
      <vt:lpstr>Wingdings 2</vt:lpstr>
      <vt:lpstr>3_Final TCS Template_210411</vt:lpstr>
      <vt:lpstr>PowerPoint Presentation</vt:lpstr>
      <vt:lpstr>Shoppers Digital Landscape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 Arora</dc:creator>
  <cp:lastModifiedBy>Ashish  Arora</cp:lastModifiedBy>
  <cp:revision>4</cp:revision>
  <dcterms:created xsi:type="dcterms:W3CDTF">2015-10-29T09:31:44Z</dcterms:created>
  <dcterms:modified xsi:type="dcterms:W3CDTF">2015-10-29T09:54:35Z</dcterms:modified>
</cp:coreProperties>
</file>