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6" r:id="rId3"/>
    <p:sldId id="264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53" d="100"/>
          <a:sy n="53" d="100"/>
        </p:scale>
        <p:origin x="46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68DC6-9CCD-4B85-9394-BB0961D327A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FFE7-DFEB-46D7-86BE-37723A01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838BB-D891-4D18-B761-6185B75353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8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334" y="1"/>
            <a:ext cx="10583333" cy="6118225"/>
            <a:chOff x="127000" y="0"/>
            <a:chExt cx="7937500" cy="6118999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7" name="Rounded 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109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52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Dark 1</a:t>
                </a:r>
              </a:p>
            </p:txBody>
          </p:sp>
          <p:sp>
            <p:nvSpPr>
              <p:cNvPr id="9" name="Rounded Rectangle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12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Light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131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56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4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Dark 2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99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6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Light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85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165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8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1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20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2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22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2500" y="292136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3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151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4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4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5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Accent 6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30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Hyperlink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137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32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67500" y="2921369"/>
                <a:ext cx="1397000" cy="27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Followed 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127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4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52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Tata Blue 50%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Tata Blue 25%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179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149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8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Purple 50 %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40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Purple 25 %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42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Yellow 50 %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213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4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Yellow 25 %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186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6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Brown 50 %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248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8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Brown 25 %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180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213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154</a:t>
                </a:r>
                <a:endParaRPr lang="en-US" sz="120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48" name="TextBox 50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Green 50 %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200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TextBox 52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Green 25 %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202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Light Green 50%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6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Light Green 25%</a:t>
                </a:r>
              </a:p>
            </p:txBody>
          </p:sp>
        </p:grpSp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127000" y="0"/>
              <a:ext cx="2540000" cy="338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3444241"/>
            <a:ext cx="112268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133850"/>
            <a:ext cx="11252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8A2D341-262C-481A-B2FE-5B7BF4AA411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05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1" y="53975"/>
            <a:ext cx="11671300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7284" y="677864"/>
            <a:ext cx="11614149" cy="1323975"/>
          </a:xfrm>
        </p:spPr>
        <p:txBody>
          <a:bodyPr rtlCol="0">
            <a:normAutofit/>
          </a:bodyPr>
          <a:lstStyle/>
          <a:p>
            <a:pPr lvl="0"/>
            <a:endParaRPr lang="en-IN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31A7C80-05FF-4FF7-BBFC-9753F666674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5972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B5CE191-E5CD-4C34-B385-BE5A8C0C420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61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6" cstate="print"/>
          <a:srcRect l="19376" t="20410" r="5469" b="9375"/>
          <a:stretch>
            <a:fillRect/>
          </a:stretch>
        </p:blipFill>
        <p:spPr bwMode="auto">
          <a:xfrm>
            <a:off x="-38100" y="1"/>
            <a:ext cx="122174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706033" y="66676"/>
            <a:ext cx="995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3" y="90487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- </a:t>
            </a:r>
            <a:fld id="{BE2E9833-820C-49E0-8575-708B3596D8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3528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16695"/>
            <a:ext cx="10172700" cy="6858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+mj-lt"/>
              </a:rPr>
              <a:t>HealthWatch</a:t>
            </a:r>
            <a:r>
              <a:rPr lang="en-US" sz="3200" dirty="0" smtClean="0">
                <a:latin typeface="+mj-lt"/>
              </a:rPr>
              <a:t> Application Usability Assessment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02495"/>
            <a:ext cx="359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Dec, 2015</a:t>
            </a:r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519" b="1006"/>
          <a:stretch/>
        </p:blipFill>
        <p:spPr>
          <a:xfrm>
            <a:off x="13494" y="1146139"/>
            <a:ext cx="4645565" cy="51336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66691" y="911980"/>
            <a:ext cx="6484331" cy="667462"/>
          </a:xfrm>
          <a:prstGeom prst="rect">
            <a:avLst/>
          </a:prstGeom>
          <a:gradFill flip="none" rotWithShape="1">
            <a:gsLst>
              <a:gs pos="0">
                <a:srgbClr val="B9AFA4">
                  <a:lumMod val="5000"/>
                  <a:lumOff val="95000"/>
                </a:srgbClr>
              </a:gs>
              <a:gs pos="74000">
                <a:srgbClr val="B9AFA4">
                  <a:lumMod val="45000"/>
                  <a:lumOff val="55000"/>
                </a:srgbClr>
              </a:gs>
              <a:gs pos="83000">
                <a:srgbClr val="B9AFA4">
                  <a:lumMod val="45000"/>
                  <a:lumOff val="55000"/>
                </a:srgbClr>
              </a:gs>
              <a:gs pos="100000">
                <a:sysClr val="window" lastClr="FFFFFF"/>
              </a:gs>
            </a:gsLst>
            <a:path path="circle">
              <a:fillToRect l="100000" t="10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lIns="274283" tIns="45713" rIns="91428" bIns="45713" rtlCol="0" anchor="ctr"/>
          <a:lstStyle/>
          <a:p>
            <a:pPr marL="914400" defTabSz="914276"/>
            <a:r>
              <a:rPr lang="en-US" b="1" kern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&amp; Management </a:t>
            </a:r>
            <a:r>
              <a:rPr lang="en-US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feedback</a:t>
            </a:r>
            <a:endParaRPr lang="en-US" b="1" kern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defTabSz="914276"/>
            <a:r>
              <a:rPr lang="en-US" sz="1400" kern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Anu </a:t>
            </a:r>
            <a:r>
              <a:rPr lang="en-US" sz="1400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Tuli</a:t>
            </a:r>
            <a:r>
              <a:rPr lang="en-US" sz="14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Peter </a:t>
            </a:r>
            <a:r>
              <a:rPr lang="en-US" sz="1400" kern="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Tsekareas</a:t>
            </a:r>
            <a:endParaRPr lang="en-US" sz="1400" kern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6691" y="1636216"/>
            <a:ext cx="6484331" cy="667462"/>
          </a:xfrm>
          <a:prstGeom prst="rect">
            <a:avLst/>
          </a:prstGeom>
          <a:gradFill flip="none" rotWithShape="1">
            <a:gsLst>
              <a:gs pos="0">
                <a:srgbClr val="B9AFA4">
                  <a:lumMod val="5000"/>
                  <a:lumOff val="95000"/>
                </a:srgbClr>
              </a:gs>
              <a:gs pos="74000">
                <a:srgbClr val="B9AFA4">
                  <a:lumMod val="45000"/>
                  <a:lumOff val="55000"/>
                </a:srgbClr>
              </a:gs>
              <a:gs pos="83000">
                <a:srgbClr val="B9AFA4">
                  <a:lumMod val="45000"/>
                  <a:lumOff val="55000"/>
                </a:srgbClr>
              </a:gs>
              <a:gs pos="100000">
                <a:sysClr val="window" lastClr="FFFFFF"/>
              </a:gs>
            </a:gsLst>
            <a:path path="circle">
              <a:fillToRect l="100000" t="10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lIns="274283" tIns="45713" rIns="91428" bIns="45713" rtlCol="0" anchor="ctr"/>
          <a:lstStyle/>
          <a:p>
            <a:pPr marL="914400" defTabSz="914276"/>
            <a:r>
              <a:rPr lang="en-US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Assessment Approach</a:t>
            </a:r>
          </a:p>
          <a:p>
            <a:pPr marL="914400" defTabSz="914276"/>
            <a:r>
              <a:rPr lang="en-US" sz="1400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Surabhi</a:t>
            </a:r>
            <a:r>
              <a:rPr lang="en-US" sz="14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Singh</a:t>
            </a:r>
            <a:endParaRPr lang="en-US" sz="1400" kern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6691" y="2373238"/>
            <a:ext cx="6484331" cy="667462"/>
          </a:xfrm>
          <a:prstGeom prst="rect">
            <a:avLst/>
          </a:prstGeom>
          <a:gradFill flip="none" rotWithShape="1">
            <a:gsLst>
              <a:gs pos="0">
                <a:srgbClr val="B9AFA4">
                  <a:lumMod val="5000"/>
                  <a:lumOff val="95000"/>
                </a:srgbClr>
              </a:gs>
              <a:gs pos="74000">
                <a:srgbClr val="B9AFA4">
                  <a:lumMod val="45000"/>
                  <a:lumOff val="55000"/>
                </a:srgbClr>
              </a:gs>
              <a:gs pos="83000">
                <a:srgbClr val="B9AFA4">
                  <a:lumMod val="45000"/>
                  <a:lumOff val="55000"/>
                </a:srgbClr>
              </a:gs>
              <a:gs pos="100000">
                <a:sysClr val="window" lastClr="FFFFFF"/>
              </a:gs>
            </a:gsLst>
            <a:path path="circle">
              <a:fillToRect l="100000" t="10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lIns="274283" tIns="45713" rIns="91428" bIns="45713" rtlCol="0" anchor="ctr"/>
          <a:lstStyle/>
          <a:p>
            <a:pPr marL="914400" defTabSz="914276"/>
            <a:r>
              <a:rPr lang="en-US" b="1" kern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SDM </a:t>
            </a:r>
            <a:r>
              <a:rPr lang="en-US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Involvement Needed</a:t>
            </a:r>
          </a:p>
          <a:p>
            <a:pPr marL="914400" defTabSz="914276"/>
            <a:r>
              <a:rPr lang="en-US" sz="1400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Surabhi</a:t>
            </a:r>
            <a:r>
              <a:rPr lang="en-US" sz="14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Singh</a:t>
            </a:r>
            <a:endParaRPr lang="en-US" sz="1400" kern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7245" y="3110256"/>
            <a:ext cx="6484331" cy="667462"/>
          </a:xfrm>
          <a:prstGeom prst="rect">
            <a:avLst/>
          </a:prstGeom>
          <a:gradFill flip="none" rotWithShape="1">
            <a:gsLst>
              <a:gs pos="0">
                <a:srgbClr val="B9AFA4">
                  <a:lumMod val="5000"/>
                  <a:lumOff val="95000"/>
                </a:srgbClr>
              </a:gs>
              <a:gs pos="74000">
                <a:srgbClr val="B9AFA4">
                  <a:lumMod val="45000"/>
                  <a:lumOff val="55000"/>
                </a:srgbClr>
              </a:gs>
              <a:gs pos="83000">
                <a:srgbClr val="B9AFA4">
                  <a:lumMod val="45000"/>
                  <a:lumOff val="55000"/>
                </a:srgbClr>
              </a:gs>
              <a:gs pos="100000">
                <a:sysClr val="window" lastClr="FFFFFF"/>
              </a:gs>
            </a:gsLst>
            <a:path path="circle">
              <a:fillToRect l="100000" t="10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lIns="274283" tIns="45713" rIns="91428" bIns="45713" rtlCol="0" anchor="ctr"/>
          <a:lstStyle/>
          <a:p>
            <a:pPr marL="914400"/>
            <a:r>
              <a:rPr lang="en-US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Steps</a:t>
            </a:r>
            <a:endParaRPr lang="en-US" b="1" kern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5055945" y="941313"/>
            <a:ext cx="731520" cy="320040"/>
          </a:xfrm>
          <a:prstGeom prst="round2Diag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5055945" y="1637747"/>
            <a:ext cx="683134" cy="320040"/>
          </a:xfrm>
          <a:prstGeom prst="round2Diag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b="1" kern="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5055945" y="2360868"/>
            <a:ext cx="731520" cy="320040"/>
          </a:xfrm>
          <a:prstGeom prst="round2Diag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b="1" kern="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5053130" y="3123947"/>
            <a:ext cx="731520" cy="320040"/>
          </a:xfrm>
          <a:prstGeom prst="round2Diag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en-US" b="1" kern="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54515" y="171055"/>
            <a:ext cx="10033516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2114"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091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0541" y="107655"/>
            <a:ext cx="8631219" cy="563562"/>
          </a:xfrm>
        </p:spPr>
        <p:txBody>
          <a:bodyPr>
            <a:noAutofit/>
          </a:bodyPr>
          <a:lstStyle/>
          <a:p>
            <a:pPr algn="l"/>
            <a:r>
              <a:rPr dirty="0" smtClean="0">
                <a:latin typeface="+mj-lt"/>
              </a:rPr>
              <a:t>Assessment Approach</a:t>
            </a:r>
            <a:endParaRPr lang="en-US" dirty="0">
              <a:latin typeface="+mj-lt"/>
            </a:endParaRPr>
          </a:p>
        </p:txBody>
      </p:sp>
      <p:pic>
        <p:nvPicPr>
          <p:cNvPr id="8" name="Picture 7" descr="plus sign_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151" y="1762342"/>
            <a:ext cx="296840" cy="2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lus sign_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5647" y="1746310"/>
            <a:ext cx="296840" cy="2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plus sign_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4579" y="1746310"/>
            <a:ext cx="296840" cy="2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 Same Side Corner Rectangle 11"/>
          <p:cNvSpPr/>
          <p:nvPr/>
        </p:nvSpPr>
        <p:spPr>
          <a:xfrm>
            <a:off x="56386" y="1114201"/>
            <a:ext cx="2504835" cy="1840248"/>
          </a:xfrm>
          <a:prstGeom prst="round2SameRect">
            <a:avLst>
              <a:gd name="adj1" fmla="val 8000"/>
              <a:gd name="adj2" fmla="val 0"/>
            </a:avLst>
          </a:prstGeom>
          <a:solidFill>
            <a:srgbClr val="CCE5BA">
              <a:alpha val="90000"/>
            </a:srgbClr>
          </a:solidFill>
          <a:ln>
            <a:noFill/>
          </a:ln>
          <a:effectLst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SDM User Feedback</a:t>
            </a: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Time &amp; Motion Study</a:t>
            </a: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Other Pharmacy Dispensing Applications</a:t>
            </a: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Usability Experience</a:t>
            </a:r>
          </a:p>
          <a:p>
            <a:pPr marL="0" lvl="1" defTabSz="488950">
              <a:lnSpc>
                <a:spcPts val="1900"/>
              </a:lnSpc>
              <a:buClr>
                <a:srgbClr val="4E84C4"/>
              </a:buClr>
              <a:defRPr/>
            </a:pPr>
            <a:endParaRPr lang="en-US" sz="13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6" y="2953178"/>
            <a:ext cx="2504835" cy="301752"/>
          </a:xfrm>
          <a:prstGeom prst="rect">
            <a:avLst/>
          </a:prstGeom>
          <a:solidFill>
            <a:srgbClr val="89C35F"/>
          </a:solidFill>
          <a:ln>
            <a:noFill/>
          </a:ln>
          <a:effectLst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00" b="1" dirty="0" smtClean="0">
                <a:solidFill>
                  <a:prstClr val="white"/>
                </a:solidFill>
              </a:rPr>
              <a:t>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3006494" y="1100134"/>
            <a:ext cx="2592490" cy="1835928"/>
          </a:xfrm>
          <a:prstGeom prst="round2SameRect">
            <a:avLst>
              <a:gd name="adj1" fmla="val 8000"/>
              <a:gd name="adj2" fmla="val 0"/>
            </a:avLst>
          </a:prstGeom>
          <a:solidFill>
            <a:srgbClr val="FEF5CA">
              <a:alpha val="90000"/>
            </a:srgbClr>
          </a:solidFill>
          <a:ln>
            <a:noFill/>
          </a:ln>
          <a:effectLst/>
        </p:spPr>
        <p:style>
          <a:lnRef idx="2">
            <a:schemeClr val="accent2">
              <a:hueOff val="-1904187"/>
              <a:satOff val="4011"/>
              <a:lumOff val="-58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Screen Selection - Choose </a:t>
            </a: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sample screens based on 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Workflow Screen</a:t>
            </a:r>
            <a:endParaRPr lang="en-US" sz="13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Most Frequently used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Content Volume</a:t>
            </a:r>
            <a:endParaRPr lang="en-US" sz="13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Process Selection</a:t>
            </a:r>
            <a:r>
              <a:rPr lang="en-US" sz="13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based on  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Process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06493" y="2953178"/>
            <a:ext cx="2592490" cy="304800"/>
          </a:xfrm>
          <a:prstGeom prst="rect">
            <a:avLst/>
          </a:prstGeom>
          <a:solidFill>
            <a:srgbClr val="FDE97F"/>
          </a:solidFill>
          <a:ln>
            <a:noFill/>
          </a:ln>
          <a:effectLst/>
        </p:spPr>
        <p:style>
          <a:lnRef idx="2">
            <a:schemeClr val="accent2">
              <a:hueOff val="-1904187"/>
              <a:satOff val="4011"/>
              <a:lumOff val="-589"/>
              <a:alphaOff val="0"/>
            </a:schemeClr>
          </a:lnRef>
          <a:fillRef idx="1">
            <a:schemeClr val="accent2">
              <a:hueOff val="-1904187"/>
              <a:satOff val="4011"/>
              <a:lumOff val="-589"/>
              <a:alphaOff val="0"/>
            </a:schemeClr>
          </a:fillRef>
          <a:effectRef idx="0">
            <a:schemeClr val="accent2">
              <a:hueOff val="-1904187"/>
              <a:satOff val="4011"/>
              <a:lumOff val="-589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00" b="1" dirty="0" smtClean="0">
                <a:solidFill>
                  <a:srgbClr val="000000"/>
                </a:solidFill>
              </a:rPr>
              <a:t>Selection</a:t>
            </a:r>
            <a:endParaRPr lang="en-US" sz="1300" b="1" dirty="0">
              <a:solidFill>
                <a:srgbClr val="000000"/>
              </a:solidFill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6035307" y="1097085"/>
            <a:ext cx="3007384" cy="1840248"/>
          </a:xfrm>
          <a:prstGeom prst="round2SameRect">
            <a:avLst>
              <a:gd name="adj1" fmla="val 8000"/>
              <a:gd name="adj2" fmla="val 0"/>
            </a:avLst>
          </a:prstGeom>
          <a:solidFill>
            <a:srgbClr val="DCC5E8">
              <a:alpha val="90000"/>
            </a:srgbClr>
          </a:solidFill>
          <a:ln>
            <a:noFill/>
          </a:ln>
          <a:effectLst/>
        </p:spPr>
        <p:style>
          <a:lnRef idx="2">
            <a:schemeClr val="accent2">
              <a:hueOff val="-1904187"/>
              <a:satOff val="4011"/>
              <a:lumOff val="-58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Screen Evaluation</a:t>
            </a:r>
            <a:endParaRPr lang="en-US" sz="1300" dirty="0">
              <a:solidFill>
                <a:srgbClr val="000000"/>
              </a:solidFill>
              <a:cs typeface="Arial" pitchFamily="34" charset="0"/>
            </a:endParaRP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  <a:cs typeface="Arial" pitchFamily="34" charset="0"/>
              </a:rPr>
              <a:t>Efficiency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Ease </a:t>
            </a:r>
            <a:r>
              <a:rPr lang="en-US" sz="1300" dirty="0">
                <a:solidFill>
                  <a:srgbClr val="000000"/>
                </a:solidFill>
                <a:cs typeface="Arial" pitchFamily="34" charset="0"/>
              </a:rPr>
              <a:t>of Use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Standardization</a:t>
            </a:r>
            <a:endParaRPr lang="en-US" sz="1300" dirty="0">
              <a:solidFill>
                <a:srgbClr val="000000"/>
              </a:solidFill>
              <a:cs typeface="Arial" pitchFamily="34" charset="0"/>
            </a:endParaRP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Process Evaluation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Optimization Opportunities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Elimination Opportunities</a:t>
            </a:r>
            <a:endParaRPr lang="en-US" sz="13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3389" y="2953178"/>
            <a:ext cx="3009302" cy="301752"/>
          </a:xfrm>
          <a:prstGeom prst="rect">
            <a:avLst/>
          </a:prstGeom>
          <a:solidFill>
            <a:srgbClr val="B17AC6"/>
          </a:solidFill>
          <a:ln>
            <a:noFill/>
          </a:ln>
          <a:effectLst/>
        </p:spPr>
        <p:style>
          <a:lnRef idx="2">
            <a:schemeClr val="accent2">
              <a:hueOff val="-3808375"/>
              <a:satOff val="8023"/>
              <a:lumOff val="-1177"/>
              <a:alphaOff val="0"/>
            </a:schemeClr>
          </a:lnRef>
          <a:fillRef idx="1">
            <a:schemeClr val="accent2">
              <a:hueOff val="-3808375"/>
              <a:satOff val="8023"/>
              <a:lumOff val="-1177"/>
              <a:alphaOff val="0"/>
            </a:schemeClr>
          </a:fillRef>
          <a:effectRef idx="0">
            <a:schemeClr val="accent2">
              <a:hueOff val="-3808375"/>
              <a:satOff val="8023"/>
              <a:lumOff val="-1177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00" b="1" dirty="0" smtClean="0">
                <a:solidFill>
                  <a:prstClr val="white"/>
                </a:solidFill>
              </a:rPr>
              <a:t>Assessment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9540360" y="1117250"/>
            <a:ext cx="2596450" cy="1835928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2">
              <a:hueOff val="-1904187"/>
              <a:satOff val="4011"/>
              <a:lumOff val="-58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Recommendation Prioritization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Impact on overall Workflow</a:t>
            </a:r>
          </a:p>
          <a:p>
            <a:pPr marL="631825" lvl="2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ROI</a:t>
            </a:r>
          </a:p>
          <a:p>
            <a:pPr marL="174625" lvl="1" indent="-174625" defTabSz="488950">
              <a:lnSpc>
                <a:spcPts val="1900"/>
              </a:lnSpc>
              <a:buClr>
                <a:srgbClr val="4E84C4"/>
              </a:buClr>
              <a:buFont typeface="Wingdings" pitchFamily="2" charset="2"/>
              <a:buChar char="§"/>
              <a:defRPr/>
            </a:pPr>
            <a:endParaRPr lang="en-US" sz="13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35575" y="2953178"/>
            <a:ext cx="2593525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2">
              <a:hueOff val="-1904187"/>
              <a:satOff val="4011"/>
              <a:lumOff val="-589"/>
              <a:alphaOff val="0"/>
            </a:schemeClr>
          </a:lnRef>
          <a:fillRef idx="1">
            <a:schemeClr val="accent2">
              <a:hueOff val="-1904187"/>
              <a:satOff val="4011"/>
              <a:lumOff val="-589"/>
              <a:alphaOff val="0"/>
            </a:schemeClr>
          </a:fillRef>
          <a:effectRef idx="0">
            <a:schemeClr val="accent2">
              <a:hueOff val="-1904187"/>
              <a:satOff val="4011"/>
              <a:lumOff val="-589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00" b="1" dirty="0" smtClean="0">
                <a:solidFill>
                  <a:schemeClr val="bg1"/>
                </a:solidFill>
              </a:rPr>
              <a:t>Recommendation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6" y="734641"/>
            <a:ext cx="12135614" cy="3180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Usability Expert | App SME | Pharmacist |  </a:t>
            </a:r>
            <a:endParaRPr lang="en-US" sz="16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20908"/>
              </p:ext>
            </p:extLst>
          </p:nvPr>
        </p:nvGraphicFramePr>
        <p:xfrm>
          <a:off x="29090" y="3355062"/>
          <a:ext cx="12135616" cy="3352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80254"/>
                <a:gridCol w="3637864"/>
                <a:gridCol w="3654745"/>
                <a:gridCol w="3262753"/>
              </a:tblGrid>
              <a:tr h="303545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Key Parameters: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2281">
                <a:tc>
                  <a:txBody>
                    <a:bodyPr/>
                    <a:lstStyle/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</a:p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Shortcuts</a:t>
                      </a:r>
                      <a:r>
                        <a:rPr lang="en-US" sz="1400" baseline="0" dirty="0" smtClean="0"/>
                        <a:t> for all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Switches Between Keyboard &amp; Mouse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Usage of Radio Buttons &amp; Check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# Key Strokes Needed for intended action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Dropdown Option visible on screen with numeric/alpha codes for option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Interim Data Save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Default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Data Autofill</a:t>
                      </a:r>
                    </a:p>
                  </a:txBody>
                  <a:tcPr/>
                </a:tc>
              </a:tr>
              <a:tr h="662202">
                <a:tc>
                  <a:txBody>
                    <a:bodyPr/>
                    <a:lstStyle/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endParaRPr lang="en-US" sz="1600" b="1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Screen Layout</a:t>
                      </a:r>
                      <a:r>
                        <a:rPr lang="en-US" sz="1400" baseline="0" dirty="0" smtClean="0"/>
                        <a:t>: Search Filters, Availability &amp; Placement of Elements - Message </a:t>
                      </a:r>
                      <a:r>
                        <a:rPr lang="en-US" sz="1400" baseline="0" dirty="0" smtClean="0"/>
                        <a:t>Boxes &amp; Button</a:t>
                      </a:r>
                      <a:r>
                        <a:rPr lang="en-US" sz="1400" baseline="0" dirty="0" smtClean="0"/>
                        <a:t>, Menu, </a:t>
                      </a:r>
                      <a:r>
                        <a:rPr lang="en-US" sz="1400" baseline="0" dirty="0" smtClean="0"/>
                        <a:t>Navigation, Segregation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smtClean="0"/>
                        <a:t>Readability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: Readable Font, Color, Background, Highlight Current tab, Language &amp; Symbols, Intuitive Button </a:t>
                      </a:r>
                      <a:r>
                        <a:rPr lang="en-US" sz="1400" baseline="0" dirty="0" smtClean="0"/>
                        <a:t>Names, Content Volume, 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Usage</a:t>
                      </a:r>
                      <a:r>
                        <a:rPr lang="en-US" sz="1400" dirty="0" smtClean="0"/>
                        <a:t> : Tips&amp; Hints, </a:t>
                      </a:r>
                      <a:r>
                        <a:rPr lang="en-US" sz="1400" baseline="0" dirty="0" smtClean="0"/>
                        <a:t>Popup Error message box, Logical Progression of Data </a:t>
                      </a:r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9115">
                <a:tc>
                  <a:txBody>
                    <a:bodyPr/>
                    <a:lstStyle/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Standardization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Format : </a:t>
                      </a:r>
                      <a:r>
                        <a:rPr lang="en-US" sz="1400" dirty="0" smtClean="0"/>
                        <a:t>Standard Input Format,</a:t>
                      </a:r>
                      <a:r>
                        <a:rPr lang="en-US" sz="1400" baseline="0" dirty="0" smtClean="0"/>
                        <a:t> Similar Button Layout and order on screen, Similar Error Message Format across application, Error Messages </a:t>
                      </a:r>
                      <a:r>
                        <a:rPr lang="en-US" sz="1400" i="1" baseline="0" dirty="0" smtClean="0"/>
                        <a:t>“Right Message at Right Place in Right Time”; </a:t>
                      </a:r>
                      <a:r>
                        <a:rPr lang="en-US" sz="1400" b="1" baseline="0" dirty="0" smtClean="0"/>
                        <a:t>Data : </a:t>
                      </a:r>
                      <a:r>
                        <a:rPr lang="en-US" sz="1400" baseline="0" dirty="0" smtClean="0"/>
                        <a:t>Auto refresh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2281">
                <a:tc>
                  <a:txBody>
                    <a:bodyPr/>
                    <a:lstStyle/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Configurability to access Multiple Workflow Items at same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Queue Dashboard visible on all workflow screens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Non Actionable exceptions to be persisted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950">
                <a:tc>
                  <a:txBody>
                    <a:bodyPr/>
                    <a:lstStyle/>
                    <a:p>
                      <a:pPr marL="91440" marR="0" lvl="3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Elimination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Configuration to allow elimination of workflow steps if needed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j-lt"/>
              </a:rPr>
              <a:t>SDM Involvement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131978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Assessment Duration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4-6 Weeks (Might get extended by 2 weeks in case of unavailability of SDM Team during holiday season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SDM Involvement Needed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Business Analysts – 1 hour per week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Power Users – 1 hour per week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Assessment Team (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Anu, Peter, Matt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Vania,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Germain,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???) – Weekly Meeting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SDM Management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(Tim, Sanjay, Anu, Peter ) – Biweekly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Meeting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38A2D341-262C-481A-B2FE-5B7BF4AA4114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j-lt"/>
              </a:rPr>
              <a:t>Next Steps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38A2D341-262C-481A-B2FE-5B7BF4AA4114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16695"/>
            <a:ext cx="10172700" cy="68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j-lt"/>
              </a:rPr>
              <a:t>Thank You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3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2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364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Myriad Pro</vt:lpstr>
      <vt:lpstr>Myriad Pro Light</vt:lpstr>
      <vt:lpstr>Segoe UI</vt:lpstr>
      <vt:lpstr>Wingdings</vt:lpstr>
      <vt:lpstr>2_TCS_Presentation Template</vt:lpstr>
      <vt:lpstr>HealthWatch Application Usability Assessment</vt:lpstr>
      <vt:lpstr>PowerPoint Presentation</vt:lpstr>
      <vt:lpstr>Assessment Approach</vt:lpstr>
      <vt:lpstr>SDM Involvement</vt:lpstr>
      <vt:lpstr>Next Steps</vt:lpstr>
      <vt:lpstr>Thank You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 Arora</dc:creator>
  <cp:lastModifiedBy>Surabhi  Singh</cp:lastModifiedBy>
  <cp:revision>169</cp:revision>
  <dcterms:created xsi:type="dcterms:W3CDTF">2015-12-11T05:19:52Z</dcterms:created>
  <dcterms:modified xsi:type="dcterms:W3CDTF">2015-12-14T11:27:18Z</dcterms:modified>
</cp:coreProperties>
</file>