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Source Sans Pro"/>
      <p:regular r:id="rId14"/>
      <p:bold r:id="rId15"/>
      <p:italic r:id="rId16"/>
      <p:boldItalic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328166" y="1295400"/>
            <a:ext cx="6487667" cy="315288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6DB7D7"/>
              </a:buClr>
              <a:buFont typeface="Noto Sans Symbols"/>
              <a:buNone/>
            </a:pPr>
            <a:r>
              <a:t/>
            </a:r>
            <a:endParaRPr b="0" baseline="0" i="0" sz="3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1322920" y="1523999"/>
            <a:ext cx="6498157" cy="17248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baseline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22920" y="3299012"/>
            <a:ext cx="6498159" cy="91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baseline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baseline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33397" y="611872"/>
            <a:ext cx="407954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b="0"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33397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600"/>
              </a:spcBef>
              <a:buFont typeface="Source Sans Pro"/>
              <a:buNone/>
              <a:defRPr sz="1800"/>
            </a:lvl1pPr>
            <a:lvl2pPr indent="0" marL="457200" rtl="0">
              <a:spcBef>
                <a:spcPts val="0"/>
              </a:spcBef>
              <a:buFont typeface="Source Sans Pro"/>
              <a:buNone/>
              <a:defRPr sz="1200"/>
            </a:lvl2pPr>
            <a:lvl3pPr indent="0" marL="914400" rtl="0">
              <a:spcBef>
                <a:spcPts val="0"/>
              </a:spcBef>
              <a:buFont typeface="Source Sans Pro"/>
              <a:buNone/>
              <a:defRPr sz="1000"/>
            </a:lvl3pPr>
            <a:lvl4pPr indent="0" marL="1371600" rtl="0">
              <a:spcBef>
                <a:spcPts val="0"/>
              </a:spcBef>
              <a:buFont typeface="Source Sans Pro"/>
              <a:buNone/>
              <a:defRPr sz="900"/>
            </a:lvl4pPr>
            <a:lvl5pPr indent="0" marL="1828800" rtl="0">
              <a:spcBef>
                <a:spcPts val="0"/>
              </a:spcBef>
              <a:buFont typeface="Source Sans Pro"/>
              <a:buNone/>
              <a:defRPr sz="900"/>
            </a:lvl5pPr>
            <a:lvl6pPr indent="0" marL="2286000" rtl="0">
              <a:spcBef>
                <a:spcPts val="0"/>
              </a:spcBef>
              <a:buFont typeface="Source Sans Pro"/>
              <a:buNone/>
              <a:defRPr sz="900"/>
            </a:lvl6pPr>
            <a:lvl7pPr indent="0" marL="2743200" rtl="0">
              <a:spcBef>
                <a:spcPts val="0"/>
              </a:spcBef>
              <a:buFont typeface="Source Sans Pro"/>
              <a:buNone/>
              <a:defRPr sz="900"/>
            </a:lvl7pPr>
            <a:lvl8pPr indent="0" marL="3200400" rtl="0">
              <a:spcBef>
                <a:spcPts val="0"/>
              </a:spcBef>
              <a:buFont typeface="Source Sans Pro"/>
              <a:buNone/>
              <a:defRPr sz="900"/>
            </a:lvl8pPr>
            <a:lvl9pPr indent="0" marL="3657600" rtl="0">
              <a:spcBef>
                <a:spcPts val="0"/>
              </a:spcBef>
              <a:buFont typeface="Source Sans Pro"/>
              <a:buNone/>
              <a:defRPr sz="9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5090617" y="359391"/>
            <a:ext cx="3657600" cy="53180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baseline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398712" y="-249237"/>
            <a:ext cx="4343400" cy="8042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 sz="22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defRPr sz="2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1106486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 sz="22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defRPr sz="2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49275" y="1600200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 sz="22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defRPr sz="2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x="363537" y="3352801"/>
            <a:ext cx="8416924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baseline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363537" y="4771028"/>
            <a:ext cx="8416924" cy="972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baseline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baseline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baseline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29" name="Shape 29"/>
          <p:cNvSpPr/>
          <p:nvPr>
            <p:ph idx="2" type="pic"/>
          </p:nvPr>
        </p:nvSpPr>
        <p:spPr>
          <a:xfrm>
            <a:off x="370980" y="363537"/>
            <a:ext cx="8402039" cy="283686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baseline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549275" y="2403143"/>
            <a:ext cx="805656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b="0" baseline="0" sz="46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549275" y="3736005"/>
            <a:ext cx="80565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300"/>
              </a:spcBef>
              <a:buClr>
                <a:srgbClr val="888888"/>
              </a:buClr>
              <a:buFont typeface="Source Sans Pro"/>
              <a:buNone/>
              <a:defRPr sz="18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49275" y="1600200"/>
            <a:ext cx="384047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60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751071" y="1600200"/>
            <a:ext cx="384047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60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49274" y="1453224"/>
            <a:ext cx="3840479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6DB7D7"/>
              </a:buClr>
              <a:buFont typeface="Source Sans Pro"/>
              <a:buNone/>
              <a:defRPr b="0" sz="2400">
                <a:solidFill>
                  <a:srgbClr val="6DB7D7"/>
                </a:solidFill>
              </a:defRPr>
            </a:lvl1pPr>
            <a:lvl2pPr indent="0" marL="457200" rtl="0">
              <a:spcBef>
                <a:spcPts val="0"/>
              </a:spcBef>
              <a:buFont typeface="Source Sans Pro"/>
              <a:buNone/>
              <a:defRPr b="1" sz="2000"/>
            </a:lvl2pPr>
            <a:lvl3pPr indent="0" marL="914400" rtl="0">
              <a:spcBef>
                <a:spcPts val="0"/>
              </a:spcBef>
              <a:buFont typeface="Source Sans Pro"/>
              <a:buNone/>
              <a:defRPr b="1" sz="1800"/>
            </a:lvl3pPr>
            <a:lvl4pPr indent="0" marL="1371600" rtl="0">
              <a:spcBef>
                <a:spcPts val="0"/>
              </a:spcBef>
              <a:buFont typeface="Source Sans Pro"/>
              <a:buNone/>
              <a:defRPr b="1" sz="1600"/>
            </a:lvl4pPr>
            <a:lvl5pPr indent="0" marL="1828800" rtl="0">
              <a:spcBef>
                <a:spcPts val="0"/>
              </a:spcBef>
              <a:buFont typeface="Source Sans Pro"/>
              <a:buNone/>
              <a:defRPr b="1" sz="1600"/>
            </a:lvl5pPr>
            <a:lvl6pPr indent="0" marL="2286000" rtl="0">
              <a:spcBef>
                <a:spcPts val="0"/>
              </a:spcBef>
              <a:buFont typeface="Source Sans Pro"/>
              <a:buNone/>
              <a:defRPr b="1" sz="1600"/>
            </a:lvl6pPr>
            <a:lvl7pPr indent="0" marL="2743200" rtl="0">
              <a:spcBef>
                <a:spcPts val="0"/>
              </a:spcBef>
              <a:buFont typeface="Source Sans Pro"/>
              <a:buNone/>
              <a:defRPr b="1" sz="1600"/>
            </a:lvl7pPr>
            <a:lvl8pPr indent="0" marL="3200400" rtl="0">
              <a:spcBef>
                <a:spcPts val="0"/>
              </a:spcBef>
              <a:buFont typeface="Source Sans Pro"/>
              <a:buNone/>
              <a:defRPr b="1" sz="1600"/>
            </a:lvl8pPr>
            <a:lvl9pPr indent="0" marL="3657600" rtl="0">
              <a:spcBef>
                <a:spcPts val="0"/>
              </a:spcBef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49274" y="2347415"/>
            <a:ext cx="3840479" cy="3596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60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751069" y="1453224"/>
            <a:ext cx="3840479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6DB7D7"/>
              </a:buClr>
              <a:buFont typeface="Source Sans Pro"/>
              <a:buNone/>
              <a:defRPr b="0" sz="2400">
                <a:solidFill>
                  <a:srgbClr val="6DB7D7"/>
                </a:solidFill>
              </a:defRPr>
            </a:lvl1pPr>
            <a:lvl2pPr indent="0" marL="457200" rtl="0">
              <a:spcBef>
                <a:spcPts val="0"/>
              </a:spcBef>
              <a:buFont typeface="Source Sans Pro"/>
              <a:buNone/>
              <a:defRPr b="1" sz="2000"/>
            </a:lvl2pPr>
            <a:lvl3pPr indent="0" marL="914400" rtl="0">
              <a:spcBef>
                <a:spcPts val="0"/>
              </a:spcBef>
              <a:buFont typeface="Source Sans Pro"/>
              <a:buNone/>
              <a:defRPr b="1" sz="1800"/>
            </a:lvl3pPr>
            <a:lvl4pPr indent="0" marL="1371600" rtl="0">
              <a:spcBef>
                <a:spcPts val="0"/>
              </a:spcBef>
              <a:buFont typeface="Source Sans Pro"/>
              <a:buNone/>
              <a:defRPr b="1" sz="1600"/>
            </a:lvl4pPr>
            <a:lvl5pPr indent="0" marL="1828800" rtl="0">
              <a:spcBef>
                <a:spcPts val="0"/>
              </a:spcBef>
              <a:buFont typeface="Source Sans Pro"/>
              <a:buNone/>
              <a:defRPr b="1" sz="1600"/>
            </a:lvl5pPr>
            <a:lvl6pPr indent="0" marL="2286000" rtl="0">
              <a:spcBef>
                <a:spcPts val="0"/>
              </a:spcBef>
              <a:buFont typeface="Source Sans Pro"/>
              <a:buNone/>
              <a:defRPr b="1" sz="1600"/>
            </a:lvl6pPr>
            <a:lvl7pPr indent="0" marL="2743200" rtl="0">
              <a:spcBef>
                <a:spcPts val="0"/>
              </a:spcBef>
              <a:buFont typeface="Source Sans Pro"/>
              <a:buNone/>
              <a:defRPr b="1" sz="1600"/>
            </a:lvl7pPr>
            <a:lvl8pPr indent="0" marL="3200400" rtl="0">
              <a:spcBef>
                <a:spcPts val="0"/>
              </a:spcBef>
              <a:buFont typeface="Source Sans Pro"/>
              <a:buNone/>
              <a:defRPr b="1" sz="1600"/>
            </a:lvl8pPr>
            <a:lvl9pPr indent="0" marL="3657600" rtl="0">
              <a:spcBef>
                <a:spcPts val="0"/>
              </a:spcBef>
              <a:buFont typeface="Source Sans Pro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751069" y="2347415"/>
            <a:ext cx="3840479" cy="3596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60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33399" y="611872"/>
            <a:ext cx="3840479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b="0"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42823" y="368300"/>
            <a:ext cx="3840479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2000"/>
              </a:spcBef>
              <a:defRPr sz="22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533399" y="1787856"/>
            <a:ext cx="3840479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600"/>
              </a:spcBef>
              <a:buFont typeface="Source Sans Pro"/>
              <a:buNone/>
              <a:defRPr sz="1800"/>
            </a:lvl1pPr>
            <a:lvl2pPr indent="0" marL="457200" rtl="0">
              <a:spcBef>
                <a:spcPts val="0"/>
              </a:spcBef>
              <a:buFont typeface="Source Sans Pro"/>
              <a:buNone/>
              <a:defRPr sz="1200"/>
            </a:lvl2pPr>
            <a:lvl3pPr indent="0" marL="914400" rtl="0">
              <a:spcBef>
                <a:spcPts val="0"/>
              </a:spcBef>
              <a:buFont typeface="Source Sans Pro"/>
              <a:buNone/>
              <a:defRPr sz="1000"/>
            </a:lvl3pPr>
            <a:lvl4pPr indent="0" marL="1371600" rtl="0">
              <a:spcBef>
                <a:spcPts val="0"/>
              </a:spcBef>
              <a:buFont typeface="Source Sans Pro"/>
              <a:buNone/>
              <a:defRPr sz="900"/>
            </a:lvl4pPr>
            <a:lvl5pPr indent="0" marL="1828800" rtl="0">
              <a:spcBef>
                <a:spcPts val="0"/>
              </a:spcBef>
              <a:buFont typeface="Source Sans Pro"/>
              <a:buNone/>
              <a:defRPr sz="900"/>
            </a:lvl5pPr>
            <a:lvl6pPr indent="0" marL="2286000" rtl="0">
              <a:spcBef>
                <a:spcPts val="0"/>
              </a:spcBef>
              <a:buFont typeface="Source Sans Pro"/>
              <a:buNone/>
              <a:defRPr sz="900"/>
            </a:lvl6pPr>
            <a:lvl7pPr indent="0" marL="2743200" rtl="0">
              <a:spcBef>
                <a:spcPts val="0"/>
              </a:spcBef>
              <a:buFont typeface="Source Sans Pro"/>
              <a:buNone/>
              <a:defRPr sz="900"/>
            </a:lvl7pPr>
            <a:lvl8pPr indent="0" marL="3200400" rtl="0">
              <a:spcBef>
                <a:spcPts val="0"/>
              </a:spcBef>
              <a:buFont typeface="Source Sans Pro"/>
              <a:buNone/>
              <a:defRPr sz="900"/>
            </a:lvl8pPr>
            <a:lvl9pPr indent="0" marL="3657600" rtl="0">
              <a:spcBef>
                <a:spcPts val="0"/>
              </a:spcBef>
              <a:buFont typeface="Source Sans Pro"/>
              <a:buNone/>
              <a:defRPr sz="9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baseline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549275" y="1600200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marL="34925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Char char="●"/>
              <a:defRPr b="0" baseline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marL="6858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Char char="●"/>
              <a:defRPr b="0" baseline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marL="968375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Char char="●"/>
              <a:defRPr b="0" baseline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marL="126365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Char char="●"/>
              <a:defRPr b="0" baseline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marL="1546225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Char char="●"/>
              <a:defRPr b="0" baseline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marL="182880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●"/>
              <a:defRPr b="0" baseline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marL="2117725" marR="0" rtl="0" algn="l">
              <a:spcBef>
                <a:spcPts val="360"/>
              </a:spcBef>
              <a:buClr>
                <a:srgbClr val="6DB7D7"/>
              </a:buClr>
              <a:buFont typeface="Noto Sans Symbols"/>
              <a:buChar char="●"/>
              <a:defRPr b="0" baseline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marL="2398713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●"/>
              <a:defRPr b="0" baseline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marL="2689225" marR="0" rtl="0" algn="l">
              <a:spcBef>
                <a:spcPts val="360"/>
              </a:spcBef>
              <a:buClr>
                <a:srgbClr val="6DB7D7"/>
              </a:buClr>
              <a:buFont typeface="Noto Sans Symbols"/>
              <a:buChar char="●"/>
              <a:defRPr b="0" baseline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322920" y="1523999"/>
            <a:ext cx="6498157" cy="1724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0" baseline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 TweetViz</a:t>
            </a:r>
            <a:br>
              <a:rPr b="0" baseline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0" i="0" lang="en-US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GeekO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22920" y="4492348"/>
            <a:ext cx="6498159" cy="163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0" baseline="0" i="0" lang="en-US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Anoop Jatavallabha </a:t>
            </a:r>
          </a:p>
          <a:p>
            <a:pPr indent="0" lvl="0" marL="0" marR="0" rtl="0" algn="l">
              <a:spcBef>
                <a:spcPts val="30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0" baseline="0" i="0" lang="en-US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Gowtham Nayak</a:t>
            </a:r>
          </a:p>
          <a:p>
            <a:pPr indent="0" lvl="0" marL="0" marR="0" rtl="0" algn="l">
              <a:spcBef>
                <a:spcPts val="30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0" baseline="0" i="0" lang="en-US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Harsha Kadekar</a:t>
            </a:r>
          </a:p>
          <a:p>
            <a:pPr indent="0" lvl="0" marL="0" marR="0" rtl="0" algn="l">
              <a:spcBef>
                <a:spcPts val="30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0" baseline="0" i="0" lang="en-US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Seema Suresh</a:t>
            </a:r>
          </a:p>
          <a:p>
            <a:pPr indent="0" lvl="0" marL="0" marR="0" rtl="0" algn="l">
              <a:spcBef>
                <a:spcPts val="30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0" baseline="0" i="0" lang="en-US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Yash Chopra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49275" y="298739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baseline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understanding of Requirements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49275" y="1900600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lnSpc>
                <a:spcPct val="80000"/>
              </a:lnSpc>
              <a:spcBef>
                <a:spcPts val="0"/>
              </a:spcBef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 should be the focus of the application</a:t>
            </a:r>
          </a:p>
          <a:p>
            <a:pPr indent="-349250" lvl="0" marL="349250" marR="0" rtl="0" algn="l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Initially data should be analyzed </a:t>
            </a:r>
            <a:r>
              <a:rPr lang="en-US" sz="2040">
                <a:solidFill>
                  <a:schemeClr val="dk1"/>
                </a:solidFill>
              </a:rPr>
              <a:t>considering </a:t>
            </a:r>
            <a:r>
              <a:rPr b="0" baseline="0" i="0" lang="en-US" sz="20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few hundred tweets only</a:t>
            </a:r>
          </a:p>
          <a:p>
            <a:pPr indent="-349250" lvl="0" marL="349250" marR="0" rtl="0" algn="l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programming language can be used for visualization. (Pharo and Roassal preferred)</a:t>
            </a:r>
          </a:p>
          <a:p>
            <a:pPr indent="-349250" lvl="0" marL="349250" marR="0" rtl="0" algn="l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a static application (tweets need not be updated periodically)</a:t>
            </a:r>
          </a:p>
          <a:p>
            <a:pPr indent="-349250" lvl="0" marL="349250" marR="0" rtl="0" algn="l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Analyzing tweets that focuses on software review is suggested.</a:t>
            </a:r>
          </a:p>
          <a:p>
            <a:pPr indent="-349250" lvl="0" marL="349250" marR="0" rtl="0" algn="l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and data storage should be simple i.e. Tweets can be saved in .XML or .CSV format, but the focus should be on visualization of this data.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baseline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Assumed Requirements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49275" y="1600200"/>
            <a:ext cx="8042276" cy="452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lnSpc>
                <a:spcPct val="90000"/>
              </a:lnSpc>
              <a:spcBef>
                <a:spcPts val="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Fetching data using hashtags.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input hashtags.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Exploring additional hashtags for fetched tweet</a:t>
            </a:r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Initially </a:t>
            </a:r>
            <a:r>
              <a:rPr lang="en-US"/>
              <a:t>1</a:t>
            </a: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 tweets used to analyze data, final tweet count </a:t>
            </a:r>
            <a:r>
              <a:rPr lang="en-US"/>
              <a:t>could be any number</a:t>
            </a:r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Visualized tweets </a:t>
            </a:r>
            <a:r>
              <a:rPr lang="en-US"/>
              <a:t>on the</a:t>
            </a: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basis of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Similarity of tweets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Interconnected hashtags.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Hashtags on the basis of its frequency.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and his tweets while connecting them.</a:t>
            </a:r>
          </a:p>
          <a:p>
            <a:pPr indent="-18923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Font typeface="Noto Sans Symbols"/>
              <a:buNone/>
            </a:pPr>
            <a:r>
              <a:t/>
            </a:r>
            <a:endParaRPr b="0" baseline="0" i="0" sz="2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8923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Font typeface="Noto Sans Symbols"/>
              <a:buNone/>
            </a:pPr>
            <a:r>
              <a:t/>
            </a:r>
            <a:endParaRPr b="0" baseline="0" i="0" sz="2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49275" y="107576"/>
            <a:ext cx="8042276" cy="929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baseline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 Agile Effects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49275" y="1481666"/>
            <a:ext cx="8042276" cy="4461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 load was distributed uniformly with respect to time and among group members.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Lack of initial requirements did not hinder the starting of project, requirements were modified as required. 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stories representation got better over time.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Taiga helped to keep track efficiently.</a:t>
            </a:r>
          </a:p>
          <a:p>
            <a:pPr indent="-189230" lvl="1" marL="6858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</a:pPr>
            <a:r>
              <a:t/>
            </a:r>
            <a:endParaRPr b="0" baseline="0" i="0" sz="2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1" marL="34925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</a:pPr>
            <a:r>
              <a:t/>
            </a:r>
            <a:endParaRPr b="0" baseline="0" i="0" sz="2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baseline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 Agile Effects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49275" y="1600200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Contrary to agile process, assigning 1 user story to a team member was simpler than assigning tasks from each user story.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baseline="0" i="0" lang="en-US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Lack of initial requirements did not hinder the starting of project but modified requirements gave the project a different look than initial vision.</a:t>
            </a:r>
          </a:p>
          <a:p>
            <a:pPr indent="-189230" lvl="1" marL="6858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</a:pPr>
            <a:r>
              <a:t/>
            </a:r>
            <a:endParaRPr b="0" baseline="0" i="0" sz="2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/>
              <a:t>Future work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49275" y="1600200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/>
              <a:t>Dynamic flow of application.</a:t>
            </a:r>
          </a:p>
          <a:p>
            <a:pPr indent="-349250" lvl="0" marL="349250" marR="0" rtl="0" algn="l">
              <a:spcBef>
                <a:spcPts val="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Unable to visualize the trends of tweets based on emotions.</a:t>
            </a:r>
          </a:p>
          <a:p>
            <a:pPr indent="-34925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baseline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Unable to visualize a timeline based tweets.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49275" y="107576"/>
            <a:ext cx="8042399" cy="133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2286000" algn="l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49275" y="1600200"/>
            <a:ext cx="8042399" cy="43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Continuous learning process 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Introduced to smalltalk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Worked on an agile environment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Learning experience - Requirements Management and Process Management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