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sldIdLst>
    <p:sldId id="257" r:id="rId2"/>
    <p:sldId id="263" r:id="rId3"/>
    <p:sldId id="264" r:id="rId4"/>
    <p:sldId id="260" r:id="rId5"/>
    <p:sldId id="261" r:id="rId6"/>
    <p:sldId id="262" r:id="rId7"/>
    <p:sldId id="265" r:id="rId8"/>
    <p:sldId id="266"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12/2/2021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487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490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67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8724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052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051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100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1800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706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237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12/2/2021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1264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12/2/2021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83485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ianjalipothula@my.unt.edu" TargetMode="External"/><Relationship Id="rId2" Type="http://schemas.openxmlformats.org/officeDocument/2006/relationships/hyperlink" Target="mailto:seemaparvezshaik@my.unt.edu"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mailto:vishnumanojdeepala@my.unt.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1970844" y="639097"/>
            <a:ext cx="9572228" cy="2339277"/>
          </a:xfrm>
        </p:spPr>
        <p:txBody>
          <a:bodyPr>
            <a:normAutofit fontScale="90000"/>
          </a:bodyPr>
          <a:lstStyle/>
          <a:p>
            <a:pPr marL="76835" marR="115570" indent="0">
              <a:lnSpc>
                <a:spcPct val="104000"/>
              </a:lnSpc>
              <a:spcBef>
                <a:spcPts val="0"/>
              </a:spcBef>
              <a:spcAft>
                <a:spcPts val="0"/>
              </a:spcAft>
            </a:pPr>
            <a:r>
              <a:rPr lang="en-US" sz="4800" b="1" kern="1400" dirty="0">
                <a:ln>
                  <a:noFill/>
                </a:ln>
                <a:solidFill>
                  <a:srgbClr val="000000"/>
                </a:solidFill>
                <a:effectLst/>
                <a:latin typeface="Agency FB" panose="020B0503020202020204" pitchFamily="34" charset="0"/>
              </a:rPr>
              <a:t>Hate Speech Detection using Twitter Tweets </a:t>
            </a:r>
            <a:br>
              <a:rPr lang="en-US" sz="4800" kern="1400" dirty="0">
                <a:ln>
                  <a:noFill/>
                </a:ln>
                <a:solidFill>
                  <a:srgbClr val="000000"/>
                </a:solidFill>
                <a:effectLst/>
                <a:latin typeface="Agency FB" panose="020B0503020202020204" pitchFamily="34" charset="0"/>
              </a:rPr>
            </a:br>
            <a:r>
              <a:rPr lang="en-US" sz="4800" kern="1400" dirty="0">
                <a:ln>
                  <a:noFill/>
                </a:ln>
                <a:solidFill>
                  <a:srgbClr val="000000"/>
                </a:solidFill>
                <a:effectLst/>
                <a:latin typeface="Agency FB" panose="020B0503020202020204" pitchFamily="34" charset="0"/>
              </a:rPr>
              <a:t> </a:t>
            </a:r>
            <a:br>
              <a:rPr lang="en-US" sz="4800" kern="1400" dirty="0">
                <a:ln>
                  <a:noFill/>
                </a:ln>
                <a:solidFill>
                  <a:srgbClr val="000000"/>
                </a:solidFill>
                <a:effectLst/>
                <a:latin typeface="Agency FB" panose="020B0503020202020204" pitchFamily="34" charset="0"/>
              </a:rPr>
            </a:br>
            <a:endParaRPr lang="en-US" sz="4800" dirty="0">
              <a:latin typeface="Agency FB" panose="020B0503020202020204"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6096000" y="4672739"/>
            <a:ext cx="5463100" cy="1021498"/>
          </a:xfrm>
        </p:spPr>
        <p:txBody>
          <a:bodyPr>
            <a:normAutofit fontScale="62500" lnSpcReduction="20000"/>
          </a:bodyPr>
          <a:lstStyle/>
          <a:p>
            <a:pPr marL="0" marR="0" indent="0" algn="l">
              <a:lnSpc>
                <a:spcPct val="113000"/>
              </a:lnSpc>
              <a:spcBef>
                <a:spcPts val="0"/>
              </a:spcBef>
              <a:spcAft>
                <a:spcPts val="0"/>
              </a:spcAft>
            </a:pPr>
            <a:r>
              <a:rPr lang="en-US" sz="1900" b="1" kern="1400" dirty="0" err="1">
                <a:ln>
                  <a:noFill/>
                </a:ln>
                <a:effectLst/>
                <a:latin typeface="Calibri" panose="020F0502020204030204" pitchFamily="34" charset="0"/>
                <a:cs typeface="Calibri" panose="020F0502020204030204" pitchFamily="34" charset="0"/>
              </a:rPr>
              <a:t>Seemaparvez</a:t>
            </a:r>
            <a:r>
              <a:rPr lang="en-US" sz="1900" b="1" kern="1400" dirty="0">
                <a:ln>
                  <a:noFill/>
                </a:ln>
                <a:effectLst/>
                <a:latin typeface="Calibri" panose="020F0502020204030204" pitchFamily="34" charset="0"/>
                <a:cs typeface="Calibri" panose="020F0502020204030204" pitchFamily="34" charset="0"/>
              </a:rPr>
              <a:t> Shaik ,(</a:t>
            </a:r>
            <a:r>
              <a:rPr lang="en-US" sz="1900" b="1" u="none" strike="noStrike" kern="1400" dirty="0">
                <a:ln>
                  <a:noFill/>
                </a:ln>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seemaparvezshaik@my.unt.edu</a:t>
            </a:r>
            <a:r>
              <a:rPr lang="en-US" sz="1900" b="1" kern="1400" dirty="0">
                <a:ln>
                  <a:noFill/>
                </a:ln>
                <a:effectLst/>
                <a:latin typeface="Calibri" panose="020F0502020204030204" pitchFamily="34" charset="0"/>
                <a:cs typeface="Calibri" panose="020F0502020204030204" pitchFamily="34" charset="0"/>
              </a:rPr>
              <a:t> )</a:t>
            </a:r>
            <a:br>
              <a:rPr lang="en-US" sz="1900" b="1" kern="1400" dirty="0">
                <a:ln>
                  <a:noFill/>
                </a:ln>
                <a:effectLst/>
                <a:latin typeface="Calibri" panose="020F0502020204030204" pitchFamily="34" charset="0"/>
                <a:cs typeface="Calibri" panose="020F0502020204030204" pitchFamily="34" charset="0"/>
              </a:rPr>
            </a:br>
            <a:r>
              <a:rPr lang="en-US" sz="1900" b="1" kern="1400" dirty="0">
                <a:ln>
                  <a:noFill/>
                </a:ln>
                <a:effectLst/>
                <a:latin typeface="Calibri" panose="020F0502020204030204" pitchFamily="34" charset="0"/>
                <a:cs typeface="Calibri" panose="020F0502020204030204" pitchFamily="34" charset="0"/>
              </a:rPr>
              <a:t>Sai Anjali Potula , (</a:t>
            </a:r>
            <a:r>
              <a:rPr lang="en-US" sz="1900" b="1" kern="1400" dirty="0">
                <a:ln>
                  <a:noFill/>
                </a:ln>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saianjalipotula@my.unt.edu</a:t>
            </a:r>
            <a:r>
              <a:rPr lang="en-US" sz="1900" b="1" kern="1400" dirty="0">
                <a:ln>
                  <a:noFill/>
                </a:ln>
                <a:effectLst/>
                <a:latin typeface="Calibri" panose="020F0502020204030204" pitchFamily="34" charset="0"/>
                <a:cs typeface="Calibri" panose="020F0502020204030204" pitchFamily="34" charset="0"/>
              </a:rPr>
              <a:t>)</a:t>
            </a:r>
          </a:p>
          <a:p>
            <a:pPr marL="0" marR="0" indent="0" algn="l">
              <a:lnSpc>
                <a:spcPct val="113000"/>
              </a:lnSpc>
              <a:spcBef>
                <a:spcPts val="0"/>
              </a:spcBef>
              <a:spcAft>
                <a:spcPts val="0"/>
              </a:spcAft>
            </a:pPr>
            <a:r>
              <a:rPr lang="en-US" sz="1900" b="1" kern="1400" dirty="0">
                <a:ln>
                  <a:noFill/>
                </a:ln>
                <a:effectLst/>
                <a:latin typeface="Calibri" panose="020F0502020204030204" pitchFamily="34" charset="0"/>
                <a:cs typeface="Calibri" panose="020F0502020204030204" pitchFamily="34" charset="0"/>
              </a:rPr>
              <a:t>Vishnu Manoj </a:t>
            </a:r>
            <a:r>
              <a:rPr lang="en-US" sz="1900" b="1" kern="1400" dirty="0" err="1">
                <a:ln>
                  <a:noFill/>
                </a:ln>
                <a:effectLst/>
                <a:latin typeface="Calibri" panose="020F0502020204030204" pitchFamily="34" charset="0"/>
                <a:cs typeface="Calibri" panose="020F0502020204030204" pitchFamily="34" charset="0"/>
              </a:rPr>
              <a:t>Deepala</a:t>
            </a:r>
            <a:r>
              <a:rPr lang="en-US" sz="1900" b="1" kern="1400" dirty="0">
                <a:ln>
                  <a:noFill/>
                </a:ln>
                <a:effectLst/>
                <a:latin typeface="Calibri" panose="020F0502020204030204" pitchFamily="34" charset="0"/>
                <a:cs typeface="Calibri" panose="020F0502020204030204" pitchFamily="34" charset="0"/>
              </a:rPr>
              <a:t> ,(</a:t>
            </a:r>
            <a:r>
              <a:rPr lang="en-US" sz="1900" b="1" u="none" strike="noStrike" kern="1400" dirty="0">
                <a:ln>
                  <a:noFill/>
                </a:ln>
                <a:effectLst/>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vishnumanojdeepala@my.unt.edu</a:t>
            </a:r>
            <a:r>
              <a:rPr lang="en-US" sz="1900" b="1" kern="1400" dirty="0">
                <a:ln>
                  <a:noFill/>
                </a:ln>
                <a:effectLst/>
                <a:latin typeface="Calibri" panose="020F0502020204030204" pitchFamily="34" charset="0"/>
                <a:cs typeface="Calibri" panose="020F0502020204030204" pitchFamily="34" charset="0"/>
              </a:rPr>
              <a:t> )</a:t>
            </a:r>
            <a:br>
              <a:rPr lang="en-US" sz="1800" b="1" kern="1400" dirty="0">
                <a:ln>
                  <a:noFill/>
                </a:ln>
                <a:effectLst/>
                <a:latin typeface="Times New Roman" panose="02020603050405020304" pitchFamily="18" charset="0"/>
              </a:rPr>
            </a:br>
            <a:endParaRPr lang="en-US" sz="1800" b="1" kern="1400" dirty="0">
              <a:ln>
                <a:noFill/>
              </a:ln>
              <a:effectLst/>
              <a:latin typeface="Agency FB" panose="020B0503020202020204" pitchFamily="34" charset="0"/>
            </a:endParaRPr>
          </a:p>
          <a:p>
            <a:pPr marL="0" marR="0" indent="0" algn="l">
              <a:spcBef>
                <a:spcPts val="0"/>
              </a:spcBef>
              <a:spcAft>
                <a:spcPts val="0"/>
              </a:spcAft>
            </a:pPr>
            <a:r>
              <a:rPr lang="en-US" sz="1800" kern="1400" dirty="0">
                <a:ln>
                  <a:noFill/>
                </a:ln>
                <a:solidFill>
                  <a:srgbClr val="000000"/>
                </a:solidFill>
                <a:effectLst/>
                <a:latin typeface="Times New Roman" panose="02020603050405020304" pitchFamily="18" charset="0"/>
              </a:rPr>
              <a:t> </a:t>
            </a:r>
          </a:p>
          <a:p>
            <a:endParaRPr lang="en-US" sz="2400" dirty="0">
              <a:solidFill>
                <a:schemeClr val="tx1">
                  <a:lumMod val="85000"/>
                  <a:lumOff val="15000"/>
                </a:schemeClr>
              </a:solidFill>
            </a:endParaRPr>
          </a:p>
        </p:txBody>
      </p:sp>
      <p:grpSp>
        <p:nvGrpSpPr>
          <p:cNvPr id="4" name="Group 2">
            <a:extLst>
              <a:ext uri="{FF2B5EF4-FFF2-40B4-BE49-F238E27FC236}">
                <a16:creationId xmlns:a16="http://schemas.microsoft.com/office/drawing/2014/main" id="{5E814698-4AB9-4DD4-9C5E-A18EC1CFD6D9}"/>
              </a:ext>
            </a:extLst>
          </p:cNvPr>
          <p:cNvGrpSpPr>
            <a:grpSpLocks/>
          </p:cNvGrpSpPr>
          <p:nvPr/>
        </p:nvGrpSpPr>
        <p:grpSpPr bwMode="auto">
          <a:xfrm>
            <a:off x="159798" y="2978374"/>
            <a:ext cx="5703317" cy="2542137"/>
            <a:chOff x="108985050" y="109270800"/>
            <a:chExt cx="4629150" cy="2743200"/>
          </a:xfrm>
        </p:grpSpPr>
        <p:sp>
          <p:nvSpPr>
            <p:cNvPr id="6" name="Rectangle 3" hidden="1">
              <a:extLst>
                <a:ext uri="{FF2B5EF4-FFF2-40B4-BE49-F238E27FC236}">
                  <a16:creationId xmlns:a16="http://schemas.microsoft.com/office/drawing/2014/main" id="{5AF3FE23-5D7D-4A47-8D3D-6874BF369865}"/>
                </a:ext>
              </a:extLst>
            </p:cNvPr>
            <p:cNvSpPr>
              <a:spLocks noChangeArrowheads="1"/>
            </p:cNvSpPr>
            <p:nvPr/>
          </p:nvSpPr>
          <p:spPr bwMode="auto">
            <a:xfrm>
              <a:off x="108985050" y="109270800"/>
              <a:ext cx="4629150" cy="274320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6576" tIns="36576" rIns="36576" bIns="36576" numCol="1" anchor="t" anchorCtr="0" compatLnSpc="1">
              <a:prstTxWarp prst="textNoShape">
                <a:avLst/>
              </a:prstTxWarp>
            </a:bodyPr>
            <a:lstStyle/>
            <a:p>
              <a:endParaRPr lang="en-US"/>
            </a:p>
          </p:txBody>
        </p:sp>
        <p:pic>
          <p:nvPicPr>
            <p:cNvPr id="1028" name="Picture 4">
              <a:extLst>
                <a:ext uri="{FF2B5EF4-FFF2-40B4-BE49-F238E27FC236}">
                  <a16:creationId xmlns:a16="http://schemas.microsoft.com/office/drawing/2014/main" id="{37470847-11C6-4E15-86AC-9A8D7BD6D0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12498" b="12498"/>
            <a:stretch>
              <a:fillRect/>
            </a:stretch>
          </p:blipFill>
          <p:spPr bwMode="auto">
            <a:xfrm>
              <a:off x="108985050" y="109275499"/>
              <a:ext cx="4629150" cy="2733801"/>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0"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gr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5219-2149-48DA-A413-ED33532371BA}"/>
              </a:ext>
            </a:extLst>
          </p:cNvPr>
          <p:cNvSpPr>
            <a:spLocks noGrp="1"/>
          </p:cNvSpPr>
          <p:nvPr>
            <p:ph type="title"/>
          </p:nvPr>
        </p:nvSpPr>
        <p:spPr/>
        <p:txBody>
          <a:bodyPr/>
          <a:lstStyle/>
          <a:p>
            <a:r>
              <a:rPr lang="en-IN" dirty="0"/>
              <a:t>Decision tree classifier</a:t>
            </a:r>
          </a:p>
        </p:txBody>
      </p:sp>
      <p:sp>
        <p:nvSpPr>
          <p:cNvPr id="3" name="Content Placeholder 2">
            <a:extLst>
              <a:ext uri="{FF2B5EF4-FFF2-40B4-BE49-F238E27FC236}">
                <a16:creationId xmlns:a16="http://schemas.microsoft.com/office/drawing/2014/main" id="{93FDB049-CD22-4309-8FC2-FF3C10B4A7A0}"/>
              </a:ext>
            </a:extLst>
          </p:cNvPr>
          <p:cNvSpPr>
            <a:spLocks noGrp="1"/>
          </p:cNvSpPr>
          <p:nvPr>
            <p:ph sz="half" idx="1"/>
          </p:nvPr>
        </p:nvSpPr>
        <p:spPr>
          <a:xfrm>
            <a:off x="1447330" y="1864194"/>
            <a:ext cx="7643404" cy="3595279"/>
          </a:xfrm>
        </p:spPr>
        <p:txBody>
          <a:bodyPr/>
          <a:lstStyle/>
          <a:p>
            <a:pPr marL="0" indent="0">
              <a:buNone/>
            </a:pPr>
            <a:r>
              <a:rPr lang="en-IN" dirty="0">
                <a:latin typeface="Times New Roman" panose="02020603050405020304" pitchFamily="18" charset="0"/>
                <a:cs typeface="Times New Roman" panose="02020603050405020304" pitchFamily="18" charset="0"/>
              </a:rPr>
              <a:t>Data set: labeled_data.csv</a:t>
            </a:r>
          </a:p>
          <a:p>
            <a:pPr marL="0" indent="0">
              <a:buNone/>
            </a:pPr>
            <a:endParaRPr lang="en-IN" dirty="0"/>
          </a:p>
        </p:txBody>
      </p:sp>
      <p:pic>
        <p:nvPicPr>
          <p:cNvPr id="6" name="Picture 5">
            <a:extLst>
              <a:ext uri="{FF2B5EF4-FFF2-40B4-BE49-F238E27FC236}">
                <a16:creationId xmlns:a16="http://schemas.microsoft.com/office/drawing/2014/main" id="{BB962B31-210E-4DBD-991D-A2A89C29BDAD}"/>
              </a:ext>
            </a:extLst>
          </p:cNvPr>
          <p:cNvPicPr>
            <a:picLocks noChangeAspect="1"/>
          </p:cNvPicPr>
          <p:nvPr/>
        </p:nvPicPr>
        <p:blipFill>
          <a:blip r:embed="rId2"/>
          <a:stretch>
            <a:fillRect/>
          </a:stretch>
        </p:blipFill>
        <p:spPr>
          <a:xfrm>
            <a:off x="1518082" y="2308194"/>
            <a:ext cx="9673792" cy="3268693"/>
          </a:xfrm>
          <a:prstGeom prst="rect">
            <a:avLst/>
          </a:prstGeom>
        </p:spPr>
      </p:pic>
    </p:spTree>
    <p:extLst>
      <p:ext uri="{BB962C8B-B14F-4D97-AF65-F5344CB8AC3E}">
        <p14:creationId xmlns:p14="http://schemas.microsoft.com/office/powerpoint/2010/main" val="112891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BA8BD-55DE-407F-BE4E-53175540D0E8}"/>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5BE4FAF5-8E33-4327-AA71-50EECFD686A5}"/>
              </a:ext>
            </a:extLst>
          </p:cNvPr>
          <p:cNvSpPr>
            <a:spLocks noGrp="1"/>
          </p:cNvSpPr>
          <p:nvPr>
            <p:ph sz="half" idx="1"/>
          </p:nvPr>
        </p:nvSpPr>
        <p:spPr>
          <a:xfrm>
            <a:off x="1447331" y="1864194"/>
            <a:ext cx="8469026" cy="3595279"/>
          </a:xfrm>
        </p:spPr>
        <p:txBody>
          <a:bodyPr/>
          <a:lstStyle/>
          <a:p>
            <a:pPr marL="0" indent="0">
              <a:buNone/>
            </a:pPr>
            <a:r>
              <a:rPr lang="en-IN" dirty="0">
                <a:latin typeface="Times New Roman" panose="02020603050405020304" pitchFamily="18" charset="0"/>
                <a:cs typeface="Times New Roman" panose="02020603050405020304" pitchFamily="18" charset="0"/>
              </a:rPr>
              <a:t>Data set: test1.csv</a:t>
            </a:r>
          </a:p>
          <a:p>
            <a:pPr marL="0" indent="0">
              <a:buNone/>
            </a:pPr>
            <a:endParaRPr lang="en-IN" dirty="0"/>
          </a:p>
        </p:txBody>
      </p:sp>
      <p:pic>
        <p:nvPicPr>
          <p:cNvPr id="6" name="Picture 5">
            <a:extLst>
              <a:ext uri="{FF2B5EF4-FFF2-40B4-BE49-F238E27FC236}">
                <a16:creationId xmlns:a16="http://schemas.microsoft.com/office/drawing/2014/main" id="{1BFB81AA-BFF2-4A3B-917E-65F90BA4545A}"/>
              </a:ext>
            </a:extLst>
          </p:cNvPr>
          <p:cNvPicPr>
            <a:picLocks noChangeAspect="1"/>
          </p:cNvPicPr>
          <p:nvPr/>
        </p:nvPicPr>
        <p:blipFill>
          <a:blip r:embed="rId2"/>
          <a:stretch>
            <a:fillRect/>
          </a:stretch>
        </p:blipFill>
        <p:spPr>
          <a:xfrm>
            <a:off x="1447331" y="2238270"/>
            <a:ext cx="8744782" cy="3619697"/>
          </a:xfrm>
          <a:prstGeom prst="rect">
            <a:avLst/>
          </a:prstGeom>
        </p:spPr>
      </p:pic>
    </p:spTree>
    <p:extLst>
      <p:ext uri="{BB962C8B-B14F-4D97-AF65-F5344CB8AC3E}">
        <p14:creationId xmlns:p14="http://schemas.microsoft.com/office/powerpoint/2010/main" val="2169514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4969F-2AAA-4ED0-B6FF-98D5AD9489F0}"/>
              </a:ext>
            </a:extLst>
          </p:cNvPr>
          <p:cNvSpPr>
            <a:spLocks noGrp="1"/>
          </p:cNvSpPr>
          <p:nvPr>
            <p:ph type="title"/>
          </p:nvPr>
        </p:nvSpPr>
        <p:spPr/>
        <p:txBody>
          <a:bodyPr/>
          <a:lstStyle/>
          <a:p>
            <a:r>
              <a:rPr lang="en-IN" dirty="0"/>
              <a:t>Gradient boosting classifier</a:t>
            </a:r>
          </a:p>
        </p:txBody>
      </p:sp>
      <p:sp>
        <p:nvSpPr>
          <p:cNvPr id="3" name="Content Placeholder 2">
            <a:extLst>
              <a:ext uri="{FF2B5EF4-FFF2-40B4-BE49-F238E27FC236}">
                <a16:creationId xmlns:a16="http://schemas.microsoft.com/office/drawing/2014/main" id="{3F5B5A65-2EEB-433E-9A40-80131D263821}"/>
              </a:ext>
            </a:extLst>
          </p:cNvPr>
          <p:cNvSpPr>
            <a:spLocks noGrp="1"/>
          </p:cNvSpPr>
          <p:nvPr>
            <p:ph sz="half" idx="1"/>
          </p:nvPr>
        </p:nvSpPr>
        <p:spPr>
          <a:xfrm>
            <a:off x="1447330" y="1961966"/>
            <a:ext cx="9605635" cy="3497508"/>
          </a:xfrm>
        </p:spPr>
        <p:txBody>
          <a:bodyPr/>
          <a:lstStyle/>
          <a:p>
            <a:pPr marL="0" indent="0">
              <a:buNone/>
            </a:pPr>
            <a:r>
              <a:rPr lang="en-IN" dirty="0">
                <a:latin typeface="Times New Roman" panose="02020603050405020304" pitchFamily="18" charset="0"/>
                <a:cs typeface="Times New Roman" panose="02020603050405020304" pitchFamily="18" charset="0"/>
              </a:rPr>
              <a:t>Data set: labeled_data.csv</a:t>
            </a:r>
          </a:p>
          <a:p>
            <a:pPr marL="0" indent="0">
              <a:buNone/>
            </a:pPr>
            <a:endParaRPr lang="en-IN" dirty="0"/>
          </a:p>
          <a:p>
            <a:pPr marL="0" indent="0">
              <a:buNone/>
            </a:pPr>
            <a:endParaRPr lang="en-IN" dirty="0"/>
          </a:p>
        </p:txBody>
      </p:sp>
      <p:pic>
        <p:nvPicPr>
          <p:cNvPr id="8" name="Picture 7">
            <a:extLst>
              <a:ext uri="{FF2B5EF4-FFF2-40B4-BE49-F238E27FC236}">
                <a16:creationId xmlns:a16="http://schemas.microsoft.com/office/drawing/2014/main" id="{07D30AAA-A924-4B91-B2F2-BB02F6B65C56}"/>
              </a:ext>
            </a:extLst>
          </p:cNvPr>
          <p:cNvPicPr>
            <a:picLocks noChangeAspect="1"/>
          </p:cNvPicPr>
          <p:nvPr/>
        </p:nvPicPr>
        <p:blipFill>
          <a:blip r:embed="rId2"/>
          <a:stretch>
            <a:fillRect/>
          </a:stretch>
        </p:blipFill>
        <p:spPr>
          <a:xfrm>
            <a:off x="1544714" y="2352582"/>
            <a:ext cx="9504285" cy="3267167"/>
          </a:xfrm>
          <a:prstGeom prst="rect">
            <a:avLst/>
          </a:prstGeom>
        </p:spPr>
      </p:pic>
    </p:spTree>
    <p:extLst>
      <p:ext uri="{BB962C8B-B14F-4D97-AF65-F5344CB8AC3E}">
        <p14:creationId xmlns:p14="http://schemas.microsoft.com/office/powerpoint/2010/main" val="861144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C950-0E0D-40AE-BD2B-417FD8FEC499}"/>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D515B2E6-85DD-4220-9354-249FE20629ED}"/>
              </a:ext>
            </a:extLst>
          </p:cNvPr>
          <p:cNvSpPr>
            <a:spLocks noGrp="1"/>
          </p:cNvSpPr>
          <p:nvPr>
            <p:ph sz="half" idx="1"/>
          </p:nvPr>
        </p:nvSpPr>
        <p:spPr>
          <a:xfrm>
            <a:off x="1447331" y="1864194"/>
            <a:ext cx="9605634" cy="3595279"/>
          </a:xfrm>
        </p:spPr>
        <p:txBody>
          <a:bodyPr/>
          <a:lstStyle/>
          <a:p>
            <a:pPr marL="0" indent="0">
              <a:buNone/>
            </a:pPr>
            <a:r>
              <a:rPr lang="en-IN" dirty="0">
                <a:latin typeface="Times New Roman" panose="02020603050405020304" pitchFamily="18" charset="0"/>
                <a:cs typeface="Times New Roman" panose="02020603050405020304" pitchFamily="18" charset="0"/>
              </a:rPr>
              <a:t>Data set: test1.csv</a:t>
            </a:r>
          </a:p>
          <a:p>
            <a:pPr marL="0" indent="0">
              <a:buNone/>
            </a:pPr>
            <a:endParaRPr lang="en-IN" dirty="0"/>
          </a:p>
        </p:txBody>
      </p:sp>
      <p:pic>
        <p:nvPicPr>
          <p:cNvPr id="6" name="Picture 5">
            <a:extLst>
              <a:ext uri="{FF2B5EF4-FFF2-40B4-BE49-F238E27FC236}">
                <a16:creationId xmlns:a16="http://schemas.microsoft.com/office/drawing/2014/main" id="{D840AEF1-8F04-4050-BD09-474FAA1EF91C}"/>
              </a:ext>
            </a:extLst>
          </p:cNvPr>
          <p:cNvPicPr>
            <a:picLocks noChangeAspect="1"/>
          </p:cNvPicPr>
          <p:nvPr/>
        </p:nvPicPr>
        <p:blipFill>
          <a:blip r:embed="rId2"/>
          <a:stretch>
            <a:fillRect/>
          </a:stretch>
        </p:blipFill>
        <p:spPr>
          <a:xfrm>
            <a:off x="1526959" y="2343705"/>
            <a:ext cx="9450603" cy="3138579"/>
          </a:xfrm>
          <a:prstGeom prst="rect">
            <a:avLst/>
          </a:prstGeom>
        </p:spPr>
      </p:pic>
    </p:spTree>
    <p:extLst>
      <p:ext uri="{BB962C8B-B14F-4D97-AF65-F5344CB8AC3E}">
        <p14:creationId xmlns:p14="http://schemas.microsoft.com/office/powerpoint/2010/main" val="3360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5D47-A921-423C-9339-A57C3C6C2B4B}"/>
              </a:ext>
            </a:extLst>
          </p:cNvPr>
          <p:cNvSpPr>
            <a:spLocks noGrp="1"/>
          </p:cNvSpPr>
          <p:nvPr>
            <p:ph type="title"/>
          </p:nvPr>
        </p:nvSpPr>
        <p:spPr/>
        <p:txBody>
          <a:bodyPr/>
          <a:lstStyle/>
          <a:p>
            <a:r>
              <a:rPr lang="en-IN" dirty="0"/>
              <a:t>Graph Model</a:t>
            </a:r>
          </a:p>
        </p:txBody>
      </p:sp>
      <p:sp>
        <p:nvSpPr>
          <p:cNvPr id="3" name="Content Placeholder 2">
            <a:extLst>
              <a:ext uri="{FF2B5EF4-FFF2-40B4-BE49-F238E27FC236}">
                <a16:creationId xmlns:a16="http://schemas.microsoft.com/office/drawing/2014/main" id="{32190157-E3E6-4585-B7F5-9502DA286B23}"/>
              </a:ext>
            </a:extLst>
          </p:cNvPr>
          <p:cNvSpPr>
            <a:spLocks noGrp="1"/>
          </p:cNvSpPr>
          <p:nvPr>
            <p:ph sz="half" idx="1"/>
          </p:nvPr>
        </p:nvSpPr>
        <p:spPr/>
        <p:txBody>
          <a:bodyPr/>
          <a:lstStyle/>
          <a:p>
            <a:pPr marL="0" indent="0">
              <a:buNone/>
            </a:pPr>
            <a:r>
              <a:rPr lang="en-IN" dirty="0">
                <a:latin typeface="Times New Roman" panose="02020603050405020304" pitchFamily="18" charset="0"/>
                <a:cs typeface="Times New Roman" panose="02020603050405020304" pitchFamily="18" charset="0"/>
              </a:rPr>
              <a:t>Data Set: labeled_data.csv </a:t>
            </a:r>
          </a:p>
          <a:p>
            <a:pPr marL="0" indent="0">
              <a:buNone/>
            </a:pPr>
            <a:endParaRPr lang="en-IN" dirty="0"/>
          </a:p>
        </p:txBody>
      </p:sp>
      <p:sp>
        <p:nvSpPr>
          <p:cNvPr id="4" name="Content Placeholder 3">
            <a:extLst>
              <a:ext uri="{FF2B5EF4-FFF2-40B4-BE49-F238E27FC236}">
                <a16:creationId xmlns:a16="http://schemas.microsoft.com/office/drawing/2014/main" id="{AD3DC19F-6090-4ACE-8DEF-9FCDB217E0EA}"/>
              </a:ext>
            </a:extLst>
          </p:cNvPr>
          <p:cNvSpPr>
            <a:spLocks noGrp="1"/>
          </p:cNvSpPr>
          <p:nvPr>
            <p:ph sz="half" idx="2"/>
          </p:nvPr>
        </p:nvSpPr>
        <p:spPr/>
        <p:txBody>
          <a:bodyPr/>
          <a:lstStyle/>
          <a:p>
            <a:pPr marL="0" indent="0">
              <a:buNone/>
            </a:pPr>
            <a:r>
              <a:rPr lang="en-IN" dirty="0">
                <a:latin typeface="Times New Roman" panose="02020603050405020304" pitchFamily="18" charset="0"/>
                <a:cs typeface="Times New Roman" panose="02020603050405020304" pitchFamily="18" charset="0"/>
              </a:rPr>
              <a:t>Data Set: test1.csv</a:t>
            </a:r>
          </a:p>
          <a:p>
            <a:pPr marL="0" indent="0">
              <a:buNone/>
            </a:pPr>
            <a:endParaRPr lang="en-IN" dirty="0"/>
          </a:p>
        </p:txBody>
      </p:sp>
      <p:pic>
        <p:nvPicPr>
          <p:cNvPr id="6" name="Picture 5">
            <a:extLst>
              <a:ext uri="{FF2B5EF4-FFF2-40B4-BE49-F238E27FC236}">
                <a16:creationId xmlns:a16="http://schemas.microsoft.com/office/drawing/2014/main" id="{2C3444B5-7455-48DC-AEEB-0047F08CDC49}"/>
              </a:ext>
            </a:extLst>
          </p:cNvPr>
          <p:cNvPicPr>
            <a:picLocks noChangeAspect="1"/>
          </p:cNvPicPr>
          <p:nvPr/>
        </p:nvPicPr>
        <p:blipFill>
          <a:blip r:embed="rId2"/>
          <a:stretch>
            <a:fillRect/>
          </a:stretch>
        </p:blipFill>
        <p:spPr>
          <a:xfrm>
            <a:off x="1544715" y="2565647"/>
            <a:ext cx="3542190" cy="3133818"/>
          </a:xfrm>
          <a:prstGeom prst="rect">
            <a:avLst/>
          </a:prstGeom>
        </p:spPr>
      </p:pic>
      <p:pic>
        <p:nvPicPr>
          <p:cNvPr id="8" name="Picture 7">
            <a:extLst>
              <a:ext uri="{FF2B5EF4-FFF2-40B4-BE49-F238E27FC236}">
                <a16:creationId xmlns:a16="http://schemas.microsoft.com/office/drawing/2014/main" id="{AB088D0A-633F-47BC-87DD-4A6AFF60429A}"/>
              </a:ext>
            </a:extLst>
          </p:cNvPr>
          <p:cNvPicPr>
            <a:picLocks noChangeAspect="1"/>
          </p:cNvPicPr>
          <p:nvPr/>
        </p:nvPicPr>
        <p:blipFill>
          <a:blip r:embed="rId3"/>
          <a:stretch>
            <a:fillRect/>
          </a:stretch>
        </p:blipFill>
        <p:spPr>
          <a:xfrm>
            <a:off x="6413771" y="2565647"/>
            <a:ext cx="4505763" cy="3046975"/>
          </a:xfrm>
          <a:prstGeom prst="rect">
            <a:avLst/>
          </a:prstGeom>
        </p:spPr>
      </p:pic>
    </p:spTree>
    <p:extLst>
      <p:ext uri="{BB962C8B-B14F-4D97-AF65-F5344CB8AC3E}">
        <p14:creationId xmlns:p14="http://schemas.microsoft.com/office/powerpoint/2010/main" val="2448557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E4B3-E28B-4036-A048-E314C4D63DB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7D59934-4D96-488A-9C59-82B4CD59652F}"/>
              </a:ext>
            </a:extLst>
          </p:cNvPr>
          <p:cNvSpPr>
            <a:spLocks noGrp="1"/>
          </p:cNvSpPr>
          <p:nvPr>
            <p:ph sz="half" idx="1"/>
          </p:nvPr>
        </p:nvSpPr>
        <p:spPr>
          <a:xfrm>
            <a:off x="1447331" y="2010878"/>
            <a:ext cx="9605634" cy="3448595"/>
          </a:xfrm>
        </p:spPr>
        <p:txBody>
          <a:bodyPr/>
          <a:lstStyle/>
          <a:p>
            <a:pPr marL="0" indent="0">
              <a:buNone/>
            </a:pPr>
            <a:r>
              <a:rPr lang="en-IN" sz="1800" dirty="0">
                <a:effectLst/>
                <a:latin typeface="Times New Roman" panose="02020603050405020304" pitchFamily="18" charset="0"/>
                <a:ea typeface="Times New Roman" panose="02020603050405020304" pitchFamily="18" charset="0"/>
              </a:rPr>
              <a:t>Among all the algorithms gradient boosting has the highest accuracy. Random forest is not chosen as the highest accuracy algorithm because while splitting subset of features are chosen randomly and hence accuracy may vary.</a:t>
            </a:r>
            <a:endParaRPr lang="en-IN" dirty="0"/>
          </a:p>
        </p:txBody>
      </p:sp>
    </p:spTree>
    <p:extLst>
      <p:ext uri="{BB962C8B-B14F-4D97-AF65-F5344CB8AC3E}">
        <p14:creationId xmlns:p14="http://schemas.microsoft.com/office/powerpoint/2010/main" val="1987168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FD01-D2BD-407D-AABE-16EEBAB7A688}"/>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17389876-E774-4D4B-A07B-268B21CE12BA}"/>
              </a:ext>
            </a:extLst>
          </p:cNvPr>
          <p:cNvSpPr>
            <a:spLocks noGrp="1"/>
          </p:cNvSpPr>
          <p:nvPr>
            <p:ph sz="half" idx="1"/>
          </p:nvPr>
        </p:nvSpPr>
        <p:spPr>
          <a:xfrm>
            <a:off x="1447331" y="2010878"/>
            <a:ext cx="9605634" cy="3448595"/>
          </a:xfrm>
        </p:spPr>
        <p:txBody>
          <a:bodyPr>
            <a:normAutofit/>
          </a:bodyPr>
          <a:lstStyle/>
          <a:p>
            <a:pPr marL="0" indent="0" algn="ctr">
              <a:buNone/>
            </a:pPr>
            <a:r>
              <a:rPr lang="en-IN" sz="5400" dirty="0"/>
              <a:t>THANK YOU..!!!</a:t>
            </a:r>
          </a:p>
        </p:txBody>
      </p:sp>
    </p:spTree>
    <p:extLst>
      <p:ext uri="{BB962C8B-B14F-4D97-AF65-F5344CB8AC3E}">
        <p14:creationId xmlns:p14="http://schemas.microsoft.com/office/powerpoint/2010/main" val="4271980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D3BD-274E-4F56-BECF-430E2855A5CA}"/>
              </a:ext>
            </a:extLst>
          </p:cNvPr>
          <p:cNvSpPr>
            <a:spLocks noGrp="1"/>
          </p:cNvSpPr>
          <p:nvPr>
            <p:ph type="title"/>
          </p:nvPr>
        </p:nvSpPr>
        <p:spPr/>
        <p:txBody>
          <a:bodyPr/>
          <a:lstStyle/>
          <a:p>
            <a:r>
              <a:rPr lang="en-IN" dirty="0"/>
              <a:t>Project objective </a:t>
            </a:r>
          </a:p>
        </p:txBody>
      </p:sp>
      <p:sp>
        <p:nvSpPr>
          <p:cNvPr id="3" name="Content Placeholder 2">
            <a:extLst>
              <a:ext uri="{FF2B5EF4-FFF2-40B4-BE49-F238E27FC236}">
                <a16:creationId xmlns:a16="http://schemas.microsoft.com/office/drawing/2014/main" id="{3BCD2615-EC0B-41C9-B3FF-BF09E80B893D}"/>
              </a:ext>
            </a:extLst>
          </p:cNvPr>
          <p:cNvSpPr>
            <a:spLocks noGrp="1"/>
          </p:cNvSpPr>
          <p:nvPr>
            <p:ph idx="1"/>
          </p:nvPr>
        </p:nvSpPr>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We will concentrate on three goals in this project:</a:t>
            </a:r>
          </a:p>
          <a:p>
            <a:r>
              <a:rPr lang="en-US" dirty="0">
                <a:latin typeface="Times New Roman" panose="02020603050405020304" pitchFamily="18" charset="0"/>
                <a:cs typeface="Times New Roman" panose="02020603050405020304" pitchFamily="18" charset="0"/>
              </a:rPr>
              <a:t>To build a hate-speech detection algorithm, we'll use Python-based NLP machine learning approaches. Machine learning is the process of teaching machines to do specified tasks through the use of data.</a:t>
            </a:r>
          </a:p>
          <a:p>
            <a:r>
              <a:rPr lang="en-US" dirty="0">
                <a:latin typeface="Times New Roman" panose="02020603050405020304" pitchFamily="18" charset="0"/>
                <a:cs typeface="Times New Roman" panose="02020603050405020304" pitchFamily="18" charset="0"/>
              </a:rPr>
              <a:t>We'll use data from Kaggle in this case.</a:t>
            </a:r>
          </a:p>
          <a:p>
            <a:r>
              <a:rPr lang="en-US" dirty="0">
                <a:latin typeface="Times New Roman" panose="02020603050405020304" pitchFamily="18" charset="0"/>
                <a:cs typeface="Times New Roman" panose="02020603050405020304" pitchFamily="18" charset="0"/>
              </a:rPr>
              <a:t>Then, using an NLP (Natural Language Processing) technique called </a:t>
            </a:r>
            <a:r>
              <a:rPr lang="en-US" dirty="0" err="1">
                <a:latin typeface="Times New Roman" panose="02020603050405020304" pitchFamily="18" charset="0"/>
                <a:cs typeface="Times New Roman" panose="02020603050405020304" pitchFamily="18" charset="0"/>
              </a:rPr>
              <a:t>Tf-Idf</a:t>
            </a:r>
            <a:r>
              <a:rPr lang="en-US" dirty="0">
                <a:latin typeface="Times New Roman" panose="02020603050405020304" pitchFamily="18" charset="0"/>
                <a:cs typeface="Times New Roman" panose="02020603050405020304" pitchFamily="18" charset="0"/>
              </a:rPr>
              <a:t> vectorization, we'll extract phrases that reflect the prominence of hate speech.</a:t>
            </a:r>
          </a:p>
          <a:p>
            <a:r>
              <a:rPr lang="en-US" dirty="0">
                <a:latin typeface="Times New Roman" panose="02020603050405020304" pitchFamily="18" charset="0"/>
                <a:cs typeface="Times New Roman" panose="02020603050405020304" pitchFamily="18" charset="0"/>
              </a:rPr>
              <a:t>Finally, using a machine learning approach such as decision trees, random forest, gradient boosting approaches, train the computer to recognize hate speech using the cleaned data.</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96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79D3-9209-48BA-B003-0E542A83C164}"/>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8EFEA171-E77A-496D-AB8E-C1F3846E1009}"/>
              </a:ext>
            </a:extLst>
          </p:cNvPr>
          <p:cNvSpPr>
            <a:spLocks noGrp="1"/>
          </p:cNvSpPr>
          <p:nvPr>
            <p:ph idx="1"/>
          </p:nvPr>
        </p:nvSpPr>
        <p:spPr/>
        <p:txBody>
          <a:bodyPr>
            <a:normAutofit/>
          </a:bodyPr>
          <a:lstStyle/>
          <a:p>
            <a:pPr marL="0" indent="0">
              <a:buNone/>
            </a:pPr>
            <a:r>
              <a:rPr lang="en-US" sz="1900" dirty="0">
                <a:latin typeface="Times New Roman" panose="02020603050405020304" pitchFamily="18" charset="0"/>
                <a:cs typeface="Times New Roman" panose="02020603050405020304" pitchFamily="18" charset="0"/>
              </a:rPr>
              <a:t>This section explains the proposed system which we have employed to classify tweets into three different classes namely, “hate speech, offensive speech, and neither hate speech nor offensive speech” by using TF-IDF vectorization technique and Machine Learning Algorithms like Decision Tree, Random Forest and Gradient Boosting</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51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
            <a:extLst>
              <a:ext uri="{FF2B5EF4-FFF2-40B4-BE49-F238E27FC236}">
                <a16:creationId xmlns:a16="http://schemas.microsoft.com/office/drawing/2014/main" id="{6EEFEEE1-2661-4E92-AAB8-286C044DE05A}"/>
              </a:ext>
            </a:extLst>
          </p:cNvPr>
          <p:cNvSpPr>
            <a:spLocks noGrp="1"/>
          </p:cNvSpPr>
          <p:nvPr>
            <p:ph type="title"/>
          </p:nvPr>
        </p:nvSpPr>
        <p:spPr/>
        <p:txBody>
          <a:bodyPr/>
          <a:lstStyle/>
          <a:p>
            <a:r>
              <a:rPr lang="en-US" sz="1800" b="1" dirty="0">
                <a:solidFill>
                  <a:srgbClr val="000000"/>
                </a:solidFill>
                <a:latin typeface="Times New Roman" panose="02020603050405020304" pitchFamily="18" charset="0"/>
              </a:rPr>
              <a:t>System Architecture</a:t>
            </a:r>
            <a:r>
              <a:rPr lang="en-US" sz="1800" b="1" i="0" u="none" strike="noStrike" dirty="0">
                <a:solidFill>
                  <a:srgbClr val="000000"/>
                </a:solidFill>
                <a:effectLst/>
                <a:latin typeface="Times New Roman" panose="02020603050405020304" pitchFamily="18" charset="0"/>
              </a:rPr>
              <a:t>:</a:t>
            </a:r>
            <a:endParaRPr lang="en-US" dirty="0"/>
          </a:p>
        </p:txBody>
      </p:sp>
      <p:sp>
        <p:nvSpPr>
          <p:cNvPr id="75" name="Content Placeholder 3">
            <a:extLst>
              <a:ext uri="{FF2B5EF4-FFF2-40B4-BE49-F238E27FC236}">
                <a16:creationId xmlns:a16="http://schemas.microsoft.com/office/drawing/2014/main" id="{CC776809-4C2A-4545-B28B-A33D39976A15}"/>
              </a:ext>
            </a:extLst>
          </p:cNvPr>
          <p:cNvSpPr>
            <a:spLocks noGrp="1"/>
          </p:cNvSpPr>
          <p:nvPr>
            <p:ph sz="half" idx="1"/>
          </p:nvPr>
        </p:nvSpPr>
        <p:spPr>
          <a:xfrm>
            <a:off x="5486400" y="1979720"/>
            <a:ext cx="6462944" cy="3889373"/>
          </a:xfrm>
        </p:spPr>
        <p:txBody>
          <a:bodyPr>
            <a:normAutofit/>
          </a:bodyPr>
          <a:lstStyle/>
          <a:p>
            <a:pPr algn="l"/>
            <a:r>
              <a:rPr lang="en-US" sz="1900" b="0" i="0" dirty="0">
                <a:solidFill>
                  <a:schemeClr val="tx1"/>
                </a:solidFill>
                <a:effectLst/>
                <a:latin typeface="Times New Roman" panose="02020603050405020304" pitchFamily="18" charset="0"/>
                <a:cs typeface="Times New Roman" panose="02020603050405020304" pitchFamily="18" charset="0"/>
              </a:rPr>
              <a:t>This section describes the proposed mechanism for categorizing tweets into three categories "hate    speech," "offensive but not hate speech," and “ neither hate speech nor offensive speech." </a:t>
            </a:r>
          </a:p>
          <a:p>
            <a:pPr algn="l"/>
            <a:r>
              <a:rPr lang="en-US" sz="1900" b="0" i="0" dirty="0">
                <a:solidFill>
                  <a:schemeClr val="tx1"/>
                </a:solidFill>
                <a:effectLst/>
                <a:latin typeface="Times New Roman" panose="02020603050405020304" pitchFamily="18" charset="0"/>
                <a:cs typeface="Times New Roman" panose="02020603050405020304" pitchFamily="18" charset="0"/>
              </a:rPr>
              <a:t>Data gathering, </a:t>
            </a:r>
            <a:r>
              <a:rPr lang="en-US" sz="1900" b="0" i="0" dirty="0">
                <a:solidFill>
                  <a:srgbClr val="252525"/>
                </a:solidFill>
                <a:effectLst/>
                <a:latin typeface="Times New Roman" panose="02020603050405020304" pitchFamily="18" charset="0"/>
                <a:cs typeface="Times New Roman" panose="02020603050405020304" pitchFamily="18" charset="0"/>
              </a:rPr>
              <a:t>data preprocessing, feature engineering, data  splitting, classification model </a:t>
            </a:r>
            <a:r>
              <a:rPr lang="en-US" sz="1900" b="0" i="0" dirty="0">
                <a:solidFill>
                  <a:schemeClr val="tx1"/>
                </a:solidFill>
                <a:effectLst/>
                <a:latin typeface="Times New Roman" panose="02020603050405020304" pitchFamily="18" charset="0"/>
                <a:cs typeface="Times New Roman" panose="02020603050405020304" pitchFamily="18" charset="0"/>
              </a:rPr>
              <a:t>creation,  and classification model evaluation are all part of   the study technique, as depicted in this diagram. </a:t>
            </a:r>
          </a:p>
          <a:p>
            <a:pPr algn="l"/>
            <a:r>
              <a:rPr lang="en-US" sz="1900" b="0" i="0" dirty="0">
                <a:solidFill>
                  <a:schemeClr val="tx1"/>
                </a:solidFill>
                <a:effectLst/>
                <a:latin typeface="Times New Roman" panose="02020603050405020304" pitchFamily="18" charset="0"/>
                <a:cs typeface="Times New Roman" panose="02020603050405020304" pitchFamily="18" charset="0"/>
              </a:rPr>
              <a:t>In the next sections, we'll go through each step in  great depth.</a:t>
            </a:r>
          </a:p>
          <a:p>
            <a:endParaRPr lang="en-US" sz="1900" dirty="0">
              <a:latin typeface="Times New Roman" panose="02020603050405020304" pitchFamily="18" charset="0"/>
              <a:cs typeface="Times New Roman" panose="02020603050405020304" pitchFamily="18" charset="0"/>
            </a:endParaRPr>
          </a:p>
        </p:txBody>
      </p:sp>
      <p:pic>
        <p:nvPicPr>
          <p:cNvPr id="2052" name="Picture 4" descr="Diagram&#10;&#10;Description automatically generated">
            <a:extLst>
              <a:ext uri="{FF2B5EF4-FFF2-40B4-BE49-F238E27FC236}">
                <a16:creationId xmlns:a16="http://schemas.microsoft.com/office/drawing/2014/main" id="{303BCF4C-37D3-48CC-8D9D-DEC5A399B9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64964" y="2120900"/>
            <a:ext cx="3904367" cy="3748193"/>
          </a:xfrm>
          <a:prstGeom prst="rect">
            <a:avLst/>
          </a:prstGeom>
          <a:solidFill>
            <a:srgbClr val="FFFFFF"/>
          </a:solidFill>
        </p:spPr>
      </p:pic>
    </p:spTree>
    <p:extLst>
      <p:ext uri="{BB962C8B-B14F-4D97-AF65-F5344CB8AC3E}">
        <p14:creationId xmlns:p14="http://schemas.microsoft.com/office/powerpoint/2010/main" val="136246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
            <a:extLst>
              <a:ext uri="{FF2B5EF4-FFF2-40B4-BE49-F238E27FC236}">
                <a16:creationId xmlns:a16="http://schemas.microsoft.com/office/drawing/2014/main" id="{6EEFEEE1-2661-4E92-AAB8-286C044DE05A}"/>
              </a:ext>
            </a:extLst>
          </p:cNvPr>
          <p:cNvSpPr>
            <a:spLocks noGrp="1"/>
          </p:cNvSpPr>
          <p:nvPr>
            <p:ph type="title"/>
          </p:nvPr>
        </p:nvSpPr>
        <p:spPr>
          <a:xfrm>
            <a:off x="1097280" y="263527"/>
            <a:ext cx="10058400" cy="1450757"/>
          </a:xfrm>
        </p:spPr>
        <p:txBody>
          <a:bodyPr/>
          <a:lstStyle/>
          <a:p>
            <a:r>
              <a:rPr lang="en-US" sz="1800" b="1" dirty="0">
                <a:effectLst/>
                <a:latin typeface="Times New Roman" panose="02020603050405020304" pitchFamily="18" charset="0"/>
                <a:ea typeface="Times New Roman" panose="02020603050405020304" pitchFamily="18" charset="0"/>
              </a:rPr>
              <a:t>Work Flow Diagram:</a:t>
            </a:r>
            <a:endParaRPr lang="en-US" dirty="0"/>
          </a:p>
        </p:txBody>
      </p:sp>
      <p:sp>
        <p:nvSpPr>
          <p:cNvPr id="3" name="Content Placeholder 2">
            <a:extLst>
              <a:ext uri="{FF2B5EF4-FFF2-40B4-BE49-F238E27FC236}">
                <a16:creationId xmlns:a16="http://schemas.microsoft.com/office/drawing/2014/main" id="{F365D929-AB32-4AD3-A1AE-A6E29EFE9072}"/>
              </a:ext>
            </a:extLst>
          </p:cNvPr>
          <p:cNvSpPr>
            <a:spLocks noGrp="1"/>
          </p:cNvSpPr>
          <p:nvPr>
            <p:ph sz="half" idx="1"/>
          </p:nvPr>
        </p:nvSpPr>
        <p:spPr>
          <a:xfrm>
            <a:off x="6010183" y="1784413"/>
            <a:ext cx="6098959" cy="4136994"/>
          </a:xfrm>
        </p:spPr>
        <p:txBody>
          <a:bodyPr>
            <a:noAutofit/>
          </a:bodyPr>
          <a:lstStyle/>
          <a:p>
            <a:r>
              <a:rPr lang="en-US" sz="1250" dirty="0">
                <a:solidFill>
                  <a:schemeClr val="tx1"/>
                </a:solidFill>
                <a:latin typeface="Times New Roman" panose="02020603050405020304" pitchFamily="18" charset="0"/>
                <a:cs typeface="Times New Roman" panose="02020603050405020304" pitchFamily="18" charset="0"/>
              </a:rPr>
              <a:t>This research develops a method for detecting hate speech on social media sites like Twitter and Facebook. </a:t>
            </a:r>
          </a:p>
          <a:p>
            <a:r>
              <a:rPr lang="en-US" sz="1250" dirty="0">
                <a:solidFill>
                  <a:schemeClr val="tx1"/>
                </a:solidFill>
                <a:latin typeface="Times New Roman" panose="02020603050405020304" pitchFamily="18" charset="0"/>
                <a:cs typeface="Times New Roman" panose="02020603050405020304" pitchFamily="18" charset="0"/>
              </a:rPr>
              <a:t>Labeled.csv and test1.csv are the two data sets included. </a:t>
            </a:r>
          </a:p>
          <a:p>
            <a:r>
              <a:rPr lang="en-US" sz="1250" dirty="0">
                <a:solidFill>
                  <a:schemeClr val="tx1"/>
                </a:solidFill>
                <a:latin typeface="Times New Roman" panose="02020603050405020304" pitchFamily="18" charset="0"/>
                <a:cs typeface="Times New Roman" panose="02020603050405020304" pitchFamily="18" charset="0"/>
              </a:rPr>
              <a:t>The data set test1.csv has 31962 rows, three columns, and is labeled. </a:t>
            </a:r>
          </a:p>
          <a:p>
            <a:r>
              <a:rPr lang="en-US" sz="1250" dirty="0">
                <a:solidFill>
                  <a:schemeClr val="tx1"/>
                </a:solidFill>
                <a:latin typeface="Times New Roman" panose="02020603050405020304" pitchFamily="18" charset="0"/>
                <a:cs typeface="Times New Roman" panose="02020603050405020304" pitchFamily="18" charset="0"/>
              </a:rPr>
              <a:t>There are 24783 rows and 7 columns in this csv data collection. </a:t>
            </a:r>
          </a:p>
          <a:p>
            <a:r>
              <a:rPr lang="en-US" sz="1250" dirty="0">
                <a:solidFill>
                  <a:schemeClr val="tx1"/>
                </a:solidFill>
                <a:latin typeface="Times New Roman" panose="02020603050405020304" pitchFamily="18" charset="0"/>
                <a:cs typeface="Times New Roman" panose="02020603050405020304" pitchFamily="18" charset="0"/>
              </a:rPr>
              <a:t>These data sets are subjected to data cleaning and pre-processing, which includes the removal of bad symbols, slang terms, and stop words, as well as stemming, lemmatization, and tokenization. </a:t>
            </a:r>
          </a:p>
          <a:p>
            <a:r>
              <a:rPr lang="en-US" sz="1250" dirty="0">
                <a:solidFill>
                  <a:schemeClr val="tx1"/>
                </a:solidFill>
                <a:latin typeface="Times New Roman" panose="02020603050405020304" pitchFamily="18" charset="0"/>
                <a:cs typeface="Times New Roman" panose="02020603050405020304" pitchFamily="18" charset="0"/>
              </a:rPr>
              <a:t>Following this, algorithms such as Decision Tree Classifier, Random Forest, and Gradient Boosting are used, as well as strategies such as the TF-IDF approach. </a:t>
            </a:r>
          </a:p>
          <a:p>
            <a:r>
              <a:rPr lang="en-US" sz="1250" dirty="0">
                <a:solidFill>
                  <a:schemeClr val="tx1"/>
                </a:solidFill>
                <a:latin typeface="Times New Roman" panose="02020603050405020304" pitchFamily="18" charset="0"/>
                <a:cs typeface="Times New Roman" panose="02020603050405020304" pitchFamily="18" charset="0"/>
              </a:rPr>
              <a:t>There is no need to divide the data into training and test sets because the data sets are labeled. </a:t>
            </a:r>
          </a:p>
          <a:p>
            <a:r>
              <a:rPr lang="en-US" sz="1250" dirty="0">
                <a:solidFill>
                  <a:schemeClr val="tx1"/>
                </a:solidFill>
                <a:latin typeface="Times New Roman" panose="02020603050405020304" pitchFamily="18" charset="0"/>
                <a:cs typeface="Times New Roman" panose="02020603050405020304" pitchFamily="18" charset="0"/>
              </a:rPr>
              <a:t>For dataset 1, the model obtained 88.93 % accuracy in a random forest, 88.04  %in a Decision Tree, and 88.45 % in Gradient Boosting, and now for dataset 2, the accuracy was 96.15 %.</a:t>
            </a:r>
          </a:p>
          <a:p>
            <a:endParaRPr lang="en-US" sz="1250" dirty="0"/>
          </a:p>
        </p:txBody>
      </p:sp>
      <p:pic>
        <p:nvPicPr>
          <p:cNvPr id="5" name="image8.png">
            <a:extLst>
              <a:ext uri="{FF2B5EF4-FFF2-40B4-BE49-F238E27FC236}">
                <a16:creationId xmlns:a16="http://schemas.microsoft.com/office/drawing/2014/main" id="{A71AE66A-5586-464C-87AB-62CB62DE302F}"/>
              </a:ext>
            </a:extLst>
          </p:cNvPr>
          <p:cNvPicPr/>
          <p:nvPr/>
        </p:nvPicPr>
        <p:blipFill>
          <a:blip r:embed="rId2"/>
          <a:srcRect/>
          <a:stretch>
            <a:fillRect/>
          </a:stretch>
        </p:blipFill>
        <p:spPr>
          <a:xfrm>
            <a:off x="603682" y="1953087"/>
            <a:ext cx="5406501" cy="3835154"/>
          </a:xfrm>
          <a:prstGeom prst="rect">
            <a:avLst/>
          </a:prstGeom>
          <a:ln/>
        </p:spPr>
      </p:pic>
    </p:spTree>
    <p:extLst>
      <p:ext uri="{BB962C8B-B14F-4D97-AF65-F5344CB8AC3E}">
        <p14:creationId xmlns:p14="http://schemas.microsoft.com/office/powerpoint/2010/main" val="202490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7B11-5165-4AB8-A8A7-B2A19EE87214}"/>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Data pre-processing:</a:t>
            </a:r>
            <a:br>
              <a:rPr lang="en-US" sz="1800" dirty="0">
                <a:effectLst/>
                <a:latin typeface="Arial" panose="020B0604020202020204" pitchFamily="34" charset="0"/>
                <a:ea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DB9C74CC-5B64-4154-9EC6-720F5E789EFB}"/>
              </a:ext>
            </a:extLst>
          </p:cNvPr>
          <p:cNvSpPr>
            <a:spLocks noGrp="1"/>
          </p:cNvSpPr>
          <p:nvPr>
            <p:ph sz="half" idx="1"/>
          </p:nvPr>
        </p:nvSpPr>
        <p:spPr>
          <a:xfrm>
            <a:off x="1447331" y="2010878"/>
            <a:ext cx="10413236" cy="3857262"/>
          </a:xfrm>
        </p:spPr>
        <p:txBody>
          <a:bodyPr>
            <a:normAutofit/>
          </a:bodyPr>
          <a:lstStyle/>
          <a:p>
            <a:pPr marL="0" marR="0" indent="0">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Before feeding the tweets into the classification models, we performed numerous pre-processing processes on the datasets. When dealing with data that is noisy and colloquial, such as Twitter, pre-processing is critical. Given the uncertainty and wide range of terminology used on Twitter, this is especially critical for tweets. We ran our data through numerous preparation procedures before putting it into our Experimental Models.</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Among the steps are:</a:t>
            </a:r>
            <a:endParaRPr lang="en-US" sz="18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Data cleansing</a:t>
            </a:r>
            <a:endParaRPr lang="en-US" sz="18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Stop  Words Removal</a:t>
            </a:r>
            <a:endParaRPr lang="en-US" sz="18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Lemmatization</a:t>
            </a:r>
            <a:endParaRPr lang="en-US" sz="18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Stemming</a:t>
            </a:r>
            <a:endParaRPr lang="en-US" sz="18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Tokenization</a:t>
            </a:r>
            <a:endParaRPr lang="en-US" sz="18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Distinguishing Hate Words from Common Words.</a:t>
            </a:r>
            <a:endParaRPr lang="en-US" sz="18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57680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137F-9CDB-47F8-8955-C76ACC675CC5}"/>
              </a:ext>
            </a:extLst>
          </p:cNvPr>
          <p:cNvSpPr>
            <a:spLocks noGrp="1"/>
          </p:cNvSpPr>
          <p:nvPr>
            <p:ph type="title"/>
          </p:nvPr>
        </p:nvSpPr>
        <p:spPr/>
        <p:txBody>
          <a:bodyPr/>
          <a:lstStyle/>
          <a:p>
            <a:r>
              <a:rPr lang="en-IN" dirty="0"/>
              <a:t>TF-IDF Vectorization Technique</a:t>
            </a:r>
          </a:p>
        </p:txBody>
      </p:sp>
      <p:pic>
        <p:nvPicPr>
          <p:cNvPr id="6" name="Content Placeholder 5">
            <a:extLst>
              <a:ext uri="{FF2B5EF4-FFF2-40B4-BE49-F238E27FC236}">
                <a16:creationId xmlns:a16="http://schemas.microsoft.com/office/drawing/2014/main" id="{31EB87BF-1635-4C73-8418-725871ECC55A}"/>
              </a:ext>
            </a:extLst>
          </p:cNvPr>
          <p:cNvPicPr>
            <a:picLocks noGrp="1" noChangeAspect="1"/>
          </p:cNvPicPr>
          <p:nvPr>
            <p:ph sz="half" idx="1"/>
          </p:nvPr>
        </p:nvPicPr>
        <p:blipFill>
          <a:blip r:embed="rId2"/>
          <a:stretch>
            <a:fillRect/>
          </a:stretch>
        </p:blipFill>
        <p:spPr>
          <a:xfrm>
            <a:off x="1447800" y="2077376"/>
            <a:ext cx="9144000" cy="3293614"/>
          </a:xfrm>
        </p:spPr>
      </p:pic>
    </p:spTree>
    <p:extLst>
      <p:ext uri="{BB962C8B-B14F-4D97-AF65-F5344CB8AC3E}">
        <p14:creationId xmlns:p14="http://schemas.microsoft.com/office/powerpoint/2010/main" val="869226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A4D8-E8D3-42E8-B7C8-24554636C4C6}"/>
              </a:ext>
            </a:extLst>
          </p:cNvPr>
          <p:cNvSpPr>
            <a:spLocks noGrp="1"/>
          </p:cNvSpPr>
          <p:nvPr>
            <p:ph type="title"/>
          </p:nvPr>
        </p:nvSpPr>
        <p:spPr>
          <a:xfrm>
            <a:off x="1449217" y="804889"/>
            <a:ext cx="9605635" cy="801969"/>
          </a:xfrm>
        </p:spPr>
        <p:txBody>
          <a:bodyPr/>
          <a:lstStyle/>
          <a:p>
            <a:r>
              <a:rPr lang="en-IN" dirty="0"/>
              <a:t>Random Forest</a:t>
            </a:r>
          </a:p>
        </p:txBody>
      </p:sp>
      <p:sp>
        <p:nvSpPr>
          <p:cNvPr id="3" name="Content Placeholder 2">
            <a:extLst>
              <a:ext uri="{FF2B5EF4-FFF2-40B4-BE49-F238E27FC236}">
                <a16:creationId xmlns:a16="http://schemas.microsoft.com/office/drawing/2014/main" id="{F42D9D73-8DA6-47AC-BEF4-B81A958ABF63}"/>
              </a:ext>
            </a:extLst>
          </p:cNvPr>
          <p:cNvSpPr>
            <a:spLocks noGrp="1"/>
          </p:cNvSpPr>
          <p:nvPr>
            <p:ph sz="half" idx="1"/>
          </p:nvPr>
        </p:nvSpPr>
        <p:spPr>
          <a:xfrm>
            <a:off x="1447331" y="2010878"/>
            <a:ext cx="9605634" cy="3448595"/>
          </a:xfrm>
        </p:spPr>
        <p:txBody>
          <a:bodyPr/>
          <a:lstStyle/>
          <a:p>
            <a:pPr marL="0" indent="0">
              <a:buNone/>
            </a:pPr>
            <a:r>
              <a:rPr lang="en-IN" dirty="0">
                <a:latin typeface="Times New Roman" panose="02020603050405020304" pitchFamily="18" charset="0"/>
                <a:cs typeface="Times New Roman" panose="02020603050405020304" pitchFamily="18" charset="0"/>
              </a:rPr>
              <a:t>Data set: labeled_data.csv</a:t>
            </a:r>
          </a:p>
          <a:p>
            <a:pPr marL="0" indent="0">
              <a:buNone/>
            </a:pPr>
            <a:endParaRPr lang="en-IN" dirty="0"/>
          </a:p>
        </p:txBody>
      </p:sp>
      <p:pic>
        <p:nvPicPr>
          <p:cNvPr id="6" name="Picture 5">
            <a:extLst>
              <a:ext uri="{FF2B5EF4-FFF2-40B4-BE49-F238E27FC236}">
                <a16:creationId xmlns:a16="http://schemas.microsoft.com/office/drawing/2014/main" id="{1556EB7F-7B91-40E2-96E7-A59C3CFD5F27}"/>
              </a:ext>
            </a:extLst>
          </p:cNvPr>
          <p:cNvPicPr>
            <a:picLocks noChangeAspect="1"/>
          </p:cNvPicPr>
          <p:nvPr/>
        </p:nvPicPr>
        <p:blipFill>
          <a:blip r:embed="rId2"/>
          <a:stretch>
            <a:fillRect/>
          </a:stretch>
        </p:blipFill>
        <p:spPr>
          <a:xfrm>
            <a:off x="1518083" y="2423602"/>
            <a:ext cx="9749992" cy="3195961"/>
          </a:xfrm>
          <a:prstGeom prst="rect">
            <a:avLst/>
          </a:prstGeom>
        </p:spPr>
      </p:pic>
    </p:spTree>
    <p:extLst>
      <p:ext uri="{BB962C8B-B14F-4D97-AF65-F5344CB8AC3E}">
        <p14:creationId xmlns:p14="http://schemas.microsoft.com/office/powerpoint/2010/main" val="1180304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66FC-FA69-48E3-8A5A-FF46D4ECED99}"/>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C43D528C-8945-46DA-A729-EF2B770B08B3}"/>
              </a:ext>
            </a:extLst>
          </p:cNvPr>
          <p:cNvSpPr>
            <a:spLocks noGrp="1"/>
          </p:cNvSpPr>
          <p:nvPr>
            <p:ph sz="half" idx="1"/>
          </p:nvPr>
        </p:nvSpPr>
        <p:spPr>
          <a:xfrm>
            <a:off x="1447330" y="1864194"/>
            <a:ext cx="8282595" cy="3595280"/>
          </a:xfrm>
        </p:spPr>
        <p:txBody>
          <a:bodyPr/>
          <a:lstStyle/>
          <a:p>
            <a:pPr marL="0" indent="0">
              <a:buNone/>
            </a:pPr>
            <a:r>
              <a:rPr lang="en-IN" dirty="0">
                <a:latin typeface="Times New Roman" panose="02020603050405020304" pitchFamily="18" charset="0"/>
                <a:cs typeface="Times New Roman" panose="02020603050405020304" pitchFamily="18" charset="0"/>
              </a:rPr>
              <a:t>Data set: test1.csv</a:t>
            </a:r>
          </a:p>
          <a:p>
            <a:pPr marL="0" indent="0">
              <a:buNone/>
            </a:pPr>
            <a:endParaRPr lang="en-IN" dirty="0"/>
          </a:p>
        </p:txBody>
      </p:sp>
      <p:pic>
        <p:nvPicPr>
          <p:cNvPr id="6" name="Picture 5">
            <a:extLst>
              <a:ext uri="{FF2B5EF4-FFF2-40B4-BE49-F238E27FC236}">
                <a16:creationId xmlns:a16="http://schemas.microsoft.com/office/drawing/2014/main" id="{7C54E296-0299-4243-A0B9-E2F1C9FF57A4}"/>
              </a:ext>
            </a:extLst>
          </p:cNvPr>
          <p:cNvPicPr>
            <a:picLocks noChangeAspect="1"/>
          </p:cNvPicPr>
          <p:nvPr/>
        </p:nvPicPr>
        <p:blipFill>
          <a:blip r:embed="rId2"/>
          <a:stretch>
            <a:fillRect/>
          </a:stretch>
        </p:blipFill>
        <p:spPr>
          <a:xfrm>
            <a:off x="1908700" y="2441359"/>
            <a:ext cx="9178400" cy="3275860"/>
          </a:xfrm>
          <a:prstGeom prst="rect">
            <a:avLst/>
          </a:prstGeom>
        </p:spPr>
      </p:pic>
    </p:spTree>
    <p:extLst>
      <p:ext uri="{BB962C8B-B14F-4D97-AF65-F5344CB8AC3E}">
        <p14:creationId xmlns:p14="http://schemas.microsoft.com/office/powerpoint/2010/main" val="11133808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346</TotalTime>
  <Words>695</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Agency FB</vt:lpstr>
      <vt:lpstr>Arial</vt:lpstr>
      <vt:lpstr>Calibri</vt:lpstr>
      <vt:lpstr>Gill Sans MT</vt:lpstr>
      <vt:lpstr>Times New Roman</vt:lpstr>
      <vt:lpstr>Gallery</vt:lpstr>
      <vt:lpstr>Hate Speech Detection using Twitter Tweets    </vt:lpstr>
      <vt:lpstr>Project objective </vt:lpstr>
      <vt:lpstr>Proposed System</vt:lpstr>
      <vt:lpstr>System Architecture:</vt:lpstr>
      <vt:lpstr>Work Flow Diagram:</vt:lpstr>
      <vt:lpstr>Data pre-processing: </vt:lpstr>
      <vt:lpstr>TF-IDF Vectorization Technique</vt:lpstr>
      <vt:lpstr>Random Forest</vt:lpstr>
      <vt:lpstr> </vt:lpstr>
      <vt:lpstr>Decision tree classifier</vt:lpstr>
      <vt:lpstr> </vt:lpstr>
      <vt:lpstr>Gradient boosting classifier</vt:lpstr>
      <vt:lpstr>  </vt:lpstr>
      <vt:lpstr>Graph Model</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 using Twitter Tweets</dc:title>
  <dc:creator>Deepala, Vishnu Manoj</dc:creator>
  <cp:lastModifiedBy>Sai Anjali Potula</cp:lastModifiedBy>
  <cp:revision>9</cp:revision>
  <dcterms:created xsi:type="dcterms:W3CDTF">2021-12-03T01:55:55Z</dcterms:created>
  <dcterms:modified xsi:type="dcterms:W3CDTF">2021-12-03T09:45:58Z</dcterms:modified>
</cp:coreProperties>
</file>