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Oswald Medium"/>
      <p:regular r:id="rId16"/>
      <p:bold r:id="rId17"/>
    </p:embeddedFont>
    <p:embeddedFont>
      <p:font typeface="Roboto"/>
      <p:regular r:id="rId18"/>
      <p:bold r:id="rId19"/>
      <p:italic r:id="rId20"/>
      <p:boldItalic r:id="rId21"/>
    </p:embeddedFont>
    <p:embeddedFont>
      <p:font typeface="Oswald Light"/>
      <p:regular r:id="rId22"/>
      <p:bold r:id="rId23"/>
    </p:embeddedFont>
    <p:embeddedFont>
      <p:font typeface="Oswald SemiBold"/>
      <p:regular r:id="rId24"/>
      <p:bold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941FC7-7116-4A8F-89BB-66F5D70A7936}">
  <a:tblStyle styleId="{C5941FC7-7116-4A8F-89BB-66F5D70A79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OswaldLight-regular.fntdata"/><Relationship Id="rId21" Type="http://schemas.openxmlformats.org/officeDocument/2006/relationships/font" Target="fonts/Roboto-boldItalic.fntdata"/><Relationship Id="rId24" Type="http://schemas.openxmlformats.org/officeDocument/2006/relationships/font" Target="fonts/OswaldSemiBold-regular.fntdata"/><Relationship Id="rId23" Type="http://schemas.openxmlformats.org/officeDocument/2006/relationships/font" Target="fonts/Oswald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regular.fntdata"/><Relationship Id="rId25" Type="http://schemas.openxmlformats.org/officeDocument/2006/relationships/font" Target="fonts/OswaldSemiBold-bold.fntdata"/><Relationship Id="rId27"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swaldMedium-bold.fntdata"/><Relationship Id="rId16" Type="http://schemas.openxmlformats.org/officeDocument/2006/relationships/font" Target="fonts/OswaldMedium-regular.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e22fdd1d7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2ce22fdd1d7_1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e22fdd1d7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Recommendation system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Collect Data From Both sides</a:t>
            </a:r>
            <a:endParaRPr/>
          </a:p>
          <a:p>
            <a:pPr indent="0" lvl="0" marL="0" rtl="0" algn="l">
              <a:spcBef>
                <a:spcPts val="0"/>
              </a:spcBef>
              <a:spcAft>
                <a:spcPts val="0"/>
              </a:spcAft>
              <a:buClr>
                <a:schemeClr val="dk1"/>
              </a:buClr>
              <a:buSzPts val="1100"/>
              <a:buFont typeface="Arial"/>
              <a:buNone/>
            </a:pPr>
            <a:r>
              <a:rPr lang="en"/>
              <a:t>Sentiment analysis on JOB Description.(through NLP)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#method 1 - content based filtering</a:t>
            </a:r>
            <a:endParaRPr/>
          </a:p>
          <a:p>
            <a:pPr indent="0" lvl="0" marL="0" rtl="0" algn="l">
              <a:spcBef>
                <a:spcPts val="0"/>
              </a:spcBef>
              <a:spcAft>
                <a:spcPts val="0"/>
              </a:spcAft>
              <a:buClr>
                <a:schemeClr val="dk1"/>
              </a:buClr>
              <a:buSzPts val="1100"/>
              <a:buFont typeface="Arial"/>
              <a:buNone/>
            </a:pPr>
            <a:r>
              <a:rPr lang="en"/>
              <a:t>Classifiy the job description and applicants data using: (DIVISION IN DIMENSIONS by Vectorisisations)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Word2Vec Algorithm: learning word embeddings, which are dense vector representations of words</a:t>
            </a:r>
            <a:endParaRPr/>
          </a:p>
          <a:p>
            <a:pPr indent="0" lvl="0" marL="0" rtl="0" algn="l">
              <a:spcBef>
                <a:spcPts val="0"/>
              </a:spcBef>
              <a:spcAft>
                <a:spcPts val="0"/>
              </a:spcAft>
              <a:buClr>
                <a:schemeClr val="dk1"/>
              </a:buClr>
              <a:buSzPts val="1100"/>
              <a:buFont typeface="Arial"/>
              <a:buNone/>
            </a:pPr>
            <a:r>
              <a:rPr lang="en"/>
              <a:t>TF - IDF : used to Iigh a keyword in any content and assign importance</a:t>
            </a:r>
            <a:endParaRPr/>
          </a:p>
          <a:p>
            <a:pPr indent="0" lvl="0" marL="0" rtl="0" algn="l">
              <a:spcBef>
                <a:spcPts val="0"/>
              </a:spcBef>
              <a:spcAft>
                <a:spcPts val="0"/>
              </a:spcAft>
              <a:buClr>
                <a:schemeClr val="dk1"/>
              </a:buClr>
              <a:buSzPts val="1100"/>
              <a:buFont typeface="Arial"/>
              <a:buNone/>
            </a:pPr>
            <a:r>
              <a:rPr lang="en"/>
              <a:t>Cosine Similarity : measures the similarity betIen two vectors by calculating the cosine of the angle betIen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#method 2</a:t>
            </a:r>
            <a:endParaRPr/>
          </a:p>
          <a:p>
            <a:pPr indent="0" lvl="0" marL="0" rtl="0" algn="l">
              <a:spcBef>
                <a:spcPts val="0"/>
              </a:spcBef>
              <a:spcAft>
                <a:spcPts val="0"/>
              </a:spcAft>
              <a:buClr>
                <a:schemeClr val="dk1"/>
              </a:buClr>
              <a:buSzPts val="1100"/>
              <a:buFont typeface="Arial"/>
              <a:buNone/>
            </a:pPr>
            <a:r>
              <a:rPr lang="en"/>
              <a:t>Collaborative filtering method.</a:t>
            </a:r>
            <a:endParaRPr/>
          </a:p>
          <a:p>
            <a:pPr indent="0" lvl="0" marL="0" rtl="0" algn="l">
              <a:spcBef>
                <a:spcPts val="0"/>
              </a:spcBef>
              <a:spcAft>
                <a:spcPts val="0"/>
              </a:spcAft>
              <a:buClr>
                <a:schemeClr val="dk1"/>
              </a:buClr>
              <a:buSzPts val="1100"/>
              <a:buFont typeface="Arial"/>
              <a:buNone/>
            </a:pPr>
            <a:r>
              <a:rPr lang="en"/>
              <a:t>Matrix Factorisation ( predict likelihood of users)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&lt;improve data accuracy&gt; - using Transfer learning (from LLMs)</a:t>
            </a:r>
            <a:endParaRPr/>
          </a:p>
          <a:p>
            <a:pPr indent="0" lvl="0" marL="0" rtl="0" algn="l">
              <a:spcBef>
                <a:spcPts val="0"/>
              </a:spcBef>
              <a:spcAft>
                <a:spcPts val="0"/>
              </a:spcAft>
              <a:buClr>
                <a:schemeClr val="dk1"/>
              </a:buClr>
              <a:buSzPts val="1100"/>
              <a:buFont typeface="Arial"/>
              <a:buNone/>
            </a:pPr>
            <a:r>
              <a:rPr lang="en"/>
              <a:t>it is called fine tuning </a:t>
            </a:r>
            <a:endParaRPr/>
          </a:p>
          <a:p>
            <a:pPr indent="0" lvl="0" marL="0" rtl="0" algn="l">
              <a:spcBef>
                <a:spcPts val="0"/>
              </a:spcBef>
              <a:spcAft>
                <a:spcPts val="0"/>
              </a:spcAft>
              <a:buClr>
                <a:schemeClr val="dk1"/>
              </a:buClr>
              <a:buSzPts val="1100"/>
              <a:buFont typeface="Arial"/>
              <a:buNone/>
            </a:pPr>
            <a:r>
              <a:rPr lang="en"/>
              <a:t>will enhance the efficiency of data drastically</a:t>
            </a:r>
            <a:endParaRPr/>
          </a:p>
          <a:p>
            <a:pPr indent="0" lvl="0" marL="0" rtl="0" algn="l">
              <a:spcBef>
                <a:spcPts val="0"/>
              </a:spcBef>
              <a:spcAft>
                <a:spcPts val="0"/>
              </a:spcAft>
              <a:buClr>
                <a:schemeClr val="dk1"/>
              </a:buClr>
              <a:buSzPts val="1100"/>
              <a:buFont typeface="Arial"/>
              <a:buNone/>
            </a:pPr>
            <a:r>
              <a:rPr lang="en"/>
              <a:t>LLM to be used 4J</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EDA ( Exploratory data analysis )</a:t>
            </a:r>
            <a:endParaRPr/>
          </a:p>
          <a:p>
            <a:pPr indent="0" lvl="0" marL="0" rtl="0" algn="l">
              <a:spcBef>
                <a:spcPts val="0"/>
              </a:spcBef>
              <a:spcAft>
                <a:spcPts val="0"/>
              </a:spcAft>
              <a:buClr>
                <a:schemeClr val="dk1"/>
              </a:buClr>
              <a:buSzPts val="1100"/>
              <a:buFont typeface="Arial"/>
              <a:buNone/>
            </a:pPr>
            <a:r>
              <a:rPr lang="en"/>
              <a:t>Graph </a:t>
            </a:r>
            <a:endParaRPr/>
          </a:p>
          <a:p>
            <a:pPr indent="0" lvl="0" marL="0" rtl="0" algn="l">
              <a:spcBef>
                <a:spcPts val="0"/>
              </a:spcBef>
              <a:spcAft>
                <a:spcPts val="0"/>
              </a:spcAft>
              <a:buClr>
                <a:schemeClr val="dk1"/>
              </a:buClr>
              <a:buSzPts val="1100"/>
              <a:buFont typeface="Arial"/>
              <a:buNone/>
            </a:pPr>
            <a:r>
              <a:rPr lang="en"/>
              <a:t>trends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analysis will give us :- </a:t>
            </a:r>
            <a:endParaRPr/>
          </a:p>
          <a:p>
            <a:pPr indent="0" lvl="0" marL="0" rtl="0" algn="l">
              <a:spcBef>
                <a:spcPts val="0"/>
              </a:spcBef>
              <a:spcAft>
                <a:spcPts val="0"/>
              </a:spcAft>
              <a:buClr>
                <a:schemeClr val="dk1"/>
              </a:buClr>
              <a:buSzPts val="1100"/>
              <a:buFont typeface="Arial"/>
              <a:buNone/>
            </a:pPr>
            <a:r>
              <a:rPr lang="en"/>
              <a:t>Trends, Pattern,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this data is shown Customers - (Job applicant and Hiring Manager)</a:t>
            </a:r>
            <a:endParaRPr/>
          </a:p>
          <a:p>
            <a:pPr indent="0" lvl="0" marL="0" rtl="0" algn="l">
              <a:spcBef>
                <a:spcPts val="0"/>
              </a:spcBef>
              <a:spcAft>
                <a:spcPts val="0"/>
              </a:spcAft>
              <a:buClr>
                <a:schemeClr val="dk1"/>
              </a:buClr>
              <a:buSzPts val="1100"/>
              <a:buFont typeface="Arial"/>
              <a:buNone/>
            </a:pPr>
            <a:r>
              <a:rPr lang="en"/>
              <a:t>This will help in Customer Engagement.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a:t>
            </a:r>
            <a:r>
              <a:rPr lang="en"/>
              <a:t> will use seamless UI for this.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System Scales.( SCALING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Efficienty manage the increase in data I can distribute the task using MICROSERCICES.</a:t>
            </a:r>
            <a:endParaRPr/>
          </a:p>
          <a:p>
            <a:pPr indent="0" lvl="0" marL="0" rtl="0" algn="l">
              <a:spcBef>
                <a:spcPts val="0"/>
              </a:spcBef>
              <a:spcAft>
                <a:spcPts val="0"/>
              </a:spcAft>
              <a:buClr>
                <a:schemeClr val="dk1"/>
              </a:buClr>
              <a:buSzPts val="1100"/>
              <a:buFont typeface="Arial"/>
              <a:buNone/>
            </a:pPr>
            <a:r>
              <a:rPr lang="en"/>
              <a:t>Recommendation System || data analysis || Sentiment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Distributed scaling systems - Kaska ,Load Balancers. &lt;-- system design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Deployment (Docker and Kubernetes) - so that application run in any environment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9" name="Google Shape;69;g2ce22fdd1d7_1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e2365abb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Recommendation system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Collect Data From Both sides</a:t>
            </a:r>
            <a:endParaRPr/>
          </a:p>
          <a:p>
            <a:pPr indent="0" lvl="0" marL="0" rtl="0" algn="l">
              <a:spcBef>
                <a:spcPts val="0"/>
              </a:spcBef>
              <a:spcAft>
                <a:spcPts val="0"/>
              </a:spcAft>
              <a:buClr>
                <a:schemeClr val="dk1"/>
              </a:buClr>
              <a:buSzPts val="1100"/>
              <a:buFont typeface="Arial"/>
              <a:buNone/>
            </a:pPr>
            <a:r>
              <a:rPr lang="en"/>
              <a:t>Sentiment analysis on JOB Description.(through NLP)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#method 1 - content based filtering</a:t>
            </a:r>
            <a:endParaRPr/>
          </a:p>
          <a:p>
            <a:pPr indent="0" lvl="0" marL="0" rtl="0" algn="l">
              <a:spcBef>
                <a:spcPts val="0"/>
              </a:spcBef>
              <a:spcAft>
                <a:spcPts val="0"/>
              </a:spcAft>
              <a:buClr>
                <a:schemeClr val="dk1"/>
              </a:buClr>
              <a:buSzPts val="1100"/>
              <a:buFont typeface="Arial"/>
              <a:buNone/>
            </a:pPr>
            <a:r>
              <a:rPr lang="en"/>
              <a:t>Classifiy the job description and applicants data using: (DIVISION IN DIMENSIONS by Vectorisisations)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Word2Vec Algorithm: learning word embeddings, which are dense vector representations of words</a:t>
            </a:r>
            <a:endParaRPr/>
          </a:p>
          <a:p>
            <a:pPr indent="0" lvl="0" marL="0" rtl="0" algn="l">
              <a:spcBef>
                <a:spcPts val="0"/>
              </a:spcBef>
              <a:spcAft>
                <a:spcPts val="0"/>
              </a:spcAft>
              <a:buClr>
                <a:schemeClr val="dk1"/>
              </a:buClr>
              <a:buSzPts val="1100"/>
              <a:buFont typeface="Arial"/>
              <a:buNone/>
            </a:pPr>
            <a:r>
              <a:rPr lang="en"/>
              <a:t>TF - IDF : used to Iigh a keyword in any content and assign importance</a:t>
            </a:r>
            <a:endParaRPr/>
          </a:p>
          <a:p>
            <a:pPr indent="0" lvl="0" marL="0" rtl="0" algn="l">
              <a:spcBef>
                <a:spcPts val="0"/>
              </a:spcBef>
              <a:spcAft>
                <a:spcPts val="0"/>
              </a:spcAft>
              <a:buClr>
                <a:schemeClr val="dk1"/>
              </a:buClr>
              <a:buSzPts val="1100"/>
              <a:buFont typeface="Arial"/>
              <a:buNone/>
            </a:pPr>
            <a:r>
              <a:rPr lang="en"/>
              <a:t>Cosine Similarity : measures the similarity betIen two vectors by calculating the cosine of the angle betIen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#method 2</a:t>
            </a:r>
            <a:endParaRPr/>
          </a:p>
          <a:p>
            <a:pPr indent="0" lvl="0" marL="0" rtl="0" algn="l">
              <a:spcBef>
                <a:spcPts val="0"/>
              </a:spcBef>
              <a:spcAft>
                <a:spcPts val="0"/>
              </a:spcAft>
              <a:buClr>
                <a:schemeClr val="dk1"/>
              </a:buClr>
              <a:buSzPts val="1100"/>
              <a:buFont typeface="Arial"/>
              <a:buNone/>
            </a:pPr>
            <a:r>
              <a:rPr lang="en"/>
              <a:t>Collaborative filtering method.</a:t>
            </a:r>
            <a:endParaRPr/>
          </a:p>
          <a:p>
            <a:pPr indent="0" lvl="0" marL="0" rtl="0" algn="l">
              <a:spcBef>
                <a:spcPts val="0"/>
              </a:spcBef>
              <a:spcAft>
                <a:spcPts val="0"/>
              </a:spcAft>
              <a:buClr>
                <a:schemeClr val="dk1"/>
              </a:buClr>
              <a:buSzPts val="1100"/>
              <a:buFont typeface="Arial"/>
              <a:buNone/>
            </a:pPr>
            <a:r>
              <a:rPr lang="en"/>
              <a:t>Matrix Factorisation ( predict likelihood of users)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&lt;improve data accuracy&gt; - using Transfer learning (from LLMs)</a:t>
            </a:r>
            <a:endParaRPr/>
          </a:p>
          <a:p>
            <a:pPr indent="0" lvl="0" marL="0" rtl="0" algn="l">
              <a:spcBef>
                <a:spcPts val="0"/>
              </a:spcBef>
              <a:spcAft>
                <a:spcPts val="0"/>
              </a:spcAft>
              <a:buClr>
                <a:schemeClr val="dk1"/>
              </a:buClr>
              <a:buSzPts val="1100"/>
              <a:buFont typeface="Arial"/>
              <a:buNone/>
            </a:pPr>
            <a:r>
              <a:rPr lang="en"/>
              <a:t>it is called fine tuning </a:t>
            </a:r>
            <a:endParaRPr/>
          </a:p>
          <a:p>
            <a:pPr indent="0" lvl="0" marL="0" rtl="0" algn="l">
              <a:spcBef>
                <a:spcPts val="0"/>
              </a:spcBef>
              <a:spcAft>
                <a:spcPts val="0"/>
              </a:spcAft>
              <a:buClr>
                <a:schemeClr val="dk1"/>
              </a:buClr>
              <a:buSzPts val="1100"/>
              <a:buFont typeface="Arial"/>
              <a:buNone/>
            </a:pPr>
            <a:r>
              <a:rPr lang="en"/>
              <a:t>will enhance the efficiency of data drastically</a:t>
            </a:r>
            <a:endParaRPr/>
          </a:p>
          <a:p>
            <a:pPr indent="0" lvl="0" marL="0" rtl="0" algn="l">
              <a:spcBef>
                <a:spcPts val="0"/>
              </a:spcBef>
              <a:spcAft>
                <a:spcPts val="0"/>
              </a:spcAft>
              <a:buClr>
                <a:schemeClr val="dk1"/>
              </a:buClr>
              <a:buSzPts val="1100"/>
              <a:buFont typeface="Arial"/>
              <a:buNone/>
            </a:pPr>
            <a:r>
              <a:rPr lang="en"/>
              <a:t>LLM to be used 4J</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EDA ( Exploratory data analysis )</a:t>
            </a:r>
            <a:endParaRPr/>
          </a:p>
          <a:p>
            <a:pPr indent="0" lvl="0" marL="0" rtl="0" algn="l">
              <a:spcBef>
                <a:spcPts val="0"/>
              </a:spcBef>
              <a:spcAft>
                <a:spcPts val="0"/>
              </a:spcAft>
              <a:buClr>
                <a:schemeClr val="dk1"/>
              </a:buClr>
              <a:buSzPts val="1100"/>
              <a:buFont typeface="Arial"/>
              <a:buNone/>
            </a:pPr>
            <a:r>
              <a:rPr lang="en"/>
              <a:t>Graph </a:t>
            </a:r>
            <a:endParaRPr/>
          </a:p>
          <a:p>
            <a:pPr indent="0" lvl="0" marL="0" rtl="0" algn="l">
              <a:spcBef>
                <a:spcPts val="0"/>
              </a:spcBef>
              <a:spcAft>
                <a:spcPts val="0"/>
              </a:spcAft>
              <a:buClr>
                <a:schemeClr val="dk1"/>
              </a:buClr>
              <a:buSzPts val="1100"/>
              <a:buFont typeface="Arial"/>
              <a:buNone/>
            </a:pPr>
            <a:r>
              <a:rPr lang="en"/>
              <a:t>trends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analysis will give us :- </a:t>
            </a:r>
            <a:endParaRPr/>
          </a:p>
          <a:p>
            <a:pPr indent="0" lvl="0" marL="0" rtl="0" algn="l">
              <a:spcBef>
                <a:spcPts val="0"/>
              </a:spcBef>
              <a:spcAft>
                <a:spcPts val="0"/>
              </a:spcAft>
              <a:buClr>
                <a:schemeClr val="dk1"/>
              </a:buClr>
              <a:buSzPts val="1100"/>
              <a:buFont typeface="Arial"/>
              <a:buNone/>
            </a:pPr>
            <a:r>
              <a:rPr lang="en"/>
              <a:t>Trends, Pattern,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this data is shown Customers - (Job applicant and Hiring Manager)</a:t>
            </a:r>
            <a:endParaRPr/>
          </a:p>
          <a:p>
            <a:pPr indent="0" lvl="0" marL="0" rtl="0" algn="l">
              <a:spcBef>
                <a:spcPts val="0"/>
              </a:spcBef>
              <a:spcAft>
                <a:spcPts val="0"/>
              </a:spcAft>
              <a:buClr>
                <a:schemeClr val="dk1"/>
              </a:buClr>
              <a:buSzPts val="1100"/>
              <a:buFont typeface="Arial"/>
              <a:buNone/>
            </a:pPr>
            <a:r>
              <a:rPr lang="en"/>
              <a:t>This will help in Customer Engagement.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 will use seamless UI for this.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System Scales.( SCALING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Efficienty manage the increase in data I can distribute the task using MICROSERCICES.</a:t>
            </a:r>
            <a:endParaRPr/>
          </a:p>
          <a:p>
            <a:pPr indent="0" lvl="0" marL="0" rtl="0" algn="l">
              <a:spcBef>
                <a:spcPts val="0"/>
              </a:spcBef>
              <a:spcAft>
                <a:spcPts val="0"/>
              </a:spcAft>
              <a:buClr>
                <a:schemeClr val="dk1"/>
              </a:buClr>
              <a:buSzPts val="1100"/>
              <a:buFont typeface="Arial"/>
              <a:buNone/>
            </a:pPr>
            <a:r>
              <a:rPr lang="en"/>
              <a:t>Recommendation System || data analysis || Sentiment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Distributed scaling systems - Kaska ,Load Balancers. &lt;-- system design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Deployment (Docker and Kubernetes) - so that application run in any environment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81" name="Google Shape;81;g2ce2365abbb_0_2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e2365abbb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Recommendation system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Collect Data From Both sides</a:t>
            </a:r>
            <a:endParaRPr/>
          </a:p>
          <a:p>
            <a:pPr indent="0" lvl="0" marL="0" rtl="0" algn="l">
              <a:spcBef>
                <a:spcPts val="0"/>
              </a:spcBef>
              <a:spcAft>
                <a:spcPts val="0"/>
              </a:spcAft>
              <a:buClr>
                <a:schemeClr val="dk1"/>
              </a:buClr>
              <a:buSzPts val="1100"/>
              <a:buFont typeface="Arial"/>
              <a:buNone/>
            </a:pPr>
            <a:r>
              <a:rPr lang="en"/>
              <a:t>Sentiment analysis on JOB Description.(through NLP)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#method 1 - content based filtering</a:t>
            </a:r>
            <a:endParaRPr/>
          </a:p>
          <a:p>
            <a:pPr indent="0" lvl="0" marL="0" rtl="0" algn="l">
              <a:spcBef>
                <a:spcPts val="0"/>
              </a:spcBef>
              <a:spcAft>
                <a:spcPts val="0"/>
              </a:spcAft>
              <a:buClr>
                <a:schemeClr val="dk1"/>
              </a:buClr>
              <a:buSzPts val="1100"/>
              <a:buFont typeface="Arial"/>
              <a:buNone/>
            </a:pPr>
            <a:r>
              <a:rPr lang="en"/>
              <a:t>Classifiy the job description and applicants data using: (DIVISION IN DIMENSIONS by Vectorisisations)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Word2Vec Algorithm: learning word embeddings, which are dense vector representations of words</a:t>
            </a:r>
            <a:endParaRPr/>
          </a:p>
          <a:p>
            <a:pPr indent="0" lvl="0" marL="0" rtl="0" algn="l">
              <a:spcBef>
                <a:spcPts val="0"/>
              </a:spcBef>
              <a:spcAft>
                <a:spcPts val="0"/>
              </a:spcAft>
              <a:buClr>
                <a:schemeClr val="dk1"/>
              </a:buClr>
              <a:buSzPts val="1100"/>
              <a:buFont typeface="Arial"/>
              <a:buNone/>
            </a:pPr>
            <a:r>
              <a:rPr lang="en"/>
              <a:t>TF - IDF : used to Iigh a keyword in any content and assign importance</a:t>
            </a:r>
            <a:endParaRPr/>
          </a:p>
          <a:p>
            <a:pPr indent="0" lvl="0" marL="0" rtl="0" algn="l">
              <a:spcBef>
                <a:spcPts val="0"/>
              </a:spcBef>
              <a:spcAft>
                <a:spcPts val="0"/>
              </a:spcAft>
              <a:buClr>
                <a:schemeClr val="dk1"/>
              </a:buClr>
              <a:buSzPts val="1100"/>
              <a:buFont typeface="Arial"/>
              <a:buNone/>
            </a:pPr>
            <a:r>
              <a:rPr lang="en"/>
              <a:t>Cosine Similarity : measures the similarity betIen two vectors by calculating the cosine of the angle betIen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#method 2</a:t>
            </a:r>
            <a:endParaRPr/>
          </a:p>
          <a:p>
            <a:pPr indent="0" lvl="0" marL="0" rtl="0" algn="l">
              <a:spcBef>
                <a:spcPts val="0"/>
              </a:spcBef>
              <a:spcAft>
                <a:spcPts val="0"/>
              </a:spcAft>
              <a:buClr>
                <a:schemeClr val="dk1"/>
              </a:buClr>
              <a:buSzPts val="1100"/>
              <a:buFont typeface="Arial"/>
              <a:buNone/>
            </a:pPr>
            <a:r>
              <a:rPr lang="en"/>
              <a:t>Collaborative filtering method.</a:t>
            </a:r>
            <a:endParaRPr/>
          </a:p>
          <a:p>
            <a:pPr indent="0" lvl="0" marL="0" rtl="0" algn="l">
              <a:spcBef>
                <a:spcPts val="0"/>
              </a:spcBef>
              <a:spcAft>
                <a:spcPts val="0"/>
              </a:spcAft>
              <a:buClr>
                <a:schemeClr val="dk1"/>
              </a:buClr>
              <a:buSzPts val="1100"/>
              <a:buFont typeface="Arial"/>
              <a:buNone/>
            </a:pPr>
            <a:r>
              <a:rPr lang="en"/>
              <a:t>Matrix Factorisation ( predict likelihood of users)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&lt;improve data accuracy&gt; - using Transfer learning (from LLMs)</a:t>
            </a:r>
            <a:endParaRPr/>
          </a:p>
          <a:p>
            <a:pPr indent="0" lvl="0" marL="0" rtl="0" algn="l">
              <a:spcBef>
                <a:spcPts val="0"/>
              </a:spcBef>
              <a:spcAft>
                <a:spcPts val="0"/>
              </a:spcAft>
              <a:buClr>
                <a:schemeClr val="dk1"/>
              </a:buClr>
              <a:buSzPts val="1100"/>
              <a:buFont typeface="Arial"/>
              <a:buNone/>
            </a:pPr>
            <a:r>
              <a:rPr lang="en"/>
              <a:t>it is called fine tuning </a:t>
            </a:r>
            <a:endParaRPr/>
          </a:p>
          <a:p>
            <a:pPr indent="0" lvl="0" marL="0" rtl="0" algn="l">
              <a:spcBef>
                <a:spcPts val="0"/>
              </a:spcBef>
              <a:spcAft>
                <a:spcPts val="0"/>
              </a:spcAft>
              <a:buClr>
                <a:schemeClr val="dk1"/>
              </a:buClr>
              <a:buSzPts val="1100"/>
              <a:buFont typeface="Arial"/>
              <a:buNone/>
            </a:pPr>
            <a:r>
              <a:rPr lang="en"/>
              <a:t>will enhance the efficiency of data drastically</a:t>
            </a:r>
            <a:endParaRPr/>
          </a:p>
          <a:p>
            <a:pPr indent="0" lvl="0" marL="0" rtl="0" algn="l">
              <a:spcBef>
                <a:spcPts val="0"/>
              </a:spcBef>
              <a:spcAft>
                <a:spcPts val="0"/>
              </a:spcAft>
              <a:buClr>
                <a:schemeClr val="dk1"/>
              </a:buClr>
              <a:buSzPts val="1100"/>
              <a:buFont typeface="Arial"/>
              <a:buNone/>
            </a:pPr>
            <a:r>
              <a:rPr lang="en"/>
              <a:t>LLM to be used 4J</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EDA ( Exploratory data analysis )</a:t>
            </a:r>
            <a:endParaRPr/>
          </a:p>
          <a:p>
            <a:pPr indent="0" lvl="0" marL="0" rtl="0" algn="l">
              <a:spcBef>
                <a:spcPts val="0"/>
              </a:spcBef>
              <a:spcAft>
                <a:spcPts val="0"/>
              </a:spcAft>
              <a:buClr>
                <a:schemeClr val="dk1"/>
              </a:buClr>
              <a:buSzPts val="1100"/>
              <a:buFont typeface="Arial"/>
              <a:buNone/>
            </a:pPr>
            <a:r>
              <a:rPr lang="en"/>
              <a:t>Graph </a:t>
            </a:r>
            <a:endParaRPr/>
          </a:p>
          <a:p>
            <a:pPr indent="0" lvl="0" marL="0" rtl="0" algn="l">
              <a:spcBef>
                <a:spcPts val="0"/>
              </a:spcBef>
              <a:spcAft>
                <a:spcPts val="0"/>
              </a:spcAft>
              <a:buClr>
                <a:schemeClr val="dk1"/>
              </a:buClr>
              <a:buSzPts val="1100"/>
              <a:buFont typeface="Arial"/>
              <a:buNone/>
            </a:pPr>
            <a:r>
              <a:rPr lang="en"/>
              <a:t>trends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analysis will give us :- </a:t>
            </a:r>
            <a:endParaRPr/>
          </a:p>
          <a:p>
            <a:pPr indent="0" lvl="0" marL="0" rtl="0" algn="l">
              <a:spcBef>
                <a:spcPts val="0"/>
              </a:spcBef>
              <a:spcAft>
                <a:spcPts val="0"/>
              </a:spcAft>
              <a:buClr>
                <a:schemeClr val="dk1"/>
              </a:buClr>
              <a:buSzPts val="1100"/>
              <a:buFont typeface="Arial"/>
              <a:buNone/>
            </a:pPr>
            <a:r>
              <a:rPr lang="en"/>
              <a:t>Trends, Pattern,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this data is shown Customers - (Job applicant and Hiring Manager)</a:t>
            </a:r>
            <a:endParaRPr/>
          </a:p>
          <a:p>
            <a:pPr indent="0" lvl="0" marL="0" rtl="0" algn="l">
              <a:spcBef>
                <a:spcPts val="0"/>
              </a:spcBef>
              <a:spcAft>
                <a:spcPts val="0"/>
              </a:spcAft>
              <a:buClr>
                <a:schemeClr val="dk1"/>
              </a:buClr>
              <a:buSzPts val="1100"/>
              <a:buFont typeface="Arial"/>
              <a:buNone/>
            </a:pPr>
            <a:r>
              <a:rPr lang="en"/>
              <a:t>This will help in Customer Engagement.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 will use seamless UI for this.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System Scales.( SCALING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Efficienty manage the increase in data I can distribute the task using MICROSERCICES.</a:t>
            </a:r>
            <a:endParaRPr/>
          </a:p>
          <a:p>
            <a:pPr indent="0" lvl="0" marL="0" rtl="0" algn="l">
              <a:spcBef>
                <a:spcPts val="0"/>
              </a:spcBef>
              <a:spcAft>
                <a:spcPts val="0"/>
              </a:spcAft>
              <a:buClr>
                <a:schemeClr val="dk1"/>
              </a:buClr>
              <a:buSzPts val="1100"/>
              <a:buFont typeface="Arial"/>
              <a:buNone/>
            </a:pPr>
            <a:r>
              <a:rPr lang="en"/>
              <a:t>Recommendation System || data analysis || Sentiment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Distributed scaling systems - Kaska ,Load Balancers. &lt;-- system design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Deployment (Docker and Kubernetes) - so that application run in any environment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2" name="Google Shape;92;g2ce2365abbb_0_3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e451aed0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Recommendation system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Collect Data From Both sides</a:t>
            </a:r>
            <a:endParaRPr/>
          </a:p>
          <a:p>
            <a:pPr indent="0" lvl="0" marL="0" rtl="0" algn="l">
              <a:spcBef>
                <a:spcPts val="0"/>
              </a:spcBef>
              <a:spcAft>
                <a:spcPts val="0"/>
              </a:spcAft>
              <a:buClr>
                <a:schemeClr val="dk1"/>
              </a:buClr>
              <a:buSzPts val="1100"/>
              <a:buFont typeface="Arial"/>
              <a:buNone/>
            </a:pPr>
            <a:r>
              <a:rPr lang="en"/>
              <a:t>Sentiment analysis on JOB Description.(through NLP)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#method 1 - content based filtering</a:t>
            </a:r>
            <a:endParaRPr/>
          </a:p>
          <a:p>
            <a:pPr indent="0" lvl="0" marL="0" rtl="0" algn="l">
              <a:spcBef>
                <a:spcPts val="0"/>
              </a:spcBef>
              <a:spcAft>
                <a:spcPts val="0"/>
              </a:spcAft>
              <a:buClr>
                <a:schemeClr val="dk1"/>
              </a:buClr>
              <a:buSzPts val="1100"/>
              <a:buFont typeface="Arial"/>
              <a:buNone/>
            </a:pPr>
            <a:r>
              <a:rPr lang="en"/>
              <a:t>Classifiy the job description and applicants data using: (DIVISION IN DIMENSIONS by Vectorisisations)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Word2Vec Algorithm: learning word embeddings, which are dense vector representations of words</a:t>
            </a:r>
            <a:endParaRPr/>
          </a:p>
          <a:p>
            <a:pPr indent="0" lvl="0" marL="0" rtl="0" algn="l">
              <a:spcBef>
                <a:spcPts val="0"/>
              </a:spcBef>
              <a:spcAft>
                <a:spcPts val="0"/>
              </a:spcAft>
              <a:buClr>
                <a:schemeClr val="dk1"/>
              </a:buClr>
              <a:buSzPts val="1100"/>
              <a:buFont typeface="Arial"/>
              <a:buNone/>
            </a:pPr>
            <a:r>
              <a:rPr lang="en"/>
              <a:t>TF - IDF : used to Iigh a keyword in any content and assign importance</a:t>
            </a:r>
            <a:endParaRPr/>
          </a:p>
          <a:p>
            <a:pPr indent="0" lvl="0" marL="0" rtl="0" algn="l">
              <a:spcBef>
                <a:spcPts val="0"/>
              </a:spcBef>
              <a:spcAft>
                <a:spcPts val="0"/>
              </a:spcAft>
              <a:buClr>
                <a:schemeClr val="dk1"/>
              </a:buClr>
              <a:buSzPts val="1100"/>
              <a:buFont typeface="Arial"/>
              <a:buNone/>
            </a:pPr>
            <a:r>
              <a:rPr lang="en"/>
              <a:t>Cosine Similarity : measures the similarity betIen two vectors by calculating the cosine of the angle betIen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#method 2</a:t>
            </a:r>
            <a:endParaRPr/>
          </a:p>
          <a:p>
            <a:pPr indent="0" lvl="0" marL="0" rtl="0" algn="l">
              <a:spcBef>
                <a:spcPts val="0"/>
              </a:spcBef>
              <a:spcAft>
                <a:spcPts val="0"/>
              </a:spcAft>
              <a:buClr>
                <a:schemeClr val="dk1"/>
              </a:buClr>
              <a:buSzPts val="1100"/>
              <a:buFont typeface="Arial"/>
              <a:buNone/>
            </a:pPr>
            <a:r>
              <a:rPr lang="en"/>
              <a:t>Collaborative filtering method.</a:t>
            </a:r>
            <a:endParaRPr/>
          </a:p>
          <a:p>
            <a:pPr indent="0" lvl="0" marL="0" rtl="0" algn="l">
              <a:spcBef>
                <a:spcPts val="0"/>
              </a:spcBef>
              <a:spcAft>
                <a:spcPts val="0"/>
              </a:spcAft>
              <a:buClr>
                <a:schemeClr val="dk1"/>
              </a:buClr>
              <a:buSzPts val="1100"/>
              <a:buFont typeface="Arial"/>
              <a:buNone/>
            </a:pPr>
            <a:r>
              <a:rPr lang="en"/>
              <a:t>Matrix Factorisation ( predict likelihood of users)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&lt;improve data accuracy&gt; - using Transfer learning (from LLMs)</a:t>
            </a:r>
            <a:endParaRPr/>
          </a:p>
          <a:p>
            <a:pPr indent="0" lvl="0" marL="0" rtl="0" algn="l">
              <a:spcBef>
                <a:spcPts val="0"/>
              </a:spcBef>
              <a:spcAft>
                <a:spcPts val="0"/>
              </a:spcAft>
              <a:buClr>
                <a:schemeClr val="dk1"/>
              </a:buClr>
              <a:buSzPts val="1100"/>
              <a:buFont typeface="Arial"/>
              <a:buNone/>
            </a:pPr>
            <a:r>
              <a:rPr lang="en"/>
              <a:t>it is called fine tuning </a:t>
            </a:r>
            <a:endParaRPr/>
          </a:p>
          <a:p>
            <a:pPr indent="0" lvl="0" marL="0" rtl="0" algn="l">
              <a:spcBef>
                <a:spcPts val="0"/>
              </a:spcBef>
              <a:spcAft>
                <a:spcPts val="0"/>
              </a:spcAft>
              <a:buClr>
                <a:schemeClr val="dk1"/>
              </a:buClr>
              <a:buSzPts val="1100"/>
              <a:buFont typeface="Arial"/>
              <a:buNone/>
            </a:pPr>
            <a:r>
              <a:rPr lang="en"/>
              <a:t>will enhance the efficiency of data drastically</a:t>
            </a:r>
            <a:endParaRPr/>
          </a:p>
          <a:p>
            <a:pPr indent="0" lvl="0" marL="0" rtl="0" algn="l">
              <a:spcBef>
                <a:spcPts val="0"/>
              </a:spcBef>
              <a:spcAft>
                <a:spcPts val="0"/>
              </a:spcAft>
              <a:buClr>
                <a:schemeClr val="dk1"/>
              </a:buClr>
              <a:buSzPts val="1100"/>
              <a:buFont typeface="Arial"/>
              <a:buNone/>
            </a:pPr>
            <a:r>
              <a:rPr lang="en"/>
              <a:t>LLM to be used 4J</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EDA ( Exploratory data analysis )</a:t>
            </a:r>
            <a:endParaRPr/>
          </a:p>
          <a:p>
            <a:pPr indent="0" lvl="0" marL="0" rtl="0" algn="l">
              <a:spcBef>
                <a:spcPts val="0"/>
              </a:spcBef>
              <a:spcAft>
                <a:spcPts val="0"/>
              </a:spcAft>
              <a:buClr>
                <a:schemeClr val="dk1"/>
              </a:buClr>
              <a:buSzPts val="1100"/>
              <a:buFont typeface="Arial"/>
              <a:buNone/>
            </a:pPr>
            <a:r>
              <a:rPr lang="en"/>
              <a:t>Graph </a:t>
            </a:r>
            <a:endParaRPr/>
          </a:p>
          <a:p>
            <a:pPr indent="0" lvl="0" marL="0" rtl="0" algn="l">
              <a:spcBef>
                <a:spcPts val="0"/>
              </a:spcBef>
              <a:spcAft>
                <a:spcPts val="0"/>
              </a:spcAft>
              <a:buClr>
                <a:schemeClr val="dk1"/>
              </a:buClr>
              <a:buSzPts val="1100"/>
              <a:buFont typeface="Arial"/>
              <a:buNone/>
            </a:pPr>
            <a:r>
              <a:rPr lang="en"/>
              <a:t>trends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analysis will give us :- </a:t>
            </a:r>
            <a:endParaRPr/>
          </a:p>
          <a:p>
            <a:pPr indent="0" lvl="0" marL="0" rtl="0" algn="l">
              <a:spcBef>
                <a:spcPts val="0"/>
              </a:spcBef>
              <a:spcAft>
                <a:spcPts val="0"/>
              </a:spcAft>
              <a:buClr>
                <a:schemeClr val="dk1"/>
              </a:buClr>
              <a:buSzPts val="1100"/>
              <a:buFont typeface="Arial"/>
              <a:buNone/>
            </a:pPr>
            <a:r>
              <a:rPr lang="en"/>
              <a:t>Trends, Pattern,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this data is shown Customers - (Job applicant and Hiring Manager)</a:t>
            </a:r>
            <a:endParaRPr/>
          </a:p>
          <a:p>
            <a:pPr indent="0" lvl="0" marL="0" rtl="0" algn="l">
              <a:spcBef>
                <a:spcPts val="0"/>
              </a:spcBef>
              <a:spcAft>
                <a:spcPts val="0"/>
              </a:spcAft>
              <a:buClr>
                <a:schemeClr val="dk1"/>
              </a:buClr>
              <a:buSzPts val="1100"/>
              <a:buFont typeface="Arial"/>
              <a:buNone/>
            </a:pPr>
            <a:r>
              <a:rPr lang="en"/>
              <a:t>This will help in Customer Engagement.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 will use seamless UI for this.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System Scales.( SCALING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Efficienty manage the increase in data I can distribute the task using MICROSERCICES.</a:t>
            </a:r>
            <a:endParaRPr/>
          </a:p>
          <a:p>
            <a:pPr indent="0" lvl="0" marL="0" rtl="0" algn="l">
              <a:spcBef>
                <a:spcPts val="0"/>
              </a:spcBef>
              <a:spcAft>
                <a:spcPts val="0"/>
              </a:spcAft>
              <a:buClr>
                <a:schemeClr val="dk1"/>
              </a:buClr>
              <a:buSzPts val="1100"/>
              <a:buFont typeface="Arial"/>
              <a:buNone/>
            </a:pPr>
            <a:r>
              <a:rPr lang="en"/>
              <a:t>Recommendation System || data analysis || Sentiment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Distributed scaling systems - Kaska ,Load Balancers. &lt;-- system design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Deployment (Docker and Kubernetes) - so that application run in any environment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23" name="Google Shape;123;g2ce451aed0a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e2365abbb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Recommendation system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Collect Data From Both sides</a:t>
            </a:r>
            <a:endParaRPr/>
          </a:p>
          <a:p>
            <a:pPr indent="0" lvl="0" marL="0" rtl="0" algn="l">
              <a:spcBef>
                <a:spcPts val="0"/>
              </a:spcBef>
              <a:spcAft>
                <a:spcPts val="0"/>
              </a:spcAft>
              <a:buClr>
                <a:schemeClr val="dk1"/>
              </a:buClr>
              <a:buSzPts val="1100"/>
              <a:buFont typeface="Arial"/>
              <a:buNone/>
            </a:pPr>
            <a:r>
              <a:rPr lang="en"/>
              <a:t>Sentiment analysis on JOB Description.(through NLP)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#method 1 - content based filtering</a:t>
            </a:r>
            <a:endParaRPr/>
          </a:p>
          <a:p>
            <a:pPr indent="0" lvl="0" marL="0" rtl="0" algn="l">
              <a:spcBef>
                <a:spcPts val="0"/>
              </a:spcBef>
              <a:spcAft>
                <a:spcPts val="0"/>
              </a:spcAft>
              <a:buClr>
                <a:schemeClr val="dk1"/>
              </a:buClr>
              <a:buSzPts val="1100"/>
              <a:buFont typeface="Arial"/>
              <a:buNone/>
            </a:pPr>
            <a:r>
              <a:rPr lang="en"/>
              <a:t>Classifiy the job description and applicants data using: (DIVISION IN DIMENSIONS by Vectorisisations)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Word2Vec Algorithm: learning word embeddings, which are dense vector representations of words</a:t>
            </a:r>
            <a:endParaRPr/>
          </a:p>
          <a:p>
            <a:pPr indent="0" lvl="0" marL="0" rtl="0" algn="l">
              <a:spcBef>
                <a:spcPts val="0"/>
              </a:spcBef>
              <a:spcAft>
                <a:spcPts val="0"/>
              </a:spcAft>
              <a:buClr>
                <a:schemeClr val="dk1"/>
              </a:buClr>
              <a:buSzPts val="1100"/>
              <a:buFont typeface="Arial"/>
              <a:buNone/>
            </a:pPr>
            <a:r>
              <a:rPr lang="en"/>
              <a:t>TF - IDF : used to Iigh a keyword in any content and assign importance</a:t>
            </a:r>
            <a:endParaRPr/>
          </a:p>
          <a:p>
            <a:pPr indent="0" lvl="0" marL="0" rtl="0" algn="l">
              <a:spcBef>
                <a:spcPts val="0"/>
              </a:spcBef>
              <a:spcAft>
                <a:spcPts val="0"/>
              </a:spcAft>
              <a:buClr>
                <a:schemeClr val="dk1"/>
              </a:buClr>
              <a:buSzPts val="1100"/>
              <a:buFont typeface="Arial"/>
              <a:buNone/>
            </a:pPr>
            <a:r>
              <a:rPr lang="en"/>
              <a:t>Cosine Similarity : measures the similarity betIen two vectors by calculating the cosine of the angle betIen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#method 2</a:t>
            </a:r>
            <a:endParaRPr/>
          </a:p>
          <a:p>
            <a:pPr indent="0" lvl="0" marL="0" rtl="0" algn="l">
              <a:spcBef>
                <a:spcPts val="0"/>
              </a:spcBef>
              <a:spcAft>
                <a:spcPts val="0"/>
              </a:spcAft>
              <a:buClr>
                <a:schemeClr val="dk1"/>
              </a:buClr>
              <a:buSzPts val="1100"/>
              <a:buFont typeface="Arial"/>
              <a:buNone/>
            </a:pPr>
            <a:r>
              <a:rPr lang="en"/>
              <a:t>Collaborative filtering method.</a:t>
            </a:r>
            <a:endParaRPr/>
          </a:p>
          <a:p>
            <a:pPr indent="0" lvl="0" marL="0" rtl="0" algn="l">
              <a:spcBef>
                <a:spcPts val="0"/>
              </a:spcBef>
              <a:spcAft>
                <a:spcPts val="0"/>
              </a:spcAft>
              <a:buClr>
                <a:schemeClr val="dk1"/>
              </a:buClr>
              <a:buSzPts val="1100"/>
              <a:buFont typeface="Arial"/>
              <a:buNone/>
            </a:pPr>
            <a:r>
              <a:rPr lang="en"/>
              <a:t>Matrix Factorisation ( predict likelihood of users)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&lt;improve data accuracy&gt; - using Transfer learning (from LLMs)</a:t>
            </a:r>
            <a:endParaRPr/>
          </a:p>
          <a:p>
            <a:pPr indent="0" lvl="0" marL="0" rtl="0" algn="l">
              <a:spcBef>
                <a:spcPts val="0"/>
              </a:spcBef>
              <a:spcAft>
                <a:spcPts val="0"/>
              </a:spcAft>
              <a:buClr>
                <a:schemeClr val="dk1"/>
              </a:buClr>
              <a:buSzPts val="1100"/>
              <a:buFont typeface="Arial"/>
              <a:buNone/>
            </a:pPr>
            <a:r>
              <a:rPr lang="en"/>
              <a:t>it is called fine tuning </a:t>
            </a:r>
            <a:endParaRPr/>
          </a:p>
          <a:p>
            <a:pPr indent="0" lvl="0" marL="0" rtl="0" algn="l">
              <a:spcBef>
                <a:spcPts val="0"/>
              </a:spcBef>
              <a:spcAft>
                <a:spcPts val="0"/>
              </a:spcAft>
              <a:buClr>
                <a:schemeClr val="dk1"/>
              </a:buClr>
              <a:buSzPts val="1100"/>
              <a:buFont typeface="Arial"/>
              <a:buNone/>
            </a:pPr>
            <a:r>
              <a:rPr lang="en"/>
              <a:t>will enhance the efficiency of data drastically</a:t>
            </a:r>
            <a:endParaRPr/>
          </a:p>
          <a:p>
            <a:pPr indent="0" lvl="0" marL="0" rtl="0" algn="l">
              <a:spcBef>
                <a:spcPts val="0"/>
              </a:spcBef>
              <a:spcAft>
                <a:spcPts val="0"/>
              </a:spcAft>
              <a:buClr>
                <a:schemeClr val="dk1"/>
              </a:buClr>
              <a:buSzPts val="1100"/>
              <a:buFont typeface="Arial"/>
              <a:buNone/>
            </a:pPr>
            <a:r>
              <a:rPr lang="en"/>
              <a:t>LLM to be used 4J</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EDA ( Exploratory data analysis )</a:t>
            </a:r>
            <a:endParaRPr/>
          </a:p>
          <a:p>
            <a:pPr indent="0" lvl="0" marL="0" rtl="0" algn="l">
              <a:spcBef>
                <a:spcPts val="0"/>
              </a:spcBef>
              <a:spcAft>
                <a:spcPts val="0"/>
              </a:spcAft>
              <a:buClr>
                <a:schemeClr val="dk1"/>
              </a:buClr>
              <a:buSzPts val="1100"/>
              <a:buFont typeface="Arial"/>
              <a:buNone/>
            </a:pPr>
            <a:r>
              <a:rPr lang="en"/>
              <a:t>Graph </a:t>
            </a:r>
            <a:endParaRPr/>
          </a:p>
          <a:p>
            <a:pPr indent="0" lvl="0" marL="0" rtl="0" algn="l">
              <a:spcBef>
                <a:spcPts val="0"/>
              </a:spcBef>
              <a:spcAft>
                <a:spcPts val="0"/>
              </a:spcAft>
              <a:buClr>
                <a:schemeClr val="dk1"/>
              </a:buClr>
              <a:buSzPts val="1100"/>
              <a:buFont typeface="Arial"/>
              <a:buNone/>
            </a:pPr>
            <a:r>
              <a:rPr lang="en"/>
              <a:t>trends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analysis will give us :- </a:t>
            </a:r>
            <a:endParaRPr/>
          </a:p>
          <a:p>
            <a:pPr indent="0" lvl="0" marL="0" rtl="0" algn="l">
              <a:spcBef>
                <a:spcPts val="0"/>
              </a:spcBef>
              <a:spcAft>
                <a:spcPts val="0"/>
              </a:spcAft>
              <a:buClr>
                <a:schemeClr val="dk1"/>
              </a:buClr>
              <a:buSzPts val="1100"/>
              <a:buFont typeface="Arial"/>
              <a:buNone/>
            </a:pPr>
            <a:r>
              <a:rPr lang="en"/>
              <a:t>Trends, Pattern,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this data is shown Customers - (Job applicant and Hiring Manager)</a:t>
            </a:r>
            <a:endParaRPr/>
          </a:p>
          <a:p>
            <a:pPr indent="0" lvl="0" marL="0" rtl="0" algn="l">
              <a:spcBef>
                <a:spcPts val="0"/>
              </a:spcBef>
              <a:spcAft>
                <a:spcPts val="0"/>
              </a:spcAft>
              <a:buClr>
                <a:schemeClr val="dk1"/>
              </a:buClr>
              <a:buSzPts val="1100"/>
              <a:buFont typeface="Arial"/>
              <a:buNone/>
            </a:pPr>
            <a:r>
              <a:rPr lang="en"/>
              <a:t>This will help in Customer Engagement.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 will use seamless UI for this.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System Scales.( SCALING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Efficienty manage the increase in data I can distribute the task using MICROSERCICES.</a:t>
            </a:r>
            <a:endParaRPr/>
          </a:p>
          <a:p>
            <a:pPr indent="0" lvl="0" marL="0" rtl="0" algn="l">
              <a:spcBef>
                <a:spcPts val="0"/>
              </a:spcBef>
              <a:spcAft>
                <a:spcPts val="0"/>
              </a:spcAft>
              <a:buClr>
                <a:schemeClr val="dk1"/>
              </a:buClr>
              <a:buSzPts val="1100"/>
              <a:buFont typeface="Arial"/>
              <a:buNone/>
            </a:pPr>
            <a:r>
              <a:rPr lang="en"/>
              <a:t>Recommendation System || data analysis || Sentiment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Distributed scaling systems - Kaska ,Load Balancers. &lt;-- system design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Deployment (Docker and Kubernetes) - so that application run in any environment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31" name="Google Shape;131;g2ce2365abbb_0_3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e2365abbb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Recommendation system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Collect Data From Both sides</a:t>
            </a:r>
            <a:endParaRPr/>
          </a:p>
          <a:p>
            <a:pPr indent="0" lvl="0" marL="0" rtl="0" algn="l">
              <a:spcBef>
                <a:spcPts val="0"/>
              </a:spcBef>
              <a:spcAft>
                <a:spcPts val="0"/>
              </a:spcAft>
              <a:buClr>
                <a:schemeClr val="dk1"/>
              </a:buClr>
              <a:buSzPts val="1100"/>
              <a:buFont typeface="Arial"/>
              <a:buNone/>
            </a:pPr>
            <a:r>
              <a:rPr lang="en"/>
              <a:t>Sentiment analysis on JOB Description.(through NLP)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#method 1 - content based filtering</a:t>
            </a:r>
            <a:endParaRPr/>
          </a:p>
          <a:p>
            <a:pPr indent="0" lvl="0" marL="0" rtl="0" algn="l">
              <a:spcBef>
                <a:spcPts val="0"/>
              </a:spcBef>
              <a:spcAft>
                <a:spcPts val="0"/>
              </a:spcAft>
              <a:buClr>
                <a:schemeClr val="dk1"/>
              </a:buClr>
              <a:buSzPts val="1100"/>
              <a:buFont typeface="Arial"/>
              <a:buNone/>
            </a:pPr>
            <a:r>
              <a:rPr lang="en"/>
              <a:t>Classifiy the job description and applicants data using: (DIVISION IN DIMENSIONS by Vectorisisations)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Word2Vec Algorithm: learning word embeddings, which are dense vector representations of words</a:t>
            </a:r>
            <a:endParaRPr/>
          </a:p>
          <a:p>
            <a:pPr indent="0" lvl="0" marL="0" rtl="0" algn="l">
              <a:spcBef>
                <a:spcPts val="0"/>
              </a:spcBef>
              <a:spcAft>
                <a:spcPts val="0"/>
              </a:spcAft>
              <a:buClr>
                <a:schemeClr val="dk1"/>
              </a:buClr>
              <a:buSzPts val="1100"/>
              <a:buFont typeface="Arial"/>
              <a:buNone/>
            </a:pPr>
            <a:r>
              <a:rPr lang="en"/>
              <a:t>TF - IDF : used to Iigh a keyword in any content and assign importance</a:t>
            </a:r>
            <a:endParaRPr/>
          </a:p>
          <a:p>
            <a:pPr indent="0" lvl="0" marL="0" rtl="0" algn="l">
              <a:spcBef>
                <a:spcPts val="0"/>
              </a:spcBef>
              <a:spcAft>
                <a:spcPts val="0"/>
              </a:spcAft>
              <a:buClr>
                <a:schemeClr val="dk1"/>
              </a:buClr>
              <a:buSzPts val="1100"/>
              <a:buFont typeface="Arial"/>
              <a:buNone/>
            </a:pPr>
            <a:r>
              <a:rPr lang="en"/>
              <a:t>Cosine Similarity : measures the similarity betIen two vectors by calculating the cosine of the angle betIen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#method 2</a:t>
            </a:r>
            <a:endParaRPr/>
          </a:p>
          <a:p>
            <a:pPr indent="0" lvl="0" marL="0" rtl="0" algn="l">
              <a:spcBef>
                <a:spcPts val="0"/>
              </a:spcBef>
              <a:spcAft>
                <a:spcPts val="0"/>
              </a:spcAft>
              <a:buClr>
                <a:schemeClr val="dk1"/>
              </a:buClr>
              <a:buSzPts val="1100"/>
              <a:buFont typeface="Arial"/>
              <a:buNone/>
            </a:pPr>
            <a:r>
              <a:rPr lang="en"/>
              <a:t>Collaborative filtering method.</a:t>
            </a:r>
            <a:endParaRPr/>
          </a:p>
          <a:p>
            <a:pPr indent="0" lvl="0" marL="0" rtl="0" algn="l">
              <a:spcBef>
                <a:spcPts val="0"/>
              </a:spcBef>
              <a:spcAft>
                <a:spcPts val="0"/>
              </a:spcAft>
              <a:buClr>
                <a:schemeClr val="dk1"/>
              </a:buClr>
              <a:buSzPts val="1100"/>
              <a:buFont typeface="Arial"/>
              <a:buNone/>
            </a:pPr>
            <a:r>
              <a:rPr lang="en"/>
              <a:t>Matrix Factorisation ( predict likelihood of users)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&lt;improve data accuracy&gt; - using Transfer learning (from LLMs)</a:t>
            </a:r>
            <a:endParaRPr/>
          </a:p>
          <a:p>
            <a:pPr indent="0" lvl="0" marL="0" rtl="0" algn="l">
              <a:spcBef>
                <a:spcPts val="0"/>
              </a:spcBef>
              <a:spcAft>
                <a:spcPts val="0"/>
              </a:spcAft>
              <a:buClr>
                <a:schemeClr val="dk1"/>
              </a:buClr>
              <a:buSzPts val="1100"/>
              <a:buFont typeface="Arial"/>
              <a:buNone/>
            </a:pPr>
            <a:r>
              <a:rPr lang="en"/>
              <a:t>it is called fine tuning </a:t>
            </a:r>
            <a:endParaRPr/>
          </a:p>
          <a:p>
            <a:pPr indent="0" lvl="0" marL="0" rtl="0" algn="l">
              <a:spcBef>
                <a:spcPts val="0"/>
              </a:spcBef>
              <a:spcAft>
                <a:spcPts val="0"/>
              </a:spcAft>
              <a:buClr>
                <a:schemeClr val="dk1"/>
              </a:buClr>
              <a:buSzPts val="1100"/>
              <a:buFont typeface="Arial"/>
              <a:buNone/>
            </a:pPr>
            <a:r>
              <a:rPr lang="en"/>
              <a:t>will enhance the efficiency of data drastically</a:t>
            </a:r>
            <a:endParaRPr/>
          </a:p>
          <a:p>
            <a:pPr indent="0" lvl="0" marL="0" rtl="0" algn="l">
              <a:spcBef>
                <a:spcPts val="0"/>
              </a:spcBef>
              <a:spcAft>
                <a:spcPts val="0"/>
              </a:spcAft>
              <a:buClr>
                <a:schemeClr val="dk1"/>
              </a:buClr>
              <a:buSzPts val="1100"/>
              <a:buFont typeface="Arial"/>
              <a:buNone/>
            </a:pPr>
            <a:r>
              <a:rPr lang="en"/>
              <a:t>LLM to be used 4J</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EDA ( Exploratory data analysis )</a:t>
            </a:r>
            <a:endParaRPr/>
          </a:p>
          <a:p>
            <a:pPr indent="0" lvl="0" marL="0" rtl="0" algn="l">
              <a:spcBef>
                <a:spcPts val="0"/>
              </a:spcBef>
              <a:spcAft>
                <a:spcPts val="0"/>
              </a:spcAft>
              <a:buClr>
                <a:schemeClr val="dk1"/>
              </a:buClr>
              <a:buSzPts val="1100"/>
              <a:buFont typeface="Arial"/>
              <a:buNone/>
            </a:pPr>
            <a:r>
              <a:rPr lang="en"/>
              <a:t>Graph </a:t>
            </a:r>
            <a:endParaRPr/>
          </a:p>
          <a:p>
            <a:pPr indent="0" lvl="0" marL="0" rtl="0" algn="l">
              <a:spcBef>
                <a:spcPts val="0"/>
              </a:spcBef>
              <a:spcAft>
                <a:spcPts val="0"/>
              </a:spcAft>
              <a:buClr>
                <a:schemeClr val="dk1"/>
              </a:buClr>
              <a:buSzPts val="1100"/>
              <a:buFont typeface="Arial"/>
              <a:buNone/>
            </a:pPr>
            <a:r>
              <a:rPr lang="en"/>
              <a:t>trends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analysis will give us :- </a:t>
            </a:r>
            <a:endParaRPr/>
          </a:p>
          <a:p>
            <a:pPr indent="0" lvl="0" marL="0" rtl="0" algn="l">
              <a:spcBef>
                <a:spcPts val="0"/>
              </a:spcBef>
              <a:spcAft>
                <a:spcPts val="0"/>
              </a:spcAft>
              <a:buClr>
                <a:schemeClr val="dk1"/>
              </a:buClr>
              <a:buSzPts val="1100"/>
              <a:buFont typeface="Arial"/>
              <a:buNone/>
            </a:pPr>
            <a:r>
              <a:rPr lang="en"/>
              <a:t>Trends, Pattern,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this data is shown Customers - (Job applicant and Hiring Manager)</a:t>
            </a:r>
            <a:endParaRPr/>
          </a:p>
          <a:p>
            <a:pPr indent="0" lvl="0" marL="0" rtl="0" algn="l">
              <a:spcBef>
                <a:spcPts val="0"/>
              </a:spcBef>
              <a:spcAft>
                <a:spcPts val="0"/>
              </a:spcAft>
              <a:buClr>
                <a:schemeClr val="dk1"/>
              </a:buClr>
              <a:buSzPts val="1100"/>
              <a:buFont typeface="Arial"/>
              <a:buNone/>
            </a:pPr>
            <a:r>
              <a:rPr lang="en"/>
              <a:t>This will help in Customer Engagement.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 will use seamless UI for this.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System Scales.( SCALING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Efficienty manage the increase in data I can distribute the task using MICROSERCICES.</a:t>
            </a:r>
            <a:endParaRPr/>
          </a:p>
          <a:p>
            <a:pPr indent="0" lvl="0" marL="0" rtl="0" algn="l">
              <a:spcBef>
                <a:spcPts val="0"/>
              </a:spcBef>
              <a:spcAft>
                <a:spcPts val="0"/>
              </a:spcAft>
              <a:buClr>
                <a:schemeClr val="dk1"/>
              </a:buClr>
              <a:buSzPts val="1100"/>
              <a:buFont typeface="Arial"/>
              <a:buNone/>
            </a:pPr>
            <a:r>
              <a:rPr lang="en"/>
              <a:t>Recommendation System || data analysis || Sentiment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Distributed scaling systems - Kaska ,Load Balancers. &lt;-- system design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Deployment (Docker and Kubernetes) - so that application run in any environment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43" name="Google Shape;143;g2ce2365abbb_0_3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e4aefb5b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e4aefb5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e4aefb5b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e4aefb5b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s://github.com/Rishikumar7137/Unstop-Talent-Park-PS1" TargetMode="External"/><Relationship Id="rId5" Type="http://schemas.openxmlformats.org/officeDocument/2006/relationships/image" Target="../media/image38.png"/><Relationship Id="rId6" Type="http://schemas.openxmlformats.org/officeDocument/2006/relationships/hyperlink" Target="https://github.com/Rishikumar7137/Unstop-Talent-Park-PS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0"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1.png"/><Relationship Id="rId9" Type="http://schemas.openxmlformats.org/officeDocument/2006/relationships/image" Target="../media/image40.png"/><Relationship Id="rId5" Type="http://schemas.openxmlformats.org/officeDocument/2006/relationships/image" Target="../media/image12.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36.png"/><Relationship Id="rId5" Type="http://schemas.openxmlformats.org/officeDocument/2006/relationships/image" Target="../media/image15.png"/><Relationship Id="rId6"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20" Type="http://schemas.openxmlformats.org/officeDocument/2006/relationships/image" Target="../media/image30.png"/><Relationship Id="rId22" Type="http://schemas.openxmlformats.org/officeDocument/2006/relationships/image" Target="../media/image28.png"/><Relationship Id="rId21" Type="http://schemas.openxmlformats.org/officeDocument/2006/relationships/image" Target="../media/image31.png"/><Relationship Id="rId24" Type="http://schemas.openxmlformats.org/officeDocument/2006/relationships/image" Target="../media/image34.png"/><Relationship Id="rId23" Type="http://schemas.openxmlformats.org/officeDocument/2006/relationships/image" Target="../media/image33.png"/><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20.jpg"/><Relationship Id="rId9" Type="http://schemas.openxmlformats.org/officeDocument/2006/relationships/image" Target="../media/image21.png"/><Relationship Id="rId25" Type="http://schemas.openxmlformats.org/officeDocument/2006/relationships/image" Target="../media/image29.jpg"/><Relationship Id="rId5" Type="http://schemas.openxmlformats.org/officeDocument/2006/relationships/image" Target="../media/image22.jpg"/><Relationship Id="rId6" Type="http://schemas.openxmlformats.org/officeDocument/2006/relationships/image" Target="../media/image41.png"/><Relationship Id="rId7" Type="http://schemas.openxmlformats.org/officeDocument/2006/relationships/image" Target="../media/image17.png"/><Relationship Id="rId8" Type="http://schemas.openxmlformats.org/officeDocument/2006/relationships/image" Target="../media/image16.png"/><Relationship Id="rId11" Type="http://schemas.openxmlformats.org/officeDocument/2006/relationships/image" Target="../media/image8.png"/><Relationship Id="rId10" Type="http://schemas.openxmlformats.org/officeDocument/2006/relationships/image" Target="../media/image12.png"/><Relationship Id="rId13" Type="http://schemas.openxmlformats.org/officeDocument/2006/relationships/image" Target="../media/image10.jpg"/><Relationship Id="rId12" Type="http://schemas.openxmlformats.org/officeDocument/2006/relationships/image" Target="../media/image7.png"/><Relationship Id="rId15" Type="http://schemas.openxmlformats.org/officeDocument/2006/relationships/image" Target="../media/image35.jpg"/><Relationship Id="rId14" Type="http://schemas.openxmlformats.org/officeDocument/2006/relationships/image" Target="../media/image32.png"/><Relationship Id="rId17" Type="http://schemas.openxmlformats.org/officeDocument/2006/relationships/image" Target="../media/image40.png"/><Relationship Id="rId16" Type="http://schemas.openxmlformats.org/officeDocument/2006/relationships/image" Target="../media/image27.png"/><Relationship Id="rId19" Type="http://schemas.openxmlformats.org/officeDocument/2006/relationships/image" Target="../media/image37.png"/><Relationship Id="rId18"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t/>
            </a:r>
            <a:endParaRPr/>
          </a:p>
        </p:txBody>
      </p:sp>
      <p:sp>
        <p:nvSpPr>
          <p:cNvPr id="61" name="Google Shape;61;p14"/>
          <p:cNvSpPr txBox="1"/>
          <p:nvPr>
            <p:ph idx="1" type="subTitle"/>
          </p:nvPr>
        </p:nvSpPr>
        <p:spPr>
          <a:xfrm>
            <a:off x="311700" y="2834125"/>
            <a:ext cx="8520600" cy="7926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t/>
            </a:r>
            <a:endParaRPr/>
          </a:p>
        </p:txBody>
      </p:sp>
      <p:pic>
        <p:nvPicPr>
          <p:cNvPr descr="A yellow circle with blue text&#10;&#10;Description automatically generated" id="62" name="Google Shape;62;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3" name="Google Shape;63;p14"/>
          <p:cNvSpPr txBox="1"/>
          <p:nvPr/>
        </p:nvSpPr>
        <p:spPr>
          <a:xfrm>
            <a:off x="3918600" y="1520900"/>
            <a:ext cx="4913700" cy="8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Oswald"/>
                <a:ea typeface="Oswald"/>
                <a:cs typeface="Oswald"/>
                <a:sym typeface="Oswald"/>
              </a:rPr>
              <a:t>PS</a:t>
            </a:r>
            <a:r>
              <a:rPr lang="en" sz="2100">
                <a:solidFill>
                  <a:schemeClr val="lt1"/>
                </a:solidFill>
                <a:latin typeface="Oswald"/>
                <a:ea typeface="Oswald"/>
                <a:cs typeface="Oswald"/>
                <a:sym typeface="Oswald"/>
              </a:rPr>
              <a:t> : Enhancing talent Engagement and </a:t>
            </a:r>
            <a:r>
              <a:rPr lang="en" sz="2100">
                <a:solidFill>
                  <a:schemeClr val="lt1"/>
                </a:solidFill>
                <a:latin typeface="Oswald"/>
                <a:ea typeface="Oswald"/>
                <a:cs typeface="Oswald"/>
                <a:sym typeface="Oswald"/>
              </a:rPr>
              <a:t>hiring</a:t>
            </a:r>
            <a:r>
              <a:rPr lang="en" sz="2100">
                <a:solidFill>
                  <a:schemeClr val="lt1"/>
                </a:solidFill>
                <a:latin typeface="Oswald"/>
                <a:ea typeface="Oswald"/>
                <a:cs typeface="Oswald"/>
                <a:sym typeface="Oswald"/>
              </a:rPr>
              <a:t> efficiency</a:t>
            </a:r>
            <a:endParaRPr sz="2100">
              <a:solidFill>
                <a:schemeClr val="lt1"/>
              </a:solidFill>
              <a:latin typeface="Oswald"/>
              <a:ea typeface="Oswald"/>
              <a:cs typeface="Oswald"/>
              <a:sym typeface="Oswald"/>
            </a:endParaRPr>
          </a:p>
        </p:txBody>
      </p:sp>
      <p:sp>
        <p:nvSpPr>
          <p:cNvPr id="64" name="Google Shape;64;p14"/>
          <p:cNvSpPr txBox="1"/>
          <p:nvPr/>
        </p:nvSpPr>
        <p:spPr>
          <a:xfrm>
            <a:off x="154650" y="122675"/>
            <a:ext cx="20076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Oswald"/>
                <a:ea typeface="Oswald"/>
                <a:cs typeface="Oswald"/>
                <a:sym typeface="Oswald"/>
              </a:rPr>
              <a:t>Team : </a:t>
            </a:r>
            <a:r>
              <a:rPr b="1" lang="en" sz="1200">
                <a:solidFill>
                  <a:schemeClr val="dk1"/>
                </a:solidFill>
                <a:latin typeface="Oswald"/>
                <a:ea typeface="Oswald"/>
                <a:cs typeface="Oswald"/>
                <a:sym typeface="Oswald"/>
              </a:rPr>
              <a:t>7137rishi</a:t>
            </a:r>
            <a:endParaRPr b="1" sz="1200">
              <a:solidFill>
                <a:schemeClr val="dk1"/>
              </a:solidFill>
              <a:latin typeface="Oswald"/>
              <a:ea typeface="Oswald"/>
              <a:cs typeface="Oswald"/>
              <a:sym typeface="Oswald"/>
            </a:endParaRPr>
          </a:p>
        </p:txBody>
      </p:sp>
      <p:pic>
        <p:nvPicPr>
          <p:cNvPr id="65" name="Google Shape;65;p14">
            <a:hlinkClick r:id="rId4"/>
          </p:cNvPr>
          <p:cNvPicPr preferRelativeResize="0"/>
          <p:nvPr/>
        </p:nvPicPr>
        <p:blipFill rotWithShape="1">
          <a:blip r:embed="rId5">
            <a:alphaModFix amt="50000"/>
          </a:blip>
          <a:srcRect b="0" l="0" r="0" t="0"/>
          <a:stretch/>
        </p:blipFill>
        <p:spPr>
          <a:xfrm>
            <a:off x="3918600" y="4135800"/>
            <a:ext cx="221125" cy="221125"/>
          </a:xfrm>
          <a:prstGeom prst="rect">
            <a:avLst/>
          </a:prstGeom>
          <a:noFill/>
          <a:ln>
            <a:noFill/>
          </a:ln>
        </p:spPr>
      </p:pic>
      <p:sp>
        <p:nvSpPr>
          <p:cNvPr id="66" name="Google Shape;66;p14"/>
          <p:cNvSpPr txBox="1"/>
          <p:nvPr/>
        </p:nvSpPr>
        <p:spPr>
          <a:xfrm>
            <a:off x="4139725" y="4090950"/>
            <a:ext cx="25728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rgbClr val="C0C0C0"/>
                </a:solidFill>
                <a:latin typeface="Oswald"/>
                <a:ea typeface="Oswald"/>
                <a:cs typeface="Oswald"/>
                <a:sym typeface="Oswald"/>
                <a:hlinkClick r:id="rId6">
                  <a:extLst>
                    <a:ext uri="{A12FA001-AC4F-418D-AE19-62706E023703}">
                      <ahyp:hlinkClr val="tx"/>
                    </a:ext>
                  </a:extLst>
                </a:hlinkClick>
              </a:rPr>
              <a:t>Link to working Repository</a:t>
            </a:r>
            <a:r>
              <a:rPr lang="en" sz="900">
                <a:solidFill>
                  <a:srgbClr val="C0C0C0"/>
                </a:solidFill>
                <a:latin typeface="Oswald"/>
                <a:ea typeface="Oswald"/>
                <a:cs typeface="Oswald"/>
                <a:sym typeface="Oswald"/>
              </a:rPr>
              <a:t>  (under development)*</a:t>
            </a:r>
            <a:endParaRPr sz="900">
              <a:solidFill>
                <a:srgbClr val="C0C0C0"/>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descr="A white background with blue text&#10;&#10;Description automatically generated" id="71" name="Google Shape;71;p1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72" name="Google Shape;72;p15"/>
          <p:cNvSpPr txBox="1"/>
          <p:nvPr/>
        </p:nvSpPr>
        <p:spPr>
          <a:xfrm>
            <a:off x="250800" y="321825"/>
            <a:ext cx="685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CECEC"/>
                </a:solidFill>
                <a:highlight>
                  <a:schemeClr val="accent2"/>
                </a:highlight>
                <a:latin typeface="Roboto"/>
                <a:ea typeface="Roboto"/>
                <a:cs typeface="Roboto"/>
                <a:sym typeface="Roboto"/>
              </a:rPr>
              <a:t>Data Pipelining</a:t>
            </a:r>
            <a:endParaRPr sz="1800">
              <a:solidFill>
                <a:schemeClr val="lt2"/>
              </a:solidFill>
              <a:highlight>
                <a:schemeClr val="dk1"/>
              </a:highlight>
            </a:endParaRPr>
          </a:p>
        </p:txBody>
      </p:sp>
      <p:sp>
        <p:nvSpPr>
          <p:cNvPr id="73" name="Google Shape;73;p15"/>
          <p:cNvSpPr txBox="1"/>
          <p:nvPr/>
        </p:nvSpPr>
        <p:spPr>
          <a:xfrm>
            <a:off x="250800" y="783525"/>
            <a:ext cx="51036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In this phase, </a:t>
            </a:r>
            <a:r>
              <a:rPr lang="en" sz="1300"/>
              <a:t>I </a:t>
            </a:r>
            <a:r>
              <a:rPr lang="en" sz="1300"/>
              <a:t>began by feeding our model with job descriptions (must be taken </a:t>
            </a:r>
            <a:r>
              <a:rPr lang="en" sz="1300">
                <a:solidFill>
                  <a:schemeClr val="dk1"/>
                </a:solidFill>
              </a:rPr>
              <a:t>from Unstop for real model*</a:t>
            </a:r>
            <a:r>
              <a:rPr lang="en" sz="1300"/>
              <a:t>) using a sample dataset, job_description.csv, obtained online.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Afterward, </a:t>
            </a:r>
            <a:r>
              <a:rPr lang="en" sz="1300"/>
              <a:t>I </a:t>
            </a:r>
            <a:r>
              <a:rPr lang="en" sz="1300"/>
              <a:t>analyzed the data by plotting graphs to uncover insights. </a:t>
            </a:r>
            <a:r>
              <a:rPr lang="en" sz="1300"/>
              <a:t>I </a:t>
            </a:r>
            <a:r>
              <a:rPr lang="en" sz="1300"/>
              <a:t>then simplified the dataset by removing unnecessary information and manually categorizing the data using maps and functions to align with project goals.</a:t>
            </a:r>
            <a:endParaRPr sz="1300"/>
          </a:p>
        </p:txBody>
      </p:sp>
      <p:pic>
        <p:nvPicPr>
          <p:cNvPr id="74" name="Google Shape;74;p15"/>
          <p:cNvPicPr preferRelativeResize="0"/>
          <p:nvPr/>
        </p:nvPicPr>
        <p:blipFill>
          <a:blip r:embed="rId4">
            <a:alphaModFix/>
          </a:blip>
          <a:stretch>
            <a:fillRect/>
          </a:stretch>
        </p:blipFill>
        <p:spPr>
          <a:xfrm>
            <a:off x="5566825" y="467100"/>
            <a:ext cx="1964825" cy="1537250"/>
          </a:xfrm>
          <a:prstGeom prst="rect">
            <a:avLst/>
          </a:prstGeom>
          <a:noFill/>
          <a:ln>
            <a:noFill/>
          </a:ln>
        </p:spPr>
      </p:pic>
      <p:sp>
        <p:nvSpPr>
          <p:cNvPr id="75" name="Google Shape;75;p15"/>
          <p:cNvSpPr/>
          <p:nvPr/>
        </p:nvSpPr>
        <p:spPr>
          <a:xfrm>
            <a:off x="6433050" y="417150"/>
            <a:ext cx="958800" cy="779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6" name="Google Shape;76;p15"/>
          <p:cNvPicPr preferRelativeResize="0"/>
          <p:nvPr/>
        </p:nvPicPr>
        <p:blipFill>
          <a:blip r:embed="rId5">
            <a:alphaModFix/>
          </a:blip>
          <a:stretch>
            <a:fillRect/>
          </a:stretch>
        </p:blipFill>
        <p:spPr>
          <a:xfrm>
            <a:off x="434325" y="2553025"/>
            <a:ext cx="3926702" cy="2208776"/>
          </a:xfrm>
          <a:prstGeom prst="rect">
            <a:avLst/>
          </a:prstGeom>
          <a:noFill/>
          <a:ln>
            <a:noFill/>
          </a:ln>
        </p:spPr>
      </p:pic>
      <p:pic>
        <p:nvPicPr>
          <p:cNvPr id="77" name="Google Shape;77;p15"/>
          <p:cNvPicPr preferRelativeResize="0"/>
          <p:nvPr/>
        </p:nvPicPr>
        <p:blipFill>
          <a:blip r:embed="rId6">
            <a:alphaModFix/>
          </a:blip>
          <a:stretch>
            <a:fillRect/>
          </a:stretch>
        </p:blipFill>
        <p:spPr>
          <a:xfrm>
            <a:off x="4912500" y="2553721"/>
            <a:ext cx="3926698" cy="2208778"/>
          </a:xfrm>
          <a:prstGeom prst="rect">
            <a:avLst/>
          </a:prstGeom>
          <a:noFill/>
          <a:ln>
            <a:noFill/>
          </a:ln>
        </p:spPr>
      </p:pic>
      <p:sp>
        <p:nvSpPr>
          <p:cNvPr id="78" name="Google Shape;78;p15"/>
          <p:cNvSpPr txBox="1"/>
          <p:nvPr/>
        </p:nvSpPr>
        <p:spPr>
          <a:xfrm>
            <a:off x="3362075" y="1552550"/>
            <a:ext cx="580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descr="A white background with blue text&#10;&#10;Description automatically generated" id="83" name="Google Shape;83;p1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4" name="Google Shape;84;p16"/>
          <p:cNvSpPr txBox="1"/>
          <p:nvPr/>
        </p:nvSpPr>
        <p:spPr>
          <a:xfrm>
            <a:off x="250800" y="107675"/>
            <a:ext cx="685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highlight>
                  <a:schemeClr val="dk1"/>
                </a:highlight>
              </a:rPr>
              <a:t>Fine-Tuning model using our datasets.</a:t>
            </a:r>
            <a:endParaRPr sz="1800">
              <a:solidFill>
                <a:schemeClr val="lt2"/>
              </a:solidFill>
              <a:highlight>
                <a:schemeClr val="dk1"/>
              </a:highlight>
            </a:endParaRPr>
          </a:p>
        </p:txBody>
      </p:sp>
      <p:sp>
        <p:nvSpPr>
          <p:cNvPr id="85" name="Google Shape;85;p16"/>
          <p:cNvSpPr txBox="1"/>
          <p:nvPr/>
        </p:nvSpPr>
        <p:spPr>
          <a:xfrm>
            <a:off x="250800" y="268650"/>
            <a:ext cx="5284500" cy="20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In this subsequent phase, I proceeded by loading a pre-trained BERT model and tokenizer. I then defined a function to encode text using BERT and obtain embeddings, which capture contextual information from the input text.</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Next, I loaded the hiring database and preprocessed the job descriptions using BERT encoding. Leveraging this encoded data, I identified the top 5 job recommendations tailored to the candidate's profile. This process harnesses the </a:t>
            </a:r>
            <a:r>
              <a:rPr lang="en" sz="1100"/>
              <a:t>power</a:t>
            </a:r>
            <a:r>
              <a:rPr lang="en" sz="1100"/>
              <a:t> of BERT embeddings to match candidate skills with job requirements effectively.</a:t>
            </a:r>
            <a:endParaRPr sz="1100"/>
          </a:p>
          <a:p>
            <a:pPr indent="0" lvl="0" marL="0" rtl="0" algn="l">
              <a:spcBef>
                <a:spcPts val="0"/>
              </a:spcBef>
              <a:spcAft>
                <a:spcPts val="0"/>
              </a:spcAft>
              <a:buNone/>
            </a:pPr>
            <a:r>
              <a:t/>
            </a:r>
            <a:endParaRPr sz="1100"/>
          </a:p>
        </p:txBody>
      </p:sp>
      <p:pic>
        <p:nvPicPr>
          <p:cNvPr id="86" name="Google Shape;86;p16"/>
          <p:cNvPicPr preferRelativeResize="0"/>
          <p:nvPr/>
        </p:nvPicPr>
        <p:blipFill>
          <a:blip r:embed="rId4">
            <a:alphaModFix/>
          </a:blip>
          <a:stretch>
            <a:fillRect/>
          </a:stretch>
        </p:blipFill>
        <p:spPr>
          <a:xfrm>
            <a:off x="5726375" y="417150"/>
            <a:ext cx="2116000" cy="1655525"/>
          </a:xfrm>
          <a:prstGeom prst="rect">
            <a:avLst/>
          </a:prstGeom>
          <a:noFill/>
          <a:ln>
            <a:noFill/>
          </a:ln>
        </p:spPr>
      </p:pic>
      <p:sp>
        <p:nvSpPr>
          <p:cNvPr id="87" name="Google Shape;87;p16"/>
          <p:cNvSpPr/>
          <p:nvPr/>
        </p:nvSpPr>
        <p:spPr>
          <a:xfrm>
            <a:off x="5881000" y="417150"/>
            <a:ext cx="958800" cy="779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8" name="Google Shape;88;p16"/>
          <p:cNvPicPr preferRelativeResize="0"/>
          <p:nvPr/>
        </p:nvPicPr>
        <p:blipFill>
          <a:blip r:embed="rId5">
            <a:alphaModFix/>
          </a:blip>
          <a:stretch>
            <a:fillRect/>
          </a:stretch>
        </p:blipFill>
        <p:spPr>
          <a:xfrm>
            <a:off x="392040" y="2154175"/>
            <a:ext cx="4674475" cy="2629400"/>
          </a:xfrm>
          <a:prstGeom prst="rect">
            <a:avLst/>
          </a:prstGeom>
          <a:noFill/>
          <a:ln>
            <a:noFill/>
          </a:ln>
        </p:spPr>
      </p:pic>
      <p:sp>
        <p:nvSpPr>
          <p:cNvPr id="89" name="Google Shape;89;p16"/>
          <p:cNvSpPr txBox="1"/>
          <p:nvPr/>
        </p:nvSpPr>
        <p:spPr>
          <a:xfrm>
            <a:off x="5635125" y="2311350"/>
            <a:ext cx="3180900" cy="24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BERT is a </a:t>
            </a:r>
            <a:r>
              <a:rPr b="1" lang="en" sz="1100">
                <a:solidFill>
                  <a:schemeClr val="dk2"/>
                </a:solidFill>
              </a:rPr>
              <a:t>Transformer based model</a:t>
            </a:r>
            <a:r>
              <a:rPr lang="en" sz="1100">
                <a:solidFill>
                  <a:schemeClr val="dk2"/>
                </a:solidFill>
              </a:rPr>
              <a:t> which is state of the art model and is highly capable of understanding text. </a:t>
            </a:r>
            <a:br>
              <a:rPr lang="en" sz="1100">
                <a:solidFill>
                  <a:schemeClr val="dk2"/>
                </a:solidFill>
              </a:rPr>
            </a:br>
            <a:endParaRPr sz="1100">
              <a:solidFill>
                <a:schemeClr val="dk2"/>
              </a:solidFill>
            </a:endParaRPr>
          </a:p>
          <a:p>
            <a:pPr indent="0" lvl="0" marL="0" rtl="0" algn="l">
              <a:spcBef>
                <a:spcPts val="0"/>
              </a:spcBef>
              <a:spcAft>
                <a:spcPts val="0"/>
              </a:spcAft>
              <a:buClr>
                <a:schemeClr val="dk1"/>
              </a:buClr>
              <a:buSzPts val="1100"/>
              <a:buFont typeface="Arial"/>
              <a:buNone/>
            </a:pPr>
            <a:r>
              <a:rPr lang="en" sz="1100">
                <a:solidFill>
                  <a:schemeClr val="dk2"/>
                </a:solidFill>
              </a:rPr>
              <a:t>What is transformer model ? </a:t>
            </a:r>
            <a:endParaRPr sz="1100">
              <a:solidFill>
                <a:schemeClr val="dk2"/>
              </a:solidFill>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Clr>
                <a:schemeClr val="dk1"/>
              </a:buClr>
              <a:buSzPts val="1100"/>
              <a:buFont typeface="Arial"/>
              <a:buNone/>
            </a:pPr>
            <a:r>
              <a:rPr b="1" lang="en" sz="1100">
                <a:solidFill>
                  <a:schemeClr val="dk2"/>
                </a:solidFill>
              </a:rPr>
              <a:t>Encoders</a:t>
            </a:r>
            <a:r>
              <a:rPr lang="en" sz="1100">
                <a:solidFill>
                  <a:schemeClr val="dk2"/>
                </a:solidFill>
              </a:rPr>
              <a:t>:</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Words get turned into numbers.</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Tells the model the order of words.</a:t>
            </a:r>
            <a:endParaRPr sz="1100">
              <a:solidFill>
                <a:schemeClr val="dk2"/>
              </a:solidFill>
            </a:endParaRPr>
          </a:p>
          <a:p>
            <a:pPr indent="0" lvl="0" marL="0" rtl="0" algn="l">
              <a:spcBef>
                <a:spcPts val="0"/>
              </a:spcBef>
              <a:spcAft>
                <a:spcPts val="0"/>
              </a:spcAft>
              <a:buClr>
                <a:schemeClr val="dk1"/>
              </a:buClr>
              <a:buSzPts val="1100"/>
              <a:buFont typeface="Arial"/>
              <a:buNone/>
            </a:pPr>
            <a:r>
              <a:rPr b="1" lang="en" sz="1100">
                <a:solidFill>
                  <a:schemeClr val="dk2"/>
                </a:solidFill>
              </a:rPr>
              <a:t>Decoders</a:t>
            </a:r>
            <a:r>
              <a:rPr lang="en" sz="1100">
                <a:solidFill>
                  <a:schemeClr val="dk2"/>
                </a:solidFill>
              </a:rPr>
              <a:t>:</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Starting point for the output is set.</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Model figures out what to say next based on context.</a:t>
            </a:r>
            <a:endParaRPr sz="11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A white background with blue text&#10;&#10;Description automatically generated" id="94" name="Google Shape;94;p1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95" name="Google Shape;95;p17"/>
          <p:cNvSpPr txBox="1"/>
          <p:nvPr/>
        </p:nvSpPr>
        <p:spPr>
          <a:xfrm>
            <a:off x="250800" y="321825"/>
            <a:ext cx="685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highlight>
                  <a:schemeClr val="dk1"/>
                </a:highlight>
              </a:rPr>
              <a:t>Cosine Similarity for </a:t>
            </a:r>
            <a:r>
              <a:rPr lang="en" sz="1800">
                <a:solidFill>
                  <a:schemeClr val="lt2"/>
                </a:solidFill>
                <a:highlight>
                  <a:schemeClr val="dk1"/>
                </a:highlight>
              </a:rPr>
              <a:t>recommendations</a:t>
            </a:r>
            <a:r>
              <a:rPr lang="en" sz="1800">
                <a:solidFill>
                  <a:schemeClr val="lt2"/>
                </a:solidFill>
                <a:highlight>
                  <a:schemeClr val="dk1"/>
                </a:highlight>
              </a:rPr>
              <a:t> scores calculations</a:t>
            </a:r>
            <a:endParaRPr sz="1800">
              <a:solidFill>
                <a:schemeClr val="lt2"/>
              </a:solidFill>
              <a:highlight>
                <a:schemeClr val="dk1"/>
              </a:highlight>
            </a:endParaRPr>
          </a:p>
        </p:txBody>
      </p:sp>
      <p:sp>
        <p:nvSpPr>
          <p:cNvPr id="96" name="Google Shape;96;p17"/>
          <p:cNvSpPr txBox="1"/>
          <p:nvPr/>
        </p:nvSpPr>
        <p:spPr>
          <a:xfrm>
            <a:off x="324700" y="783525"/>
            <a:ext cx="4910400" cy="37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I'll employ Cosine Similarity to gauge the likeness </a:t>
            </a:r>
            <a:r>
              <a:rPr lang="en" sz="1300"/>
              <a:t>between</a:t>
            </a:r>
            <a:r>
              <a:rPr lang="en" sz="1300"/>
              <a:t> the candidate profile and job descriptions. Subsequently, I'll sort the results by similarity, presenting the top 5 matches to the user in descending order. This method ensures that the most pertinent job opportunities are prioritized, enhancing the user's job search experience.</a:t>
            </a:r>
            <a:endParaRPr sz="1300"/>
          </a:p>
        </p:txBody>
      </p:sp>
      <p:sp>
        <p:nvSpPr>
          <p:cNvPr id="97" name="Google Shape;97;p17"/>
          <p:cNvSpPr txBox="1"/>
          <p:nvPr/>
        </p:nvSpPr>
        <p:spPr>
          <a:xfrm rot="-5400000">
            <a:off x="5258475" y="2549488"/>
            <a:ext cx="690000" cy="3861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38761D"/>
                </a:solidFill>
                <a:latin typeface="Oswald SemiBold"/>
                <a:ea typeface="Oswald SemiBold"/>
                <a:cs typeface="Oswald SemiBold"/>
                <a:sym typeface="Oswald SemiBold"/>
              </a:rPr>
              <a:t>NLP</a:t>
            </a:r>
            <a:endParaRPr sz="2100">
              <a:solidFill>
                <a:srgbClr val="38761D"/>
              </a:solidFill>
              <a:latin typeface="Oswald SemiBold"/>
              <a:ea typeface="Oswald SemiBold"/>
              <a:cs typeface="Oswald SemiBold"/>
              <a:sym typeface="Oswald SemiBold"/>
            </a:endParaRPr>
          </a:p>
        </p:txBody>
      </p:sp>
      <p:pic>
        <p:nvPicPr>
          <p:cNvPr id="98" name="Google Shape;98;p17"/>
          <p:cNvPicPr preferRelativeResize="0"/>
          <p:nvPr/>
        </p:nvPicPr>
        <p:blipFill rotWithShape="1">
          <a:blip r:embed="rId4">
            <a:alphaModFix/>
          </a:blip>
          <a:srcRect b="0" l="0" r="0" t="0"/>
          <a:stretch/>
        </p:blipFill>
        <p:spPr>
          <a:xfrm>
            <a:off x="5703125" y="1119700"/>
            <a:ext cx="520500" cy="520500"/>
          </a:xfrm>
          <a:prstGeom prst="rect">
            <a:avLst/>
          </a:prstGeom>
          <a:noFill/>
          <a:ln>
            <a:noFill/>
          </a:ln>
        </p:spPr>
      </p:pic>
      <p:sp>
        <p:nvSpPr>
          <p:cNvPr id="99" name="Google Shape;99;p17"/>
          <p:cNvSpPr/>
          <p:nvPr/>
        </p:nvSpPr>
        <p:spPr>
          <a:xfrm>
            <a:off x="5703125" y="1362775"/>
            <a:ext cx="1676400" cy="2102700"/>
          </a:xfrm>
          <a:prstGeom prst="flowChartAlternateProcess">
            <a:avLst/>
          </a:prstGeom>
          <a:solidFill>
            <a:srgbClr val="FFF2CC">
              <a:alpha val="80000"/>
            </a:srgbClr>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nvGrpSpPr>
          <p:cNvPr id="100" name="Google Shape;100;p17"/>
          <p:cNvGrpSpPr/>
          <p:nvPr/>
        </p:nvGrpSpPr>
        <p:grpSpPr>
          <a:xfrm>
            <a:off x="6331014" y="1914900"/>
            <a:ext cx="821124" cy="572052"/>
            <a:chOff x="1255964" y="2167925"/>
            <a:chExt cx="821124" cy="572052"/>
          </a:xfrm>
        </p:grpSpPr>
        <p:pic>
          <p:nvPicPr>
            <p:cNvPr id="101" name="Google Shape;101;p17"/>
            <p:cNvPicPr preferRelativeResize="0"/>
            <p:nvPr/>
          </p:nvPicPr>
          <p:blipFill>
            <a:blip r:embed="rId5">
              <a:alphaModFix/>
            </a:blip>
            <a:stretch>
              <a:fillRect/>
            </a:stretch>
          </p:blipFill>
          <p:spPr>
            <a:xfrm rot="5400000">
              <a:off x="1106799" y="2317089"/>
              <a:ext cx="572052" cy="273724"/>
            </a:xfrm>
            <a:prstGeom prst="rect">
              <a:avLst/>
            </a:prstGeom>
            <a:noFill/>
            <a:ln>
              <a:noFill/>
            </a:ln>
          </p:spPr>
        </p:pic>
        <p:pic>
          <p:nvPicPr>
            <p:cNvPr id="102" name="Google Shape;102;p17"/>
            <p:cNvPicPr preferRelativeResize="0"/>
            <p:nvPr/>
          </p:nvPicPr>
          <p:blipFill>
            <a:blip r:embed="rId5">
              <a:alphaModFix/>
            </a:blip>
            <a:stretch>
              <a:fillRect/>
            </a:stretch>
          </p:blipFill>
          <p:spPr>
            <a:xfrm rot="5400000">
              <a:off x="1380499" y="2317089"/>
              <a:ext cx="572052" cy="273724"/>
            </a:xfrm>
            <a:prstGeom prst="rect">
              <a:avLst/>
            </a:prstGeom>
            <a:noFill/>
            <a:ln>
              <a:noFill/>
            </a:ln>
          </p:spPr>
        </p:pic>
        <p:pic>
          <p:nvPicPr>
            <p:cNvPr id="103" name="Google Shape;103;p17"/>
            <p:cNvPicPr preferRelativeResize="0"/>
            <p:nvPr/>
          </p:nvPicPr>
          <p:blipFill>
            <a:blip r:embed="rId5">
              <a:alphaModFix/>
            </a:blip>
            <a:stretch>
              <a:fillRect/>
            </a:stretch>
          </p:blipFill>
          <p:spPr>
            <a:xfrm rot="5400000">
              <a:off x="1654199" y="2317089"/>
              <a:ext cx="572052" cy="273724"/>
            </a:xfrm>
            <a:prstGeom prst="rect">
              <a:avLst/>
            </a:prstGeom>
            <a:noFill/>
            <a:ln>
              <a:noFill/>
            </a:ln>
          </p:spPr>
        </p:pic>
      </p:grpSp>
      <p:sp>
        <p:nvSpPr>
          <p:cNvPr id="104" name="Google Shape;104;p17"/>
          <p:cNvSpPr txBox="1"/>
          <p:nvPr/>
        </p:nvSpPr>
        <p:spPr>
          <a:xfrm>
            <a:off x="5759025" y="2044975"/>
            <a:ext cx="520500" cy="20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rgbClr val="000000"/>
                </a:solidFill>
                <a:latin typeface="Oswald"/>
                <a:ea typeface="Oswald"/>
                <a:cs typeface="Oswald"/>
                <a:sym typeface="Oswald"/>
              </a:rPr>
              <a:t>Word2Vec</a:t>
            </a:r>
            <a:br>
              <a:rPr b="1" lang="en" sz="600">
                <a:solidFill>
                  <a:srgbClr val="000000"/>
                </a:solidFill>
                <a:latin typeface="Calibri"/>
                <a:ea typeface="Calibri"/>
                <a:cs typeface="Calibri"/>
                <a:sym typeface="Calibri"/>
              </a:rPr>
            </a:br>
            <a:r>
              <a:rPr lang="en" sz="600">
                <a:solidFill>
                  <a:srgbClr val="000000"/>
                </a:solidFill>
                <a:latin typeface="Oswald"/>
                <a:ea typeface="Oswald"/>
                <a:cs typeface="Oswald"/>
                <a:sym typeface="Oswald"/>
              </a:rPr>
              <a:t>Algorithm</a:t>
            </a:r>
            <a:endParaRPr sz="600">
              <a:solidFill>
                <a:srgbClr val="000000"/>
              </a:solidFill>
              <a:latin typeface="Oswald"/>
              <a:ea typeface="Oswald"/>
              <a:cs typeface="Oswald"/>
              <a:sym typeface="Oswald"/>
            </a:endParaRPr>
          </a:p>
        </p:txBody>
      </p:sp>
      <p:sp>
        <p:nvSpPr>
          <p:cNvPr id="105" name="Google Shape;105;p17"/>
          <p:cNvSpPr txBox="1"/>
          <p:nvPr/>
        </p:nvSpPr>
        <p:spPr>
          <a:xfrm>
            <a:off x="6373625" y="1809000"/>
            <a:ext cx="735900" cy="1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600">
                <a:solidFill>
                  <a:srgbClr val="3C78D8"/>
                </a:solidFill>
                <a:latin typeface="Calibri"/>
                <a:ea typeface="Calibri"/>
                <a:cs typeface="Calibri"/>
                <a:sym typeface="Calibri"/>
              </a:rPr>
              <a:t>WORDS</a:t>
            </a:r>
            <a:endParaRPr b="1" i="1" sz="600">
              <a:solidFill>
                <a:srgbClr val="3C78D8"/>
              </a:solidFill>
              <a:latin typeface="Calibri"/>
              <a:ea typeface="Calibri"/>
              <a:cs typeface="Calibri"/>
              <a:sym typeface="Calibri"/>
            </a:endParaRPr>
          </a:p>
        </p:txBody>
      </p:sp>
      <p:grpSp>
        <p:nvGrpSpPr>
          <p:cNvPr id="106" name="Google Shape;106;p17"/>
          <p:cNvGrpSpPr/>
          <p:nvPr/>
        </p:nvGrpSpPr>
        <p:grpSpPr>
          <a:xfrm>
            <a:off x="6556387" y="2719125"/>
            <a:ext cx="586238" cy="197107"/>
            <a:chOff x="1436900" y="2965625"/>
            <a:chExt cx="586238" cy="197107"/>
          </a:xfrm>
        </p:grpSpPr>
        <p:pic>
          <p:nvPicPr>
            <p:cNvPr id="107" name="Google Shape;107;p17"/>
            <p:cNvPicPr preferRelativeResize="0"/>
            <p:nvPr/>
          </p:nvPicPr>
          <p:blipFill>
            <a:blip r:embed="rId6">
              <a:alphaModFix/>
            </a:blip>
            <a:stretch>
              <a:fillRect/>
            </a:stretch>
          </p:blipFill>
          <p:spPr>
            <a:xfrm>
              <a:off x="1436900" y="2965625"/>
              <a:ext cx="184201" cy="197107"/>
            </a:xfrm>
            <a:prstGeom prst="rect">
              <a:avLst/>
            </a:prstGeom>
            <a:noFill/>
            <a:ln>
              <a:noFill/>
            </a:ln>
          </p:spPr>
        </p:pic>
        <p:sp>
          <p:nvSpPr>
            <p:cNvPr id="108" name="Google Shape;108;p17"/>
            <p:cNvSpPr txBox="1"/>
            <p:nvPr/>
          </p:nvSpPr>
          <p:spPr>
            <a:xfrm>
              <a:off x="1489438" y="2965625"/>
              <a:ext cx="533700" cy="1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69138"/>
                  </a:solidFill>
                  <a:latin typeface="Calibri"/>
                  <a:ea typeface="Calibri"/>
                  <a:cs typeface="Calibri"/>
                  <a:sym typeface="Calibri"/>
                </a:rPr>
                <a:t>-</a:t>
              </a:r>
              <a:r>
                <a:rPr b="1" lang="en">
                  <a:solidFill>
                    <a:srgbClr val="E69138"/>
                  </a:solidFill>
                  <a:latin typeface="Calibri"/>
                  <a:ea typeface="Calibri"/>
                  <a:cs typeface="Calibri"/>
                  <a:sym typeface="Calibri"/>
                </a:rPr>
                <a:t>IDF</a:t>
              </a:r>
              <a:endParaRPr b="1">
                <a:solidFill>
                  <a:srgbClr val="E69138"/>
                </a:solidFill>
                <a:latin typeface="Calibri"/>
                <a:ea typeface="Calibri"/>
                <a:cs typeface="Calibri"/>
                <a:sym typeface="Calibri"/>
              </a:endParaRPr>
            </a:p>
          </p:txBody>
        </p:sp>
      </p:grpSp>
      <p:sp>
        <p:nvSpPr>
          <p:cNvPr id="109" name="Google Shape;109;p17"/>
          <p:cNvSpPr txBox="1"/>
          <p:nvPr/>
        </p:nvSpPr>
        <p:spPr>
          <a:xfrm>
            <a:off x="5759025" y="2700675"/>
            <a:ext cx="520500" cy="20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rgbClr val="000000"/>
                </a:solidFill>
                <a:latin typeface="Oswald"/>
                <a:ea typeface="Oswald"/>
                <a:cs typeface="Oswald"/>
                <a:sym typeface="Oswald"/>
              </a:rPr>
              <a:t>TF-IDF</a:t>
            </a:r>
            <a:br>
              <a:rPr lang="en" sz="600">
                <a:solidFill>
                  <a:srgbClr val="000000"/>
                </a:solidFill>
                <a:latin typeface="Oswald"/>
                <a:ea typeface="Oswald"/>
                <a:cs typeface="Oswald"/>
                <a:sym typeface="Oswald"/>
              </a:rPr>
            </a:br>
            <a:r>
              <a:rPr lang="en" sz="600">
                <a:solidFill>
                  <a:srgbClr val="000000"/>
                </a:solidFill>
                <a:latin typeface="Oswald"/>
                <a:ea typeface="Oswald"/>
                <a:cs typeface="Oswald"/>
                <a:sym typeface="Oswald"/>
              </a:rPr>
              <a:t>Algorithm</a:t>
            </a:r>
            <a:endParaRPr sz="600">
              <a:solidFill>
                <a:srgbClr val="000000"/>
              </a:solidFill>
              <a:latin typeface="Oswald"/>
              <a:ea typeface="Oswald"/>
              <a:cs typeface="Oswald"/>
              <a:sym typeface="Oswald"/>
            </a:endParaRPr>
          </a:p>
        </p:txBody>
      </p:sp>
      <p:sp>
        <p:nvSpPr>
          <p:cNvPr id="110" name="Google Shape;110;p17"/>
          <p:cNvSpPr txBox="1"/>
          <p:nvPr/>
        </p:nvSpPr>
        <p:spPr>
          <a:xfrm>
            <a:off x="5651325" y="3087550"/>
            <a:ext cx="735900" cy="20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rgbClr val="000000"/>
                </a:solidFill>
                <a:latin typeface="Oswald"/>
                <a:ea typeface="Oswald"/>
                <a:cs typeface="Oswald"/>
                <a:sym typeface="Oswald"/>
              </a:rPr>
              <a:t>Cosine Similarity</a:t>
            </a:r>
            <a:r>
              <a:rPr lang="en" sz="600">
                <a:solidFill>
                  <a:srgbClr val="000000"/>
                </a:solidFill>
                <a:latin typeface="Oswald"/>
                <a:ea typeface="Oswald"/>
                <a:cs typeface="Oswald"/>
                <a:sym typeface="Oswald"/>
              </a:rPr>
              <a:t> </a:t>
            </a:r>
            <a:br>
              <a:rPr lang="en" sz="600">
                <a:solidFill>
                  <a:srgbClr val="000000"/>
                </a:solidFill>
                <a:latin typeface="Oswald"/>
                <a:ea typeface="Oswald"/>
                <a:cs typeface="Oswald"/>
                <a:sym typeface="Oswald"/>
              </a:rPr>
            </a:br>
            <a:r>
              <a:rPr lang="en" sz="600">
                <a:solidFill>
                  <a:srgbClr val="000000"/>
                </a:solidFill>
                <a:latin typeface="Oswald"/>
                <a:ea typeface="Oswald"/>
                <a:cs typeface="Oswald"/>
                <a:sym typeface="Oswald"/>
              </a:rPr>
              <a:t>Algorithm</a:t>
            </a:r>
            <a:endParaRPr sz="600">
              <a:solidFill>
                <a:srgbClr val="000000"/>
              </a:solidFill>
              <a:latin typeface="Oswald"/>
              <a:ea typeface="Oswald"/>
              <a:cs typeface="Oswald"/>
              <a:sym typeface="Oswald"/>
            </a:endParaRPr>
          </a:p>
        </p:txBody>
      </p:sp>
      <p:pic>
        <p:nvPicPr>
          <p:cNvPr id="111" name="Google Shape;111;p17"/>
          <p:cNvPicPr preferRelativeResize="0"/>
          <p:nvPr/>
        </p:nvPicPr>
        <p:blipFill>
          <a:blip r:embed="rId7">
            <a:alphaModFix/>
          </a:blip>
          <a:stretch>
            <a:fillRect/>
          </a:stretch>
        </p:blipFill>
        <p:spPr>
          <a:xfrm>
            <a:off x="6339475" y="3087556"/>
            <a:ext cx="880800" cy="233844"/>
          </a:xfrm>
          <a:prstGeom prst="rect">
            <a:avLst/>
          </a:prstGeom>
          <a:noFill/>
          <a:ln>
            <a:noFill/>
          </a:ln>
        </p:spPr>
      </p:pic>
      <p:sp>
        <p:nvSpPr>
          <p:cNvPr id="112" name="Google Shape;112;p17"/>
          <p:cNvSpPr txBox="1"/>
          <p:nvPr/>
        </p:nvSpPr>
        <p:spPr>
          <a:xfrm>
            <a:off x="5733225" y="1572500"/>
            <a:ext cx="572100" cy="1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00000"/>
                </a:solidFill>
                <a:latin typeface="Oswald SemiBold"/>
                <a:ea typeface="Oswald SemiBold"/>
                <a:cs typeface="Oswald SemiBold"/>
                <a:sym typeface="Oswald SemiBold"/>
              </a:rPr>
              <a:t>Sentiment</a:t>
            </a:r>
            <a:endParaRPr sz="600">
              <a:solidFill>
                <a:srgbClr val="000000"/>
              </a:solidFill>
              <a:latin typeface="Oswald SemiBold"/>
              <a:ea typeface="Oswald SemiBold"/>
              <a:cs typeface="Oswald SemiBold"/>
              <a:sym typeface="Oswald SemiBold"/>
            </a:endParaRPr>
          </a:p>
          <a:p>
            <a:pPr indent="0" lvl="0" marL="0" rtl="0" algn="ctr">
              <a:spcBef>
                <a:spcPts val="0"/>
              </a:spcBef>
              <a:spcAft>
                <a:spcPts val="0"/>
              </a:spcAft>
              <a:buNone/>
            </a:pPr>
            <a:r>
              <a:rPr lang="en" sz="600">
                <a:solidFill>
                  <a:srgbClr val="000000"/>
                </a:solidFill>
                <a:latin typeface="Oswald SemiBold"/>
                <a:ea typeface="Oswald SemiBold"/>
                <a:cs typeface="Oswald SemiBold"/>
                <a:sym typeface="Oswald SemiBold"/>
              </a:rPr>
              <a:t> Analysis</a:t>
            </a:r>
            <a:endParaRPr sz="600">
              <a:solidFill>
                <a:srgbClr val="000000"/>
              </a:solidFill>
              <a:latin typeface="Oswald SemiBold"/>
              <a:ea typeface="Oswald SemiBold"/>
              <a:cs typeface="Oswald SemiBold"/>
              <a:sym typeface="Oswald SemiBold"/>
            </a:endParaRPr>
          </a:p>
        </p:txBody>
      </p:sp>
      <p:pic>
        <p:nvPicPr>
          <p:cNvPr id="113" name="Google Shape;113;p17"/>
          <p:cNvPicPr preferRelativeResize="0"/>
          <p:nvPr/>
        </p:nvPicPr>
        <p:blipFill>
          <a:blip r:embed="rId8">
            <a:alphaModFix/>
          </a:blip>
          <a:stretch>
            <a:fillRect/>
          </a:stretch>
        </p:blipFill>
        <p:spPr>
          <a:xfrm>
            <a:off x="6615438" y="1505022"/>
            <a:ext cx="307026" cy="200416"/>
          </a:xfrm>
          <a:prstGeom prst="rect">
            <a:avLst/>
          </a:prstGeom>
          <a:noFill/>
          <a:ln>
            <a:noFill/>
          </a:ln>
        </p:spPr>
      </p:pic>
      <p:sp>
        <p:nvSpPr>
          <p:cNvPr id="114" name="Google Shape;114;p17"/>
          <p:cNvSpPr txBox="1"/>
          <p:nvPr/>
        </p:nvSpPr>
        <p:spPr>
          <a:xfrm>
            <a:off x="6665825" y="1265875"/>
            <a:ext cx="713700" cy="10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i="1" lang="en" sz="600">
                <a:solidFill>
                  <a:srgbClr val="000000"/>
                </a:solidFill>
                <a:latin typeface="Oswald"/>
                <a:ea typeface="Oswald"/>
                <a:cs typeface="Oswald"/>
                <a:sym typeface="Oswald"/>
              </a:rPr>
              <a:t>Data Processing</a:t>
            </a:r>
            <a:endParaRPr b="1" i="1" sz="600">
              <a:solidFill>
                <a:srgbClr val="000000"/>
              </a:solidFill>
              <a:latin typeface="Oswald"/>
              <a:ea typeface="Oswald"/>
              <a:cs typeface="Oswald"/>
              <a:sym typeface="Oswald"/>
            </a:endParaRPr>
          </a:p>
        </p:txBody>
      </p:sp>
      <p:pic>
        <p:nvPicPr>
          <p:cNvPr id="115" name="Google Shape;115;p17"/>
          <p:cNvPicPr preferRelativeResize="0"/>
          <p:nvPr/>
        </p:nvPicPr>
        <p:blipFill>
          <a:blip r:embed="rId9">
            <a:alphaModFix/>
          </a:blip>
          <a:stretch>
            <a:fillRect/>
          </a:stretch>
        </p:blipFill>
        <p:spPr>
          <a:xfrm>
            <a:off x="7142613" y="3294550"/>
            <a:ext cx="289475" cy="289475"/>
          </a:xfrm>
          <a:prstGeom prst="rect">
            <a:avLst/>
          </a:prstGeom>
          <a:noFill/>
          <a:ln>
            <a:noFill/>
          </a:ln>
        </p:spPr>
      </p:pic>
      <p:sp>
        <p:nvSpPr>
          <p:cNvPr id="116" name="Google Shape;116;p17"/>
          <p:cNvSpPr/>
          <p:nvPr/>
        </p:nvSpPr>
        <p:spPr>
          <a:xfrm>
            <a:off x="5574300" y="2940375"/>
            <a:ext cx="1954800" cy="520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7" name="Google Shape;117;p17"/>
          <p:cNvPicPr preferRelativeResize="0"/>
          <p:nvPr/>
        </p:nvPicPr>
        <p:blipFill rotWithShape="1">
          <a:blip r:embed="rId10">
            <a:alphaModFix/>
          </a:blip>
          <a:srcRect b="35124" l="5687" r="49418" t="29233"/>
          <a:stretch/>
        </p:blipFill>
        <p:spPr>
          <a:xfrm>
            <a:off x="420075" y="2185725"/>
            <a:ext cx="4371202" cy="1952151"/>
          </a:xfrm>
          <a:prstGeom prst="rect">
            <a:avLst/>
          </a:prstGeom>
          <a:noFill/>
          <a:ln>
            <a:noFill/>
          </a:ln>
        </p:spPr>
      </p:pic>
      <p:sp>
        <p:nvSpPr>
          <p:cNvPr id="118" name="Google Shape;118;p17"/>
          <p:cNvSpPr/>
          <p:nvPr/>
        </p:nvSpPr>
        <p:spPr>
          <a:xfrm>
            <a:off x="5574300" y="1362775"/>
            <a:ext cx="1954800" cy="15534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9" name="Google Shape;119;p17"/>
          <p:cNvCxnSpPr/>
          <p:nvPr/>
        </p:nvCxnSpPr>
        <p:spPr>
          <a:xfrm>
            <a:off x="7518725" y="2142850"/>
            <a:ext cx="286800" cy="102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7"/>
          <p:cNvSpPr txBox="1"/>
          <p:nvPr/>
        </p:nvSpPr>
        <p:spPr>
          <a:xfrm>
            <a:off x="7856700" y="2009700"/>
            <a:ext cx="1177800" cy="9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2"/>
                </a:solidFill>
              </a:rPr>
              <a:t>Encoders</a:t>
            </a:r>
            <a:r>
              <a:rPr lang="en" sz="1100">
                <a:solidFill>
                  <a:schemeClr val="dk2"/>
                </a:solidFill>
              </a:rPr>
              <a:t> in GPT and BERT model have these inbuilt</a:t>
            </a:r>
            <a:endParaRPr sz="11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A white background with blue text&#10;&#10;Description automatically generated" id="125" name="Google Shape;125;p1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26" name="Google Shape;126;p18"/>
          <p:cNvSpPr txBox="1"/>
          <p:nvPr/>
        </p:nvSpPr>
        <p:spPr>
          <a:xfrm>
            <a:off x="250800" y="321825"/>
            <a:ext cx="755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highlight>
                  <a:schemeClr val="dk1"/>
                </a:highlight>
              </a:rPr>
              <a:t>Resume Text Augmentation using GPT to increase </a:t>
            </a:r>
            <a:r>
              <a:rPr b="1" lang="en" sz="1800">
                <a:solidFill>
                  <a:schemeClr val="lt2"/>
                </a:solidFill>
                <a:highlight>
                  <a:schemeClr val="dk1"/>
                </a:highlight>
              </a:rPr>
              <a:t>Hiring Efficiency</a:t>
            </a:r>
            <a:endParaRPr b="1" sz="1800">
              <a:solidFill>
                <a:schemeClr val="lt2"/>
              </a:solidFill>
              <a:highlight>
                <a:schemeClr val="dk1"/>
              </a:highlight>
            </a:endParaRPr>
          </a:p>
        </p:txBody>
      </p:sp>
      <p:sp>
        <p:nvSpPr>
          <p:cNvPr id="127" name="Google Shape;127;p18"/>
          <p:cNvSpPr txBox="1"/>
          <p:nvPr/>
        </p:nvSpPr>
        <p:spPr>
          <a:xfrm>
            <a:off x="346100" y="783525"/>
            <a:ext cx="7020000" cy="11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688"/>
              <a:buFont typeface="Arial"/>
              <a:buNone/>
            </a:pPr>
            <a:r>
              <a:rPr lang="en" sz="1200"/>
              <a:t>Our model offers the ability to enhance resumes by analyzing each sentence in the candidate profile, </a:t>
            </a:r>
            <a:r>
              <a:rPr b="1" lang="en" sz="1200"/>
              <a:t>augmenting the text to better align with job descriptions</a:t>
            </a:r>
            <a:r>
              <a:rPr lang="en" sz="1200"/>
              <a:t>, thereby improving job matching </a:t>
            </a:r>
            <a:r>
              <a:rPr b="1" lang="en" sz="1200"/>
              <a:t>accuracy</a:t>
            </a:r>
            <a:r>
              <a:rPr lang="en" sz="1200"/>
              <a:t>. Applicants can select and apply these enhancements suggested by the model. Moving forward, our goal is to leverage this capability to generate improved resumes, providing better titles and enhanced content lines to enhance the overall quality and effectiveness of job applications.</a:t>
            </a:r>
            <a:endParaRPr sz="1200"/>
          </a:p>
          <a:p>
            <a:pPr indent="0" lvl="0" marL="0" rtl="0" algn="l">
              <a:spcBef>
                <a:spcPts val="0"/>
              </a:spcBef>
              <a:spcAft>
                <a:spcPts val="0"/>
              </a:spcAft>
              <a:buSzPts val="688"/>
              <a:buNone/>
            </a:pPr>
            <a:r>
              <a:t/>
            </a:r>
            <a:endParaRPr sz="1200"/>
          </a:p>
        </p:txBody>
      </p:sp>
      <p:pic>
        <p:nvPicPr>
          <p:cNvPr id="128" name="Google Shape;128;p18"/>
          <p:cNvPicPr preferRelativeResize="0"/>
          <p:nvPr/>
        </p:nvPicPr>
        <p:blipFill>
          <a:blip r:embed="rId4">
            <a:alphaModFix/>
          </a:blip>
          <a:stretch>
            <a:fillRect/>
          </a:stretch>
        </p:blipFill>
        <p:spPr>
          <a:xfrm>
            <a:off x="1799511" y="2164750"/>
            <a:ext cx="4753690" cy="267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A white background with blue text&#10;&#10;Description automatically generated" id="133" name="Google Shape;133;p1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4" name="Google Shape;134;p19"/>
          <p:cNvSpPr txBox="1"/>
          <p:nvPr/>
        </p:nvSpPr>
        <p:spPr>
          <a:xfrm>
            <a:off x="250800" y="321825"/>
            <a:ext cx="685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highlight>
                  <a:schemeClr val="dk1"/>
                </a:highlight>
              </a:rPr>
              <a:t>Crafting an Ensemble Model for Recommendation Systems</a:t>
            </a:r>
            <a:endParaRPr sz="1800">
              <a:solidFill>
                <a:schemeClr val="lt2"/>
              </a:solidFill>
              <a:highlight>
                <a:schemeClr val="dk1"/>
              </a:highlight>
            </a:endParaRPr>
          </a:p>
        </p:txBody>
      </p:sp>
      <p:sp>
        <p:nvSpPr>
          <p:cNvPr id="135" name="Google Shape;135;p19"/>
          <p:cNvSpPr txBox="1"/>
          <p:nvPr/>
        </p:nvSpPr>
        <p:spPr>
          <a:xfrm>
            <a:off x="242350" y="726500"/>
            <a:ext cx="7786800" cy="15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Utilizing the GPT model, a Large Language based Model trained with billions of parameters on vast datasets, offers a sophisticated approach to text processing. Its expansive neural networks and self-attention mechanism, akin to BERT, aid in text encoding.</a:t>
            </a:r>
            <a:endParaRPr sz="1200"/>
          </a:p>
          <a:p>
            <a:pPr indent="0" lvl="0" marL="0" rtl="0" algn="l">
              <a:spcBef>
                <a:spcPts val="0"/>
              </a:spcBef>
              <a:spcAft>
                <a:spcPts val="0"/>
              </a:spcAft>
              <a:buClr>
                <a:schemeClr val="dk1"/>
              </a:buClr>
              <a:buSzPts val="1100"/>
              <a:buFont typeface="Arial"/>
              <a:buNone/>
            </a:pPr>
            <a:r>
              <a:rPr lang="en" sz="1200"/>
              <a:t>GPT often </a:t>
            </a:r>
            <a:r>
              <a:rPr b="1" lang="en" sz="1200"/>
              <a:t>exhibits higher accuracy</a:t>
            </a:r>
            <a:r>
              <a:rPr lang="en" sz="1200"/>
              <a:t> compared to BERT due to its extensive training data and complex architecture. By integrating both models, I aim to achieve optimal results. This involves </a:t>
            </a:r>
            <a:r>
              <a:rPr lang="en" sz="1200" u="sng"/>
              <a:t>generating two similarity scores—one from each model—and selecting the best score to</a:t>
            </a:r>
            <a:r>
              <a:rPr lang="en" sz="1200"/>
              <a:t> </a:t>
            </a:r>
            <a:r>
              <a:rPr b="1" lang="en" sz="1200"/>
              <a:t>maximize accuracy and effectiveness </a:t>
            </a:r>
            <a:r>
              <a:rPr lang="en" sz="1200"/>
              <a:t>in job matching. This combined approach capitalizes on the strengths of both models to enhance the quality of job recommendations.</a:t>
            </a:r>
            <a:endParaRPr sz="1200"/>
          </a:p>
          <a:p>
            <a:pPr indent="0" lvl="0" marL="0" rtl="0" algn="l">
              <a:spcBef>
                <a:spcPts val="0"/>
              </a:spcBef>
              <a:spcAft>
                <a:spcPts val="0"/>
              </a:spcAft>
              <a:buNone/>
            </a:pPr>
            <a:r>
              <a:t/>
            </a:r>
            <a:endParaRPr sz="1200"/>
          </a:p>
        </p:txBody>
      </p:sp>
      <p:sp>
        <p:nvSpPr>
          <p:cNvPr id="136" name="Google Shape;136;p19"/>
          <p:cNvSpPr txBox="1"/>
          <p:nvPr/>
        </p:nvSpPr>
        <p:spPr>
          <a:xfrm>
            <a:off x="4635500" y="2849275"/>
            <a:ext cx="4222800" cy="19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Leveraging the </a:t>
            </a:r>
            <a:r>
              <a:rPr i="1" lang="en" sz="1200" u="sng"/>
              <a:t>BERT model for efficient </a:t>
            </a:r>
            <a:r>
              <a:rPr b="1" i="1" lang="en" sz="1200" u="sng"/>
              <a:t>encoding</a:t>
            </a:r>
            <a:r>
              <a:rPr lang="en" sz="1200"/>
              <a:t> and the </a:t>
            </a:r>
            <a:r>
              <a:rPr i="1" lang="en" sz="1200" u="sng"/>
              <a:t>GPT model for effective </a:t>
            </a:r>
            <a:r>
              <a:rPr b="1" i="1" lang="en" sz="1200" u="sng"/>
              <a:t>decoding</a:t>
            </a:r>
            <a:r>
              <a:rPr lang="en" sz="1200"/>
              <a:t> offers a comprehensive approach to text processing. By combining these strengths, I enhance accuracy, speed, and overall efficiency in our model.</a:t>
            </a:r>
            <a:endParaRPr sz="1200"/>
          </a:p>
        </p:txBody>
      </p:sp>
      <p:pic>
        <p:nvPicPr>
          <p:cNvPr id="137" name="Google Shape;137;p19"/>
          <p:cNvPicPr preferRelativeResize="0"/>
          <p:nvPr/>
        </p:nvPicPr>
        <p:blipFill rotWithShape="1">
          <a:blip r:embed="rId4">
            <a:alphaModFix/>
          </a:blip>
          <a:srcRect b="5516" l="4084" r="35316" t="12144"/>
          <a:stretch/>
        </p:blipFill>
        <p:spPr>
          <a:xfrm>
            <a:off x="433675" y="2419750"/>
            <a:ext cx="3985925" cy="2506351"/>
          </a:xfrm>
          <a:prstGeom prst="rect">
            <a:avLst/>
          </a:prstGeom>
          <a:noFill/>
          <a:ln>
            <a:noFill/>
          </a:ln>
        </p:spPr>
      </p:pic>
      <p:pic>
        <p:nvPicPr>
          <p:cNvPr id="138" name="Google Shape;138;p19"/>
          <p:cNvPicPr preferRelativeResize="0"/>
          <p:nvPr/>
        </p:nvPicPr>
        <p:blipFill>
          <a:blip r:embed="rId5">
            <a:alphaModFix/>
          </a:blip>
          <a:stretch>
            <a:fillRect/>
          </a:stretch>
        </p:blipFill>
        <p:spPr>
          <a:xfrm>
            <a:off x="7057926" y="409126"/>
            <a:ext cx="317373" cy="317373"/>
          </a:xfrm>
          <a:prstGeom prst="rect">
            <a:avLst/>
          </a:prstGeom>
          <a:noFill/>
          <a:ln>
            <a:noFill/>
          </a:ln>
        </p:spPr>
      </p:pic>
      <p:pic>
        <p:nvPicPr>
          <p:cNvPr id="139" name="Google Shape;139;p19"/>
          <p:cNvPicPr preferRelativeResize="0"/>
          <p:nvPr/>
        </p:nvPicPr>
        <p:blipFill>
          <a:blip r:embed="rId6">
            <a:alphaModFix/>
          </a:blip>
          <a:stretch>
            <a:fillRect/>
          </a:stretch>
        </p:blipFill>
        <p:spPr>
          <a:xfrm>
            <a:off x="6471760" y="405078"/>
            <a:ext cx="342638" cy="317375"/>
          </a:xfrm>
          <a:prstGeom prst="rect">
            <a:avLst/>
          </a:prstGeom>
          <a:noFill/>
          <a:ln>
            <a:noFill/>
          </a:ln>
        </p:spPr>
      </p:pic>
      <p:sp>
        <p:nvSpPr>
          <p:cNvPr id="140" name="Google Shape;140;p19"/>
          <p:cNvSpPr/>
          <p:nvPr/>
        </p:nvSpPr>
        <p:spPr>
          <a:xfrm>
            <a:off x="6853550" y="495475"/>
            <a:ext cx="165225" cy="1446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1"/>
                </a:solidFill>
                <a:latin typeface="Arial"/>
              </a:rPr>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A white background with blue text&#10;&#10;Description automatically generated" id="145" name="Google Shape;145;p2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46" name="Google Shape;146;p20"/>
          <p:cNvSpPr txBox="1"/>
          <p:nvPr/>
        </p:nvSpPr>
        <p:spPr>
          <a:xfrm>
            <a:off x="250800" y="321825"/>
            <a:ext cx="685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highlight>
                  <a:schemeClr val="dk1"/>
                </a:highlight>
              </a:rPr>
              <a:t>Exploratory Data Analysis(EDA)</a:t>
            </a:r>
            <a:endParaRPr sz="1800">
              <a:solidFill>
                <a:schemeClr val="lt2"/>
              </a:solidFill>
              <a:highlight>
                <a:schemeClr val="dk1"/>
              </a:highlight>
            </a:endParaRPr>
          </a:p>
        </p:txBody>
      </p:sp>
      <p:sp>
        <p:nvSpPr>
          <p:cNvPr id="147" name="Google Shape;147;p20"/>
          <p:cNvSpPr txBox="1"/>
          <p:nvPr/>
        </p:nvSpPr>
        <p:spPr>
          <a:xfrm>
            <a:off x="350675" y="783525"/>
            <a:ext cx="4221300" cy="12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I'll visualize real-time data based on candidate profiles, showcasing current market trends and skill demand. For instance, I've plotted graphs depicting:</a:t>
            </a:r>
            <a:endParaRPr sz="1200"/>
          </a:p>
          <a:p>
            <a:pPr indent="-304800" lvl="0" marL="457200" rtl="0" algn="l">
              <a:spcBef>
                <a:spcPts val="0"/>
              </a:spcBef>
              <a:spcAft>
                <a:spcPts val="0"/>
              </a:spcAft>
              <a:buSzPts val="1200"/>
              <a:buAutoNum type="arabicPeriod"/>
            </a:pPr>
            <a:r>
              <a:rPr lang="en" sz="1200"/>
              <a:t>Job Title vs. Minimum Experience Level</a:t>
            </a:r>
            <a:endParaRPr sz="1200"/>
          </a:p>
          <a:p>
            <a:pPr indent="-304800" lvl="0" marL="457200" rtl="0" algn="l">
              <a:spcBef>
                <a:spcPts val="0"/>
              </a:spcBef>
              <a:spcAft>
                <a:spcPts val="0"/>
              </a:spcAft>
              <a:buSzPts val="1200"/>
              <a:buAutoNum type="arabicPeriod"/>
            </a:pPr>
            <a:r>
              <a:rPr lang="en" sz="1200"/>
              <a:t>Job Title vs. Employment Type</a:t>
            </a:r>
            <a:endParaRPr sz="1200"/>
          </a:p>
          <a:p>
            <a:pPr indent="-304800" lvl="0" marL="457200" rtl="0" algn="l">
              <a:spcBef>
                <a:spcPts val="0"/>
              </a:spcBef>
              <a:spcAft>
                <a:spcPts val="0"/>
              </a:spcAft>
              <a:buSzPts val="1200"/>
              <a:buAutoNum type="arabicPeriod"/>
            </a:pPr>
            <a:r>
              <a:rPr lang="en" sz="1200"/>
              <a:t>Job Title vs. Gender Preference</a:t>
            </a:r>
            <a:endParaRPr sz="1200"/>
          </a:p>
        </p:txBody>
      </p:sp>
      <p:sp>
        <p:nvSpPr>
          <p:cNvPr id="148" name="Google Shape;148;p20"/>
          <p:cNvSpPr txBox="1"/>
          <p:nvPr/>
        </p:nvSpPr>
        <p:spPr>
          <a:xfrm>
            <a:off x="4645225" y="2387725"/>
            <a:ext cx="3963300" cy="24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Utilizing EDA:</a:t>
            </a:r>
            <a:endParaRPr sz="1200"/>
          </a:p>
          <a:p>
            <a:pPr indent="-304800" lvl="0" marL="457200" rtl="0" algn="l">
              <a:spcBef>
                <a:spcPts val="0"/>
              </a:spcBef>
              <a:spcAft>
                <a:spcPts val="0"/>
              </a:spcAft>
              <a:buSzPts val="1200"/>
              <a:buChar char="●"/>
            </a:pPr>
            <a:r>
              <a:rPr lang="en" sz="1200"/>
              <a:t>Aids Recruiters in Market Trend Analysis</a:t>
            </a:r>
            <a:endParaRPr sz="1200"/>
          </a:p>
          <a:p>
            <a:pPr indent="-304800" lvl="0" marL="457200" rtl="0" algn="l">
              <a:spcBef>
                <a:spcPts val="0"/>
              </a:spcBef>
              <a:spcAft>
                <a:spcPts val="0"/>
              </a:spcAft>
              <a:buSzPts val="1200"/>
              <a:buChar char="●"/>
            </a:pPr>
            <a:r>
              <a:rPr lang="en" sz="1200"/>
              <a:t>Empowers Candidates with Job Market Insights, Enhancing Talent Engagement</a:t>
            </a:r>
            <a:endParaRPr sz="1200"/>
          </a:p>
          <a:p>
            <a:pPr indent="0" lvl="0" marL="0" rtl="0" algn="l">
              <a:spcBef>
                <a:spcPts val="0"/>
              </a:spcBef>
              <a:spcAft>
                <a:spcPts val="0"/>
              </a:spcAft>
              <a:buNone/>
            </a:pPr>
            <a:r>
              <a:rPr lang="en" sz="1200"/>
              <a:t>AI-driven Skill Recommendations:</a:t>
            </a:r>
            <a:endParaRPr sz="1200"/>
          </a:p>
          <a:p>
            <a:pPr indent="-304800" lvl="0" marL="457200" rtl="0" algn="l">
              <a:spcBef>
                <a:spcPts val="0"/>
              </a:spcBef>
              <a:spcAft>
                <a:spcPts val="0"/>
              </a:spcAft>
              <a:buSzPts val="1200"/>
              <a:buChar char="●"/>
            </a:pPr>
            <a:r>
              <a:rPr lang="en" sz="1200"/>
              <a:t>Identifies In-demand Skills for Individuals on Unstop Platform (work in progress)</a:t>
            </a:r>
            <a:endParaRPr sz="1200"/>
          </a:p>
          <a:p>
            <a:pPr indent="0" lvl="0" marL="0" rtl="0" algn="l">
              <a:spcBef>
                <a:spcPts val="0"/>
              </a:spcBef>
              <a:spcAft>
                <a:spcPts val="0"/>
              </a:spcAft>
              <a:buNone/>
            </a:pPr>
            <a:r>
              <a:rPr lang="en" sz="1200"/>
              <a:t>Analyzing Selection Rates:</a:t>
            </a:r>
            <a:endParaRPr sz="1200"/>
          </a:p>
          <a:p>
            <a:pPr indent="-304800" lvl="0" marL="457200" rtl="0" algn="l">
              <a:spcBef>
                <a:spcPts val="0"/>
              </a:spcBef>
              <a:spcAft>
                <a:spcPts val="0"/>
              </a:spcAft>
              <a:buSzPts val="1200"/>
              <a:buChar char="●"/>
            </a:pPr>
            <a:r>
              <a:rPr lang="en" sz="1200"/>
              <a:t>Evaluates Selection Rates of Individuals with Similar Profiles Compared to Market Companies</a:t>
            </a:r>
            <a:endParaRPr sz="1200"/>
          </a:p>
          <a:p>
            <a:pPr indent="-304800" lvl="0" marL="457200" rtl="0" algn="l">
              <a:spcBef>
                <a:spcPts val="0"/>
              </a:spcBef>
              <a:spcAft>
                <a:spcPts val="0"/>
              </a:spcAft>
              <a:buSzPts val="1200"/>
              <a:buChar char="-"/>
            </a:pPr>
            <a:r>
              <a:t/>
            </a:r>
            <a:endParaRPr sz="1200"/>
          </a:p>
        </p:txBody>
      </p:sp>
      <p:pic>
        <p:nvPicPr>
          <p:cNvPr id="149" name="Google Shape;149;p20"/>
          <p:cNvPicPr preferRelativeResize="0"/>
          <p:nvPr/>
        </p:nvPicPr>
        <p:blipFill>
          <a:blip r:embed="rId4">
            <a:alphaModFix/>
          </a:blip>
          <a:stretch>
            <a:fillRect/>
          </a:stretch>
        </p:blipFill>
        <p:spPr>
          <a:xfrm>
            <a:off x="430363" y="2501125"/>
            <a:ext cx="3909523" cy="2199126"/>
          </a:xfrm>
          <a:prstGeom prst="rect">
            <a:avLst/>
          </a:prstGeom>
          <a:noFill/>
          <a:ln>
            <a:noFill/>
          </a:ln>
        </p:spPr>
      </p:pic>
      <p:pic>
        <p:nvPicPr>
          <p:cNvPr id="150" name="Google Shape;150;p20"/>
          <p:cNvPicPr preferRelativeResize="0"/>
          <p:nvPr/>
        </p:nvPicPr>
        <p:blipFill>
          <a:blip r:embed="rId5">
            <a:alphaModFix/>
          </a:blip>
          <a:stretch>
            <a:fillRect/>
          </a:stretch>
        </p:blipFill>
        <p:spPr>
          <a:xfrm>
            <a:off x="4665829" y="600350"/>
            <a:ext cx="1626692" cy="1710997"/>
          </a:xfrm>
          <a:prstGeom prst="rect">
            <a:avLst/>
          </a:prstGeom>
          <a:noFill/>
          <a:ln>
            <a:noFill/>
          </a:ln>
        </p:spPr>
      </p:pic>
      <p:pic>
        <p:nvPicPr>
          <p:cNvPr id="151" name="Google Shape;151;p20"/>
          <p:cNvPicPr preferRelativeResize="0"/>
          <p:nvPr/>
        </p:nvPicPr>
        <p:blipFill>
          <a:blip r:embed="rId6">
            <a:alphaModFix/>
          </a:blip>
          <a:stretch>
            <a:fillRect/>
          </a:stretch>
        </p:blipFill>
        <p:spPr>
          <a:xfrm>
            <a:off x="4645225" y="600350"/>
            <a:ext cx="1667899" cy="1711000"/>
          </a:xfrm>
          <a:prstGeom prst="rect">
            <a:avLst/>
          </a:prstGeom>
          <a:noFill/>
          <a:ln>
            <a:noFill/>
          </a:ln>
        </p:spPr>
      </p:pic>
      <p:pic>
        <p:nvPicPr>
          <p:cNvPr id="152" name="Google Shape;152;p20"/>
          <p:cNvPicPr preferRelativeResize="0"/>
          <p:nvPr/>
        </p:nvPicPr>
        <p:blipFill>
          <a:blip r:embed="rId5">
            <a:alphaModFix/>
          </a:blip>
          <a:stretch>
            <a:fillRect/>
          </a:stretch>
        </p:blipFill>
        <p:spPr>
          <a:xfrm>
            <a:off x="6372102" y="783525"/>
            <a:ext cx="1382043" cy="1527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descr="A white background with blue text&#10;&#10;Description automatically generated" id="157" name="Google Shape;157;p2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58" name="Google Shape;158;p21"/>
          <p:cNvSpPr txBox="1"/>
          <p:nvPr>
            <p:ph type="title"/>
          </p:nvPr>
        </p:nvSpPr>
        <p:spPr>
          <a:xfrm>
            <a:off x="839775" y="273850"/>
            <a:ext cx="5849400" cy="994200"/>
          </a:xfrm>
          <a:prstGeom prst="rect">
            <a:avLst/>
          </a:prstGeom>
        </p:spPr>
        <p:txBody>
          <a:bodyPr anchorCtr="0" anchor="ctr" bIns="34275" lIns="68575" spcFirstLastPara="1" rIns="68575" wrap="square" tIns="34275">
            <a:normAutofit/>
          </a:bodyPr>
          <a:lstStyle/>
          <a:p>
            <a:pPr indent="0" lvl="0" marL="0" marR="0" rtl="0" algn="l">
              <a:lnSpc>
                <a:spcPct val="100000"/>
              </a:lnSpc>
              <a:spcBef>
                <a:spcPts val="0"/>
              </a:spcBef>
              <a:spcAft>
                <a:spcPts val="0"/>
              </a:spcAft>
              <a:buNone/>
            </a:pPr>
            <a:r>
              <a:rPr lang="en" sz="1800">
                <a:solidFill>
                  <a:schemeClr val="lt2"/>
                </a:solidFill>
                <a:highlight>
                  <a:schemeClr val="dk1"/>
                </a:highlight>
              </a:rPr>
              <a:t>Future Projections for advanced recommendations.</a:t>
            </a:r>
            <a:endParaRPr sz="1800">
              <a:solidFill>
                <a:schemeClr val="lt2"/>
              </a:solidFill>
              <a:highlight>
                <a:schemeClr val="dk1"/>
              </a:highlight>
            </a:endParaRPr>
          </a:p>
        </p:txBody>
      </p:sp>
      <p:sp>
        <p:nvSpPr>
          <p:cNvPr id="159" name="Google Shape;159;p2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277177" lvl="0" marL="457200" rtl="0" algn="l">
              <a:lnSpc>
                <a:spcPct val="80000"/>
              </a:lnSpc>
              <a:spcBef>
                <a:spcPts val="800"/>
              </a:spcBef>
              <a:spcAft>
                <a:spcPts val="0"/>
              </a:spcAft>
              <a:buSzPts val="765"/>
              <a:buAutoNum type="arabicPeriod"/>
            </a:pPr>
            <a:r>
              <a:rPr b="1" lang="en" sz="955"/>
              <a:t>Enhanced Personalization</a:t>
            </a:r>
            <a:r>
              <a:rPr lang="en" sz="955"/>
              <a:t>: I aim to delve deeper into user behavior and context to offer even more tailored recommendations, ensuring that each user's unique preferences are accurately captured and reflected in their suggestions.</a:t>
            </a:r>
            <a:endParaRPr sz="955"/>
          </a:p>
          <a:p>
            <a:pPr indent="-277177" lvl="0" marL="457200" rtl="0" algn="l">
              <a:lnSpc>
                <a:spcPct val="80000"/>
              </a:lnSpc>
              <a:spcBef>
                <a:spcPts val="1200"/>
              </a:spcBef>
              <a:spcAft>
                <a:spcPts val="0"/>
              </a:spcAft>
              <a:buSzPts val="765"/>
              <a:buAutoNum type="arabicPeriod"/>
            </a:pPr>
            <a:r>
              <a:rPr b="1" lang="en" sz="955"/>
              <a:t>Multi-modal Recommendations:</a:t>
            </a:r>
            <a:r>
              <a:rPr lang="en" sz="955"/>
              <a:t> By integrating different data modalities such as text, images, and videos, I seek to enrich the recommendation experience, providing users with a more diverse range of content suggestions that cater to their preferences and interests.</a:t>
            </a:r>
            <a:endParaRPr sz="955"/>
          </a:p>
          <a:p>
            <a:pPr indent="-277177" lvl="0" marL="457200" rtl="0" algn="l">
              <a:lnSpc>
                <a:spcPct val="80000"/>
              </a:lnSpc>
              <a:spcBef>
                <a:spcPts val="1200"/>
              </a:spcBef>
              <a:spcAft>
                <a:spcPts val="0"/>
              </a:spcAft>
              <a:buSzPts val="765"/>
              <a:buAutoNum type="arabicPeriod"/>
            </a:pPr>
            <a:r>
              <a:rPr b="1" lang="en" sz="955"/>
              <a:t>Real-time Recommendations:</a:t>
            </a:r>
            <a:r>
              <a:rPr lang="en" sz="955"/>
              <a:t> Our future projects include the implementation of real-time recommendation capabilities, enabling us to deliver timely suggestions to users based on their current browsing behavior and preferences.</a:t>
            </a:r>
            <a:endParaRPr sz="955"/>
          </a:p>
          <a:p>
            <a:pPr indent="-277177" lvl="0" marL="457200" rtl="0" algn="l">
              <a:lnSpc>
                <a:spcPct val="80000"/>
              </a:lnSpc>
              <a:spcBef>
                <a:spcPts val="1200"/>
              </a:spcBef>
              <a:spcAft>
                <a:spcPts val="0"/>
              </a:spcAft>
              <a:buSzPts val="765"/>
              <a:buAutoNum type="arabicPeriod"/>
            </a:pPr>
            <a:r>
              <a:rPr b="1" lang="en" sz="955"/>
              <a:t>Explainable Recommendations</a:t>
            </a:r>
            <a:r>
              <a:rPr lang="en" sz="955"/>
              <a:t>: I recognize the importance of transparency and user trust in recommendation systems. Hence, I plan to introduce features that provide insights into how recommendations are generated, </a:t>
            </a:r>
            <a:r>
              <a:rPr lang="en" sz="955"/>
              <a:t>empowering</a:t>
            </a:r>
            <a:r>
              <a:rPr lang="en" sz="955"/>
              <a:t> users to better understand and trust the system.</a:t>
            </a:r>
            <a:endParaRPr sz="955"/>
          </a:p>
          <a:p>
            <a:pPr indent="-277177" lvl="0" marL="457200" rtl="0" algn="l">
              <a:lnSpc>
                <a:spcPct val="80000"/>
              </a:lnSpc>
              <a:spcBef>
                <a:spcPts val="1200"/>
              </a:spcBef>
              <a:spcAft>
                <a:spcPts val="0"/>
              </a:spcAft>
              <a:buSzPts val="765"/>
              <a:buAutoNum type="arabicPeriod"/>
            </a:pPr>
            <a:r>
              <a:rPr b="1" lang="en" sz="955"/>
              <a:t>Integration of Reinforcement Learning</a:t>
            </a:r>
            <a:r>
              <a:rPr lang="en" sz="955"/>
              <a:t>: I aim to leverage reinforcement learning algorithms to optimize long-term user engagement by dynamically adapting recommendations based on user interactions and feedback, thereby enhancing user satisfaction.</a:t>
            </a:r>
            <a:endParaRPr sz="955"/>
          </a:p>
          <a:p>
            <a:pPr indent="-277177" lvl="0" marL="457200" rtl="0" algn="l">
              <a:lnSpc>
                <a:spcPct val="80000"/>
              </a:lnSpc>
              <a:spcBef>
                <a:spcPts val="1200"/>
              </a:spcBef>
              <a:spcAft>
                <a:spcPts val="0"/>
              </a:spcAft>
              <a:buSzPts val="765"/>
              <a:buAutoNum type="arabicPeriod"/>
            </a:pPr>
            <a:r>
              <a:rPr b="1" lang="en" sz="955"/>
              <a:t>Ethical and Fair Recommendations</a:t>
            </a:r>
            <a:r>
              <a:rPr lang="en" sz="955"/>
              <a:t>: Our commitment to ethical recommendation practices drives us to design recommendation systems that prioritize fairness, diversity, and transparency. I will continue to refine our algorithms to mitigate biases and ensure equitable outcomes for all users.</a:t>
            </a:r>
            <a:endParaRPr sz="955"/>
          </a:p>
          <a:p>
            <a:pPr indent="-277177" lvl="0" marL="457200" rtl="0" algn="l">
              <a:lnSpc>
                <a:spcPct val="80000"/>
              </a:lnSpc>
              <a:spcBef>
                <a:spcPts val="1200"/>
              </a:spcBef>
              <a:spcAft>
                <a:spcPts val="0"/>
              </a:spcAft>
              <a:buSzPts val="765"/>
              <a:buAutoNum type="arabicPeriod"/>
            </a:pPr>
            <a:r>
              <a:rPr b="1" lang="en" sz="955"/>
              <a:t>Collaborative Filtering with Graph Neural Networks</a:t>
            </a:r>
            <a:r>
              <a:rPr lang="en" sz="955"/>
              <a:t>: By harnessing the </a:t>
            </a:r>
            <a:r>
              <a:rPr lang="en" sz="955"/>
              <a:t>power</a:t>
            </a:r>
            <a:r>
              <a:rPr lang="en" sz="955"/>
              <a:t> of graph neural networks and collaborative filtering techniques, I aim to capture complex relationships and interactions </a:t>
            </a:r>
            <a:r>
              <a:rPr lang="en" sz="955"/>
              <a:t>between</a:t>
            </a:r>
            <a:r>
              <a:rPr lang="en" sz="955"/>
              <a:t> users and items, leading to more accurate and effective recommendations.</a:t>
            </a:r>
            <a:endParaRPr sz="955"/>
          </a:p>
          <a:p>
            <a:pPr indent="0" lvl="0" marL="0" rtl="0" algn="l">
              <a:lnSpc>
                <a:spcPct val="80000"/>
              </a:lnSpc>
              <a:spcBef>
                <a:spcPts val="1200"/>
              </a:spcBef>
              <a:spcAft>
                <a:spcPts val="1200"/>
              </a:spcAft>
              <a:buSzPts val="523"/>
              <a:buNone/>
            </a:pPr>
            <a:r>
              <a:t/>
            </a:r>
            <a:endParaRPr sz="95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A white background with blue text&#10;&#10;Description automatically generated" id="164" name="Google Shape;164;p22"/>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65" name="Google Shape;165;p22"/>
          <p:cNvPicPr preferRelativeResize="0"/>
          <p:nvPr/>
        </p:nvPicPr>
        <p:blipFill>
          <a:blip r:embed="rId4">
            <a:alphaModFix amt="58999"/>
          </a:blip>
          <a:stretch>
            <a:fillRect/>
          </a:stretch>
        </p:blipFill>
        <p:spPr>
          <a:xfrm>
            <a:off x="4825900" y="1497409"/>
            <a:ext cx="520499" cy="402065"/>
          </a:xfrm>
          <a:prstGeom prst="rect">
            <a:avLst/>
          </a:prstGeom>
          <a:noFill/>
          <a:ln>
            <a:noFill/>
          </a:ln>
        </p:spPr>
      </p:pic>
      <p:pic>
        <p:nvPicPr>
          <p:cNvPr id="166" name="Google Shape;166;p22"/>
          <p:cNvPicPr preferRelativeResize="0"/>
          <p:nvPr/>
        </p:nvPicPr>
        <p:blipFill rotWithShape="1">
          <a:blip r:embed="rId5">
            <a:alphaModFix amt="12000"/>
          </a:blip>
          <a:srcRect b="14629" l="16457" r="13778" t="18139"/>
          <a:stretch/>
        </p:blipFill>
        <p:spPr>
          <a:xfrm>
            <a:off x="3812025" y="3113350"/>
            <a:ext cx="386100" cy="372652"/>
          </a:xfrm>
          <a:prstGeom prst="rect">
            <a:avLst/>
          </a:prstGeom>
          <a:noFill/>
          <a:ln>
            <a:noFill/>
          </a:ln>
        </p:spPr>
      </p:pic>
      <p:sp>
        <p:nvSpPr>
          <p:cNvPr id="167" name="Google Shape;167;p22"/>
          <p:cNvSpPr txBox="1"/>
          <p:nvPr/>
        </p:nvSpPr>
        <p:spPr>
          <a:xfrm rot="-5400000">
            <a:off x="226400" y="3384313"/>
            <a:ext cx="690000" cy="3861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38761D"/>
                </a:solidFill>
                <a:latin typeface="Oswald SemiBold"/>
                <a:ea typeface="Oswald SemiBold"/>
                <a:cs typeface="Oswald SemiBold"/>
                <a:sym typeface="Oswald SemiBold"/>
              </a:rPr>
              <a:t>NLP</a:t>
            </a:r>
            <a:endParaRPr sz="2100">
              <a:solidFill>
                <a:srgbClr val="38761D"/>
              </a:solidFill>
              <a:latin typeface="Oswald SemiBold"/>
              <a:ea typeface="Oswald SemiBold"/>
              <a:cs typeface="Oswald SemiBold"/>
              <a:sym typeface="Oswald SemiBold"/>
            </a:endParaRPr>
          </a:p>
        </p:txBody>
      </p:sp>
      <p:pic>
        <p:nvPicPr>
          <p:cNvPr id="168" name="Google Shape;168;p22"/>
          <p:cNvPicPr preferRelativeResize="0"/>
          <p:nvPr/>
        </p:nvPicPr>
        <p:blipFill rotWithShape="1">
          <a:blip r:embed="rId6">
            <a:alphaModFix/>
          </a:blip>
          <a:srcRect b="0" l="0" r="0" t="0"/>
          <a:stretch/>
        </p:blipFill>
        <p:spPr>
          <a:xfrm>
            <a:off x="671050" y="1954525"/>
            <a:ext cx="520500" cy="520500"/>
          </a:xfrm>
          <a:prstGeom prst="rect">
            <a:avLst/>
          </a:prstGeom>
          <a:noFill/>
          <a:ln>
            <a:noFill/>
          </a:ln>
        </p:spPr>
      </p:pic>
      <p:sp>
        <p:nvSpPr>
          <p:cNvPr id="169" name="Google Shape;169;p22"/>
          <p:cNvSpPr/>
          <p:nvPr/>
        </p:nvSpPr>
        <p:spPr>
          <a:xfrm>
            <a:off x="671050" y="2197600"/>
            <a:ext cx="1676400" cy="2102700"/>
          </a:xfrm>
          <a:prstGeom prst="flowChartAlternateProcess">
            <a:avLst/>
          </a:prstGeom>
          <a:solidFill>
            <a:srgbClr val="FFF2CC">
              <a:alpha val="80000"/>
            </a:srgbClr>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70" name="Google Shape;170;p22"/>
          <p:cNvPicPr preferRelativeResize="0"/>
          <p:nvPr/>
        </p:nvPicPr>
        <p:blipFill rotWithShape="1">
          <a:blip r:embed="rId7">
            <a:alphaModFix/>
          </a:blip>
          <a:srcRect b="28051" l="25700" r="27899" t="26426"/>
          <a:stretch/>
        </p:blipFill>
        <p:spPr>
          <a:xfrm>
            <a:off x="1362150" y="1304950"/>
            <a:ext cx="307025" cy="301225"/>
          </a:xfrm>
          <a:prstGeom prst="rect">
            <a:avLst/>
          </a:prstGeom>
          <a:noFill/>
          <a:ln>
            <a:noFill/>
          </a:ln>
        </p:spPr>
      </p:pic>
      <p:sp>
        <p:nvSpPr>
          <p:cNvPr id="171" name="Google Shape;171;p22"/>
          <p:cNvSpPr txBox="1"/>
          <p:nvPr/>
        </p:nvSpPr>
        <p:spPr>
          <a:xfrm>
            <a:off x="1407625" y="912875"/>
            <a:ext cx="880800" cy="234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700">
                <a:solidFill>
                  <a:srgbClr val="000000"/>
                </a:solidFill>
                <a:highlight>
                  <a:srgbClr val="C9DAF8"/>
                </a:highlight>
                <a:latin typeface="Oswald"/>
                <a:ea typeface="Oswald"/>
                <a:cs typeface="Oswald"/>
                <a:sym typeface="Oswald"/>
              </a:rPr>
              <a:t>Recruiter’s Demands</a:t>
            </a:r>
            <a:endParaRPr sz="700">
              <a:solidFill>
                <a:srgbClr val="000000"/>
              </a:solidFill>
              <a:highlight>
                <a:srgbClr val="C9DAF8"/>
              </a:highlight>
              <a:latin typeface="Oswald"/>
              <a:ea typeface="Oswald"/>
              <a:cs typeface="Oswald"/>
              <a:sym typeface="Oswald"/>
            </a:endParaRPr>
          </a:p>
        </p:txBody>
      </p:sp>
      <p:sp>
        <p:nvSpPr>
          <p:cNvPr id="172" name="Google Shape;172;p22"/>
          <p:cNvSpPr txBox="1"/>
          <p:nvPr/>
        </p:nvSpPr>
        <p:spPr>
          <a:xfrm>
            <a:off x="764450" y="912875"/>
            <a:ext cx="735900" cy="234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700">
                <a:solidFill>
                  <a:srgbClr val="000000"/>
                </a:solidFill>
                <a:highlight>
                  <a:srgbClr val="FFF2CC"/>
                </a:highlight>
                <a:latin typeface="Oswald"/>
                <a:ea typeface="Oswald"/>
                <a:cs typeface="Oswald"/>
                <a:sym typeface="Oswald"/>
              </a:rPr>
              <a:t>Applicant’s Data</a:t>
            </a:r>
            <a:endParaRPr sz="700">
              <a:solidFill>
                <a:srgbClr val="000000"/>
              </a:solidFill>
              <a:highlight>
                <a:srgbClr val="FFF2CC"/>
              </a:highlight>
              <a:latin typeface="Oswald"/>
              <a:ea typeface="Oswald"/>
              <a:cs typeface="Oswald"/>
              <a:sym typeface="Oswald"/>
            </a:endParaRPr>
          </a:p>
        </p:txBody>
      </p:sp>
      <p:pic>
        <p:nvPicPr>
          <p:cNvPr id="173" name="Google Shape;173;p22"/>
          <p:cNvPicPr preferRelativeResize="0"/>
          <p:nvPr/>
        </p:nvPicPr>
        <p:blipFill>
          <a:blip r:embed="rId8">
            <a:alphaModFix/>
          </a:blip>
          <a:stretch>
            <a:fillRect/>
          </a:stretch>
        </p:blipFill>
        <p:spPr>
          <a:xfrm>
            <a:off x="1008825" y="638688"/>
            <a:ext cx="247148" cy="247148"/>
          </a:xfrm>
          <a:prstGeom prst="rect">
            <a:avLst/>
          </a:prstGeom>
          <a:noFill/>
          <a:ln>
            <a:noFill/>
          </a:ln>
        </p:spPr>
      </p:pic>
      <p:pic>
        <p:nvPicPr>
          <p:cNvPr id="174" name="Google Shape;174;p22"/>
          <p:cNvPicPr preferRelativeResize="0"/>
          <p:nvPr/>
        </p:nvPicPr>
        <p:blipFill>
          <a:blip r:embed="rId9">
            <a:alphaModFix/>
          </a:blip>
          <a:stretch>
            <a:fillRect/>
          </a:stretch>
        </p:blipFill>
        <p:spPr>
          <a:xfrm>
            <a:off x="1694501" y="617522"/>
            <a:ext cx="307026" cy="289476"/>
          </a:xfrm>
          <a:prstGeom prst="rect">
            <a:avLst/>
          </a:prstGeom>
          <a:noFill/>
          <a:ln>
            <a:noFill/>
          </a:ln>
        </p:spPr>
      </p:pic>
      <p:cxnSp>
        <p:nvCxnSpPr>
          <p:cNvPr id="175" name="Google Shape;175;p22"/>
          <p:cNvCxnSpPr>
            <a:stCxn id="171" idx="2"/>
            <a:endCxn id="170" idx="3"/>
          </p:cNvCxnSpPr>
          <p:nvPr/>
        </p:nvCxnSpPr>
        <p:spPr>
          <a:xfrm rot="5400000">
            <a:off x="1604275" y="1211825"/>
            <a:ext cx="308700" cy="178800"/>
          </a:xfrm>
          <a:prstGeom prst="bentConnector2">
            <a:avLst/>
          </a:prstGeom>
          <a:noFill/>
          <a:ln cap="flat" cmpd="sng" w="9525">
            <a:solidFill>
              <a:srgbClr val="44546A"/>
            </a:solidFill>
            <a:prstDash val="solid"/>
            <a:round/>
            <a:headEnd len="med" w="med" type="none"/>
            <a:tailEnd len="med" w="med" type="none"/>
          </a:ln>
        </p:spPr>
      </p:cxnSp>
      <p:cxnSp>
        <p:nvCxnSpPr>
          <p:cNvPr id="176" name="Google Shape;176;p22"/>
          <p:cNvCxnSpPr>
            <a:stCxn id="172" idx="2"/>
            <a:endCxn id="170" idx="1"/>
          </p:cNvCxnSpPr>
          <p:nvPr/>
        </p:nvCxnSpPr>
        <p:spPr>
          <a:xfrm flipH="1" rot="-5400000">
            <a:off x="1092950" y="1186325"/>
            <a:ext cx="308700" cy="229800"/>
          </a:xfrm>
          <a:prstGeom prst="bentConnector2">
            <a:avLst/>
          </a:prstGeom>
          <a:noFill/>
          <a:ln cap="flat" cmpd="sng" w="9525">
            <a:solidFill>
              <a:srgbClr val="44546A"/>
            </a:solidFill>
            <a:prstDash val="solid"/>
            <a:round/>
            <a:headEnd len="med" w="med" type="none"/>
            <a:tailEnd len="med" w="med" type="none"/>
          </a:ln>
        </p:spPr>
      </p:cxnSp>
      <p:sp>
        <p:nvSpPr>
          <p:cNvPr id="177" name="Google Shape;177;p22"/>
          <p:cNvSpPr txBox="1"/>
          <p:nvPr/>
        </p:nvSpPr>
        <p:spPr>
          <a:xfrm>
            <a:off x="1177250" y="1172950"/>
            <a:ext cx="676800" cy="1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600">
                <a:solidFill>
                  <a:srgbClr val="000000"/>
                </a:solidFill>
                <a:latin typeface="Oswald"/>
                <a:ea typeface="Oswald"/>
                <a:cs typeface="Oswald"/>
                <a:sym typeface="Oswald"/>
              </a:rPr>
              <a:t>Data Collection</a:t>
            </a:r>
            <a:endParaRPr b="1" i="1" sz="600">
              <a:solidFill>
                <a:srgbClr val="000000"/>
              </a:solidFill>
              <a:latin typeface="Oswald"/>
              <a:ea typeface="Oswald"/>
              <a:cs typeface="Oswald"/>
              <a:sym typeface="Oswald"/>
            </a:endParaRPr>
          </a:p>
        </p:txBody>
      </p:sp>
      <p:grpSp>
        <p:nvGrpSpPr>
          <p:cNvPr id="178" name="Google Shape;178;p22"/>
          <p:cNvGrpSpPr/>
          <p:nvPr/>
        </p:nvGrpSpPr>
        <p:grpSpPr>
          <a:xfrm>
            <a:off x="1298939" y="2749725"/>
            <a:ext cx="821124" cy="572052"/>
            <a:chOff x="1255964" y="2167925"/>
            <a:chExt cx="821124" cy="572052"/>
          </a:xfrm>
        </p:grpSpPr>
        <p:pic>
          <p:nvPicPr>
            <p:cNvPr id="179" name="Google Shape;179;p22"/>
            <p:cNvPicPr preferRelativeResize="0"/>
            <p:nvPr/>
          </p:nvPicPr>
          <p:blipFill>
            <a:blip r:embed="rId10">
              <a:alphaModFix/>
            </a:blip>
            <a:stretch>
              <a:fillRect/>
            </a:stretch>
          </p:blipFill>
          <p:spPr>
            <a:xfrm rot="5400000">
              <a:off x="1106799" y="2317089"/>
              <a:ext cx="572052" cy="273724"/>
            </a:xfrm>
            <a:prstGeom prst="rect">
              <a:avLst/>
            </a:prstGeom>
            <a:noFill/>
            <a:ln>
              <a:noFill/>
            </a:ln>
          </p:spPr>
        </p:pic>
        <p:pic>
          <p:nvPicPr>
            <p:cNvPr id="180" name="Google Shape;180;p22"/>
            <p:cNvPicPr preferRelativeResize="0"/>
            <p:nvPr/>
          </p:nvPicPr>
          <p:blipFill>
            <a:blip r:embed="rId10">
              <a:alphaModFix/>
            </a:blip>
            <a:stretch>
              <a:fillRect/>
            </a:stretch>
          </p:blipFill>
          <p:spPr>
            <a:xfrm rot="5400000">
              <a:off x="1380499" y="2317089"/>
              <a:ext cx="572052" cy="273724"/>
            </a:xfrm>
            <a:prstGeom prst="rect">
              <a:avLst/>
            </a:prstGeom>
            <a:noFill/>
            <a:ln>
              <a:noFill/>
            </a:ln>
          </p:spPr>
        </p:pic>
        <p:pic>
          <p:nvPicPr>
            <p:cNvPr id="181" name="Google Shape;181;p22"/>
            <p:cNvPicPr preferRelativeResize="0"/>
            <p:nvPr/>
          </p:nvPicPr>
          <p:blipFill>
            <a:blip r:embed="rId10">
              <a:alphaModFix/>
            </a:blip>
            <a:stretch>
              <a:fillRect/>
            </a:stretch>
          </p:blipFill>
          <p:spPr>
            <a:xfrm rot="5400000">
              <a:off x="1654199" y="2317089"/>
              <a:ext cx="572052" cy="273724"/>
            </a:xfrm>
            <a:prstGeom prst="rect">
              <a:avLst/>
            </a:prstGeom>
            <a:noFill/>
            <a:ln>
              <a:noFill/>
            </a:ln>
          </p:spPr>
        </p:pic>
      </p:grpSp>
      <p:sp>
        <p:nvSpPr>
          <p:cNvPr id="182" name="Google Shape;182;p22"/>
          <p:cNvSpPr txBox="1"/>
          <p:nvPr/>
        </p:nvSpPr>
        <p:spPr>
          <a:xfrm>
            <a:off x="726950" y="2879800"/>
            <a:ext cx="520500" cy="20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rgbClr val="000000"/>
                </a:solidFill>
                <a:latin typeface="Oswald"/>
                <a:ea typeface="Oswald"/>
                <a:cs typeface="Oswald"/>
                <a:sym typeface="Oswald"/>
              </a:rPr>
              <a:t>Word2Vec</a:t>
            </a:r>
            <a:br>
              <a:rPr b="1" lang="en" sz="600">
                <a:solidFill>
                  <a:srgbClr val="000000"/>
                </a:solidFill>
                <a:latin typeface="Calibri"/>
                <a:ea typeface="Calibri"/>
                <a:cs typeface="Calibri"/>
                <a:sym typeface="Calibri"/>
              </a:rPr>
            </a:br>
            <a:r>
              <a:rPr lang="en" sz="600">
                <a:solidFill>
                  <a:srgbClr val="000000"/>
                </a:solidFill>
                <a:latin typeface="Oswald"/>
                <a:ea typeface="Oswald"/>
                <a:cs typeface="Oswald"/>
                <a:sym typeface="Oswald"/>
              </a:rPr>
              <a:t>Algorithm</a:t>
            </a:r>
            <a:endParaRPr sz="600">
              <a:solidFill>
                <a:srgbClr val="000000"/>
              </a:solidFill>
              <a:latin typeface="Oswald"/>
              <a:ea typeface="Oswald"/>
              <a:cs typeface="Oswald"/>
              <a:sym typeface="Oswald"/>
            </a:endParaRPr>
          </a:p>
        </p:txBody>
      </p:sp>
      <p:sp>
        <p:nvSpPr>
          <p:cNvPr id="183" name="Google Shape;183;p22"/>
          <p:cNvSpPr txBox="1"/>
          <p:nvPr/>
        </p:nvSpPr>
        <p:spPr>
          <a:xfrm>
            <a:off x="1341550" y="2643825"/>
            <a:ext cx="735900" cy="1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600">
                <a:solidFill>
                  <a:srgbClr val="3C78D8"/>
                </a:solidFill>
                <a:latin typeface="Calibri"/>
                <a:ea typeface="Calibri"/>
                <a:cs typeface="Calibri"/>
                <a:sym typeface="Calibri"/>
              </a:rPr>
              <a:t>WORDS</a:t>
            </a:r>
            <a:endParaRPr b="1" i="1" sz="600">
              <a:solidFill>
                <a:srgbClr val="3C78D8"/>
              </a:solidFill>
              <a:latin typeface="Calibri"/>
              <a:ea typeface="Calibri"/>
              <a:cs typeface="Calibri"/>
              <a:sym typeface="Calibri"/>
            </a:endParaRPr>
          </a:p>
        </p:txBody>
      </p:sp>
      <p:sp>
        <p:nvSpPr>
          <p:cNvPr id="184" name="Google Shape;184;p22"/>
          <p:cNvSpPr txBox="1"/>
          <p:nvPr/>
        </p:nvSpPr>
        <p:spPr>
          <a:xfrm>
            <a:off x="1298950" y="3324550"/>
            <a:ext cx="821100" cy="1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600">
                <a:solidFill>
                  <a:srgbClr val="3C78D8"/>
                </a:solidFill>
                <a:latin typeface="Calibri"/>
                <a:ea typeface="Calibri"/>
                <a:cs typeface="Calibri"/>
                <a:sym typeface="Calibri"/>
              </a:rPr>
              <a:t>Vectorised WORDS</a:t>
            </a:r>
            <a:endParaRPr b="1" i="1" sz="600">
              <a:solidFill>
                <a:srgbClr val="3C78D8"/>
              </a:solidFill>
              <a:latin typeface="Calibri"/>
              <a:ea typeface="Calibri"/>
              <a:cs typeface="Calibri"/>
              <a:sym typeface="Calibri"/>
            </a:endParaRPr>
          </a:p>
        </p:txBody>
      </p:sp>
      <p:grpSp>
        <p:nvGrpSpPr>
          <p:cNvPr id="185" name="Google Shape;185;p22"/>
          <p:cNvGrpSpPr/>
          <p:nvPr/>
        </p:nvGrpSpPr>
        <p:grpSpPr>
          <a:xfrm>
            <a:off x="1524312" y="3553950"/>
            <a:ext cx="586238" cy="197107"/>
            <a:chOff x="1436900" y="2965625"/>
            <a:chExt cx="586238" cy="197107"/>
          </a:xfrm>
        </p:grpSpPr>
        <p:pic>
          <p:nvPicPr>
            <p:cNvPr id="186" name="Google Shape;186;p22"/>
            <p:cNvPicPr preferRelativeResize="0"/>
            <p:nvPr/>
          </p:nvPicPr>
          <p:blipFill>
            <a:blip r:embed="rId11">
              <a:alphaModFix/>
            </a:blip>
            <a:stretch>
              <a:fillRect/>
            </a:stretch>
          </p:blipFill>
          <p:spPr>
            <a:xfrm>
              <a:off x="1436900" y="2965625"/>
              <a:ext cx="184201" cy="197107"/>
            </a:xfrm>
            <a:prstGeom prst="rect">
              <a:avLst/>
            </a:prstGeom>
            <a:noFill/>
            <a:ln>
              <a:noFill/>
            </a:ln>
          </p:spPr>
        </p:pic>
        <p:sp>
          <p:nvSpPr>
            <p:cNvPr id="187" name="Google Shape;187;p22"/>
            <p:cNvSpPr txBox="1"/>
            <p:nvPr/>
          </p:nvSpPr>
          <p:spPr>
            <a:xfrm>
              <a:off x="1489438" y="2965625"/>
              <a:ext cx="533700" cy="1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69138"/>
                  </a:solidFill>
                  <a:latin typeface="Calibri"/>
                  <a:ea typeface="Calibri"/>
                  <a:cs typeface="Calibri"/>
                  <a:sym typeface="Calibri"/>
                </a:rPr>
                <a:t>-</a:t>
              </a:r>
              <a:r>
                <a:rPr b="1" lang="en">
                  <a:solidFill>
                    <a:srgbClr val="E69138"/>
                  </a:solidFill>
                  <a:latin typeface="Calibri"/>
                  <a:ea typeface="Calibri"/>
                  <a:cs typeface="Calibri"/>
                  <a:sym typeface="Calibri"/>
                </a:rPr>
                <a:t>IDF</a:t>
              </a:r>
              <a:endParaRPr b="1">
                <a:solidFill>
                  <a:srgbClr val="E69138"/>
                </a:solidFill>
                <a:latin typeface="Calibri"/>
                <a:ea typeface="Calibri"/>
                <a:cs typeface="Calibri"/>
                <a:sym typeface="Calibri"/>
              </a:endParaRPr>
            </a:p>
          </p:txBody>
        </p:sp>
      </p:grpSp>
      <p:sp>
        <p:nvSpPr>
          <p:cNvPr id="188" name="Google Shape;188;p22"/>
          <p:cNvSpPr txBox="1"/>
          <p:nvPr/>
        </p:nvSpPr>
        <p:spPr>
          <a:xfrm>
            <a:off x="726950" y="3535500"/>
            <a:ext cx="520500" cy="20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rgbClr val="000000"/>
                </a:solidFill>
                <a:latin typeface="Oswald"/>
                <a:ea typeface="Oswald"/>
                <a:cs typeface="Oswald"/>
                <a:sym typeface="Oswald"/>
              </a:rPr>
              <a:t>TF-IDF</a:t>
            </a:r>
            <a:br>
              <a:rPr lang="en" sz="600">
                <a:solidFill>
                  <a:srgbClr val="000000"/>
                </a:solidFill>
                <a:latin typeface="Oswald"/>
                <a:ea typeface="Oswald"/>
                <a:cs typeface="Oswald"/>
                <a:sym typeface="Oswald"/>
              </a:rPr>
            </a:br>
            <a:r>
              <a:rPr lang="en" sz="600">
                <a:solidFill>
                  <a:srgbClr val="000000"/>
                </a:solidFill>
                <a:latin typeface="Oswald"/>
                <a:ea typeface="Oswald"/>
                <a:cs typeface="Oswald"/>
                <a:sym typeface="Oswald"/>
              </a:rPr>
              <a:t>Algorithm</a:t>
            </a:r>
            <a:endParaRPr sz="600">
              <a:solidFill>
                <a:srgbClr val="000000"/>
              </a:solidFill>
              <a:latin typeface="Oswald"/>
              <a:ea typeface="Oswald"/>
              <a:cs typeface="Oswald"/>
              <a:sym typeface="Oswald"/>
            </a:endParaRPr>
          </a:p>
        </p:txBody>
      </p:sp>
      <p:cxnSp>
        <p:nvCxnSpPr>
          <p:cNvPr id="189" name="Google Shape;189;p22"/>
          <p:cNvCxnSpPr>
            <a:stCxn id="170" idx="2"/>
            <a:endCxn id="169" idx="0"/>
          </p:cNvCxnSpPr>
          <p:nvPr/>
        </p:nvCxnSpPr>
        <p:spPr>
          <a:xfrm flipH="1">
            <a:off x="1509363" y="1606175"/>
            <a:ext cx="6300" cy="591300"/>
          </a:xfrm>
          <a:prstGeom prst="straightConnector1">
            <a:avLst/>
          </a:prstGeom>
          <a:noFill/>
          <a:ln cap="flat" cmpd="sng" w="9525">
            <a:solidFill>
              <a:srgbClr val="44546A"/>
            </a:solidFill>
            <a:prstDash val="solid"/>
            <a:round/>
            <a:headEnd len="med" w="med" type="none"/>
            <a:tailEnd len="med" w="med" type="triangle"/>
          </a:ln>
        </p:spPr>
      </p:cxnSp>
      <p:sp>
        <p:nvSpPr>
          <p:cNvPr id="190" name="Google Shape;190;p22"/>
          <p:cNvSpPr txBox="1"/>
          <p:nvPr/>
        </p:nvSpPr>
        <p:spPr>
          <a:xfrm>
            <a:off x="619250" y="3922375"/>
            <a:ext cx="735900" cy="20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rgbClr val="000000"/>
                </a:solidFill>
                <a:latin typeface="Oswald"/>
                <a:ea typeface="Oswald"/>
                <a:cs typeface="Oswald"/>
                <a:sym typeface="Oswald"/>
              </a:rPr>
              <a:t>Cosine Similarity</a:t>
            </a:r>
            <a:r>
              <a:rPr lang="en" sz="600">
                <a:solidFill>
                  <a:srgbClr val="000000"/>
                </a:solidFill>
                <a:latin typeface="Oswald"/>
                <a:ea typeface="Oswald"/>
                <a:cs typeface="Oswald"/>
                <a:sym typeface="Oswald"/>
              </a:rPr>
              <a:t> </a:t>
            </a:r>
            <a:br>
              <a:rPr lang="en" sz="600">
                <a:solidFill>
                  <a:srgbClr val="000000"/>
                </a:solidFill>
                <a:latin typeface="Oswald"/>
                <a:ea typeface="Oswald"/>
                <a:cs typeface="Oswald"/>
                <a:sym typeface="Oswald"/>
              </a:rPr>
            </a:br>
            <a:r>
              <a:rPr lang="en" sz="600">
                <a:solidFill>
                  <a:srgbClr val="000000"/>
                </a:solidFill>
                <a:latin typeface="Oswald"/>
                <a:ea typeface="Oswald"/>
                <a:cs typeface="Oswald"/>
                <a:sym typeface="Oswald"/>
              </a:rPr>
              <a:t>Algorithm</a:t>
            </a:r>
            <a:endParaRPr sz="600">
              <a:solidFill>
                <a:srgbClr val="000000"/>
              </a:solidFill>
              <a:latin typeface="Oswald"/>
              <a:ea typeface="Oswald"/>
              <a:cs typeface="Oswald"/>
              <a:sym typeface="Oswald"/>
            </a:endParaRPr>
          </a:p>
        </p:txBody>
      </p:sp>
      <p:pic>
        <p:nvPicPr>
          <p:cNvPr id="191" name="Google Shape;191;p22"/>
          <p:cNvPicPr preferRelativeResize="0"/>
          <p:nvPr/>
        </p:nvPicPr>
        <p:blipFill>
          <a:blip r:embed="rId12">
            <a:alphaModFix/>
          </a:blip>
          <a:stretch>
            <a:fillRect/>
          </a:stretch>
        </p:blipFill>
        <p:spPr>
          <a:xfrm>
            <a:off x="1307400" y="3922381"/>
            <a:ext cx="880800" cy="233844"/>
          </a:xfrm>
          <a:prstGeom prst="rect">
            <a:avLst/>
          </a:prstGeom>
          <a:noFill/>
          <a:ln>
            <a:noFill/>
          </a:ln>
        </p:spPr>
      </p:pic>
      <p:sp>
        <p:nvSpPr>
          <p:cNvPr id="192" name="Google Shape;192;p22"/>
          <p:cNvSpPr txBox="1"/>
          <p:nvPr/>
        </p:nvSpPr>
        <p:spPr>
          <a:xfrm>
            <a:off x="701150" y="2407325"/>
            <a:ext cx="572100" cy="1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00000"/>
                </a:solidFill>
                <a:latin typeface="Oswald SemiBold"/>
                <a:ea typeface="Oswald SemiBold"/>
                <a:cs typeface="Oswald SemiBold"/>
                <a:sym typeface="Oswald SemiBold"/>
              </a:rPr>
              <a:t>Sentiment</a:t>
            </a:r>
            <a:endParaRPr sz="600">
              <a:solidFill>
                <a:srgbClr val="000000"/>
              </a:solidFill>
              <a:latin typeface="Oswald SemiBold"/>
              <a:ea typeface="Oswald SemiBold"/>
              <a:cs typeface="Oswald SemiBold"/>
              <a:sym typeface="Oswald SemiBold"/>
            </a:endParaRPr>
          </a:p>
          <a:p>
            <a:pPr indent="0" lvl="0" marL="0" rtl="0" algn="ctr">
              <a:spcBef>
                <a:spcPts val="0"/>
              </a:spcBef>
              <a:spcAft>
                <a:spcPts val="0"/>
              </a:spcAft>
              <a:buNone/>
            </a:pPr>
            <a:r>
              <a:rPr lang="en" sz="600">
                <a:solidFill>
                  <a:srgbClr val="000000"/>
                </a:solidFill>
                <a:latin typeface="Oswald SemiBold"/>
                <a:ea typeface="Oswald SemiBold"/>
                <a:cs typeface="Oswald SemiBold"/>
                <a:sym typeface="Oswald SemiBold"/>
              </a:rPr>
              <a:t> Analysis</a:t>
            </a:r>
            <a:endParaRPr sz="600">
              <a:solidFill>
                <a:srgbClr val="000000"/>
              </a:solidFill>
              <a:latin typeface="Oswald SemiBold"/>
              <a:ea typeface="Oswald SemiBold"/>
              <a:cs typeface="Oswald SemiBold"/>
              <a:sym typeface="Oswald SemiBold"/>
            </a:endParaRPr>
          </a:p>
        </p:txBody>
      </p:sp>
      <p:pic>
        <p:nvPicPr>
          <p:cNvPr id="193" name="Google Shape;193;p22"/>
          <p:cNvPicPr preferRelativeResize="0"/>
          <p:nvPr/>
        </p:nvPicPr>
        <p:blipFill>
          <a:blip r:embed="rId13">
            <a:alphaModFix/>
          </a:blip>
          <a:stretch>
            <a:fillRect/>
          </a:stretch>
        </p:blipFill>
        <p:spPr>
          <a:xfrm>
            <a:off x="1583363" y="2339847"/>
            <a:ext cx="307026" cy="200416"/>
          </a:xfrm>
          <a:prstGeom prst="rect">
            <a:avLst/>
          </a:prstGeom>
          <a:noFill/>
          <a:ln>
            <a:noFill/>
          </a:ln>
        </p:spPr>
      </p:pic>
      <p:sp>
        <p:nvSpPr>
          <p:cNvPr id="194" name="Google Shape;194;p22"/>
          <p:cNvSpPr txBox="1"/>
          <p:nvPr/>
        </p:nvSpPr>
        <p:spPr>
          <a:xfrm>
            <a:off x="1633750" y="2100700"/>
            <a:ext cx="713700" cy="10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i="1" lang="en" sz="600">
                <a:solidFill>
                  <a:srgbClr val="000000"/>
                </a:solidFill>
                <a:latin typeface="Oswald"/>
                <a:ea typeface="Oswald"/>
                <a:cs typeface="Oswald"/>
                <a:sym typeface="Oswald"/>
              </a:rPr>
              <a:t>Data Processing</a:t>
            </a:r>
            <a:endParaRPr b="1" i="1" sz="600">
              <a:solidFill>
                <a:srgbClr val="000000"/>
              </a:solidFill>
              <a:latin typeface="Oswald"/>
              <a:ea typeface="Oswald"/>
              <a:cs typeface="Oswald"/>
              <a:sym typeface="Oswald"/>
            </a:endParaRPr>
          </a:p>
        </p:txBody>
      </p:sp>
      <p:sp>
        <p:nvSpPr>
          <p:cNvPr id="195" name="Google Shape;195;p22"/>
          <p:cNvSpPr/>
          <p:nvPr/>
        </p:nvSpPr>
        <p:spPr>
          <a:xfrm>
            <a:off x="1140338" y="1663350"/>
            <a:ext cx="735900" cy="234000"/>
          </a:xfrm>
          <a:prstGeom prst="doubleWave">
            <a:avLst>
              <a:gd fmla="val 6250" name="adj1"/>
              <a:gd fmla="val 0" name="adj2"/>
            </a:avLst>
          </a:prstGeom>
          <a:solidFill>
            <a:srgbClr val="FFC000"/>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980000"/>
                </a:solidFill>
                <a:latin typeface="Oswald"/>
                <a:ea typeface="Oswald"/>
                <a:cs typeface="Oswald"/>
                <a:sym typeface="Oswald"/>
              </a:rPr>
              <a:t>Data is not mixed</a:t>
            </a:r>
            <a:endParaRPr sz="600">
              <a:solidFill>
                <a:srgbClr val="980000"/>
              </a:solidFill>
              <a:latin typeface="Oswald"/>
              <a:ea typeface="Oswald"/>
              <a:cs typeface="Oswald"/>
              <a:sym typeface="Oswald"/>
            </a:endParaRPr>
          </a:p>
        </p:txBody>
      </p:sp>
      <p:grpSp>
        <p:nvGrpSpPr>
          <p:cNvPr id="196" name="Google Shape;196;p22"/>
          <p:cNvGrpSpPr/>
          <p:nvPr/>
        </p:nvGrpSpPr>
        <p:grpSpPr>
          <a:xfrm>
            <a:off x="3206538" y="3673725"/>
            <a:ext cx="713700" cy="455650"/>
            <a:chOff x="2981963" y="3401300"/>
            <a:chExt cx="713700" cy="455650"/>
          </a:xfrm>
        </p:grpSpPr>
        <p:pic>
          <p:nvPicPr>
            <p:cNvPr id="197" name="Google Shape;197;p22"/>
            <p:cNvPicPr preferRelativeResize="0"/>
            <p:nvPr/>
          </p:nvPicPr>
          <p:blipFill rotWithShape="1">
            <a:blip r:embed="rId7">
              <a:alphaModFix/>
            </a:blip>
            <a:srcRect b="28051" l="25700" r="27899" t="26426"/>
            <a:stretch/>
          </p:blipFill>
          <p:spPr>
            <a:xfrm>
              <a:off x="3185300" y="3401300"/>
              <a:ext cx="307025" cy="301225"/>
            </a:xfrm>
            <a:prstGeom prst="rect">
              <a:avLst/>
            </a:prstGeom>
            <a:noFill/>
            <a:ln>
              <a:noFill/>
            </a:ln>
          </p:spPr>
        </p:pic>
        <p:sp>
          <p:nvSpPr>
            <p:cNvPr id="198" name="Google Shape;198;p22"/>
            <p:cNvSpPr txBox="1"/>
            <p:nvPr/>
          </p:nvSpPr>
          <p:spPr>
            <a:xfrm>
              <a:off x="2981963" y="3751050"/>
              <a:ext cx="713700" cy="10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i="1" lang="en" sz="600">
                  <a:solidFill>
                    <a:srgbClr val="000000"/>
                  </a:solidFill>
                  <a:latin typeface="Oswald"/>
                  <a:ea typeface="Oswald"/>
                  <a:cs typeface="Oswald"/>
                  <a:sym typeface="Oswald"/>
                </a:rPr>
                <a:t>Classified Data</a:t>
              </a:r>
              <a:endParaRPr b="1" i="1" sz="600">
                <a:solidFill>
                  <a:srgbClr val="000000"/>
                </a:solidFill>
                <a:latin typeface="Oswald"/>
                <a:ea typeface="Oswald"/>
                <a:cs typeface="Oswald"/>
                <a:sym typeface="Oswald"/>
              </a:endParaRPr>
            </a:p>
          </p:txBody>
        </p:sp>
      </p:grpSp>
      <p:cxnSp>
        <p:nvCxnSpPr>
          <p:cNvPr id="199" name="Google Shape;199;p22"/>
          <p:cNvCxnSpPr>
            <a:endCxn id="198" idx="2"/>
          </p:cNvCxnSpPr>
          <p:nvPr/>
        </p:nvCxnSpPr>
        <p:spPr>
          <a:xfrm flipH="1" rot="10800000">
            <a:off x="1524588" y="4129375"/>
            <a:ext cx="2038800" cy="450600"/>
          </a:xfrm>
          <a:prstGeom prst="bentConnector2">
            <a:avLst/>
          </a:prstGeom>
          <a:noFill/>
          <a:ln cap="flat" cmpd="sng" w="9525">
            <a:solidFill>
              <a:srgbClr val="44546A"/>
            </a:solidFill>
            <a:prstDash val="solid"/>
            <a:round/>
            <a:headEnd len="med" w="med" type="none"/>
            <a:tailEnd len="med" w="med" type="none"/>
          </a:ln>
        </p:spPr>
      </p:cxnSp>
      <p:cxnSp>
        <p:nvCxnSpPr>
          <p:cNvPr id="200" name="Google Shape;200;p22"/>
          <p:cNvCxnSpPr/>
          <p:nvPr/>
        </p:nvCxnSpPr>
        <p:spPr>
          <a:xfrm>
            <a:off x="1519950" y="4308775"/>
            <a:ext cx="2400" cy="276000"/>
          </a:xfrm>
          <a:prstGeom prst="straightConnector1">
            <a:avLst/>
          </a:prstGeom>
          <a:noFill/>
          <a:ln cap="flat" cmpd="sng" w="9525">
            <a:solidFill>
              <a:srgbClr val="44546A"/>
            </a:solidFill>
            <a:prstDash val="solid"/>
            <a:round/>
            <a:headEnd len="med" w="med" type="none"/>
            <a:tailEnd len="med" w="med" type="triangle"/>
          </a:ln>
        </p:spPr>
      </p:cxnSp>
      <p:sp>
        <p:nvSpPr>
          <p:cNvPr id="201" name="Google Shape;201;p22"/>
          <p:cNvSpPr txBox="1"/>
          <p:nvPr/>
        </p:nvSpPr>
        <p:spPr>
          <a:xfrm>
            <a:off x="2911500" y="3189550"/>
            <a:ext cx="1303800" cy="27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000000"/>
                </a:solidFill>
                <a:latin typeface="Oswald"/>
                <a:ea typeface="Oswald"/>
                <a:cs typeface="Oswald"/>
                <a:sym typeface="Oswald"/>
              </a:rPr>
              <a:t>Exploratory Data Analysis (</a:t>
            </a:r>
            <a:r>
              <a:rPr b="1" lang="en" sz="800">
                <a:solidFill>
                  <a:srgbClr val="000000"/>
                </a:solidFill>
                <a:latin typeface="Oswald"/>
                <a:ea typeface="Oswald"/>
                <a:cs typeface="Oswald"/>
                <a:sym typeface="Oswald"/>
              </a:rPr>
              <a:t>EDA</a:t>
            </a:r>
            <a:r>
              <a:rPr lang="en" sz="800">
                <a:solidFill>
                  <a:srgbClr val="000000"/>
                </a:solidFill>
                <a:latin typeface="Oswald"/>
                <a:ea typeface="Oswald"/>
                <a:cs typeface="Oswald"/>
                <a:sym typeface="Oswald"/>
              </a:rPr>
              <a:t>)</a:t>
            </a:r>
            <a:endParaRPr sz="800">
              <a:solidFill>
                <a:srgbClr val="000000"/>
              </a:solidFill>
              <a:latin typeface="Oswald"/>
              <a:ea typeface="Oswald"/>
              <a:cs typeface="Oswald"/>
              <a:sym typeface="Oswald"/>
            </a:endParaRPr>
          </a:p>
        </p:txBody>
      </p:sp>
      <p:cxnSp>
        <p:nvCxnSpPr>
          <p:cNvPr id="202" name="Google Shape;202;p22"/>
          <p:cNvCxnSpPr>
            <a:endCxn id="201" idx="2"/>
          </p:cNvCxnSpPr>
          <p:nvPr/>
        </p:nvCxnSpPr>
        <p:spPr>
          <a:xfrm flipH="1" rot="10800000">
            <a:off x="3561000" y="3465550"/>
            <a:ext cx="2400" cy="205500"/>
          </a:xfrm>
          <a:prstGeom prst="straightConnector1">
            <a:avLst/>
          </a:prstGeom>
          <a:noFill/>
          <a:ln cap="flat" cmpd="sng" w="9525">
            <a:solidFill>
              <a:srgbClr val="44546A"/>
            </a:solidFill>
            <a:prstDash val="solid"/>
            <a:round/>
            <a:headEnd len="med" w="med" type="none"/>
            <a:tailEnd len="med" w="med" type="triangle"/>
          </a:ln>
        </p:spPr>
      </p:cxnSp>
      <p:grpSp>
        <p:nvGrpSpPr>
          <p:cNvPr id="203" name="Google Shape;203;p22"/>
          <p:cNvGrpSpPr/>
          <p:nvPr/>
        </p:nvGrpSpPr>
        <p:grpSpPr>
          <a:xfrm>
            <a:off x="2911500" y="2380300"/>
            <a:ext cx="443700" cy="530575"/>
            <a:chOff x="3000625" y="2393400"/>
            <a:chExt cx="443700" cy="530575"/>
          </a:xfrm>
        </p:grpSpPr>
        <p:pic>
          <p:nvPicPr>
            <p:cNvPr id="204" name="Google Shape;204;p22"/>
            <p:cNvPicPr preferRelativeResize="0"/>
            <p:nvPr/>
          </p:nvPicPr>
          <p:blipFill>
            <a:blip r:embed="rId14">
              <a:alphaModFix/>
            </a:blip>
            <a:stretch>
              <a:fillRect/>
            </a:stretch>
          </p:blipFill>
          <p:spPr>
            <a:xfrm>
              <a:off x="3028575" y="2393400"/>
              <a:ext cx="356700" cy="356700"/>
            </a:xfrm>
            <a:prstGeom prst="rect">
              <a:avLst/>
            </a:prstGeom>
            <a:noFill/>
            <a:ln>
              <a:noFill/>
            </a:ln>
          </p:spPr>
        </p:pic>
        <p:sp>
          <p:nvSpPr>
            <p:cNvPr id="205" name="Google Shape;205;p22"/>
            <p:cNvSpPr txBox="1"/>
            <p:nvPr/>
          </p:nvSpPr>
          <p:spPr>
            <a:xfrm>
              <a:off x="3000625" y="2788975"/>
              <a:ext cx="443700" cy="13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700">
                  <a:solidFill>
                    <a:srgbClr val="000000"/>
                  </a:solidFill>
                  <a:latin typeface="Oswald Medium"/>
                  <a:ea typeface="Oswald Medium"/>
                  <a:cs typeface="Oswald Medium"/>
                  <a:sym typeface="Oswald Medium"/>
                </a:rPr>
                <a:t>Graphs</a:t>
              </a:r>
              <a:endParaRPr i="1" sz="700">
                <a:solidFill>
                  <a:srgbClr val="000000"/>
                </a:solidFill>
                <a:latin typeface="Oswald Medium"/>
                <a:ea typeface="Oswald Medium"/>
                <a:cs typeface="Oswald Medium"/>
                <a:sym typeface="Oswald Medium"/>
              </a:endParaRPr>
            </a:p>
          </p:txBody>
        </p:sp>
      </p:grpSp>
      <p:sp>
        <p:nvSpPr>
          <p:cNvPr id="206" name="Google Shape;206;p22"/>
          <p:cNvSpPr txBox="1"/>
          <p:nvPr/>
        </p:nvSpPr>
        <p:spPr>
          <a:xfrm>
            <a:off x="3700150" y="2775875"/>
            <a:ext cx="641100" cy="13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700">
                <a:solidFill>
                  <a:srgbClr val="000000"/>
                </a:solidFill>
                <a:latin typeface="Oswald Medium"/>
                <a:ea typeface="Oswald Medium"/>
                <a:cs typeface="Oswald Medium"/>
                <a:sym typeface="Oswald Medium"/>
              </a:rPr>
              <a:t>Correlation</a:t>
            </a:r>
            <a:endParaRPr i="1" sz="700">
              <a:solidFill>
                <a:srgbClr val="000000"/>
              </a:solidFill>
              <a:latin typeface="Oswald Medium"/>
              <a:ea typeface="Oswald Medium"/>
              <a:cs typeface="Oswald Medium"/>
              <a:sym typeface="Oswald Medium"/>
            </a:endParaRPr>
          </a:p>
        </p:txBody>
      </p:sp>
      <p:sp>
        <p:nvSpPr>
          <p:cNvPr id="207" name="Google Shape;207;p22"/>
          <p:cNvSpPr txBox="1"/>
          <p:nvPr/>
        </p:nvSpPr>
        <p:spPr>
          <a:xfrm>
            <a:off x="3247125" y="2775875"/>
            <a:ext cx="641100" cy="20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700">
                <a:solidFill>
                  <a:srgbClr val="000000"/>
                </a:solidFill>
                <a:latin typeface="Oswald Medium"/>
                <a:ea typeface="Oswald Medium"/>
                <a:cs typeface="Oswald Medium"/>
                <a:sym typeface="Oswald Medium"/>
              </a:rPr>
              <a:t>Trends /</a:t>
            </a:r>
            <a:endParaRPr i="1" sz="700">
              <a:solidFill>
                <a:srgbClr val="000000"/>
              </a:solidFill>
              <a:latin typeface="Oswald Medium"/>
              <a:ea typeface="Oswald Medium"/>
              <a:cs typeface="Oswald Medium"/>
              <a:sym typeface="Oswald Medium"/>
            </a:endParaRPr>
          </a:p>
          <a:p>
            <a:pPr indent="0" lvl="0" marL="0" rtl="0" algn="ctr">
              <a:spcBef>
                <a:spcPts val="0"/>
              </a:spcBef>
              <a:spcAft>
                <a:spcPts val="0"/>
              </a:spcAft>
              <a:buNone/>
            </a:pPr>
            <a:r>
              <a:rPr i="1" lang="en" sz="700">
                <a:solidFill>
                  <a:srgbClr val="000000"/>
                </a:solidFill>
                <a:latin typeface="Oswald Medium"/>
                <a:ea typeface="Oswald Medium"/>
                <a:cs typeface="Oswald Medium"/>
                <a:sym typeface="Oswald Medium"/>
              </a:rPr>
              <a:t>Patterns</a:t>
            </a:r>
            <a:endParaRPr i="1" sz="700">
              <a:solidFill>
                <a:srgbClr val="000000"/>
              </a:solidFill>
              <a:latin typeface="Oswald Medium"/>
              <a:ea typeface="Oswald Medium"/>
              <a:cs typeface="Oswald Medium"/>
              <a:sym typeface="Oswald Medium"/>
            </a:endParaRPr>
          </a:p>
        </p:txBody>
      </p:sp>
      <p:pic>
        <p:nvPicPr>
          <p:cNvPr id="208" name="Google Shape;208;p22"/>
          <p:cNvPicPr preferRelativeResize="0"/>
          <p:nvPr/>
        </p:nvPicPr>
        <p:blipFill>
          <a:blip r:embed="rId15">
            <a:alphaModFix/>
          </a:blip>
          <a:stretch>
            <a:fillRect/>
          </a:stretch>
        </p:blipFill>
        <p:spPr>
          <a:xfrm>
            <a:off x="3341525" y="2314213"/>
            <a:ext cx="455649" cy="427351"/>
          </a:xfrm>
          <a:prstGeom prst="rect">
            <a:avLst/>
          </a:prstGeom>
          <a:noFill/>
          <a:ln>
            <a:noFill/>
          </a:ln>
        </p:spPr>
      </p:pic>
      <p:pic>
        <p:nvPicPr>
          <p:cNvPr id="209" name="Google Shape;209;p22"/>
          <p:cNvPicPr preferRelativeResize="0"/>
          <p:nvPr/>
        </p:nvPicPr>
        <p:blipFill>
          <a:blip r:embed="rId16">
            <a:alphaModFix/>
          </a:blip>
          <a:stretch>
            <a:fillRect/>
          </a:stretch>
        </p:blipFill>
        <p:spPr>
          <a:xfrm>
            <a:off x="3841125" y="2380300"/>
            <a:ext cx="359150" cy="359150"/>
          </a:xfrm>
          <a:prstGeom prst="rect">
            <a:avLst/>
          </a:prstGeom>
          <a:noFill/>
          <a:ln>
            <a:noFill/>
          </a:ln>
        </p:spPr>
      </p:pic>
      <p:cxnSp>
        <p:nvCxnSpPr>
          <p:cNvPr id="210" name="Google Shape;210;p22"/>
          <p:cNvCxnSpPr>
            <a:stCxn id="201" idx="0"/>
            <a:endCxn id="206" idx="2"/>
          </p:cNvCxnSpPr>
          <p:nvPr/>
        </p:nvCxnSpPr>
        <p:spPr>
          <a:xfrm flipH="1" rot="10800000">
            <a:off x="3563400" y="2910850"/>
            <a:ext cx="457200" cy="278700"/>
          </a:xfrm>
          <a:prstGeom prst="straightConnector1">
            <a:avLst/>
          </a:prstGeom>
          <a:noFill/>
          <a:ln cap="flat" cmpd="sng" w="9525">
            <a:solidFill>
              <a:srgbClr val="44546A"/>
            </a:solidFill>
            <a:prstDash val="solid"/>
            <a:round/>
            <a:headEnd len="med" w="med" type="none"/>
            <a:tailEnd len="med" w="med" type="triangle"/>
          </a:ln>
        </p:spPr>
      </p:cxnSp>
      <p:cxnSp>
        <p:nvCxnSpPr>
          <p:cNvPr id="211" name="Google Shape;211;p22"/>
          <p:cNvCxnSpPr>
            <a:stCxn id="201" idx="0"/>
            <a:endCxn id="207" idx="2"/>
          </p:cNvCxnSpPr>
          <p:nvPr/>
        </p:nvCxnSpPr>
        <p:spPr>
          <a:xfrm flipH="1" rot="10800000">
            <a:off x="3563400" y="2981350"/>
            <a:ext cx="4200" cy="208200"/>
          </a:xfrm>
          <a:prstGeom prst="straightConnector1">
            <a:avLst/>
          </a:prstGeom>
          <a:noFill/>
          <a:ln cap="flat" cmpd="sng" w="9525">
            <a:solidFill>
              <a:srgbClr val="44546A"/>
            </a:solidFill>
            <a:prstDash val="solid"/>
            <a:round/>
            <a:headEnd len="med" w="med" type="none"/>
            <a:tailEnd len="med" w="med" type="triangle"/>
          </a:ln>
        </p:spPr>
      </p:cxnSp>
      <p:cxnSp>
        <p:nvCxnSpPr>
          <p:cNvPr id="212" name="Google Shape;212;p22"/>
          <p:cNvCxnSpPr>
            <a:stCxn id="201" idx="0"/>
            <a:endCxn id="205" idx="2"/>
          </p:cNvCxnSpPr>
          <p:nvPr/>
        </p:nvCxnSpPr>
        <p:spPr>
          <a:xfrm rot="10800000">
            <a:off x="3133500" y="2910850"/>
            <a:ext cx="429900" cy="278700"/>
          </a:xfrm>
          <a:prstGeom prst="straightConnector1">
            <a:avLst/>
          </a:prstGeom>
          <a:noFill/>
          <a:ln cap="flat" cmpd="sng" w="9525">
            <a:solidFill>
              <a:srgbClr val="44546A"/>
            </a:solidFill>
            <a:prstDash val="solid"/>
            <a:round/>
            <a:headEnd len="med" w="med" type="none"/>
            <a:tailEnd len="med" w="med" type="triangle"/>
          </a:ln>
        </p:spPr>
      </p:cxnSp>
      <p:cxnSp>
        <p:nvCxnSpPr>
          <p:cNvPr id="213" name="Google Shape;213;p22"/>
          <p:cNvCxnSpPr/>
          <p:nvPr/>
        </p:nvCxnSpPr>
        <p:spPr>
          <a:xfrm>
            <a:off x="3116550" y="2028200"/>
            <a:ext cx="896700" cy="7200"/>
          </a:xfrm>
          <a:prstGeom prst="straightConnector1">
            <a:avLst/>
          </a:prstGeom>
          <a:noFill/>
          <a:ln cap="flat" cmpd="sng" w="9525">
            <a:solidFill>
              <a:srgbClr val="44546A"/>
            </a:solidFill>
            <a:prstDash val="solid"/>
            <a:round/>
            <a:headEnd len="med" w="med" type="none"/>
            <a:tailEnd len="med" w="med" type="none"/>
          </a:ln>
        </p:spPr>
      </p:cxnSp>
      <p:cxnSp>
        <p:nvCxnSpPr>
          <p:cNvPr id="214" name="Google Shape;214;p22"/>
          <p:cNvCxnSpPr/>
          <p:nvPr/>
        </p:nvCxnSpPr>
        <p:spPr>
          <a:xfrm flipH="1" rot="10800000">
            <a:off x="3563850" y="2025550"/>
            <a:ext cx="2400" cy="311400"/>
          </a:xfrm>
          <a:prstGeom prst="straightConnector1">
            <a:avLst/>
          </a:prstGeom>
          <a:noFill/>
          <a:ln cap="flat" cmpd="sng" w="9525">
            <a:solidFill>
              <a:srgbClr val="44546A"/>
            </a:solidFill>
            <a:prstDash val="solid"/>
            <a:round/>
            <a:headEnd len="med" w="med" type="none"/>
            <a:tailEnd len="med" w="med" type="none"/>
          </a:ln>
        </p:spPr>
      </p:cxnSp>
      <p:cxnSp>
        <p:nvCxnSpPr>
          <p:cNvPr id="215" name="Google Shape;215;p22"/>
          <p:cNvCxnSpPr>
            <a:stCxn id="209" idx="0"/>
          </p:cNvCxnSpPr>
          <p:nvPr/>
        </p:nvCxnSpPr>
        <p:spPr>
          <a:xfrm rot="10800000">
            <a:off x="4013200" y="2027800"/>
            <a:ext cx="7500" cy="352500"/>
          </a:xfrm>
          <a:prstGeom prst="straightConnector1">
            <a:avLst/>
          </a:prstGeom>
          <a:noFill/>
          <a:ln cap="flat" cmpd="sng" w="9525">
            <a:solidFill>
              <a:srgbClr val="44546A"/>
            </a:solidFill>
            <a:prstDash val="solid"/>
            <a:round/>
            <a:headEnd len="med" w="med" type="none"/>
            <a:tailEnd len="med" w="med" type="none"/>
          </a:ln>
        </p:spPr>
      </p:cxnSp>
      <p:cxnSp>
        <p:nvCxnSpPr>
          <p:cNvPr id="216" name="Google Shape;216;p22"/>
          <p:cNvCxnSpPr/>
          <p:nvPr/>
        </p:nvCxnSpPr>
        <p:spPr>
          <a:xfrm rot="10800000">
            <a:off x="3116500" y="2023425"/>
            <a:ext cx="9000" cy="374400"/>
          </a:xfrm>
          <a:prstGeom prst="straightConnector1">
            <a:avLst/>
          </a:prstGeom>
          <a:noFill/>
          <a:ln cap="flat" cmpd="sng" w="9525">
            <a:solidFill>
              <a:srgbClr val="44546A"/>
            </a:solidFill>
            <a:prstDash val="solid"/>
            <a:round/>
            <a:headEnd len="med" w="med" type="none"/>
            <a:tailEnd len="med" w="med" type="none"/>
          </a:ln>
        </p:spPr>
      </p:cxnSp>
      <p:sp>
        <p:nvSpPr>
          <p:cNvPr id="217" name="Google Shape;217;p22"/>
          <p:cNvSpPr txBox="1"/>
          <p:nvPr/>
        </p:nvSpPr>
        <p:spPr>
          <a:xfrm>
            <a:off x="3135450" y="1494088"/>
            <a:ext cx="880800" cy="1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800">
                <a:solidFill>
                  <a:srgbClr val="000000"/>
                </a:solidFill>
                <a:latin typeface="Oswald"/>
                <a:ea typeface="Oswald"/>
                <a:cs typeface="Oswald"/>
                <a:sym typeface="Oswald"/>
              </a:rPr>
              <a:t>+   Seamless UI</a:t>
            </a:r>
            <a:endParaRPr b="1" i="1" sz="800">
              <a:solidFill>
                <a:srgbClr val="000000"/>
              </a:solidFill>
              <a:latin typeface="Oswald"/>
              <a:ea typeface="Oswald"/>
              <a:cs typeface="Oswald"/>
              <a:sym typeface="Oswald"/>
            </a:endParaRPr>
          </a:p>
        </p:txBody>
      </p:sp>
      <p:cxnSp>
        <p:nvCxnSpPr>
          <p:cNvPr id="218" name="Google Shape;218;p22"/>
          <p:cNvCxnSpPr>
            <a:endCxn id="217" idx="2"/>
          </p:cNvCxnSpPr>
          <p:nvPr/>
        </p:nvCxnSpPr>
        <p:spPr>
          <a:xfrm rot="10800000">
            <a:off x="3575850" y="1670488"/>
            <a:ext cx="5700" cy="358200"/>
          </a:xfrm>
          <a:prstGeom prst="straightConnector1">
            <a:avLst/>
          </a:prstGeom>
          <a:noFill/>
          <a:ln cap="flat" cmpd="sng" w="9525">
            <a:solidFill>
              <a:srgbClr val="44546A"/>
            </a:solidFill>
            <a:prstDash val="solid"/>
            <a:round/>
            <a:headEnd len="med" w="med" type="none"/>
            <a:tailEnd len="med" w="med" type="triangle"/>
          </a:ln>
        </p:spPr>
      </p:cxnSp>
      <p:pic>
        <p:nvPicPr>
          <p:cNvPr id="219" name="Google Shape;219;p22"/>
          <p:cNvPicPr preferRelativeResize="0"/>
          <p:nvPr/>
        </p:nvPicPr>
        <p:blipFill>
          <a:blip r:embed="rId17">
            <a:alphaModFix/>
          </a:blip>
          <a:stretch>
            <a:fillRect/>
          </a:stretch>
        </p:blipFill>
        <p:spPr>
          <a:xfrm>
            <a:off x="2110538" y="4129375"/>
            <a:ext cx="289475" cy="289475"/>
          </a:xfrm>
          <a:prstGeom prst="rect">
            <a:avLst/>
          </a:prstGeom>
          <a:noFill/>
          <a:ln>
            <a:noFill/>
          </a:ln>
        </p:spPr>
      </p:pic>
      <p:sp>
        <p:nvSpPr>
          <p:cNvPr id="220" name="Google Shape;220;p22"/>
          <p:cNvSpPr/>
          <p:nvPr/>
        </p:nvSpPr>
        <p:spPr>
          <a:xfrm>
            <a:off x="2744088" y="550100"/>
            <a:ext cx="1667700" cy="831900"/>
          </a:xfrm>
          <a:prstGeom prst="snip1Rect">
            <a:avLst>
              <a:gd fmla="val 23642" name="adj"/>
            </a:avLst>
          </a:prstGeom>
          <a:solidFill>
            <a:srgbClr val="D9EAD3"/>
          </a:solidFill>
          <a:ln cap="flat" cmpd="sng" w="9525">
            <a:solidFill>
              <a:srgbClr val="44546A"/>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700" u="sng">
                <a:latin typeface="Oswald"/>
                <a:ea typeface="Oswald"/>
                <a:cs typeface="Oswald"/>
                <a:sym typeface="Oswald"/>
              </a:rPr>
              <a:t>Showing this analysis</a:t>
            </a:r>
            <a:endParaRPr sz="700">
              <a:latin typeface="Oswald"/>
              <a:ea typeface="Oswald"/>
              <a:cs typeface="Oswald"/>
              <a:sym typeface="Oswald"/>
            </a:endParaRPr>
          </a:p>
          <a:p>
            <a:pPr indent="0" lvl="0" marL="0" rtl="0" algn="just">
              <a:spcBef>
                <a:spcPts val="0"/>
              </a:spcBef>
              <a:spcAft>
                <a:spcPts val="0"/>
              </a:spcAft>
              <a:buNone/>
            </a:pPr>
            <a:r>
              <a:rPr lang="en" sz="700">
                <a:latin typeface="Oswald"/>
                <a:ea typeface="Oswald"/>
                <a:cs typeface="Oswald"/>
                <a:sym typeface="Oswald"/>
              </a:rPr>
              <a:t>( </a:t>
            </a:r>
            <a:r>
              <a:rPr i="1" lang="en" sz="700">
                <a:latin typeface="Oswald"/>
                <a:ea typeface="Oswald"/>
                <a:cs typeface="Oswald"/>
                <a:sym typeface="Oswald"/>
              </a:rPr>
              <a:t>which includes the selections of candidates in the specific roles based on their profiles </a:t>
            </a:r>
            <a:r>
              <a:rPr lang="en" sz="700">
                <a:latin typeface="Oswald"/>
                <a:ea typeface="Oswald"/>
                <a:cs typeface="Oswald"/>
                <a:sym typeface="Oswald"/>
              </a:rPr>
              <a:t>)</a:t>
            </a:r>
            <a:endParaRPr sz="700">
              <a:latin typeface="Oswald"/>
              <a:ea typeface="Oswald"/>
              <a:cs typeface="Oswald"/>
              <a:sym typeface="Oswald"/>
            </a:endParaRPr>
          </a:p>
          <a:p>
            <a:pPr indent="0" lvl="0" marL="0" rtl="0" algn="ctr">
              <a:spcBef>
                <a:spcPts val="0"/>
              </a:spcBef>
              <a:spcAft>
                <a:spcPts val="0"/>
              </a:spcAft>
              <a:buNone/>
            </a:pPr>
            <a:r>
              <a:rPr lang="en" sz="700" u="sng">
                <a:latin typeface="Oswald"/>
                <a:ea typeface="Oswald"/>
                <a:cs typeface="Oswald"/>
                <a:sym typeface="Oswald"/>
              </a:rPr>
              <a:t>to customers will enhance</a:t>
            </a:r>
            <a:r>
              <a:rPr lang="en" sz="700">
                <a:latin typeface="Oswald"/>
                <a:ea typeface="Oswald"/>
                <a:cs typeface="Oswald"/>
                <a:sym typeface="Oswald"/>
              </a:rPr>
              <a:t> </a:t>
            </a:r>
            <a:endParaRPr sz="700">
              <a:latin typeface="Oswald"/>
              <a:ea typeface="Oswald"/>
              <a:cs typeface="Oswald"/>
              <a:sym typeface="Oswald"/>
            </a:endParaRPr>
          </a:p>
          <a:p>
            <a:pPr indent="0" lvl="0" marL="0" rtl="0" algn="ctr">
              <a:spcBef>
                <a:spcPts val="0"/>
              </a:spcBef>
              <a:spcAft>
                <a:spcPts val="0"/>
              </a:spcAft>
              <a:buNone/>
            </a:pPr>
            <a:r>
              <a:rPr b="1" lang="en" sz="700">
                <a:latin typeface="Oswald"/>
                <a:ea typeface="Oswald"/>
                <a:cs typeface="Oswald"/>
                <a:sym typeface="Oswald"/>
              </a:rPr>
              <a:t>Customer Engagement</a:t>
            </a:r>
            <a:endParaRPr b="1" sz="700">
              <a:latin typeface="Oswald"/>
              <a:ea typeface="Oswald"/>
              <a:cs typeface="Oswald"/>
              <a:sym typeface="Oswald"/>
            </a:endParaRPr>
          </a:p>
        </p:txBody>
      </p:sp>
      <p:cxnSp>
        <p:nvCxnSpPr>
          <p:cNvPr id="221" name="Google Shape;221;p22"/>
          <p:cNvCxnSpPr>
            <a:stCxn id="217" idx="0"/>
            <a:endCxn id="220" idx="1"/>
          </p:cNvCxnSpPr>
          <p:nvPr/>
        </p:nvCxnSpPr>
        <p:spPr>
          <a:xfrm flipH="1" rot="10800000">
            <a:off x="3575850" y="1381888"/>
            <a:ext cx="2100" cy="112200"/>
          </a:xfrm>
          <a:prstGeom prst="straightConnector1">
            <a:avLst/>
          </a:prstGeom>
          <a:noFill/>
          <a:ln cap="flat" cmpd="sng" w="9525">
            <a:solidFill>
              <a:srgbClr val="44546A"/>
            </a:solidFill>
            <a:prstDash val="solid"/>
            <a:round/>
            <a:headEnd len="med" w="med" type="none"/>
            <a:tailEnd len="med" w="med" type="none"/>
          </a:ln>
        </p:spPr>
      </p:cxnSp>
      <p:sp>
        <p:nvSpPr>
          <p:cNvPr id="222" name="Google Shape;222;p22"/>
          <p:cNvSpPr/>
          <p:nvPr/>
        </p:nvSpPr>
        <p:spPr>
          <a:xfrm>
            <a:off x="3485025" y="1903500"/>
            <a:ext cx="187400" cy="125150"/>
          </a:xfrm>
          <a:prstGeom prst="flowChartExtract">
            <a:avLst/>
          </a:prstGeom>
          <a:solidFill>
            <a:srgbClr val="E7E6E6"/>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3" name="Google Shape;223;p22"/>
          <p:cNvSpPr txBox="1"/>
          <p:nvPr/>
        </p:nvSpPr>
        <p:spPr>
          <a:xfrm>
            <a:off x="5064025" y="698600"/>
            <a:ext cx="880800" cy="1971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00000"/>
                </a:solidFill>
                <a:latin typeface="Oswald"/>
                <a:ea typeface="Oswald"/>
                <a:cs typeface="Oswald"/>
                <a:sym typeface="Oswald"/>
              </a:rPr>
              <a:t>Modeling / </a:t>
            </a:r>
            <a:endParaRPr sz="600">
              <a:solidFill>
                <a:srgbClr val="000000"/>
              </a:solidFill>
              <a:latin typeface="Oswald"/>
              <a:ea typeface="Oswald"/>
              <a:cs typeface="Oswald"/>
              <a:sym typeface="Oswald"/>
            </a:endParaRPr>
          </a:p>
          <a:p>
            <a:pPr indent="0" lvl="0" marL="0" rtl="0" algn="ctr">
              <a:spcBef>
                <a:spcPts val="0"/>
              </a:spcBef>
              <a:spcAft>
                <a:spcPts val="0"/>
              </a:spcAft>
              <a:buNone/>
            </a:pPr>
            <a:r>
              <a:rPr lang="en" sz="600">
                <a:solidFill>
                  <a:srgbClr val="000000"/>
                </a:solidFill>
                <a:latin typeface="Oswald"/>
                <a:ea typeface="Oswald"/>
                <a:cs typeface="Oswald"/>
                <a:sym typeface="Oswald"/>
              </a:rPr>
              <a:t>Train Model</a:t>
            </a:r>
            <a:endParaRPr sz="600">
              <a:solidFill>
                <a:srgbClr val="000000"/>
              </a:solidFill>
              <a:latin typeface="Oswald"/>
              <a:ea typeface="Oswald"/>
              <a:cs typeface="Oswald"/>
              <a:sym typeface="Oswald"/>
            </a:endParaRPr>
          </a:p>
        </p:txBody>
      </p:sp>
      <p:cxnSp>
        <p:nvCxnSpPr>
          <p:cNvPr id="224" name="Google Shape;224;p22"/>
          <p:cNvCxnSpPr>
            <a:stCxn id="222" idx="3"/>
            <a:endCxn id="223" idx="1"/>
          </p:cNvCxnSpPr>
          <p:nvPr/>
        </p:nvCxnSpPr>
        <p:spPr>
          <a:xfrm flipH="1" rot="10800000">
            <a:off x="3625575" y="797275"/>
            <a:ext cx="1438500" cy="1168800"/>
          </a:xfrm>
          <a:prstGeom prst="bentConnector3">
            <a:avLst>
              <a:gd fmla="val 66434" name="adj1"/>
            </a:avLst>
          </a:prstGeom>
          <a:noFill/>
          <a:ln cap="flat" cmpd="sng" w="9525">
            <a:solidFill>
              <a:srgbClr val="44546A"/>
            </a:solidFill>
            <a:prstDash val="solid"/>
            <a:round/>
            <a:headEnd len="med" w="med" type="none"/>
            <a:tailEnd len="med" w="med" type="none"/>
          </a:ln>
        </p:spPr>
      </p:cxnSp>
      <p:sp>
        <p:nvSpPr>
          <p:cNvPr id="225" name="Google Shape;225;p22"/>
          <p:cNvSpPr txBox="1"/>
          <p:nvPr/>
        </p:nvSpPr>
        <p:spPr>
          <a:xfrm>
            <a:off x="5064025" y="975850"/>
            <a:ext cx="880800" cy="1971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00000"/>
                </a:solidFill>
                <a:latin typeface="Oswald"/>
                <a:ea typeface="Oswald"/>
                <a:cs typeface="Oswald"/>
                <a:sym typeface="Oswald"/>
              </a:rPr>
              <a:t>Evaluation</a:t>
            </a:r>
            <a:endParaRPr sz="600">
              <a:solidFill>
                <a:srgbClr val="000000"/>
              </a:solidFill>
              <a:latin typeface="Oswald"/>
              <a:ea typeface="Oswald"/>
              <a:cs typeface="Oswald"/>
              <a:sym typeface="Oswald"/>
            </a:endParaRPr>
          </a:p>
        </p:txBody>
      </p:sp>
      <p:sp>
        <p:nvSpPr>
          <p:cNvPr id="226" name="Google Shape;226;p22"/>
          <p:cNvSpPr txBox="1"/>
          <p:nvPr/>
        </p:nvSpPr>
        <p:spPr>
          <a:xfrm>
            <a:off x="5064025" y="1285300"/>
            <a:ext cx="880800" cy="197100"/>
          </a:xfrm>
          <a:prstGeom prst="rect">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00000"/>
                </a:solidFill>
                <a:latin typeface="Oswald Medium"/>
                <a:ea typeface="Oswald Medium"/>
                <a:cs typeface="Oswald Medium"/>
                <a:sym typeface="Oswald Medium"/>
              </a:rPr>
              <a:t>Fine-Tuning</a:t>
            </a:r>
            <a:endParaRPr sz="600">
              <a:solidFill>
                <a:srgbClr val="000000"/>
              </a:solidFill>
              <a:latin typeface="Oswald Medium"/>
              <a:ea typeface="Oswald Medium"/>
              <a:cs typeface="Oswald Medium"/>
              <a:sym typeface="Oswald Medium"/>
            </a:endParaRPr>
          </a:p>
          <a:p>
            <a:pPr indent="0" lvl="0" marL="0" rtl="0" algn="ctr">
              <a:spcBef>
                <a:spcPts val="0"/>
              </a:spcBef>
              <a:spcAft>
                <a:spcPts val="0"/>
              </a:spcAft>
              <a:buNone/>
            </a:pPr>
            <a:r>
              <a:rPr lang="en" sz="600">
                <a:solidFill>
                  <a:srgbClr val="000000"/>
                </a:solidFill>
                <a:latin typeface="Oswald Medium"/>
                <a:ea typeface="Oswald Medium"/>
                <a:cs typeface="Oswald Medium"/>
                <a:sym typeface="Oswald Medium"/>
              </a:rPr>
              <a:t> (By LLM)</a:t>
            </a:r>
            <a:endParaRPr sz="600">
              <a:solidFill>
                <a:srgbClr val="000000"/>
              </a:solidFill>
              <a:latin typeface="Oswald Medium"/>
              <a:ea typeface="Oswald Medium"/>
              <a:cs typeface="Oswald Medium"/>
              <a:sym typeface="Oswald Medium"/>
            </a:endParaRPr>
          </a:p>
        </p:txBody>
      </p:sp>
      <p:sp>
        <p:nvSpPr>
          <p:cNvPr id="227" name="Google Shape;227;p22"/>
          <p:cNvSpPr/>
          <p:nvPr/>
        </p:nvSpPr>
        <p:spPr>
          <a:xfrm>
            <a:off x="4985425" y="1497400"/>
            <a:ext cx="1038000" cy="633000"/>
          </a:xfrm>
          <a:prstGeom prst="roundRect">
            <a:avLst>
              <a:gd fmla="val 16667" name="adj"/>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9144" lvl="0" marL="0" rtl="0" algn="l">
              <a:spcBef>
                <a:spcPts val="0"/>
              </a:spcBef>
              <a:spcAft>
                <a:spcPts val="0"/>
              </a:spcAft>
              <a:buNone/>
            </a:pPr>
            <a:r>
              <a:rPr b="1" lang="en" sz="600">
                <a:solidFill>
                  <a:srgbClr val="1C4587"/>
                </a:solidFill>
                <a:latin typeface="Oswald"/>
                <a:ea typeface="Oswald"/>
                <a:cs typeface="Oswald"/>
                <a:sym typeface="Oswald"/>
              </a:rPr>
              <a:t>BERT LLM +</a:t>
            </a:r>
            <a:r>
              <a:rPr b="1" lang="en" sz="600">
                <a:solidFill>
                  <a:srgbClr val="FFFF00"/>
                </a:solidFill>
                <a:latin typeface="Oswald"/>
                <a:ea typeface="Oswald"/>
                <a:cs typeface="Oswald"/>
                <a:sym typeface="Oswald"/>
              </a:rPr>
              <a:t> </a:t>
            </a:r>
            <a:endParaRPr b="1" sz="600">
              <a:solidFill>
                <a:srgbClr val="FFFF00"/>
              </a:solidFill>
              <a:latin typeface="Oswald"/>
              <a:ea typeface="Oswald"/>
              <a:cs typeface="Oswald"/>
              <a:sym typeface="Oswald"/>
            </a:endParaRPr>
          </a:p>
        </p:txBody>
      </p:sp>
      <p:pic>
        <p:nvPicPr>
          <p:cNvPr id="228" name="Google Shape;228;p22"/>
          <p:cNvPicPr preferRelativeResize="0"/>
          <p:nvPr/>
        </p:nvPicPr>
        <p:blipFill>
          <a:blip r:embed="rId18">
            <a:alphaModFix/>
          </a:blip>
          <a:stretch>
            <a:fillRect/>
          </a:stretch>
        </p:blipFill>
        <p:spPr>
          <a:xfrm>
            <a:off x="5504425" y="1584502"/>
            <a:ext cx="455651" cy="256298"/>
          </a:xfrm>
          <a:prstGeom prst="rect">
            <a:avLst/>
          </a:prstGeom>
          <a:solidFill>
            <a:srgbClr val="A64D79"/>
          </a:solidFill>
          <a:ln>
            <a:noFill/>
          </a:ln>
        </p:spPr>
      </p:pic>
      <p:sp>
        <p:nvSpPr>
          <p:cNvPr id="229" name="Google Shape;229;p22"/>
          <p:cNvSpPr txBox="1"/>
          <p:nvPr/>
        </p:nvSpPr>
        <p:spPr>
          <a:xfrm>
            <a:off x="5507575" y="1877800"/>
            <a:ext cx="455700" cy="11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rgbClr val="7F6000"/>
                </a:solidFill>
                <a:latin typeface="Oswald"/>
                <a:ea typeface="Oswald"/>
                <a:cs typeface="Oswald"/>
                <a:sym typeface="Oswald"/>
              </a:rPr>
              <a:t>Current Model</a:t>
            </a:r>
            <a:endParaRPr b="1" sz="600">
              <a:solidFill>
                <a:srgbClr val="7F6000"/>
              </a:solidFill>
              <a:latin typeface="Oswald"/>
              <a:ea typeface="Oswald"/>
              <a:cs typeface="Oswald"/>
              <a:sym typeface="Oswald"/>
            </a:endParaRPr>
          </a:p>
        </p:txBody>
      </p:sp>
      <p:grpSp>
        <p:nvGrpSpPr>
          <p:cNvPr id="230" name="Google Shape;230;p22"/>
          <p:cNvGrpSpPr/>
          <p:nvPr/>
        </p:nvGrpSpPr>
        <p:grpSpPr>
          <a:xfrm>
            <a:off x="5149675" y="2454850"/>
            <a:ext cx="713700" cy="744300"/>
            <a:chOff x="5169475" y="2235700"/>
            <a:chExt cx="713700" cy="744300"/>
          </a:xfrm>
        </p:grpSpPr>
        <p:sp>
          <p:nvSpPr>
            <p:cNvPr id="231" name="Google Shape;231;p22"/>
            <p:cNvSpPr txBox="1"/>
            <p:nvPr/>
          </p:nvSpPr>
          <p:spPr>
            <a:xfrm>
              <a:off x="5169475" y="2861500"/>
              <a:ext cx="713700" cy="1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38761D"/>
                  </a:solidFill>
                  <a:latin typeface="Oswald SemiBold"/>
                  <a:ea typeface="Oswald SemiBold"/>
                  <a:cs typeface="Oswald SemiBold"/>
                  <a:sym typeface="Oswald SemiBold"/>
                </a:rPr>
                <a:t>FINAL MODEL</a:t>
              </a:r>
              <a:endParaRPr sz="600">
                <a:solidFill>
                  <a:srgbClr val="38761D"/>
                </a:solidFill>
                <a:latin typeface="Oswald SemiBold"/>
                <a:ea typeface="Oswald SemiBold"/>
                <a:cs typeface="Oswald SemiBold"/>
                <a:sym typeface="Oswald SemiBold"/>
              </a:endParaRPr>
            </a:p>
          </p:txBody>
        </p:sp>
        <p:pic>
          <p:nvPicPr>
            <p:cNvPr id="232" name="Google Shape;232;p22"/>
            <p:cNvPicPr preferRelativeResize="0"/>
            <p:nvPr/>
          </p:nvPicPr>
          <p:blipFill rotWithShape="1">
            <a:blip r:embed="rId19">
              <a:alphaModFix/>
            </a:blip>
            <a:srcRect b="0" l="18552" r="19002" t="0"/>
            <a:stretch/>
          </p:blipFill>
          <p:spPr>
            <a:xfrm>
              <a:off x="5206975" y="2235700"/>
              <a:ext cx="626400" cy="625800"/>
            </a:xfrm>
            <a:prstGeom prst="ellipse">
              <a:avLst/>
            </a:prstGeom>
            <a:noFill/>
            <a:ln>
              <a:noFill/>
            </a:ln>
          </p:spPr>
        </p:pic>
      </p:grpSp>
      <p:cxnSp>
        <p:nvCxnSpPr>
          <p:cNvPr id="233" name="Google Shape;233;p22"/>
          <p:cNvCxnSpPr>
            <a:stCxn id="227" idx="2"/>
            <a:endCxn id="232" idx="0"/>
          </p:cNvCxnSpPr>
          <p:nvPr/>
        </p:nvCxnSpPr>
        <p:spPr>
          <a:xfrm flipH="1">
            <a:off x="5500525" y="2130400"/>
            <a:ext cx="3900" cy="324600"/>
          </a:xfrm>
          <a:prstGeom prst="straightConnector1">
            <a:avLst/>
          </a:prstGeom>
          <a:noFill/>
          <a:ln cap="flat" cmpd="sng" w="9525">
            <a:solidFill>
              <a:srgbClr val="44546A"/>
            </a:solidFill>
            <a:prstDash val="solid"/>
            <a:round/>
            <a:headEnd len="med" w="med" type="none"/>
            <a:tailEnd len="med" w="med" type="triangle"/>
          </a:ln>
        </p:spPr>
      </p:cxnSp>
      <p:pic>
        <p:nvPicPr>
          <p:cNvPr id="234" name="Google Shape;234;p22"/>
          <p:cNvPicPr preferRelativeResize="0"/>
          <p:nvPr/>
        </p:nvPicPr>
        <p:blipFill>
          <a:blip r:embed="rId20">
            <a:alphaModFix amt="48000"/>
          </a:blip>
          <a:stretch>
            <a:fillRect/>
          </a:stretch>
        </p:blipFill>
        <p:spPr>
          <a:xfrm>
            <a:off x="4678538" y="3134484"/>
            <a:ext cx="386099" cy="386130"/>
          </a:xfrm>
          <a:prstGeom prst="rect">
            <a:avLst/>
          </a:prstGeom>
          <a:noFill/>
          <a:ln>
            <a:noFill/>
          </a:ln>
        </p:spPr>
      </p:pic>
      <p:sp>
        <p:nvSpPr>
          <p:cNvPr id="235" name="Google Shape;235;p22"/>
          <p:cNvSpPr/>
          <p:nvPr/>
        </p:nvSpPr>
        <p:spPr>
          <a:xfrm>
            <a:off x="4909250" y="3232375"/>
            <a:ext cx="1190100" cy="530700"/>
          </a:xfrm>
          <a:prstGeom prst="round2DiagRect">
            <a:avLst>
              <a:gd fmla="val 16667" name="adj1"/>
              <a:gd fmla="val 0" name="adj2"/>
            </a:avLst>
          </a:prstGeom>
          <a:solidFill>
            <a:srgbClr val="EA9999"/>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Oswald"/>
                <a:ea typeface="Oswald"/>
                <a:cs typeface="Oswald"/>
                <a:sym typeface="Oswald"/>
              </a:rPr>
              <a:t>As data grows big I need to </a:t>
            </a:r>
            <a:r>
              <a:rPr lang="en" sz="600" u="sng">
                <a:latin typeface="Oswald"/>
                <a:ea typeface="Oswald"/>
                <a:cs typeface="Oswald"/>
                <a:sym typeface="Oswald"/>
              </a:rPr>
              <a:t>Scale</a:t>
            </a:r>
            <a:r>
              <a:rPr lang="en" sz="600">
                <a:latin typeface="Oswald"/>
                <a:ea typeface="Oswald"/>
                <a:cs typeface="Oswald"/>
                <a:sym typeface="Oswald"/>
              </a:rPr>
              <a:t> the data by using </a:t>
            </a:r>
            <a:r>
              <a:rPr b="1" lang="en" sz="600">
                <a:latin typeface="Oswald"/>
                <a:ea typeface="Oswald"/>
                <a:cs typeface="Oswald"/>
                <a:sym typeface="Oswald"/>
              </a:rPr>
              <a:t>Microservices architectures, distributed system and computing process </a:t>
            </a:r>
            <a:endParaRPr b="1" sz="600">
              <a:latin typeface="Oswald"/>
              <a:ea typeface="Oswald"/>
              <a:cs typeface="Oswald"/>
              <a:sym typeface="Oswald"/>
            </a:endParaRPr>
          </a:p>
        </p:txBody>
      </p:sp>
      <p:graphicFrame>
        <p:nvGraphicFramePr>
          <p:cNvPr id="236" name="Google Shape;236;p22"/>
          <p:cNvGraphicFramePr/>
          <p:nvPr/>
        </p:nvGraphicFramePr>
        <p:xfrm>
          <a:off x="4909250" y="4019950"/>
          <a:ext cx="3000000" cy="3000000"/>
        </p:xfrm>
        <a:graphic>
          <a:graphicData uri="http://schemas.openxmlformats.org/drawingml/2006/table">
            <a:tbl>
              <a:tblPr>
                <a:noFill/>
                <a:tableStyleId>{C5941FC7-7116-4A8F-89BB-66F5D70A7936}</a:tableStyleId>
              </a:tblPr>
              <a:tblGrid>
                <a:gridCol w="245700"/>
                <a:gridCol w="468000"/>
              </a:tblGrid>
              <a:tr h="134025">
                <a:tc>
                  <a:txBody>
                    <a:bodyPr/>
                    <a:lstStyle/>
                    <a:p>
                      <a:pPr indent="0" lvl="0" marL="0" rtl="0" algn="l">
                        <a:spcBef>
                          <a:spcPts val="0"/>
                        </a:spcBef>
                        <a:spcAft>
                          <a:spcPts val="0"/>
                        </a:spcAft>
                        <a:buNone/>
                      </a:pPr>
                      <a:r>
                        <a:rPr lang="en" sz="500"/>
                        <a:t>1.</a:t>
                      </a:r>
                      <a:endParaRPr sz="500"/>
                    </a:p>
                  </a:txBody>
                  <a:tcPr marT="9125" marB="0" marR="0" marL="27425"/>
                </a:tc>
                <a:tc>
                  <a:txBody>
                    <a:bodyPr/>
                    <a:lstStyle/>
                    <a:p>
                      <a:pPr indent="0" lvl="0" marL="0" rtl="0" algn="l">
                        <a:spcBef>
                          <a:spcPts val="0"/>
                        </a:spcBef>
                        <a:spcAft>
                          <a:spcPts val="0"/>
                        </a:spcAft>
                        <a:buNone/>
                      </a:pPr>
                      <a:r>
                        <a:rPr lang="en" sz="400">
                          <a:latin typeface="Oswald"/>
                          <a:ea typeface="Oswald"/>
                          <a:cs typeface="Oswald"/>
                          <a:sym typeface="Oswald"/>
                        </a:rPr>
                        <a:t>Recommendation System</a:t>
                      </a:r>
                      <a:endParaRPr sz="400">
                        <a:latin typeface="Oswald"/>
                        <a:ea typeface="Oswald"/>
                        <a:cs typeface="Oswald"/>
                        <a:sym typeface="Oswald"/>
                      </a:endParaRPr>
                    </a:p>
                  </a:txBody>
                  <a:tcPr marT="9125" marB="0" marR="0" marL="27425"/>
                </a:tc>
              </a:tr>
              <a:tr h="134025">
                <a:tc>
                  <a:txBody>
                    <a:bodyPr/>
                    <a:lstStyle/>
                    <a:p>
                      <a:pPr indent="0" lvl="0" marL="0" rtl="0" algn="l">
                        <a:spcBef>
                          <a:spcPts val="0"/>
                        </a:spcBef>
                        <a:spcAft>
                          <a:spcPts val="0"/>
                        </a:spcAft>
                        <a:buNone/>
                      </a:pPr>
                      <a:r>
                        <a:rPr lang="en" sz="500"/>
                        <a:t>2.</a:t>
                      </a:r>
                      <a:endParaRPr sz="500"/>
                    </a:p>
                  </a:txBody>
                  <a:tcPr marT="9125" marB="0" marR="0" marL="27425"/>
                </a:tc>
                <a:tc>
                  <a:txBody>
                    <a:bodyPr/>
                    <a:lstStyle/>
                    <a:p>
                      <a:pPr indent="0" lvl="0" marL="0" rtl="0" algn="l">
                        <a:spcBef>
                          <a:spcPts val="0"/>
                        </a:spcBef>
                        <a:spcAft>
                          <a:spcPts val="0"/>
                        </a:spcAft>
                        <a:buNone/>
                      </a:pPr>
                      <a:r>
                        <a:rPr lang="en" sz="400">
                          <a:latin typeface="Oswald"/>
                          <a:ea typeface="Oswald"/>
                          <a:cs typeface="Oswald"/>
                          <a:sym typeface="Oswald"/>
                        </a:rPr>
                        <a:t>Sentiment </a:t>
                      </a:r>
                      <a:endParaRPr sz="400">
                        <a:latin typeface="Oswald"/>
                        <a:ea typeface="Oswald"/>
                        <a:cs typeface="Oswald"/>
                        <a:sym typeface="Oswald"/>
                      </a:endParaRPr>
                    </a:p>
                    <a:p>
                      <a:pPr indent="0" lvl="0" marL="0" rtl="0" algn="l">
                        <a:spcBef>
                          <a:spcPts val="0"/>
                        </a:spcBef>
                        <a:spcAft>
                          <a:spcPts val="0"/>
                        </a:spcAft>
                        <a:buNone/>
                      </a:pPr>
                      <a:r>
                        <a:rPr lang="en" sz="400">
                          <a:latin typeface="Oswald"/>
                          <a:ea typeface="Oswald"/>
                          <a:cs typeface="Oswald"/>
                          <a:sym typeface="Oswald"/>
                        </a:rPr>
                        <a:t>Analysis</a:t>
                      </a:r>
                      <a:endParaRPr sz="400">
                        <a:latin typeface="Oswald"/>
                        <a:ea typeface="Oswald"/>
                        <a:cs typeface="Oswald"/>
                        <a:sym typeface="Oswald"/>
                      </a:endParaRPr>
                    </a:p>
                  </a:txBody>
                  <a:tcPr marT="9125" marB="0" marR="0" marL="27425"/>
                </a:tc>
              </a:tr>
              <a:tr h="134025">
                <a:tc>
                  <a:txBody>
                    <a:bodyPr/>
                    <a:lstStyle/>
                    <a:p>
                      <a:pPr indent="0" lvl="0" marL="0" rtl="0" algn="l">
                        <a:spcBef>
                          <a:spcPts val="0"/>
                        </a:spcBef>
                        <a:spcAft>
                          <a:spcPts val="0"/>
                        </a:spcAft>
                        <a:buNone/>
                      </a:pPr>
                      <a:r>
                        <a:rPr lang="en" sz="500"/>
                        <a:t>3.</a:t>
                      </a:r>
                      <a:endParaRPr sz="500"/>
                    </a:p>
                  </a:txBody>
                  <a:tcPr marT="9125" marB="0" marR="0" marL="27425"/>
                </a:tc>
                <a:tc>
                  <a:txBody>
                    <a:bodyPr/>
                    <a:lstStyle/>
                    <a:p>
                      <a:pPr indent="0" lvl="0" marL="0" rtl="0" algn="l">
                        <a:spcBef>
                          <a:spcPts val="0"/>
                        </a:spcBef>
                        <a:spcAft>
                          <a:spcPts val="0"/>
                        </a:spcAft>
                        <a:buNone/>
                      </a:pPr>
                      <a:r>
                        <a:rPr lang="en" sz="400">
                          <a:latin typeface="Oswald"/>
                          <a:ea typeface="Oswald"/>
                          <a:cs typeface="Oswald"/>
                          <a:sym typeface="Oswald"/>
                        </a:rPr>
                        <a:t>Data analysis</a:t>
                      </a:r>
                      <a:endParaRPr sz="400">
                        <a:latin typeface="Oswald"/>
                        <a:ea typeface="Oswald"/>
                        <a:cs typeface="Oswald"/>
                        <a:sym typeface="Oswald"/>
                      </a:endParaRPr>
                    </a:p>
                  </a:txBody>
                  <a:tcPr marT="9125" marB="0" marR="0" marL="27425"/>
                </a:tc>
              </a:tr>
            </a:tbl>
          </a:graphicData>
        </a:graphic>
      </p:graphicFrame>
      <p:pic>
        <p:nvPicPr>
          <p:cNvPr id="237" name="Google Shape;237;p22"/>
          <p:cNvPicPr preferRelativeResize="0"/>
          <p:nvPr/>
        </p:nvPicPr>
        <p:blipFill>
          <a:blip r:embed="rId21">
            <a:alphaModFix/>
          </a:blip>
          <a:stretch>
            <a:fillRect/>
          </a:stretch>
        </p:blipFill>
        <p:spPr>
          <a:xfrm>
            <a:off x="5659076" y="4019953"/>
            <a:ext cx="160348" cy="160374"/>
          </a:xfrm>
          <a:prstGeom prst="rect">
            <a:avLst/>
          </a:prstGeom>
          <a:noFill/>
          <a:ln>
            <a:noFill/>
          </a:ln>
        </p:spPr>
      </p:pic>
      <p:sp>
        <p:nvSpPr>
          <p:cNvPr id="238" name="Google Shape;238;p22"/>
          <p:cNvSpPr txBox="1"/>
          <p:nvPr/>
        </p:nvSpPr>
        <p:spPr>
          <a:xfrm>
            <a:off x="5695450" y="4052125"/>
            <a:ext cx="429900" cy="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00000"/>
                </a:solidFill>
                <a:latin typeface="Oswald Medium"/>
                <a:ea typeface="Oswald Medium"/>
                <a:cs typeface="Oswald Medium"/>
                <a:sym typeface="Oswald Medium"/>
              </a:rPr>
              <a:t>Kafka</a:t>
            </a:r>
            <a:endParaRPr sz="600">
              <a:solidFill>
                <a:srgbClr val="000000"/>
              </a:solidFill>
              <a:latin typeface="Oswald Medium"/>
              <a:ea typeface="Oswald Medium"/>
              <a:cs typeface="Oswald Medium"/>
              <a:sym typeface="Oswald Medium"/>
            </a:endParaRPr>
          </a:p>
        </p:txBody>
      </p:sp>
      <p:pic>
        <p:nvPicPr>
          <p:cNvPr id="239" name="Google Shape;239;p22"/>
          <p:cNvPicPr preferRelativeResize="0"/>
          <p:nvPr/>
        </p:nvPicPr>
        <p:blipFill>
          <a:blip r:embed="rId22">
            <a:alphaModFix/>
          </a:blip>
          <a:stretch>
            <a:fillRect/>
          </a:stretch>
        </p:blipFill>
        <p:spPr>
          <a:xfrm>
            <a:off x="5628550" y="4226775"/>
            <a:ext cx="167176" cy="167176"/>
          </a:xfrm>
          <a:prstGeom prst="rect">
            <a:avLst/>
          </a:prstGeom>
          <a:noFill/>
          <a:ln>
            <a:noFill/>
          </a:ln>
        </p:spPr>
      </p:pic>
      <p:sp>
        <p:nvSpPr>
          <p:cNvPr id="240" name="Google Shape;240;p22"/>
          <p:cNvSpPr txBox="1"/>
          <p:nvPr/>
        </p:nvSpPr>
        <p:spPr>
          <a:xfrm>
            <a:off x="5695450" y="4262363"/>
            <a:ext cx="429900" cy="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
                <a:solidFill>
                  <a:srgbClr val="000000"/>
                </a:solidFill>
                <a:latin typeface="Oswald Medium"/>
                <a:ea typeface="Oswald Medium"/>
                <a:cs typeface="Oswald Medium"/>
                <a:sym typeface="Oswald Medium"/>
              </a:rPr>
              <a:t>Load Balancer</a:t>
            </a:r>
            <a:endParaRPr sz="400">
              <a:solidFill>
                <a:srgbClr val="000000"/>
              </a:solidFill>
              <a:latin typeface="Oswald Medium"/>
              <a:ea typeface="Oswald Medium"/>
              <a:cs typeface="Oswald Medium"/>
              <a:sym typeface="Oswald Medium"/>
            </a:endParaRPr>
          </a:p>
        </p:txBody>
      </p:sp>
      <p:pic>
        <p:nvPicPr>
          <p:cNvPr id="241" name="Google Shape;241;p22"/>
          <p:cNvPicPr preferRelativeResize="0"/>
          <p:nvPr/>
        </p:nvPicPr>
        <p:blipFill>
          <a:blip r:embed="rId23">
            <a:alphaModFix/>
          </a:blip>
          <a:stretch>
            <a:fillRect/>
          </a:stretch>
        </p:blipFill>
        <p:spPr>
          <a:xfrm>
            <a:off x="6956375" y="4308775"/>
            <a:ext cx="187399" cy="187400"/>
          </a:xfrm>
          <a:prstGeom prst="rect">
            <a:avLst/>
          </a:prstGeom>
          <a:noFill/>
          <a:ln>
            <a:noFill/>
          </a:ln>
        </p:spPr>
      </p:pic>
      <p:sp>
        <p:nvSpPr>
          <p:cNvPr id="242" name="Google Shape;242;p22"/>
          <p:cNvSpPr txBox="1"/>
          <p:nvPr/>
        </p:nvSpPr>
        <p:spPr>
          <a:xfrm>
            <a:off x="6682125" y="4496175"/>
            <a:ext cx="735900" cy="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00000"/>
                </a:solidFill>
                <a:latin typeface="Oswald Medium"/>
                <a:ea typeface="Oswald Medium"/>
                <a:cs typeface="Oswald Medium"/>
                <a:sym typeface="Oswald Medium"/>
              </a:rPr>
              <a:t>Software Product</a:t>
            </a:r>
            <a:endParaRPr sz="600">
              <a:solidFill>
                <a:srgbClr val="000000"/>
              </a:solidFill>
              <a:latin typeface="Oswald Medium"/>
              <a:ea typeface="Oswald Medium"/>
              <a:cs typeface="Oswald Medium"/>
              <a:sym typeface="Oswald Medium"/>
            </a:endParaRPr>
          </a:p>
        </p:txBody>
      </p:sp>
      <p:cxnSp>
        <p:nvCxnSpPr>
          <p:cNvPr id="243" name="Google Shape;243;p22"/>
          <p:cNvCxnSpPr>
            <a:stCxn id="235" idx="2"/>
            <a:endCxn id="242" idx="1"/>
          </p:cNvCxnSpPr>
          <p:nvPr/>
        </p:nvCxnSpPr>
        <p:spPr>
          <a:xfrm>
            <a:off x="4909250" y="3497725"/>
            <a:ext cx="1773000" cy="1046400"/>
          </a:xfrm>
          <a:prstGeom prst="bentConnector3">
            <a:avLst>
              <a:gd fmla="val -13431" name="adj1"/>
            </a:avLst>
          </a:prstGeom>
          <a:noFill/>
          <a:ln cap="flat" cmpd="sng" w="9525">
            <a:solidFill>
              <a:srgbClr val="44546A"/>
            </a:solidFill>
            <a:prstDash val="solid"/>
            <a:round/>
            <a:headEnd len="med" w="med" type="none"/>
            <a:tailEnd len="med" w="med" type="none"/>
          </a:ln>
        </p:spPr>
      </p:cxnSp>
      <p:grpSp>
        <p:nvGrpSpPr>
          <p:cNvPr id="244" name="Google Shape;244;p22"/>
          <p:cNvGrpSpPr/>
          <p:nvPr/>
        </p:nvGrpSpPr>
        <p:grpSpPr>
          <a:xfrm>
            <a:off x="6744224" y="3742494"/>
            <a:ext cx="880815" cy="208206"/>
            <a:chOff x="6757350" y="3970129"/>
            <a:chExt cx="660677" cy="138343"/>
          </a:xfrm>
        </p:grpSpPr>
        <p:pic>
          <p:nvPicPr>
            <p:cNvPr id="245" name="Google Shape;245;p22"/>
            <p:cNvPicPr preferRelativeResize="0"/>
            <p:nvPr/>
          </p:nvPicPr>
          <p:blipFill>
            <a:blip r:embed="rId24">
              <a:alphaModFix/>
            </a:blip>
            <a:stretch>
              <a:fillRect/>
            </a:stretch>
          </p:blipFill>
          <p:spPr>
            <a:xfrm>
              <a:off x="6944376" y="4018657"/>
              <a:ext cx="473651" cy="83720"/>
            </a:xfrm>
            <a:prstGeom prst="rect">
              <a:avLst/>
            </a:prstGeom>
            <a:noFill/>
            <a:ln>
              <a:noFill/>
            </a:ln>
          </p:spPr>
        </p:pic>
        <p:pic>
          <p:nvPicPr>
            <p:cNvPr id="246" name="Google Shape;246;p22"/>
            <p:cNvPicPr preferRelativeResize="0"/>
            <p:nvPr/>
          </p:nvPicPr>
          <p:blipFill>
            <a:blip r:embed="rId25">
              <a:alphaModFix/>
            </a:blip>
            <a:stretch>
              <a:fillRect/>
            </a:stretch>
          </p:blipFill>
          <p:spPr>
            <a:xfrm>
              <a:off x="6757350" y="3970129"/>
              <a:ext cx="167175" cy="138343"/>
            </a:xfrm>
            <a:prstGeom prst="rect">
              <a:avLst/>
            </a:prstGeom>
            <a:noFill/>
            <a:ln>
              <a:noFill/>
            </a:ln>
          </p:spPr>
        </p:pic>
      </p:grpSp>
      <p:sp>
        <p:nvSpPr>
          <p:cNvPr id="247" name="Google Shape;247;p22"/>
          <p:cNvSpPr txBox="1"/>
          <p:nvPr/>
        </p:nvSpPr>
        <p:spPr>
          <a:xfrm>
            <a:off x="4898150" y="3860925"/>
            <a:ext cx="735900" cy="138300"/>
          </a:xfrm>
          <a:prstGeom prst="rect">
            <a:avLst/>
          </a:prstGeom>
          <a:solidFill>
            <a:srgbClr val="E7E6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00000"/>
                </a:solidFill>
                <a:latin typeface="Oswald Light"/>
                <a:ea typeface="Oswald Light"/>
                <a:cs typeface="Oswald Light"/>
                <a:sym typeface="Oswald Light"/>
              </a:rPr>
              <a:t>Distributing Tasks</a:t>
            </a:r>
            <a:endParaRPr sz="600">
              <a:solidFill>
                <a:srgbClr val="000000"/>
              </a:solidFill>
              <a:latin typeface="Oswald Light"/>
              <a:ea typeface="Oswald Light"/>
              <a:cs typeface="Oswald Light"/>
              <a:sym typeface="Oswald Light"/>
            </a:endParaRPr>
          </a:p>
        </p:txBody>
      </p:sp>
      <p:sp>
        <p:nvSpPr>
          <p:cNvPr id="248" name="Google Shape;248;p22"/>
          <p:cNvSpPr txBox="1"/>
          <p:nvPr/>
        </p:nvSpPr>
        <p:spPr>
          <a:xfrm>
            <a:off x="7143775" y="4117625"/>
            <a:ext cx="520500" cy="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00000"/>
                </a:solidFill>
                <a:latin typeface="Oswald Light"/>
                <a:ea typeface="Oswald Light"/>
                <a:cs typeface="Oswald Light"/>
                <a:sym typeface="Oswald Light"/>
              </a:rPr>
              <a:t>Deployment</a:t>
            </a:r>
            <a:endParaRPr sz="600">
              <a:solidFill>
                <a:srgbClr val="000000"/>
              </a:solidFill>
              <a:latin typeface="Oswald Light"/>
              <a:ea typeface="Oswald Light"/>
              <a:cs typeface="Oswald Light"/>
              <a:sym typeface="Oswald Light"/>
            </a:endParaRPr>
          </a:p>
        </p:txBody>
      </p:sp>
      <p:cxnSp>
        <p:nvCxnSpPr>
          <p:cNvPr id="249" name="Google Shape;249;p22"/>
          <p:cNvCxnSpPr/>
          <p:nvPr/>
        </p:nvCxnSpPr>
        <p:spPr>
          <a:xfrm rot="10800000">
            <a:off x="7046250" y="3997575"/>
            <a:ext cx="0" cy="323700"/>
          </a:xfrm>
          <a:prstGeom prst="straightConnector1">
            <a:avLst/>
          </a:prstGeom>
          <a:noFill/>
          <a:ln cap="flat" cmpd="sng" w="9525">
            <a:solidFill>
              <a:srgbClr val="44546A"/>
            </a:solidFill>
            <a:prstDash val="solid"/>
            <a:round/>
            <a:headEnd len="med" w="med" type="none"/>
            <a:tailEnd len="med" w="med" type="none"/>
          </a:ln>
        </p:spPr>
      </p:cxnSp>
      <p:sp>
        <p:nvSpPr>
          <p:cNvPr id="250" name="Google Shape;250;p22"/>
          <p:cNvSpPr/>
          <p:nvPr/>
        </p:nvSpPr>
        <p:spPr>
          <a:xfrm>
            <a:off x="6720988" y="3321475"/>
            <a:ext cx="927300" cy="352500"/>
          </a:xfrm>
          <a:prstGeom prst="roundRect">
            <a:avLst>
              <a:gd fmla="val 16667" name="adj"/>
            </a:avLst>
          </a:prstGeom>
          <a:solidFill>
            <a:srgbClr val="A4C2F4"/>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Oswald"/>
                <a:ea typeface="Oswald"/>
                <a:cs typeface="Oswald"/>
                <a:sym typeface="Oswald"/>
              </a:rPr>
              <a:t>These tools will help our product to run in any Environment</a:t>
            </a:r>
            <a:endParaRPr sz="600">
              <a:latin typeface="Oswald"/>
              <a:ea typeface="Oswald"/>
              <a:cs typeface="Oswald"/>
              <a:sym typeface="Oswald"/>
            </a:endParaRPr>
          </a:p>
        </p:txBody>
      </p:sp>
      <p:cxnSp>
        <p:nvCxnSpPr>
          <p:cNvPr id="251" name="Google Shape;251;p22"/>
          <p:cNvCxnSpPr>
            <a:stCxn id="223" idx="2"/>
            <a:endCxn id="225" idx="0"/>
          </p:cNvCxnSpPr>
          <p:nvPr/>
        </p:nvCxnSpPr>
        <p:spPr>
          <a:xfrm>
            <a:off x="5504425" y="895700"/>
            <a:ext cx="0" cy="80100"/>
          </a:xfrm>
          <a:prstGeom prst="straightConnector1">
            <a:avLst/>
          </a:prstGeom>
          <a:noFill/>
          <a:ln cap="flat" cmpd="sng" w="9525">
            <a:solidFill>
              <a:srgbClr val="44546A"/>
            </a:solidFill>
            <a:prstDash val="solid"/>
            <a:round/>
            <a:headEnd len="med" w="med" type="none"/>
            <a:tailEnd len="med" w="med" type="none"/>
          </a:ln>
        </p:spPr>
      </p:cxnSp>
      <p:cxnSp>
        <p:nvCxnSpPr>
          <p:cNvPr id="252" name="Google Shape;252;p22"/>
          <p:cNvCxnSpPr>
            <a:endCxn id="226" idx="0"/>
          </p:cNvCxnSpPr>
          <p:nvPr/>
        </p:nvCxnSpPr>
        <p:spPr>
          <a:xfrm flipH="1">
            <a:off x="5504425" y="1173700"/>
            <a:ext cx="3000" cy="111600"/>
          </a:xfrm>
          <a:prstGeom prst="straightConnector1">
            <a:avLst/>
          </a:prstGeom>
          <a:noFill/>
          <a:ln cap="flat" cmpd="sng" w="9525">
            <a:solidFill>
              <a:srgbClr val="44546A"/>
            </a:solidFill>
            <a:prstDash val="solid"/>
            <a:round/>
            <a:headEnd len="med" w="med" type="none"/>
            <a:tailEnd len="med" w="med" type="none"/>
          </a:ln>
        </p:spPr>
      </p:cxnSp>
      <p:sp>
        <p:nvSpPr>
          <p:cNvPr id="253" name="Google Shape;253;p22"/>
          <p:cNvSpPr/>
          <p:nvPr/>
        </p:nvSpPr>
        <p:spPr>
          <a:xfrm>
            <a:off x="6868763" y="1442950"/>
            <a:ext cx="1814700" cy="278700"/>
          </a:xfrm>
          <a:prstGeom prst="ribbon2">
            <a:avLst>
              <a:gd fmla="val 27799" name="adj1"/>
              <a:gd fmla="val 73840" name="adj2"/>
            </a:avLst>
          </a:prstGeom>
          <a:solidFill>
            <a:srgbClr val="00FF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Oswald"/>
                <a:ea typeface="Oswald"/>
                <a:cs typeface="Oswald"/>
                <a:sym typeface="Oswald"/>
              </a:rPr>
              <a:t>I would </a:t>
            </a:r>
            <a:r>
              <a:rPr lang="en" sz="600">
                <a:solidFill>
                  <a:srgbClr val="000000"/>
                </a:solidFill>
                <a:latin typeface="Oswald"/>
                <a:ea typeface="Oswald"/>
                <a:cs typeface="Oswald"/>
                <a:sym typeface="Oswald"/>
              </a:rPr>
              <a:t>❤️</a:t>
            </a:r>
            <a:r>
              <a:rPr lang="en" sz="600">
                <a:latin typeface="Oswald"/>
                <a:ea typeface="Oswald"/>
                <a:cs typeface="Oswald"/>
                <a:sym typeface="Oswald"/>
              </a:rPr>
              <a:t> to build this </a:t>
            </a:r>
            <a:endParaRPr sz="600">
              <a:latin typeface="Oswald"/>
              <a:ea typeface="Oswald"/>
              <a:cs typeface="Oswald"/>
              <a:sym typeface="Oswald"/>
            </a:endParaRPr>
          </a:p>
        </p:txBody>
      </p:sp>
      <p:sp>
        <p:nvSpPr>
          <p:cNvPr id="254" name="Google Shape;254;p22"/>
          <p:cNvSpPr txBox="1"/>
          <p:nvPr/>
        </p:nvSpPr>
        <p:spPr>
          <a:xfrm>
            <a:off x="384225" y="105825"/>
            <a:ext cx="52386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2"/>
                </a:solidFill>
              </a:rPr>
              <a:t>The process Diagram from previous round**</a:t>
            </a:r>
            <a:endParaRPr b="1" sz="7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