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AF1369-E02A-4E32-8FCF-D5B826809D77}" type="datetimeFigureOut">
              <a:rPr lang="ru-RU" smtClean="0"/>
              <a:t>11.02.2020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6C1E733-C2C5-458D-AAAD-B081DFC6EE3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3316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1369-E02A-4E32-8FCF-D5B826809D77}" type="datetimeFigureOut">
              <a:rPr lang="ru-RU" smtClean="0"/>
              <a:t>11.02.2020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E733-C2C5-458D-AAAD-B081DFC6E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72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1369-E02A-4E32-8FCF-D5B826809D77}" type="datetimeFigureOut">
              <a:rPr lang="ru-RU" smtClean="0"/>
              <a:t>11.02.2020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E733-C2C5-458D-AAAD-B081DFC6E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61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1369-E02A-4E32-8FCF-D5B826809D77}" type="datetimeFigureOut">
              <a:rPr lang="ru-RU" smtClean="0"/>
              <a:t>11.02.2020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E733-C2C5-458D-AAAD-B081DFC6E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90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AF1369-E02A-4E32-8FCF-D5B826809D77}" type="datetimeFigureOut">
              <a:rPr lang="ru-RU" smtClean="0"/>
              <a:t>11.02.2020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C1E733-C2C5-458D-AAAD-B081DFC6EE3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47565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1369-E02A-4E32-8FCF-D5B826809D77}" type="datetimeFigureOut">
              <a:rPr lang="ru-RU" smtClean="0"/>
              <a:t>11.02.2020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E733-C2C5-458D-AAAD-B081DFC6E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39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1369-E02A-4E32-8FCF-D5B826809D77}" type="datetimeFigureOut">
              <a:rPr lang="ru-RU" smtClean="0"/>
              <a:t>11.02.2020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E733-C2C5-458D-AAAD-B081DFC6E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06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1369-E02A-4E32-8FCF-D5B826809D77}" type="datetimeFigureOut">
              <a:rPr lang="ru-RU" smtClean="0"/>
              <a:t>11.02.2020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E733-C2C5-458D-AAAD-B081DFC6E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59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1369-E02A-4E32-8FCF-D5B826809D77}" type="datetimeFigureOut">
              <a:rPr lang="ru-RU" smtClean="0"/>
              <a:t>11.02.2020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E733-C2C5-458D-AAAD-B081DFC6E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3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AF1369-E02A-4E32-8FCF-D5B826809D77}" type="datetimeFigureOut">
              <a:rPr lang="ru-RU" smtClean="0"/>
              <a:t>11.02.2020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C1E733-C2C5-458D-AAAD-B081DFC6EE3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016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AF1369-E02A-4E32-8FCF-D5B826809D77}" type="datetimeFigureOut">
              <a:rPr lang="ru-RU" smtClean="0"/>
              <a:t>11.02.2020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C1E733-C2C5-458D-AAAD-B081DFC6EE3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914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5AF1369-E02A-4E32-8FCF-D5B826809D77}" type="datetimeFigureOut">
              <a:rPr lang="ru-RU" smtClean="0"/>
              <a:t>11.02.2020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6C1E733-C2C5-458D-AAAD-B081DFC6EE3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972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6D158-8C22-4A8E-B9D0-FC7B1A259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95244"/>
            <a:ext cx="8361229" cy="2407640"/>
          </a:xfrm>
        </p:spPr>
        <p:txBody>
          <a:bodyPr/>
          <a:lstStyle/>
          <a:p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параллельное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564888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DF4FFDC-1FC6-4AE1-AFA3-72AE085E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87280897-3E49-406D-865F-4DFC984EAD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4154" t="13703" r="15090" b="50693"/>
          <a:stretch/>
        </p:blipFill>
        <p:spPr>
          <a:xfrm>
            <a:off x="1442905" y="2565983"/>
            <a:ext cx="4077051" cy="3113364"/>
          </a:xfrm>
          <a:prstGeom prst="rect">
            <a:avLst/>
          </a:prstGeom>
        </p:spPr>
      </p:pic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E4B3346B-60F6-43A3-B9DC-DB929DCDC4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33888" t="13937" r="19186" b="52142"/>
          <a:stretch/>
        </p:blipFill>
        <p:spPr>
          <a:xfrm>
            <a:off x="6367244" y="2565982"/>
            <a:ext cx="4457608" cy="350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88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70299E3-424D-4FC4-8BA0-D6BEF0BA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indent="450215" algn="ctr">
              <a:lnSpc>
                <a:spcPct val="107000"/>
              </a:lnSpc>
              <a:spcAft>
                <a:spcPts val="800"/>
              </a:spcAft>
            </a:pPr>
            <a:r>
              <a:rPr lang="ru-RU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Задание параллельной области и опции, влияющие на ее выполнение</a:t>
            </a:r>
            <a:b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F5F2A2D-7555-4A50-A3E4-3E14E52A8DC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35917" t="24867" r="21753" b="33689"/>
          <a:stretch/>
        </p:blipFill>
        <p:spPr bwMode="auto">
          <a:xfrm>
            <a:off x="2795618" y="2286000"/>
            <a:ext cx="6753163" cy="3581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59623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70299E3-424D-4FC4-8BA0-D6BEF0BA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indent="450215" algn="ctr">
              <a:lnSpc>
                <a:spcPct val="107000"/>
              </a:lnSpc>
              <a:spcAft>
                <a:spcPts val="800"/>
              </a:spcAft>
            </a:pPr>
            <a:r>
              <a:rPr lang="ru-RU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Задание параллельной области и опции, влияющие на ее выполнение</a:t>
            </a:r>
            <a:b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B95D77-F9B3-4B3B-9531-9DECBE36B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3">
            <a:extLst>
              <a:ext uri="{FF2B5EF4-FFF2-40B4-BE49-F238E27FC236}">
                <a16:creationId xmlns:a16="http://schemas.microsoft.com/office/drawing/2014/main" id="{4C225D53-CD96-49A7-BBBA-3F0A018667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25" t="14171" r="6589" b="62034"/>
          <a:stretch/>
        </p:blipFill>
        <p:spPr>
          <a:xfrm>
            <a:off x="2525085" y="2793534"/>
            <a:ext cx="6509857" cy="282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03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70299E3-424D-4FC4-8BA0-D6BEF0BA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indent="450215" algn="ctr">
              <a:lnSpc>
                <a:spcPct val="107000"/>
              </a:lnSpc>
              <a:spcAft>
                <a:spcPts val="800"/>
              </a:spcAft>
            </a:pPr>
            <a:r>
              <a:rPr lang="ru-RU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Задание параллельной области и опции, влияющие на ее выполнение</a:t>
            </a:r>
            <a:b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AF4EC5C-C3B3-4B7F-B798-A0AB3CC383B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35436" t="24571" r="22234" b="33985"/>
          <a:stretch/>
        </p:blipFill>
        <p:spPr bwMode="auto">
          <a:xfrm>
            <a:off x="2795618" y="2286000"/>
            <a:ext cx="6753163" cy="3581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65411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70299E3-424D-4FC4-8BA0-D6BEF0BA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indent="450215" algn="ctr">
              <a:lnSpc>
                <a:spcPct val="107000"/>
              </a:lnSpc>
              <a:spcAft>
                <a:spcPts val="800"/>
              </a:spcAft>
            </a:pPr>
            <a:r>
              <a:rPr lang="ru-RU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Задание параллельной области и опции, влияющие на ее выполнение</a:t>
            </a:r>
            <a:b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D3F4E8D-29D1-46AF-AA3B-FDB74A7B2FF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35596" t="24867" r="22555" b="31616"/>
          <a:stretch/>
        </p:blipFill>
        <p:spPr bwMode="auto">
          <a:xfrm>
            <a:off x="2993007" y="2286000"/>
            <a:ext cx="6358385" cy="3581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48310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BFBFE0-0573-4BB7-A9D3-2E5C4DA5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b="1" dirty="0">
                <a:solidFill>
                  <a:srgbClr val="191B0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Задание параллельной области и опции, влияющие на ее выполнение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36B7734-CDDD-42A2-AE5E-CD00CDF4A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443" t="24009" r="29033" b="31251"/>
          <a:stretch/>
        </p:blipFill>
        <p:spPr>
          <a:xfrm>
            <a:off x="4581787" y="2394008"/>
            <a:ext cx="3028425" cy="396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6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21122A1-4A4C-4AE4-9983-60E91BE33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13358"/>
            <a:ext cx="9601200" cy="3854042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Параллельные вычисления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—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</a:rPr>
              <a:t>это способ организации компьютерных вычислений, при котором программы разрабатываются как набор взаимодействующих вычислительных процессов, работающих параллельно и решающих одну и ту же задачу</a:t>
            </a:r>
          </a:p>
          <a:p>
            <a:pPr marL="0" indent="0">
              <a:buNone/>
            </a:pPr>
            <a:endParaRPr lang="ru-RU" i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b="1" i="1" dirty="0">
                <a:latin typeface="Times New Roman" panose="02020603050405020304" pitchFamily="18" charset="0"/>
              </a:rPr>
              <a:t>Этапы: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Первый этап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— это определение параллелизма. 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Второй этап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— это организация параллелизма. 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Третий этап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— это реализация параллелизма</a:t>
            </a:r>
            <a:endParaRPr lang="ru-RU" b="1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7AC1537-7CD9-4855-890B-57EEC4E99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4552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понятия</a:t>
            </a:r>
          </a:p>
        </p:txBody>
      </p:sp>
    </p:spTree>
    <p:extLst>
      <p:ext uri="{BB962C8B-B14F-4D97-AF65-F5344CB8AC3E}">
        <p14:creationId xmlns:p14="http://schemas.microsoft.com/office/powerpoint/2010/main" val="167131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8FC9F-2FE3-4881-8014-2D834EE48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9827703" cy="1159778"/>
          </a:xfrm>
        </p:spPr>
        <p:txBody>
          <a:bodyPr>
            <a:normAutofit fontScale="90000"/>
          </a:bodyPr>
          <a:lstStyle/>
          <a:p>
            <a:pPr indent="450215" algn="ctr">
              <a:lnSpc>
                <a:spcPct val="107000"/>
              </a:lnSpc>
              <a:spcAft>
                <a:spcPts val="800"/>
              </a:spcAft>
            </a:pPr>
            <a:r>
              <a:rPr lang="ru-RU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Инструменты создания параллельных программ</a:t>
            </a:r>
            <a:b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B4DF8A-E099-4784-BDE5-FA569BC6A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Первая группа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— это параллельные программные пакеты. </a:t>
            </a:r>
          </a:p>
          <a:p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Вторая группа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— это параллельные библиотеки, в которых уже реализован определенный набор алгоритмов и они выполняются параллельно. Например, это библиотеки MKL, которые содержат основные функции для выполнения базовых операций линейной алгебры. Или библиотека PARMETIS. Параллельная версия библиотеки, включающая ряд алгоритмов работы над графами. </a:t>
            </a:r>
          </a:p>
          <a:p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Третья группа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содержит инструменты, которые позволяют нам организовывать параллелизм явно, в программах.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100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D9360-8833-4D0C-AD73-DFB060D31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4552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архитектуры высокопроизводительных вычислительных систем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2D475A-A454-44F9-BACE-7B61955BB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70077"/>
            <a:ext cx="9601200" cy="4773335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общей памятью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таких системах решение отдельных подзадач осуществляется с помощью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различных потоков, которые существуют в рамках отдельного процесса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Взаимодействием между потоками происходит через общую память.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с встроенной поддержкой многопоточности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пакет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java.util.concurrent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С++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библиотеки, реализующими стандарт POSIX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более высокоуровневыми библиотеками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TBB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воспользоваться  специальными технологиями, которые берут на себя «черновую» работу. (Например,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OpenMP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распределенной памятью.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каждом центральном процессоре суперкомпьютера запускается процесс, который обменивается данными с другими процессами с помощью пересылки сообщений. Обмен сообщениями между процессами происходит, как правило, с помощью библиотеки. Примером такой библиотеки может служить MPI.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MPI — это программный интерфейс для передачи информации, которая позволяет обмениваться сообщениями между процессами, выполняющими одну задачу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41072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3E020B-A5A4-48D8-9659-415327C7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indent="450215" algn="ctr">
              <a:lnSpc>
                <a:spcPct val="107000"/>
              </a:lnSpc>
              <a:spcAft>
                <a:spcPts val="800"/>
              </a:spcAft>
            </a:pPr>
            <a:r>
              <a:rPr lang="ru-RU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Особенности программирования для систем с общей памятью. Понятие процесса, потока и многопоточности</a:t>
            </a:r>
            <a:b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8613003-D475-48B3-9D38-5BCE2F1E585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35275" t="26347" r="22074" b="29840"/>
          <a:stretch/>
        </p:blipFill>
        <p:spPr bwMode="auto">
          <a:xfrm>
            <a:off x="2308019" y="2327945"/>
            <a:ext cx="8278888" cy="41483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9043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3E020B-A5A4-48D8-9659-415327C7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indent="450215" algn="ctr">
              <a:lnSpc>
                <a:spcPct val="107000"/>
              </a:lnSpc>
              <a:spcAft>
                <a:spcPts val="800"/>
              </a:spcAft>
            </a:pPr>
            <a:r>
              <a:rPr lang="ru-RU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Особенности программирования для систем с общей памятью. Понятие процесса, потока и многопоточности</a:t>
            </a:r>
            <a:b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D388FFD-0CD4-4BF7-BCBB-0F09B46E3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6292" y="2372859"/>
            <a:ext cx="7616666" cy="419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20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9F38D486-65CF-4FF6-A9FC-D8D7CD8F6FD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35757" t="26347" r="21913" b="29248"/>
          <a:stretch/>
        </p:blipFill>
        <p:spPr bwMode="auto">
          <a:xfrm>
            <a:off x="2794272" y="2439798"/>
            <a:ext cx="7440298" cy="39442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AEEA593-E76D-40E5-8044-DDC3788F3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 fontScale="90000"/>
          </a:bodyPr>
          <a:lstStyle/>
          <a:p>
            <a:pPr indent="450215" algn="ctr">
              <a:lnSpc>
                <a:spcPct val="107000"/>
              </a:lnSpc>
              <a:spcAft>
                <a:spcPts val="800"/>
              </a:spcAft>
            </a:pPr>
            <a:r>
              <a:rPr lang="ru-RU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Особенности программирования для систем с общей памятью. Понятие процесса, потока и многопоточности</a:t>
            </a:r>
            <a:b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2222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9BC50E-3B04-4119-8535-75A5E706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indent="450215" algn="ctr">
              <a:lnSpc>
                <a:spcPct val="107000"/>
              </a:lnSpc>
              <a:spcAft>
                <a:spcPts val="800"/>
              </a:spcAft>
            </a:pPr>
            <a:r>
              <a:rPr lang="ru-RU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Технология 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OpenMP</a:t>
            </a:r>
            <a:r>
              <a:rPr lang="ru-RU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особенности и ее компоненты</a:t>
            </a:r>
            <a:b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1AB9AE3-9767-4B12-8876-632ECD79FBB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35756" t="21611" r="22234" b="36945"/>
          <a:stretch/>
        </p:blipFill>
        <p:spPr bwMode="auto">
          <a:xfrm>
            <a:off x="2821144" y="2286000"/>
            <a:ext cx="6702112" cy="3581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47504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95F838-03BF-4141-A36A-42552843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Задание параллельной области и опции, влияющие на ее выполнение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F94880-7898-4C01-A4A2-64DFD94C2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156745" cy="2051108"/>
          </a:xfrm>
        </p:spPr>
        <p:txBody>
          <a:bodyPr/>
          <a:lstStyle/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стандарт </a:t>
            </a:r>
            <a:r>
              <a:rPr lang="en-US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OpenMP </a:t>
            </a:r>
            <a:r>
              <a:rPr lang="ru-RU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входят: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директивы компилятора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вспомогательные функции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переменные среды окружения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17AB77E-6786-4CC1-B841-38624EA56FBC}"/>
              </a:ext>
            </a:extLst>
          </p:cNvPr>
          <p:cNvSpPr/>
          <p:nvPr/>
        </p:nvSpPr>
        <p:spPr>
          <a:xfrm>
            <a:off x="6172200" y="2733060"/>
            <a:ext cx="5120081" cy="2163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i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Категории директив:</a:t>
            </a:r>
            <a:endParaRPr lang="ru-RU" sz="14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параллельной области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Распределение работы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Синхронизация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i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Формат директив на с/с++</a:t>
            </a:r>
            <a:endParaRPr lang="ru-RU" sz="14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#pragma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omp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directive-name (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опция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 ()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опция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)…)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3F8CF5A-CDBB-482C-80FC-33AE018C902D}"/>
              </a:ext>
            </a:extLst>
          </p:cNvPr>
          <p:cNvSpPr/>
          <p:nvPr/>
        </p:nvSpPr>
        <p:spPr>
          <a:xfrm>
            <a:off x="4842349" y="6112414"/>
            <a:ext cx="2659702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omp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thread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8109288-A310-4228-847C-836B9720134A}"/>
              </a:ext>
            </a:extLst>
          </p:cNvPr>
          <p:cNvSpPr/>
          <p:nvPr/>
        </p:nvSpPr>
        <p:spPr>
          <a:xfrm>
            <a:off x="7013916" y="5607623"/>
            <a:ext cx="2937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OMP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NUM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THREADS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=16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9F6266D-BA5C-4C79-BD47-20AD8183895B}"/>
              </a:ext>
            </a:extLst>
          </p:cNvPr>
          <p:cNvSpPr/>
          <p:nvPr/>
        </p:nvSpPr>
        <p:spPr>
          <a:xfrm>
            <a:off x="1746592" y="5607623"/>
            <a:ext cx="3948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#pragma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omp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parallel private(size, rank)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4865013"/>
      </p:ext>
    </p:extLst>
  </p:cSld>
  <p:clrMapOvr>
    <a:masterClrMapping/>
  </p:clrMapOvr>
</p:sld>
</file>

<file path=ppt/theme/theme1.xml><?xml version="1.0" encoding="utf-8"?>
<a:theme xmlns:a="http://schemas.openxmlformats.org/drawingml/2006/main" name="Обрезка">
  <a:themeElements>
    <a:clrScheme name="Обрезк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Обрезк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резк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Урожай</Template>
  <TotalTime>571</TotalTime>
  <Words>460</Words>
  <Application>Microsoft Office PowerPoint</Application>
  <PresentationFormat>Широкоэкранный</PresentationFormat>
  <Paragraphs>43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Franklin Gothic Book</vt:lpstr>
      <vt:lpstr>Symbol</vt:lpstr>
      <vt:lpstr>Times New Roman</vt:lpstr>
      <vt:lpstr>Wingdings</vt:lpstr>
      <vt:lpstr>Обрезка</vt:lpstr>
      <vt:lpstr>Введение в параллельное программирование</vt:lpstr>
      <vt:lpstr>Основные понятия</vt:lpstr>
      <vt:lpstr>Инструменты создания параллельных программ </vt:lpstr>
      <vt:lpstr>Основные архитектуры высокопроизводительных вычислительных систем</vt:lpstr>
      <vt:lpstr>Особенности программирования для систем с общей памятью. Понятие процесса, потока и многопоточности </vt:lpstr>
      <vt:lpstr>Особенности программирования для систем с общей памятью. Понятие процесса, потока и многопоточности </vt:lpstr>
      <vt:lpstr>Особенности программирования для систем с общей памятью. Понятие процесса, потока и многопоточности </vt:lpstr>
      <vt:lpstr>Технология OpenMP, особенности и ее компоненты </vt:lpstr>
      <vt:lpstr>Задание параллельной области и опции, влияющие на ее выполнение</vt:lpstr>
      <vt:lpstr>Презентация PowerPoint</vt:lpstr>
      <vt:lpstr>Задание параллельной области и опции, влияющие на ее выполнение </vt:lpstr>
      <vt:lpstr>Задание параллельной области и опции, влияющие на ее выполнение </vt:lpstr>
      <vt:lpstr>Задание параллельной области и опции, влияющие на ее выполнение </vt:lpstr>
      <vt:lpstr>Задание параллельной области и опции, влияющие на ее выполнение </vt:lpstr>
      <vt:lpstr>Задание параллельной области и опции, влияющие на ее выполнение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Anna</dc:creator>
  <cp:lastModifiedBy>Anna</cp:lastModifiedBy>
  <cp:revision>11</cp:revision>
  <dcterms:created xsi:type="dcterms:W3CDTF">2020-02-11T10:50:50Z</dcterms:created>
  <dcterms:modified xsi:type="dcterms:W3CDTF">2020-02-11T20:22:40Z</dcterms:modified>
</cp:coreProperties>
</file>