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1B982-351F-45B9-80E6-2C14D796E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Ленточные алгоритмы умножения матриц</a:t>
            </a:r>
          </a:p>
        </p:txBody>
      </p:sp>
    </p:spTree>
    <p:extLst>
      <p:ext uri="{BB962C8B-B14F-4D97-AF65-F5344CB8AC3E}">
        <p14:creationId xmlns:p14="http://schemas.microsoft.com/office/powerpoint/2010/main" val="263745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B5D8D-217A-4D55-A725-EF8F028E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алгоритм Фокса</a:t>
            </a:r>
            <a:br>
              <a:rPr lang="ru-RU" dirty="0"/>
            </a:br>
            <a:endParaRPr lang="ru-RU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94D66F-2E81-4211-8D16-23BDA172AD05}"/>
              </a:ext>
            </a:extLst>
          </p:cNvPr>
          <p:cNvSpPr/>
          <p:nvPr/>
        </p:nvSpPr>
        <p:spPr>
          <a:xfrm>
            <a:off x="1591165" y="1757512"/>
            <a:ext cx="8911852" cy="4525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82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EC1B-1FA1-415E-81FC-D93FA0B4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алгоритм </a:t>
            </a:r>
            <a:r>
              <a:rPr lang="ru-RU" dirty="0" err="1"/>
              <a:t>Кэннона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726ECE-D6AD-4F4C-875B-8ED49E04D35F}"/>
              </a:ext>
            </a:extLst>
          </p:cNvPr>
          <p:cNvSpPr/>
          <p:nvPr/>
        </p:nvSpPr>
        <p:spPr>
          <a:xfrm>
            <a:off x="1371600" y="1716731"/>
            <a:ext cx="9601200" cy="256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marR="43180" lvl="0" indent="342900" algn="just" defTabSz="914400">
              <a:spcBef>
                <a:spcPts val="320"/>
              </a:spcBef>
            </a:pPr>
            <a:r>
              <a:rPr lang="ru-RU" sz="20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Начальные действия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0" lvl="0" indent="-229235" algn="just" defTabSz="914400">
              <a:buFontTx/>
              <a:buAutoNum type="arabicParenR"/>
              <a:tabLst>
                <a:tab pos="508634" algn="l"/>
              </a:tabLst>
            </a:pP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каждый процесс (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пересылаются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блоки </a:t>
            </a:r>
            <a:r>
              <a:rPr lang="ru-RU" sz="2000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ru-RU" sz="2000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z="2000" i="1" spc="-7" baseline="-1041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z="2000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ru-RU" sz="2000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матрица </a:t>
            </a:r>
            <a:r>
              <a:rPr lang="ru-RU" sz="2000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ru-RU" sz="2000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z="2000" i="1" spc="60" baseline="-1041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обнуляется;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0" marR="46355" lvl="0" indent="-229235" algn="just" defTabSz="914400">
              <a:spcBef>
                <a:spcPts val="65"/>
              </a:spcBef>
              <a:buFontTx/>
              <a:buAutoNum type="arabicParenR"/>
              <a:tabLst>
                <a:tab pos="508634" algn="l"/>
              </a:tabLst>
            </a:pP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для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каждой строки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– </a:t>
            </a:r>
            <a:r>
              <a:rPr lang="ru-RU"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1)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решетки процессов выполняется циклический  сдвиг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блоков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на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позиций влево (т. е.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направлении убывания номеров</a:t>
            </a:r>
            <a:r>
              <a:rPr lang="ru-RU" sz="2000" spc="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столбцов);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0" marR="46990" lvl="0" indent="-229235" algn="just" defTabSz="914400">
              <a:buFontTx/>
              <a:buAutoNum type="arabicParenR"/>
              <a:tabLst>
                <a:tab pos="508634" algn="l"/>
              </a:tabLst>
            </a:pP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для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каждого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столбца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– 1)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решетки процессов выполняется циклический  сдвиг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блоков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на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позиций вверх (т. е.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направлении убывания номеров</a:t>
            </a:r>
            <a:r>
              <a:rPr lang="ru-RU" sz="2000" spc="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строк).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EC1B-1FA1-415E-81FC-D93FA0B4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алгоритм </a:t>
            </a:r>
            <a:r>
              <a:rPr lang="ru-RU" dirty="0" err="1"/>
              <a:t>Кэннона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A5E1B4-4CBF-4D50-BFC4-E057E8F6526B}"/>
              </a:ext>
            </a:extLst>
          </p:cNvPr>
          <p:cNvSpPr/>
          <p:nvPr/>
        </p:nvSpPr>
        <p:spPr>
          <a:xfrm>
            <a:off x="1470869" y="1779087"/>
            <a:ext cx="9820713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0" defTabSz="914400">
              <a:spcBef>
                <a:spcPts val="100"/>
              </a:spcBef>
            </a:pPr>
            <a:r>
              <a:rPr lang="ru-RU" sz="20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Запускается </a:t>
            </a:r>
            <a:r>
              <a:rPr lang="ru-RU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цикл из </a:t>
            </a:r>
            <a:r>
              <a:rPr lang="ru-RU" sz="2000" b="1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sz="20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итераций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ходе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которого: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5300" marR="31750" lvl="0" indent="-229235" defTabSz="914400">
              <a:spcBef>
                <a:spcPts val="65"/>
              </a:spcBef>
              <a:buFontTx/>
              <a:buAutoNum type="arabicParenR"/>
              <a:tabLst>
                <a:tab pos="495934" algn="l"/>
              </a:tabLst>
            </a:pP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содержащиеся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процессе (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) блоки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перемножаются,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результат прибавляется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к 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матрице</a:t>
            </a:r>
            <a:r>
              <a:rPr lang="ru-RU"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С</a:t>
            </a:r>
            <a:r>
              <a:rPr lang="ru-RU" sz="2000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;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5300" marR="30480" lvl="0" indent="-229235" defTabSz="914400">
              <a:buFontTx/>
              <a:buAutoNum type="arabicParenR"/>
              <a:tabLst>
                <a:tab pos="495934" algn="l"/>
              </a:tabLst>
            </a:pP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для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каждой строки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– 1)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выполняется циклическая пересылка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блоков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содержащихся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каждом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процессе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этой строки,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направлении убывания номеров</a:t>
            </a:r>
            <a:r>
              <a:rPr lang="ru-RU" sz="2000" spc="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столбцов;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5300" marR="30480" lvl="0" indent="-229235" defTabSz="914400">
              <a:buFontTx/>
              <a:buAutoNum type="arabicParenR"/>
              <a:tabLst>
                <a:tab pos="495934" algn="l"/>
              </a:tabLst>
            </a:pP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для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каждого столбца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sz="20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– 1)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выполняется циклическая пересылка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блоков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содержащихся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каждом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процессе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этого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столбца, 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направлении убывания номеров</a:t>
            </a:r>
            <a:r>
              <a:rPr lang="ru-RU"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строк.</a:t>
            </a:r>
          </a:p>
          <a:p>
            <a:pPr marL="495300" marR="30480" lvl="0" indent="-229235" defTabSz="914400">
              <a:buFontTx/>
              <a:buAutoNum type="arabicParenR"/>
              <a:tabLst>
                <a:tab pos="495934" algn="l"/>
              </a:tabLst>
            </a:pPr>
            <a:endParaRPr lang="ru-RU" sz="20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6065" marR="30480" lvl="0" defTabSz="914400">
              <a:tabLst>
                <a:tab pos="495934" algn="l"/>
              </a:tabLst>
            </a:pP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8100" marR="31115" lvl="0" indent="342900" defTabSz="914400"/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После завершения цикла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каждом процессе будет содержаться матрица </a:t>
            </a:r>
            <a:r>
              <a:rPr lang="ru-RU" sz="2000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ru-RU" sz="2000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равная соответствую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щему блоку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произведения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</a:p>
          <a:p>
            <a:pPr marL="50800" marR="43815" lvl="0" indent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Осуществляется пересылка этих блоков главному</a:t>
            </a:r>
            <a:r>
              <a:rPr lang="ru-RU" sz="2000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процессу.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523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EC1B-1FA1-415E-81FC-D93FA0B4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алгоритм </a:t>
            </a:r>
            <a:r>
              <a:rPr lang="ru-RU" dirty="0" err="1"/>
              <a:t>Кэннона</a:t>
            </a:r>
            <a:br>
              <a:rPr lang="ru-RU" dirty="0"/>
            </a:br>
            <a:endParaRPr lang="ru-RU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9F3E93-DB63-4FD9-800C-72B539D2CCA6}"/>
              </a:ext>
            </a:extLst>
          </p:cNvPr>
          <p:cNvSpPr/>
          <p:nvPr/>
        </p:nvSpPr>
        <p:spPr>
          <a:xfrm>
            <a:off x="1599978" y="1885099"/>
            <a:ext cx="9372822" cy="4381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03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9B43-8E4A-4FCF-ABB3-A52934E9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5EC509-5BC4-43E8-8FB7-EA71E26D4C15}"/>
              </a:ext>
            </a:extLst>
          </p:cNvPr>
          <p:cNvSpPr/>
          <p:nvPr/>
        </p:nvSpPr>
        <p:spPr>
          <a:xfrm>
            <a:off x="1563148" y="1682056"/>
            <a:ext cx="90237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350" lvl="0" indent="342900" algn="just" defTabSz="914400"/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В ленточных алгоритмах предполагается, что количество процессов 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N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совпадает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с порядком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перемножаемых матриц 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z="28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а матрицы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являются квадратными. </a:t>
            </a:r>
          </a:p>
          <a:p>
            <a:pPr marL="12700" marR="6350" lvl="0" indent="342900" algn="just" defTabSz="914400"/>
            <a:endParaRPr lang="ru-RU" sz="28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lvl="0" indent="342900" algn="just" defTabSz="914400"/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случае,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когда порядок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  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lang="ru-RU" sz="2800" i="1" spc="1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является</a:t>
            </a:r>
            <a:r>
              <a:rPr lang="ru-RU" sz="280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кратным</a:t>
            </a:r>
            <a:r>
              <a:rPr lang="ru-RU" sz="280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количеству</a:t>
            </a:r>
            <a:r>
              <a:rPr lang="ru-RU" sz="2800" spc="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процессов</a:t>
            </a:r>
            <a:r>
              <a:rPr lang="ru-RU" sz="280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lang="ru-RU"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ru-RU" sz="280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достаточно</a:t>
            </a:r>
            <a:r>
              <a:rPr lang="ru-RU" sz="280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обрабатывать</a:t>
            </a:r>
            <a:r>
              <a:rPr lang="ru-RU" sz="280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в</a:t>
            </a:r>
            <a:r>
              <a:rPr lang="ru-RU" sz="280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каждом</a:t>
            </a:r>
            <a:r>
              <a:rPr lang="ru-RU" sz="2800" spc="1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процессе</a:t>
            </a:r>
            <a:r>
              <a:rPr lang="ru-RU" sz="280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полосы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ru-RU" sz="280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содержащие 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/ 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N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строк </a:t>
            </a:r>
            <a:r>
              <a:rPr lang="ru-RU" sz="2800" dirty="0">
                <a:solidFill>
                  <a:prstClr val="black"/>
                </a:solidFill>
                <a:latin typeface="Times New Roman"/>
                <a:cs typeface="Times New Roman"/>
              </a:rPr>
              <a:t>или </a:t>
            </a:r>
            <a:r>
              <a:rPr lang="ru-RU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столбцов.</a:t>
            </a:r>
            <a:endParaRPr lang="ru-RU"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01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9B43-8E4A-4FCF-ABB3-A52934E9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Ленточный алгоритм 1 (горизонтальные полосы)</a:t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460617-52FA-4446-B532-8DE966204368}"/>
              </a:ext>
            </a:extLst>
          </p:cNvPr>
          <p:cNvSpPr/>
          <p:nvPr/>
        </p:nvSpPr>
        <p:spPr>
          <a:xfrm>
            <a:off x="1571537" y="1760865"/>
            <a:ext cx="9342539" cy="472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85" lvl="0" indent="342900" algn="just" defTabSz="914400">
              <a:spcBef>
                <a:spcPts val="309"/>
              </a:spcBef>
            </a:pP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Производится </a:t>
            </a:r>
            <a:r>
              <a:rPr lang="ru-RU" sz="20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рассылка </a:t>
            </a:r>
            <a:r>
              <a:rPr lang="ru-RU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 ранга </a:t>
            </a:r>
            <a:r>
              <a:rPr lang="ru-RU" sz="2000" b="1" i="1" dirty="0">
                <a:solidFill>
                  <a:prstClr val="black"/>
                </a:solidFill>
                <a:latin typeface="Times New Roman"/>
                <a:cs typeface="Times New Roman"/>
              </a:rPr>
              <a:t>K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элементов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-й строки матрицы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элементов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-й  строки матрицы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. Элементы строки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с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которой </a:t>
            </a:r>
            <a:r>
              <a:rPr lang="ru-RU"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будет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содержаться соответствующая строка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произведения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AB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результат,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обнуляются.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lvl="0" algn="just" defTabSz="914400"/>
            <a:endParaRPr lang="ru-RU" sz="20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lvl="0" algn="just" defTabSz="914400"/>
            <a:r>
              <a:rPr lang="ru-RU" sz="20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Запускается </a:t>
            </a:r>
            <a:r>
              <a:rPr lang="ru-RU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цикл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ходе которого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9525" lvl="0" indent="-229235" algn="just" defTabSz="914400">
              <a:spcBef>
                <a:spcPts val="65"/>
              </a:spcBef>
              <a:buFontTx/>
              <a:buAutoNum type="arabicParenR"/>
              <a:tabLst>
                <a:tab pos="470534" algn="l"/>
              </a:tabLst>
            </a:pP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выполняется перемножение элементов строк матрицы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с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одинаковыми номерами,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и 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результаты добавляются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к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соответствующему элементу строки</a:t>
            </a:r>
            <a:r>
              <a:rPr lang="ru-RU" sz="2000" spc="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;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7620" lvl="0" indent="-229235" algn="just" defTabSz="914400">
              <a:buFontTx/>
              <a:buAutoNum type="arabicParenR"/>
              <a:tabLst>
                <a:tab pos="470534" algn="l"/>
              </a:tabLst>
            </a:pP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выполняется циклическая пересылка строк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соседние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процессы.</a:t>
            </a:r>
          </a:p>
          <a:p>
            <a:pPr marL="469900" marR="7620" lvl="0" indent="-229235" algn="just" defTabSz="914400">
              <a:buFontTx/>
              <a:buAutoNum type="arabicParenR"/>
              <a:tabLst>
                <a:tab pos="470534" algn="l"/>
              </a:tabLst>
            </a:pPr>
            <a:endParaRPr lang="ru-RU" sz="20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7620" lvl="0" indent="-229235" algn="just" defTabSz="914400">
              <a:buFontTx/>
              <a:buAutoNum type="arabicParenR"/>
              <a:tabLst>
                <a:tab pos="470534" algn="l"/>
              </a:tabLst>
            </a:pPr>
            <a:endParaRPr lang="ru-RU" sz="20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665" marR="7620" lvl="0" algn="just" defTabSz="914400">
              <a:tabLst>
                <a:tab pos="470534" algn="l"/>
              </a:tabLst>
            </a:pP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985" lvl="0" indent="342900" defTabSz="914400"/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После завершения цикла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каждом процессе будет содержаться соответствующая строка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произведения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</a:p>
          <a:p>
            <a:pPr marL="12700" marR="6985" lvl="0" indent="342900" defTabSz="914400"/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Осуществляется пересылка этих строк главному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процессу.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662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9B43-8E4A-4FCF-ABB3-A52934E9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Ленточный алгоритм 1 (горизонтальные полосы)</a:t>
            </a:r>
            <a:br>
              <a:rPr lang="ru-RU" dirty="0"/>
            </a:br>
            <a:endParaRPr lang="ru-RU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AC1DA0-2251-45B9-B059-83833EAB554C}"/>
              </a:ext>
            </a:extLst>
          </p:cNvPr>
          <p:cNvSpPr/>
          <p:nvPr/>
        </p:nvSpPr>
        <p:spPr>
          <a:xfrm>
            <a:off x="2208790" y="2055621"/>
            <a:ext cx="8000612" cy="3313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19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9B43-8E4A-4FCF-ABB3-A52934E9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Ленточный алгоритм 2 (горизонтальные и вертикальные полосы)</a:t>
            </a:r>
            <a:br>
              <a:rPr lang="ru-RU" sz="3600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8AA5AE-AE44-41C6-8536-17345BE77C95}"/>
              </a:ext>
            </a:extLst>
          </p:cNvPr>
          <p:cNvSpPr/>
          <p:nvPr/>
        </p:nvSpPr>
        <p:spPr>
          <a:xfrm>
            <a:off x="1705762" y="1817557"/>
            <a:ext cx="9812322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 рассылка в процесс ранга K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K-й строки матрицы A и элементов K-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столбца матрицы B.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Запускается цикл (число итераций равно N), в ходе которого:</a:t>
            </a:r>
          </a:p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перемножение строки матрицы A и столбца матрицы B, содержащихся в данном процессе, и результат записывается в соответствующий элемент строки с;</a:t>
            </a:r>
          </a:p>
          <a:p>
            <a:pPr marL="342900" indent="-342900"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циклическая пересылка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 </a:t>
            </a:r>
            <a:r>
              <a:rPr lang="ru-RU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соседние </a:t>
            </a:r>
            <a:r>
              <a:rPr lang="ru-RU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процессы.</a:t>
            </a:r>
          </a:p>
          <a:p>
            <a:pPr marL="469900" marR="5080" indent="-229235">
              <a:spcBef>
                <a:spcPts val="965"/>
              </a:spcBef>
            </a:pPr>
            <a:endParaRPr lang="ru-RU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229235">
              <a:spcBef>
                <a:spcPts val="965"/>
              </a:spcBef>
            </a:pPr>
            <a:endParaRPr lang="ru-RU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 lvl="0" indent="342900" defTabSz="914400"/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После завершения цикла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каждом процессе будет содержаться соответствующая строка 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произведения </a:t>
            </a:r>
            <a:r>
              <a:rPr lang="ru-RU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</a:p>
          <a:p>
            <a:pPr marL="12700" marR="6985" lvl="0" indent="342900" defTabSz="914400"/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Осуществляется пересылка этих строк главному</a:t>
            </a:r>
            <a:r>
              <a:rPr lang="ru-RU"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процессу.</a:t>
            </a:r>
            <a:endParaRPr lang="ru-RU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32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9B43-8E4A-4FCF-ABB3-A52934E9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Ленточный алгоритм 2 (горизонтальные и вертикальные полосы)</a:t>
            </a:r>
            <a:br>
              <a:rPr lang="ru-RU" sz="3600" dirty="0"/>
            </a:br>
            <a:endParaRPr lang="ru-RU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A2F6B97-1D52-44A1-B8A7-DA3B65092024}"/>
              </a:ext>
            </a:extLst>
          </p:cNvPr>
          <p:cNvSpPr/>
          <p:nvPr/>
        </p:nvSpPr>
        <p:spPr>
          <a:xfrm>
            <a:off x="2340184" y="2085050"/>
            <a:ext cx="8406113" cy="416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0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2D0F3-D6A4-4511-8FA8-91E79CDE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Блочные алгоритмы умножения матриц</a:t>
            </a:r>
            <a:br>
              <a:rPr lang="ru-RU" dirty="0"/>
            </a:br>
            <a:endParaRPr lang="ru-RU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2901F2-0B7D-494D-A6AB-F4CFD099D7FE}"/>
              </a:ext>
            </a:extLst>
          </p:cNvPr>
          <p:cNvSpPr/>
          <p:nvPr/>
        </p:nvSpPr>
        <p:spPr>
          <a:xfrm>
            <a:off x="3171642" y="1957922"/>
            <a:ext cx="6460150" cy="1263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FA1DC1-6126-4F3A-B823-19C905CC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76" y="4042069"/>
            <a:ext cx="2347083" cy="11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B5D8D-217A-4D55-A725-EF8F028E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алгоритм Фокса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AD03-34E5-447B-9DE3-3A7F7D9A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5577"/>
            <a:ext cx="9894814" cy="4513277"/>
          </a:xfrm>
        </p:spPr>
        <p:txBody>
          <a:bodyPr>
            <a:normAutofit fontScale="92500" lnSpcReduction="10000"/>
          </a:bodyPr>
          <a:lstStyle/>
          <a:p>
            <a:pPr marL="50800" marR="43180" lvl="0" indent="3429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Производится рассылка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с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координатами </a:t>
            </a:r>
            <a:r>
              <a:rPr lang="ru-RU" spc="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i="1" spc="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spc="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блоков </a:t>
            </a:r>
            <a:r>
              <a:rPr lang="ru-RU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ru-RU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ru-RU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i="1" spc="-7" baseline="-1041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исходных матриц. Выполняется обнуление матрицы </a:t>
            </a:r>
            <a:r>
              <a:rPr lang="ru-RU" i="1" dirty="0" err="1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ru-RU" i="1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предназначенной для хранения соответствующего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блока 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результирующего произведения</a:t>
            </a:r>
            <a:r>
              <a:rPr lang="ru-RU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lang="ru-RU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37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Затем запускается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цикл по 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–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1),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в ходе которого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lang="ru-RU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0" marR="44450" lvl="0" indent="-229235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FontTx/>
              <a:buAutoNum type="arabicParenR"/>
              <a:tabLst>
                <a:tab pos="508634" algn="l"/>
              </a:tabLst>
            </a:pP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для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каждой строки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– 1) блок </a:t>
            </a:r>
            <a:r>
              <a:rPr lang="ru-RU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ru-RU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i="1" spc="-7" baseline="-1041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одного из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процессов пересылается во все процессы  этой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же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строки;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при </a:t>
            </a:r>
            <a:r>
              <a:rPr lang="ru-RU" spc="-10" dirty="0">
                <a:solidFill>
                  <a:prstClr val="black"/>
                </a:solidFill>
                <a:latin typeface="Times New Roman"/>
                <a:cs typeface="Times New Roman"/>
              </a:rPr>
              <a:t>этом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индекс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пересылаемого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блока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определяется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по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формуле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ru-RU" dirty="0" err="1">
                <a:solidFill>
                  <a:prstClr val="black"/>
                </a:solidFill>
                <a:latin typeface="Times New Roman"/>
                <a:cs typeface="Times New Roman"/>
              </a:rPr>
              <a:t>mod</a:t>
            </a:r>
            <a:r>
              <a:rPr lang="ru-RU" spc="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;</a:t>
            </a:r>
          </a:p>
          <a:p>
            <a:pPr marL="508000" marR="43180" lvl="0" indent="-2292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tabLst>
                <a:tab pos="508634" algn="l"/>
              </a:tabLst>
            </a:pP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полученный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результате пересылки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блок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содержащийся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процессе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)  блок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перемножаются,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и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результат прибавляется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к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матрице</a:t>
            </a:r>
            <a:r>
              <a:rPr lang="ru-RU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/>
                <a:cs typeface="Times New Roman"/>
              </a:rPr>
              <a:t>С</a:t>
            </a:r>
            <a:r>
              <a:rPr lang="ru-RU" i="1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;</a:t>
            </a:r>
          </a:p>
          <a:p>
            <a:pPr marL="508000" marR="147955" lvl="0" indent="-2292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  <a:tabLst>
                <a:tab pos="508634" algn="l"/>
              </a:tabLst>
            </a:pP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для каждого столбца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j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= 0, …,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q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– 1)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выполняется циклическая пересылка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блоков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матрицы </a:t>
            </a:r>
            <a:r>
              <a:rPr lang="ru-RU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ru-RU" spc="-1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со-  держащихся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в каждом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процессе (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ru-RU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этого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столбца, в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направлении убывания номеров</a:t>
            </a:r>
            <a:r>
              <a:rPr lang="ru-RU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строк.</a:t>
            </a:r>
            <a:endParaRPr lang="ru-RU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" marR="43815" lvl="0" indent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800" marR="43815" lvl="0" indent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После завершения цикла 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в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каждом процессе будет содержаться матрица </a:t>
            </a:r>
            <a:r>
              <a:rPr lang="ru-RU" i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ru-RU" i="1" spc="-7" baseline="-10416" dirty="0" err="1">
                <a:solidFill>
                  <a:prstClr val="black"/>
                </a:solidFill>
                <a:latin typeface="Times New Roman"/>
                <a:cs typeface="Times New Roman"/>
              </a:rPr>
              <a:t>ij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, равная соответствую</a:t>
            </a:r>
            <a:r>
              <a:rPr lang="ru-RU" dirty="0">
                <a:solidFill>
                  <a:prstClr val="black"/>
                </a:solidFill>
                <a:latin typeface="Times New Roman"/>
                <a:cs typeface="Times New Roman"/>
              </a:rPr>
              <a:t>щему блоку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произведения </a:t>
            </a:r>
            <a:r>
              <a:rPr lang="ru-RU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</a:p>
          <a:p>
            <a:pPr marL="50800" marR="43815" lvl="0" indent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Осуществляется пересылка этих блоков главному</a:t>
            </a:r>
            <a:r>
              <a:rPr lang="ru-RU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pc="-5" dirty="0">
                <a:solidFill>
                  <a:prstClr val="black"/>
                </a:solidFill>
                <a:latin typeface="Times New Roman"/>
                <a:cs typeface="Times New Roman"/>
              </a:rPr>
              <a:t>процессу.</a:t>
            </a:r>
            <a:endParaRPr lang="ru-RU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57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B5D8D-217A-4D55-A725-EF8F028E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алгоритм Фокса</a:t>
            </a:r>
            <a:br>
              <a:rPr lang="ru-RU" dirty="0"/>
            </a:br>
            <a:endParaRPr lang="ru-RU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403680E-00B3-4104-9402-E401CDA93F45}"/>
              </a:ext>
            </a:extLst>
          </p:cNvPr>
          <p:cNvSpPr/>
          <p:nvPr/>
        </p:nvSpPr>
        <p:spPr>
          <a:xfrm>
            <a:off x="1658277" y="1842832"/>
            <a:ext cx="9054464" cy="3995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33705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30</TotalTime>
  <Words>705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Franklin Gothic Book</vt:lpstr>
      <vt:lpstr>Times New Roman</vt:lpstr>
      <vt:lpstr>Обрезка</vt:lpstr>
      <vt:lpstr>Ленточные алгоритмы умножения матриц</vt:lpstr>
      <vt:lpstr>Презентация PowerPoint</vt:lpstr>
      <vt:lpstr>Ленточный алгоритм 1 (горизонтальные полосы) </vt:lpstr>
      <vt:lpstr>Ленточный алгоритм 1 (горизонтальные полосы) </vt:lpstr>
      <vt:lpstr>Ленточный алгоритм 2 (горизонтальные и вертикальные полосы) </vt:lpstr>
      <vt:lpstr>Ленточный алгоритм 2 (горизонтальные и вертикальные полосы) </vt:lpstr>
      <vt:lpstr>Блочные алгоритмы умножения матриц </vt:lpstr>
      <vt:lpstr>Блочный алгоритм Фокса </vt:lpstr>
      <vt:lpstr>Блочный алгоритм Фокса </vt:lpstr>
      <vt:lpstr>Блочный алгоритм Фокса </vt:lpstr>
      <vt:lpstr>Блочный алгоритм Кэннона </vt:lpstr>
      <vt:lpstr>Блочный алгоритм Кэннона </vt:lpstr>
      <vt:lpstr>Блочный алгоритм Кэннона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Ленточные алгоритмы умножения матриц</dc:title>
  <dc:creator>Anna</dc:creator>
  <cp:lastModifiedBy>Anna</cp:lastModifiedBy>
  <cp:revision>4</cp:revision>
  <dcterms:created xsi:type="dcterms:W3CDTF">2020-02-25T21:24:13Z</dcterms:created>
  <dcterms:modified xsi:type="dcterms:W3CDTF">2020-02-25T21:54:19Z</dcterms:modified>
</cp:coreProperties>
</file>