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76" r:id="rId4"/>
    <p:sldId id="258" r:id="rId5"/>
    <p:sldId id="259" r:id="rId6"/>
    <p:sldId id="260" r:id="rId7"/>
    <p:sldId id="293" r:id="rId8"/>
    <p:sldId id="287" r:id="rId9"/>
    <p:sldId id="262" r:id="rId10"/>
    <p:sldId id="268" r:id="rId11"/>
    <p:sldId id="300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clrMru>
    <a:srgbClr val="492D23"/>
    <a:srgbClr val="004274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72"/>
      </p:cViewPr>
      <p:guideLst>
        <p:guide orient="horz" pos="22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114299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Presentation On</a:t>
            </a:r>
            <a:endParaRPr lang="en-US" sz="3600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752600"/>
            <a:ext cx="6400800" cy="41148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Watermarking </a:t>
            </a:r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6000" b="1" dirty="0" err="1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Grayscale</a:t>
            </a:r>
            <a:r>
              <a:rPr lang="en-US" sz="60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 Images Using </a:t>
            </a:r>
            <a:r>
              <a:rPr lang="en-US" sz="6000" b="1" dirty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Alpha Blending</a:t>
            </a:r>
            <a:endParaRPr lang="en-US" sz="6000" b="1" dirty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b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  <a:sym typeface="+mn-ea"/>
              </a:rPr>
            </a:b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Future Plan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  <a:sym typeface="+mn-ea"/>
            </a:endParaRPr>
          </a:p>
          <a:p>
            <a:endParaRPr lang="en-US" altLang="en-US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+mn-ea"/>
              </a:rPr>
              <a:t>To work on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sym typeface="+mn-ea"/>
              </a:rPr>
              <a:t>Colour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sym typeface="+mn-ea"/>
              </a:rPr>
              <a:t> Image </a:t>
            </a:r>
            <a:endParaRPr lang="en-US" altLang="en-US" dirty="0" smtClean="0">
              <a:solidFill>
                <a:schemeClr val="bg1">
                  <a:lumMod val="7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99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  <a:br>
              <a:rPr lang="en-US" sz="2800" b="1" i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800" b="1" i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715000"/>
          </a:xfrm>
        </p:spPr>
        <p:txBody>
          <a:bodyPr>
            <a:noAutofit/>
          </a:bodyPr>
          <a:lstStyle/>
          <a:p>
            <a:pPr lvl="0" algn="just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Patra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Saha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 K 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Chakraborty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; International Research Journal of Engineering and Technology (IRJET</a:t>
            </a:r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150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50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Sharma, S Swami; Digital Image Watermarking Using 3 level Discrete Wavelet Transform ; Conference on Advances in Communication and Control Systems </a:t>
            </a:r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2013</a:t>
            </a:r>
            <a:endParaRPr lang="en-US" sz="150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50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500" dirty="0" err="1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Chitla</a:t>
            </a:r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dirty="0" err="1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Arathi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,’’ A Semi Fragile Image Watermarking Technique Using Block Based SVD”, Proceedings of International Journal of Computer Science and Information </a:t>
            </a:r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Technologies</a:t>
            </a:r>
            <a:endParaRPr lang="en-US" sz="150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50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Kaur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K 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Kaur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; Image Watermarking Using LSB (Least Significant Bit) ; International Journal of Advanced Research in   Computer Science and Software </a:t>
            </a:r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  <a:endParaRPr lang="en-US" sz="150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sz="150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Kannammal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K. 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Pavithra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Subha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Rani, “Double Watermarking of 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Dicom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Medical Images using Wavelet 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DecompositionTechnique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”, Proceedings of European Journal of Scientific </a:t>
            </a:r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Research</a:t>
            </a:r>
            <a:endParaRPr lang="en-US" sz="150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50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 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Rajab, T Al-</a:t>
            </a:r>
            <a:r>
              <a:rPr lang="en-US" sz="1500" dirty="0" err="1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Khatib</a:t>
            </a: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, Ali Al-Haj ; A Blind DWT-SCHUR Based Digital Video Watermarking Technique ; Journal of Software Engineering and </a:t>
            </a:r>
            <a:r>
              <a:rPr lang="en-US" sz="15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sz="150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5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1500" b="1" i="1" dirty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283"/>
            <a:ext cx="8229600" cy="43735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IN" sz="10000">
                <a:solidFill>
                  <a:schemeClr val="bg1"/>
                </a:solidFill>
              </a:rPr>
              <a:t>Thank You</a:t>
            </a:r>
            <a:endParaRPr lang="x-none" altLang="en-IN" sz="100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65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Anirban\Desktop\Question-mark-pictures-of-questions-marks-clipart-cliparting.jpg"/>
          <p:cNvPicPr>
            <a:picLocks noGrp="1" noChangeAspect="1" noChangeArrowheads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95400"/>
            <a:ext cx="2644775" cy="264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lgerian" pitchFamily="82" charset="0"/>
              </a:rPr>
              <a:t>Presented By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4620"/>
            <a:ext cx="8472170" cy="4721860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endParaRPr lang="en-US" b="1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L</a:t>
            </a:r>
            <a:r>
              <a:rPr lang="x-none" altLang="en-US" b="1" dirty="0" smtClean="0">
                <a:solidFill>
                  <a:schemeClr val="bg1">
                    <a:lumMod val="75000"/>
                  </a:schemeClr>
                </a:solidFill>
              </a:rPr>
              <a:t>okpati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</a:rPr>
              <a:t>Tiwari  </a:t>
            </a:r>
            <a:r>
              <a:rPr lang="x-none" altLang="en-US" b="1" dirty="0" err="1" smtClean="0">
                <a:solidFill>
                  <a:schemeClr val="bg1">
                    <a:lumMod val="75000"/>
                  </a:schemeClr>
                </a:solidFill>
              </a:rPr>
              <a:t>	   ROLL:380216010042</a:t>
            </a:r>
            <a:endParaRPr lang="x-none" altLang="en-US" b="1" dirty="0" err="1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A</a:t>
            </a:r>
            <a:r>
              <a:rPr lang="x-none" altLang="en-US" b="1" dirty="0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nusree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Nath</a:t>
            </a:r>
            <a:r>
              <a:rPr lang="x-none" altLang="en-US" b="1" dirty="0" err="1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	  ROLL:</a:t>
            </a:r>
            <a:r>
              <a:rPr lang="x-none" altLang="en-US" b="1" dirty="0" err="1" smtClean="0">
                <a:solidFill>
                  <a:schemeClr val="bg1">
                    <a:lumMod val="75000"/>
                  </a:schemeClr>
                </a:solidFill>
                <a:sym typeface="+mn-ea"/>
              </a:rPr>
              <a:t>380216020015</a:t>
            </a:r>
            <a:endParaRPr lang="x-none" altLang="en-US" b="1" dirty="0" err="1" smtClean="0">
              <a:solidFill>
                <a:schemeClr val="bg1">
                  <a:lumMod val="7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R</a:t>
            </a:r>
            <a:r>
              <a:rPr lang="x-none" altLang="en-US" b="1" dirty="0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ajesh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 Nandi</a:t>
            </a:r>
            <a:r>
              <a:rPr lang="x-none" altLang="en-US" b="1" dirty="0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		  ROLL:</a:t>
            </a:r>
            <a:r>
              <a:rPr lang="x-none" altLang="en-US" b="1" dirty="0" err="1" smtClean="0">
                <a:solidFill>
                  <a:schemeClr val="bg1">
                    <a:lumMod val="75000"/>
                  </a:schemeClr>
                </a:solidFill>
                <a:sym typeface="+mn-ea"/>
              </a:rPr>
              <a:t>380216010063</a:t>
            </a:r>
            <a:endParaRPr lang="x-none" altLang="en-US" b="1" dirty="0" smtClean="0">
              <a:solidFill>
                <a:schemeClr val="bg1">
                  <a:lumMod val="7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S</a:t>
            </a:r>
            <a:r>
              <a:rPr lang="x-none" altLang="en-US" b="1" dirty="0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ubhadeep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 </a:t>
            </a:r>
            <a:r>
              <a:rPr lang="en-US" b="1" dirty="0" err="1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Ghosh </a:t>
            </a:r>
            <a:r>
              <a:rPr lang="x-none" altLang="en-US" b="1" dirty="0" err="1" smtClean="0">
                <a:solidFill>
                  <a:schemeClr val="bg1">
                    <a:lumMod val="75000"/>
                  </a:schemeClr>
                </a:solidFill>
                <a:latin typeface="Arial Rounded MT Bold" pitchFamily="34" charset="0"/>
              </a:rPr>
              <a:t>ROLL:</a:t>
            </a:r>
            <a:r>
              <a:rPr lang="x-none" altLang="en-US" b="1" dirty="0" err="1" smtClean="0">
                <a:solidFill>
                  <a:schemeClr val="bg1">
                    <a:lumMod val="75000"/>
                  </a:schemeClr>
                </a:solidFill>
                <a:sym typeface="+mn-ea"/>
              </a:rPr>
              <a:t>380216010103</a:t>
            </a:r>
            <a:endParaRPr lang="x-none" altLang="en-US" b="1" dirty="0" err="1" smtClean="0">
              <a:solidFill>
                <a:schemeClr val="bg1">
                  <a:lumMod val="7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endParaRPr lang="en-US" b="1" dirty="0" err="1" smtClean="0">
              <a:solidFill>
                <a:schemeClr val="bg1">
                  <a:lumMod val="75000"/>
                </a:schemeClr>
              </a:solidFill>
              <a:latin typeface="Arial Rounded MT Bold" pitchFamily="34" charset="0"/>
            </a:endParaRPr>
          </a:p>
          <a:p>
            <a:pPr marL="0" indent="0">
              <a:buNone/>
            </a:pPr>
            <a:endParaRPr lang="en-US" sz="3600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0" indent="0">
              <a:buNone/>
            </a:pPr>
            <a:endParaRPr lang="en-US" sz="3600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Project Guide – </a:t>
            </a:r>
            <a:endParaRPr lang="en-US" sz="3600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ANIRBAN  PATRA</a:t>
            </a:r>
            <a:endParaRPr lang="en-US" sz="3600" b="1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Objective of the Project</a:t>
            </a:r>
            <a:endParaRPr lang="en-US" sz="4800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68763"/>
          </a:xfrm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Copyright  Protection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Authenticity Checking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Image Steganography</a:t>
            </a:r>
            <a:endParaRPr lang="en-US" b="1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  <a:sym typeface="+mn-ea"/>
              </a:rPr>
            </a:br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Works Till Now for Watermarking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  <a:sym typeface="+mn-ea"/>
            </a:endParaRPr>
          </a:p>
          <a:p>
            <a:endParaRPr lang="en-US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/>
          <a:lstStyle/>
          <a:p>
            <a:r>
              <a:rPr lang="x-none" altLang="en-US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Bit Plane Slicing (LSB Watermarking)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x-none" altLang="en-US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Using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Discrete Fourier Transform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x-none" altLang="en-US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Using 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Discrete Wavelet Transform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Proposed Scheme</a:t>
            </a:r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Watermarking of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Grayscale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Image using Alpha Blending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our experiment we have used Two Gray scale Images</a:t>
            </a:r>
            <a:endParaRPr lang="en-US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 b="1">
                <a:solidFill>
                  <a:schemeClr val="bg1">
                    <a:lumMod val="95000"/>
                  </a:schemeClr>
                </a:solidFill>
              </a:rPr>
              <a:t>Alpha Blending</a:t>
            </a:r>
            <a:endParaRPr lang="x-none" altLang="en-IN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IN">
                <a:solidFill>
                  <a:schemeClr val="bg1">
                    <a:lumMod val="75000"/>
                  </a:schemeClr>
                </a:solidFill>
              </a:rPr>
              <a:t>Alpha blending is a method by which we can modify the intensity value of pixel using alpha(</a:t>
            </a:r>
            <a:r>
              <a:rPr lang="x-none" altLang="en-IN">
                <a:solidFill>
                  <a:schemeClr val="bg1">
                    <a:lumMod val="75000"/>
                  </a:schemeClr>
                </a:solidFill>
                <a:cs typeface="Arial" panose="02080604020202020204" charset="0"/>
                <a:sym typeface="+mn-ea"/>
              </a:rPr>
              <a:t>ɑ)</a:t>
            </a:r>
            <a:endParaRPr lang="x-none" altLang="en-IN">
              <a:solidFill>
                <a:schemeClr val="bg1">
                  <a:lumMod val="75000"/>
                </a:schemeClr>
              </a:solidFill>
              <a:cs typeface="Arial" panose="02080604020202020204" charset="0"/>
              <a:sym typeface="+mn-ea"/>
            </a:endParaRPr>
          </a:p>
          <a:p>
            <a:endParaRPr lang="x-none" altLang="en-IN">
              <a:solidFill>
                <a:schemeClr val="bg1">
                  <a:lumMod val="75000"/>
                </a:schemeClr>
              </a:solidFill>
              <a:cs typeface="Arial" panose="02080604020202020204" charset="0"/>
              <a:sym typeface="+mn-ea"/>
            </a:endParaRPr>
          </a:p>
          <a:p>
            <a:r>
              <a:rPr lang="x-none" altLang="en-IN">
                <a:solidFill>
                  <a:schemeClr val="bg1">
                    <a:lumMod val="75000"/>
                  </a:schemeClr>
                </a:solidFill>
                <a:cs typeface="Arial" panose="02080604020202020204" charset="0"/>
                <a:sym typeface="+mn-ea"/>
              </a:rPr>
              <a:t>This modification is done in both Images. Value choosen for alpha(ɑ) between (0-1).</a:t>
            </a:r>
            <a:endParaRPr lang="x-none" altLang="en-IN">
              <a:solidFill>
                <a:schemeClr val="bg1">
                  <a:lumMod val="75000"/>
                </a:schemeClr>
              </a:solidFill>
              <a:cs typeface="Arial" panose="02080604020202020204" charset="0"/>
              <a:sym typeface="+mn-ea"/>
            </a:endParaRPr>
          </a:p>
          <a:p>
            <a:r>
              <a:rPr lang="x-none" altLang="en-IN">
                <a:solidFill>
                  <a:schemeClr val="bg1">
                    <a:lumMod val="75000"/>
                  </a:schemeClr>
                </a:solidFill>
                <a:cs typeface="Arial" panose="02080604020202020204" charset="0"/>
                <a:sym typeface="+mn-ea"/>
              </a:rPr>
              <a:t>g(x,y)=ɑ×f</a:t>
            </a:r>
            <a:r>
              <a:rPr lang="x-none" altLang="en-IN" sz="1400">
                <a:solidFill>
                  <a:schemeClr val="bg1">
                    <a:lumMod val="75000"/>
                  </a:schemeClr>
                </a:solidFill>
                <a:cs typeface="Arial" panose="02080604020202020204" charset="0"/>
                <a:sym typeface="+mn-ea"/>
              </a:rPr>
              <a:t>1</a:t>
            </a:r>
            <a:r>
              <a:rPr lang="x-none" altLang="en-IN" sz="3600">
                <a:solidFill>
                  <a:schemeClr val="bg1">
                    <a:lumMod val="75000"/>
                  </a:schemeClr>
                </a:solidFill>
                <a:cs typeface="Arial" panose="02080604020202020204" charset="0"/>
                <a:sym typeface="+mn-ea"/>
              </a:rPr>
              <a:t>(x,y) + (1-ɑ)×f</a:t>
            </a:r>
            <a:r>
              <a:rPr lang="x-none" altLang="en-IN" sz="1400">
                <a:solidFill>
                  <a:schemeClr val="bg1">
                    <a:lumMod val="75000"/>
                  </a:schemeClr>
                </a:solidFill>
                <a:cs typeface="Arial" panose="02080604020202020204" charset="0"/>
                <a:sym typeface="+mn-ea"/>
              </a:rPr>
              <a:t>2</a:t>
            </a:r>
            <a:r>
              <a:rPr lang="x-none" altLang="en-IN" sz="3600">
                <a:solidFill>
                  <a:schemeClr val="bg1">
                    <a:lumMod val="75000"/>
                  </a:schemeClr>
                </a:solidFill>
                <a:cs typeface="Arial" panose="02080604020202020204" charset="0"/>
                <a:sym typeface="+mn-ea"/>
              </a:rPr>
              <a:t>(x,y)</a:t>
            </a:r>
            <a:endParaRPr lang="x-none" altLang="en-IN" sz="3600">
              <a:solidFill>
                <a:schemeClr val="bg1">
                  <a:lumMod val="75000"/>
                </a:schemeClr>
              </a:solidFill>
              <a:cs typeface="Arial" panose="02080604020202020204" charset="0"/>
              <a:sym typeface="+mn-ea"/>
            </a:endParaRPr>
          </a:p>
          <a:p>
            <a:endParaRPr lang="x-none" altLang="en-IN">
              <a:solidFill>
                <a:schemeClr val="bg1">
                  <a:lumMod val="75000"/>
                </a:schemeClr>
              </a:solidFill>
            </a:endParaRPr>
          </a:p>
          <a:p>
            <a:endParaRPr lang="x-none" altLang="en-IN">
              <a:solidFill>
                <a:schemeClr val="bg1">
                  <a:lumMod val="75000"/>
                </a:schemeClr>
              </a:solidFill>
              <a:cs typeface="Arial" panose="0208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IN">
                <a:solidFill>
                  <a:schemeClr val="bg1">
                    <a:lumMod val="95000"/>
                  </a:schemeClr>
                </a:solidFill>
              </a:rPr>
              <a:t>How it works:</a:t>
            </a:r>
            <a:endParaRPr lang="x-none" altLang="en-IN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Content Placeholder 4" descr="_1_Output"/>
          <p:cNvPicPr>
            <a:picLocks noChangeAspect="1"/>
          </p:cNvPicPr>
          <p:nvPr>
            <p:ph idx="1"/>
          </p:nvPr>
        </p:nvPicPr>
        <p:blipFill>
          <a:blip r:embed="rId1"/>
          <a:srcRect l="12712" t="3367" r="12101" b="2357"/>
          <a:stretch>
            <a:fillRect/>
          </a:stretch>
        </p:blipFill>
        <p:spPr>
          <a:xfrm>
            <a:off x="675005" y="1388745"/>
            <a:ext cx="7868920" cy="5200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2800" b="1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Then the intensity value of each pixel of Gray scale Images are modified by using a particular value of alpha 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Two modified values are added together</a:t>
            </a:r>
            <a:endParaRPr lang="en-US" sz="360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 smtClean="0">
              <a:solidFill>
                <a:schemeClr val="bg1">
                  <a:lumMod val="9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n-US" sz="2800" i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images it has been observed than blending with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Gray scale images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suitable for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watermarking. .This </a:t>
            </a: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technique can be used for Image </a:t>
            </a:r>
            <a:r>
              <a:rPr lang="en-US" sz="2800" dirty="0" smtClean="0">
                <a:solidFill>
                  <a:schemeClr val="bg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Steganography                  ( hiding an image by another image) also. In future, we will work watermarking with RGB images.</a:t>
            </a:r>
            <a:endParaRPr lang="en-US" sz="280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 smtClean="0">
              <a:solidFill>
                <a:schemeClr val="bg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92D050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2238</Words>
  <Application>Kingsoft Office WPP</Application>
  <PresentationFormat>On-screen Show (4:3)</PresentationFormat>
  <Paragraphs>89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Theme</vt:lpstr>
      <vt:lpstr>Presentation On</vt:lpstr>
      <vt:lpstr>Presented By</vt:lpstr>
      <vt:lpstr>Objective of the Project</vt:lpstr>
      <vt:lpstr> Works Till Now for Watermarking</vt:lpstr>
      <vt:lpstr>Our Proposed Scheme</vt:lpstr>
      <vt:lpstr>Alpha Blending</vt:lpstr>
      <vt:lpstr>How it works:</vt:lpstr>
      <vt:lpstr>Methodology</vt:lpstr>
      <vt:lpstr>Conclusion</vt:lpstr>
      <vt:lpstr>PowerPoint 演示文稿</vt:lpstr>
      <vt:lpstr>Reference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</dc:title>
  <dc:creator>Anirban</dc:creator>
  <cp:lastModifiedBy>lokpati</cp:lastModifiedBy>
  <cp:revision>107</cp:revision>
  <dcterms:created xsi:type="dcterms:W3CDTF">2018-08-17T09:58:17Z</dcterms:created>
  <dcterms:modified xsi:type="dcterms:W3CDTF">2018-08-17T09:58:17Z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16393ܞ-10.1.0.5707</vt:lpwstr>
  </property>
</Properties>
</file>