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56" r:id="rId2"/>
    <p:sldId id="257" r:id="rId3"/>
    <p:sldId id="302" r:id="rId4"/>
    <p:sldId id="308" r:id="rId5"/>
    <p:sldId id="306" r:id="rId6"/>
    <p:sldId id="309" r:id="rId7"/>
    <p:sldId id="310" r:id="rId8"/>
    <p:sldId id="307" r:id="rId9"/>
    <p:sldId id="311" r:id="rId10"/>
    <p:sldId id="312" r:id="rId11"/>
    <p:sldId id="305" r:id="rId12"/>
    <p:sldId id="301"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n Fontannaz" initials="YF" lastIdx="1" clrIdx="0">
    <p:extLst>
      <p:ext uri="{19B8F6BF-5375-455C-9EA6-DF929625EA0E}">
        <p15:presenceInfo xmlns:p15="http://schemas.microsoft.com/office/powerpoint/2012/main" userId="c03b8f10654d2f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79388" autoAdjust="0"/>
  </p:normalViewPr>
  <p:slideViewPr>
    <p:cSldViewPr snapToGrid="0">
      <p:cViewPr varScale="1">
        <p:scale>
          <a:sx n="90" d="100"/>
          <a:sy n="90" d="100"/>
        </p:scale>
        <p:origin x="12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F2596-D6D1-4121-B4C1-E55CE0C168DF}" type="datetimeFigureOut">
              <a:rPr lang="fr-CH" smtClean="0"/>
              <a:t>08.09.2023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6C040-E2E3-423E-B758-4FD1C5B0CE39}" type="slidenum">
              <a:rPr lang="fr-CH" smtClean="0"/>
              <a:t>‹N°›</a:t>
            </a:fld>
            <a:endParaRPr lang="fr-CH"/>
          </a:p>
        </p:txBody>
      </p:sp>
    </p:spTree>
    <p:extLst>
      <p:ext uri="{BB962C8B-B14F-4D97-AF65-F5344CB8AC3E}">
        <p14:creationId xmlns:p14="http://schemas.microsoft.com/office/powerpoint/2010/main" val="212006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1</a:t>
            </a:fld>
            <a:endParaRPr lang="fr-CH"/>
          </a:p>
        </p:txBody>
      </p:sp>
    </p:spTree>
    <p:extLst>
      <p:ext uri="{BB962C8B-B14F-4D97-AF65-F5344CB8AC3E}">
        <p14:creationId xmlns:p14="http://schemas.microsoft.com/office/powerpoint/2010/main" val="3790079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0" i="0" dirty="0">
                <a:solidFill>
                  <a:srgbClr val="212121"/>
                </a:solidFill>
                <a:effectLst/>
                <a:latin typeface="geekflare-primary"/>
              </a:rPr>
              <a:t>Les contrats intelligents sont des protocoles auto-exécutables qui contiennent diverses instructions ainsi que des termes et conditions. </a:t>
            </a:r>
          </a:p>
          <a:p>
            <a:r>
              <a:rPr lang="fr-FR" b="0" i="0" dirty="0">
                <a:solidFill>
                  <a:srgbClr val="212121"/>
                </a:solidFill>
                <a:effectLst/>
                <a:latin typeface="geekflare-primary"/>
              </a:rPr>
              <a:t>Les termes et conditions de tout contrat intelligent sont similaires à ceux des contrats traditionnels. Ils contiennent différentes règles, réglementations et conditions lorsque des actions spécifiques doivent être effectuées.</a:t>
            </a:r>
          </a:p>
          <a:p>
            <a:endParaRPr lang="fr-FR" b="0" i="0" dirty="0">
              <a:solidFill>
                <a:srgbClr val="2D3540"/>
              </a:solidFill>
              <a:effectLst/>
              <a:latin typeface="Montserrat" panose="00000500000000000000" pitchFamily="2" charset="0"/>
            </a:endParaRPr>
          </a:p>
          <a:p>
            <a:r>
              <a:rPr lang="fr-FR" b="0" i="0" dirty="0" err="1">
                <a:solidFill>
                  <a:srgbClr val="2D3540"/>
                </a:solidFill>
                <a:effectLst/>
                <a:latin typeface="Montserrat" panose="00000500000000000000" pitchFamily="2" charset="0"/>
              </a:rPr>
              <a:t>Dapps</a:t>
            </a:r>
            <a:r>
              <a:rPr lang="fr-FR" b="0" i="0" dirty="0">
                <a:solidFill>
                  <a:srgbClr val="2D3540"/>
                </a:solidFill>
                <a:effectLst/>
                <a:latin typeface="Montserrat" panose="00000500000000000000" pitchFamily="2" charset="0"/>
              </a:rPr>
              <a:t> : le caractère décentralisé de telles applications peut les rendre plus lentes dans leur utilisation que les applications centralisées, car les transactions ne sont pas instantanées et doivent être approuvées par le réseau de nœuds.</a:t>
            </a:r>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10</a:t>
            </a:fld>
            <a:endParaRPr lang="fr-CH"/>
          </a:p>
        </p:txBody>
      </p:sp>
    </p:spTree>
    <p:extLst>
      <p:ext uri="{BB962C8B-B14F-4D97-AF65-F5344CB8AC3E}">
        <p14:creationId xmlns:p14="http://schemas.microsoft.com/office/powerpoint/2010/main" val="1903789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11</a:t>
            </a:fld>
            <a:endParaRPr lang="fr-CH"/>
          </a:p>
        </p:txBody>
      </p:sp>
    </p:spTree>
    <p:extLst>
      <p:ext uri="{BB962C8B-B14F-4D97-AF65-F5344CB8AC3E}">
        <p14:creationId xmlns:p14="http://schemas.microsoft.com/office/powerpoint/2010/main" val="132894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12</a:t>
            </a:fld>
            <a:endParaRPr lang="fr-CH"/>
          </a:p>
        </p:txBody>
      </p:sp>
    </p:spTree>
    <p:extLst>
      <p:ext uri="{BB962C8B-B14F-4D97-AF65-F5344CB8AC3E}">
        <p14:creationId xmlns:p14="http://schemas.microsoft.com/office/powerpoint/2010/main" val="1768726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2</a:t>
            </a:fld>
            <a:endParaRPr lang="fr-CH"/>
          </a:p>
        </p:txBody>
      </p:sp>
    </p:spTree>
    <p:extLst>
      <p:ext uri="{BB962C8B-B14F-4D97-AF65-F5344CB8AC3E}">
        <p14:creationId xmlns:p14="http://schemas.microsoft.com/office/powerpoint/2010/main" val="25299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3</a:t>
            </a:fld>
            <a:endParaRPr lang="fr-CH"/>
          </a:p>
        </p:txBody>
      </p:sp>
    </p:spTree>
    <p:extLst>
      <p:ext uri="{BB962C8B-B14F-4D97-AF65-F5344CB8AC3E}">
        <p14:creationId xmlns:p14="http://schemas.microsoft.com/office/powerpoint/2010/main" val="228062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a:t>Il existe de multiples raisons à vouloir remplacer les méthodes de transaction post blockchain : </a:t>
            </a:r>
          </a:p>
          <a:p>
            <a:pPr marL="171450" indent="-171450">
              <a:buFontTx/>
              <a:buChar char="-"/>
            </a:pPr>
            <a:r>
              <a:rPr lang="fr-CH" dirty="0"/>
              <a:t>Coûts : impression des monnaies, maintenance des lignes téléphonique ou réseaux</a:t>
            </a:r>
          </a:p>
          <a:p>
            <a:pPr marL="171450" indent="-171450">
              <a:buFontTx/>
              <a:buChar char="-"/>
            </a:pPr>
            <a:r>
              <a:rPr lang="fr-CH" dirty="0"/>
              <a:t>Délai entre la transaction et son règlement</a:t>
            </a:r>
          </a:p>
          <a:p>
            <a:pPr marL="171450" indent="-171450">
              <a:buFontTx/>
              <a:buChar char="-"/>
            </a:pPr>
            <a:r>
              <a:rPr lang="fr-CH" dirty="0"/>
              <a:t>Fraudes et cyber risques</a:t>
            </a:r>
          </a:p>
          <a:p>
            <a:pPr marL="171450" indent="-171450">
              <a:buFontTx/>
              <a:buChar char="-"/>
            </a:pPr>
            <a:r>
              <a:rPr lang="fr-CH" dirty="0"/>
              <a:t>Position dominante des fournisseurs de cartes de crédit</a:t>
            </a:r>
          </a:p>
          <a:p>
            <a:pPr marL="171450" indent="-171450">
              <a:buFontTx/>
              <a:buChar char="-"/>
            </a:pPr>
            <a:r>
              <a:rPr lang="fr-CH" dirty="0"/>
              <a:t>Pays en voie de développement</a:t>
            </a:r>
          </a:p>
          <a:p>
            <a:pPr marL="171450" indent="-171450">
              <a:buFontTx/>
              <a:buChar char="-"/>
            </a:pPr>
            <a:endParaRPr lang="fr-CH" dirty="0"/>
          </a:p>
          <a:p>
            <a:pPr marL="0" indent="0">
              <a:buFontTx/>
              <a:buNone/>
            </a:pPr>
            <a:r>
              <a:rPr lang="fr-CH" dirty="0"/>
              <a:t>Aussi des évolutions qui poussent à innover =&gt; l’émergent de IoT qui va augmenter drastiquement les transactions =&gt; besoin d’aller plus vite</a:t>
            </a:r>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4</a:t>
            </a:fld>
            <a:endParaRPr lang="fr-CH"/>
          </a:p>
        </p:txBody>
      </p:sp>
    </p:spTree>
    <p:extLst>
      <p:ext uri="{BB962C8B-B14F-4D97-AF65-F5344CB8AC3E}">
        <p14:creationId xmlns:p14="http://schemas.microsoft.com/office/powerpoint/2010/main" val="1234731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5</a:t>
            </a:fld>
            <a:endParaRPr lang="fr-CH"/>
          </a:p>
        </p:txBody>
      </p:sp>
    </p:spTree>
    <p:extLst>
      <p:ext uri="{BB962C8B-B14F-4D97-AF65-F5344CB8AC3E}">
        <p14:creationId xmlns:p14="http://schemas.microsoft.com/office/powerpoint/2010/main" val="213473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6</a:t>
            </a:fld>
            <a:endParaRPr lang="fr-CH"/>
          </a:p>
        </p:txBody>
      </p:sp>
    </p:spTree>
    <p:extLst>
      <p:ext uri="{BB962C8B-B14F-4D97-AF65-F5344CB8AC3E}">
        <p14:creationId xmlns:p14="http://schemas.microsoft.com/office/powerpoint/2010/main" val="217865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7</a:t>
            </a:fld>
            <a:endParaRPr lang="fr-CH"/>
          </a:p>
        </p:txBody>
      </p:sp>
    </p:spTree>
    <p:extLst>
      <p:ext uri="{BB962C8B-B14F-4D97-AF65-F5344CB8AC3E}">
        <p14:creationId xmlns:p14="http://schemas.microsoft.com/office/powerpoint/2010/main" val="713196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a:t>Header : identification du bloc dans la blockchain</a:t>
            </a:r>
          </a:p>
          <a:p>
            <a:r>
              <a:rPr lang="fr-CH" dirty="0" err="1"/>
              <a:t>Previous</a:t>
            </a:r>
            <a:r>
              <a:rPr lang="fr-CH" dirty="0"/>
              <a:t> block : adresse (hash) du bloc n-1</a:t>
            </a:r>
          </a:p>
          <a:p>
            <a:r>
              <a:rPr lang="fr-CH" dirty="0"/>
              <a:t>Timestamp : date de création unique</a:t>
            </a:r>
          </a:p>
          <a:p>
            <a:r>
              <a:rPr lang="fr-CH" dirty="0"/>
              <a:t>Nonce : no utilisé une seule fois comme preuve de travail</a:t>
            </a:r>
          </a:p>
          <a:p>
            <a:r>
              <a:rPr lang="fr-CH" dirty="0"/>
              <a:t>Merkel Root : structure en arbre qui vérifie et synchronise les données</a:t>
            </a:r>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8</a:t>
            </a:fld>
            <a:endParaRPr lang="fr-CH"/>
          </a:p>
        </p:txBody>
      </p:sp>
    </p:spTree>
    <p:extLst>
      <p:ext uri="{BB962C8B-B14F-4D97-AF65-F5344CB8AC3E}">
        <p14:creationId xmlns:p14="http://schemas.microsoft.com/office/powerpoint/2010/main" val="2181347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7186C040-E2E3-423E-B758-4FD1C5B0CE39}" type="slidenum">
              <a:rPr lang="fr-CH" smtClean="0"/>
              <a:t>9</a:t>
            </a:fld>
            <a:endParaRPr lang="fr-CH"/>
          </a:p>
        </p:txBody>
      </p:sp>
    </p:spTree>
    <p:extLst>
      <p:ext uri="{BB962C8B-B14F-4D97-AF65-F5344CB8AC3E}">
        <p14:creationId xmlns:p14="http://schemas.microsoft.com/office/powerpoint/2010/main" val="8690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p:cNvSpPr>
            <a:spLocks noGrp="1"/>
          </p:cNvSpPr>
          <p:nvPr>
            <p:ph type="dt" sz="half" idx="10"/>
          </p:nvPr>
        </p:nvSpPr>
        <p:spPr/>
        <p:txBody>
          <a:bodyPr/>
          <a:lstStyle/>
          <a:p>
            <a:fld id="{B4FD880B-9534-4B30-8CF2-43206CD95C14}" type="datetime1">
              <a:rPr lang="fr-CH" smtClean="0"/>
              <a:t>08.09.2023</a:t>
            </a:fld>
            <a:endParaRPr lang="fr-CH"/>
          </a:p>
        </p:txBody>
      </p:sp>
      <p:sp>
        <p:nvSpPr>
          <p:cNvPr id="5" name="Espace réservé du pied de page 4"/>
          <p:cNvSpPr>
            <a:spLocks noGrp="1"/>
          </p:cNvSpPr>
          <p:nvPr>
            <p:ph type="ftr" sz="quarter" idx="11"/>
          </p:nvPr>
        </p:nvSpPr>
        <p:spPr/>
        <p:txBody>
          <a:bodyPr/>
          <a:lstStyle/>
          <a:p>
            <a:r>
              <a:rPr lang="fr-CH" dirty="0"/>
              <a:t>EPT Sion - yann.fontannaz@edu.vs.ch</a:t>
            </a:r>
          </a:p>
        </p:txBody>
      </p:sp>
      <p:sp>
        <p:nvSpPr>
          <p:cNvPr id="6" name="Espace réservé du numéro de diapositive 5"/>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125409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p:cNvSpPr>
            <a:spLocks noGrp="1"/>
          </p:cNvSpPr>
          <p:nvPr>
            <p:ph type="dt" sz="half" idx="10"/>
          </p:nvPr>
        </p:nvSpPr>
        <p:spPr/>
        <p:txBody>
          <a:bodyPr/>
          <a:lstStyle/>
          <a:p>
            <a:fld id="{EF91E994-D334-4256-8389-A72DCEAA1353}" type="datetime1">
              <a:rPr lang="fr-CH" smtClean="0"/>
              <a:t>08.09.2023</a:t>
            </a:fld>
            <a:endParaRPr lang="fr-CH"/>
          </a:p>
        </p:txBody>
      </p:sp>
      <p:sp>
        <p:nvSpPr>
          <p:cNvPr id="5" name="Espace réservé du pied de page 4"/>
          <p:cNvSpPr>
            <a:spLocks noGrp="1"/>
          </p:cNvSpPr>
          <p:nvPr>
            <p:ph type="ftr" sz="quarter" idx="11"/>
          </p:nvPr>
        </p:nvSpPr>
        <p:spPr/>
        <p:txBody>
          <a:bodyPr/>
          <a:lstStyle/>
          <a:p>
            <a:r>
              <a:rPr lang="fr-CH" dirty="0"/>
              <a:t>EPT Sion - yann.fontannaz@edu.vs.ch</a:t>
            </a:r>
          </a:p>
        </p:txBody>
      </p:sp>
      <p:sp>
        <p:nvSpPr>
          <p:cNvPr id="6" name="Espace réservé du numéro de diapositive 5"/>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90167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p:cNvSpPr>
            <a:spLocks noGrp="1"/>
          </p:cNvSpPr>
          <p:nvPr>
            <p:ph type="dt" sz="half" idx="10"/>
          </p:nvPr>
        </p:nvSpPr>
        <p:spPr/>
        <p:txBody>
          <a:bodyPr/>
          <a:lstStyle/>
          <a:p>
            <a:fld id="{1E4A358A-3D07-4AB3-97AD-987EABCFE85E}" type="datetime1">
              <a:rPr lang="fr-CH" smtClean="0"/>
              <a:t>08.09.2023</a:t>
            </a:fld>
            <a:endParaRPr lang="fr-CH"/>
          </a:p>
        </p:txBody>
      </p:sp>
      <p:sp>
        <p:nvSpPr>
          <p:cNvPr id="5" name="Espace réservé du pied de page 4"/>
          <p:cNvSpPr>
            <a:spLocks noGrp="1"/>
          </p:cNvSpPr>
          <p:nvPr>
            <p:ph type="ftr" sz="quarter" idx="11"/>
          </p:nvPr>
        </p:nvSpPr>
        <p:spPr/>
        <p:txBody>
          <a:bodyPr/>
          <a:lstStyle/>
          <a:p>
            <a:r>
              <a:rPr lang="fr-CH" dirty="0"/>
              <a:t>EPT Sion - yann.fontannaz@edu.vs.ch</a:t>
            </a:r>
          </a:p>
        </p:txBody>
      </p:sp>
      <p:sp>
        <p:nvSpPr>
          <p:cNvPr id="6" name="Espace réservé du numéro de diapositive 5"/>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382842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p:cNvSpPr>
            <a:spLocks noGrp="1"/>
          </p:cNvSpPr>
          <p:nvPr>
            <p:ph type="dt" sz="half" idx="10"/>
          </p:nvPr>
        </p:nvSpPr>
        <p:spPr/>
        <p:txBody>
          <a:bodyPr/>
          <a:lstStyle/>
          <a:p>
            <a:fld id="{B992B7AB-14C8-42BC-A357-03B424A19F91}" type="datetime1">
              <a:rPr lang="fr-CH" smtClean="0"/>
              <a:t>08.09.2023</a:t>
            </a:fld>
            <a:endParaRPr lang="fr-CH"/>
          </a:p>
        </p:txBody>
      </p:sp>
      <p:sp>
        <p:nvSpPr>
          <p:cNvPr id="5" name="Espace réservé du pied de page 4"/>
          <p:cNvSpPr>
            <a:spLocks noGrp="1"/>
          </p:cNvSpPr>
          <p:nvPr>
            <p:ph type="ftr" sz="quarter" idx="11"/>
          </p:nvPr>
        </p:nvSpPr>
        <p:spPr/>
        <p:txBody>
          <a:bodyPr/>
          <a:lstStyle/>
          <a:p>
            <a:r>
              <a:rPr lang="fr-CH" dirty="0"/>
              <a:t>EPT Sion - yann.fontannaz@edu.vs.ch</a:t>
            </a:r>
          </a:p>
        </p:txBody>
      </p:sp>
      <p:sp>
        <p:nvSpPr>
          <p:cNvPr id="6" name="Espace réservé du numéro de diapositive 5"/>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250045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22696370-2CC3-4BD9-93FB-CBCB0C77D8E9}" type="datetime1">
              <a:rPr lang="fr-CH" smtClean="0"/>
              <a:t>08.09.2023</a:t>
            </a:fld>
            <a:endParaRPr lang="fr-CH"/>
          </a:p>
        </p:txBody>
      </p:sp>
      <p:sp>
        <p:nvSpPr>
          <p:cNvPr id="5" name="Espace réservé du pied de page 4"/>
          <p:cNvSpPr>
            <a:spLocks noGrp="1"/>
          </p:cNvSpPr>
          <p:nvPr>
            <p:ph type="ftr" sz="quarter" idx="11"/>
          </p:nvPr>
        </p:nvSpPr>
        <p:spPr/>
        <p:txBody>
          <a:bodyPr/>
          <a:lstStyle/>
          <a:p>
            <a:r>
              <a:rPr lang="fr-CH" dirty="0"/>
              <a:t>EPT Sion - yann.fontannaz@edu.vs.ch</a:t>
            </a:r>
          </a:p>
        </p:txBody>
      </p:sp>
      <p:sp>
        <p:nvSpPr>
          <p:cNvPr id="6" name="Espace réservé du numéro de diapositive 5"/>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32801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p:cNvSpPr>
            <a:spLocks noGrp="1"/>
          </p:cNvSpPr>
          <p:nvPr>
            <p:ph type="dt" sz="half" idx="10"/>
          </p:nvPr>
        </p:nvSpPr>
        <p:spPr/>
        <p:txBody>
          <a:bodyPr/>
          <a:lstStyle/>
          <a:p>
            <a:fld id="{18313AA9-93E9-4E66-94F4-5527BB3D5A24}" type="datetime1">
              <a:rPr lang="fr-CH" smtClean="0"/>
              <a:t>08.09.2023</a:t>
            </a:fld>
            <a:endParaRPr lang="fr-CH"/>
          </a:p>
        </p:txBody>
      </p:sp>
      <p:sp>
        <p:nvSpPr>
          <p:cNvPr id="6" name="Espace réservé du pied de page 5"/>
          <p:cNvSpPr>
            <a:spLocks noGrp="1"/>
          </p:cNvSpPr>
          <p:nvPr>
            <p:ph type="ftr" sz="quarter" idx="11"/>
          </p:nvPr>
        </p:nvSpPr>
        <p:spPr/>
        <p:txBody>
          <a:bodyPr/>
          <a:lstStyle/>
          <a:p>
            <a:r>
              <a:rPr lang="fr-CH" dirty="0"/>
              <a:t>EPT Sion - yann.fontannaz@edu.vs.ch</a:t>
            </a:r>
          </a:p>
        </p:txBody>
      </p:sp>
      <p:sp>
        <p:nvSpPr>
          <p:cNvPr id="7" name="Espace réservé du numéro de diapositive 6"/>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3560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p:cNvSpPr>
            <a:spLocks noGrp="1"/>
          </p:cNvSpPr>
          <p:nvPr>
            <p:ph type="dt" sz="half" idx="10"/>
          </p:nvPr>
        </p:nvSpPr>
        <p:spPr/>
        <p:txBody>
          <a:bodyPr/>
          <a:lstStyle/>
          <a:p>
            <a:fld id="{B5D82D13-7325-4D18-8F82-73C487A01CB6}" type="datetime1">
              <a:rPr lang="fr-CH" smtClean="0"/>
              <a:t>08.09.2023</a:t>
            </a:fld>
            <a:endParaRPr lang="fr-CH"/>
          </a:p>
        </p:txBody>
      </p:sp>
      <p:sp>
        <p:nvSpPr>
          <p:cNvPr id="8" name="Espace réservé du pied de page 7"/>
          <p:cNvSpPr>
            <a:spLocks noGrp="1"/>
          </p:cNvSpPr>
          <p:nvPr>
            <p:ph type="ftr" sz="quarter" idx="11"/>
          </p:nvPr>
        </p:nvSpPr>
        <p:spPr/>
        <p:txBody>
          <a:bodyPr/>
          <a:lstStyle/>
          <a:p>
            <a:r>
              <a:rPr lang="fr-CH" dirty="0"/>
              <a:t>EPT Sion - yann.fontannaz@edu.vs.ch</a:t>
            </a:r>
          </a:p>
        </p:txBody>
      </p:sp>
      <p:sp>
        <p:nvSpPr>
          <p:cNvPr id="9" name="Espace réservé du numéro de diapositive 8"/>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1285296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H"/>
          </a:p>
        </p:txBody>
      </p:sp>
      <p:sp>
        <p:nvSpPr>
          <p:cNvPr id="3" name="Espace réservé de la date 2"/>
          <p:cNvSpPr>
            <a:spLocks noGrp="1"/>
          </p:cNvSpPr>
          <p:nvPr>
            <p:ph type="dt" sz="half" idx="10"/>
          </p:nvPr>
        </p:nvSpPr>
        <p:spPr/>
        <p:txBody>
          <a:bodyPr/>
          <a:lstStyle/>
          <a:p>
            <a:fld id="{A6D4DC98-54C9-4116-BF2D-FB7B8A50FBB2}" type="datetime1">
              <a:rPr lang="fr-CH" smtClean="0"/>
              <a:t>08.09.2023</a:t>
            </a:fld>
            <a:endParaRPr lang="fr-CH"/>
          </a:p>
        </p:txBody>
      </p:sp>
      <p:sp>
        <p:nvSpPr>
          <p:cNvPr id="4" name="Espace réservé du pied de page 3"/>
          <p:cNvSpPr>
            <a:spLocks noGrp="1"/>
          </p:cNvSpPr>
          <p:nvPr>
            <p:ph type="ftr" sz="quarter" idx="11"/>
          </p:nvPr>
        </p:nvSpPr>
        <p:spPr/>
        <p:txBody>
          <a:bodyPr/>
          <a:lstStyle/>
          <a:p>
            <a:r>
              <a:rPr lang="fr-CH" dirty="0"/>
              <a:t>EPT Sion - yann.fontannaz@edu.vs.ch</a:t>
            </a:r>
          </a:p>
        </p:txBody>
      </p:sp>
      <p:sp>
        <p:nvSpPr>
          <p:cNvPr id="5" name="Espace réservé du numéro de diapositive 4"/>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249944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B6CE4C-AAA1-4688-A28A-0847365E14BE}" type="datetime1">
              <a:rPr lang="fr-CH" smtClean="0"/>
              <a:t>08.09.2023</a:t>
            </a:fld>
            <a:endParaRPr lang="fr-CH"/>
          </a:p>
        </p:txBody>
      </p:sp>
      <p:sp>
        <p:nvSpPr>
          <p:cNvPr id="3" name="Espace réservé du pied de page 2"/>
          <p:cNvSpPr>
            <a:spLocks noGrp="1"/>
          </p:cNvSpPr>
          <p:nvPr>
            <p:ph type="ftr" sz="quarter" idx="11"/>
          </p:nvPr>
        </p:nvSpPr>
        <p:spPr/>
        <p:txBody>
          <a:bodyPr/>
          <a:lstStyle/>
          <a:p>
            <a:r>
              <a:rPr lang="fr-CH" dirty="0"/>
              <a:t>EPT Sion - yann.fontannaz@edu.vs.ch</a:t>
            </a:r>
          </a:p>
        </p:txBody>
      </p:sp>
      <p:sp>
        <p:nvSpPr>
          <p:cNvPr id="4" name="Espace réservé du numéro de diapositive 3"/>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123715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EAF06249-5A2D-4519-910A-D1DD34F234C4}" type="datetime1">
              <a:rPr lang="fr-CH" smtClean="0"/>
              <a:t>08.09.2023</a:t>
            </a:fld>
            <a:endParaRPr lang="fr-CH"/>
          </a:p>
        </p:txBody>
      </p:sp>
      <p:sp>
        <p:nvSpPr>
          <p:cNvPr id="6" name="Espace réservé du pied de page 5"/>
          <p:cNvSpPr>
            <a:spLocks noGrp="1"/>
          </p:cNvSpPr>
          <p:nvPr>
            <p:ph type="ftr" sz="quarter" idx="11"/>
          </p:nvPr>
        </p:nvSpPr>
        <p:spPr/>
        <p:txBody>
          <a:bodyPr/>
          <a:lstStyle/>
          <a:p>
            <a:r>
              <a:rPr lang="fr-CH" dirty="0"/>
              <a:t>EPT Sion - yann.fontannaz@edu.vs.ch</a:t>
            </a:r>
          </a:p>
        </p:txBody>
      </p:sp>
      <p:sp>
        <p:nvSpPr>
          <p:cNvPr id="7" name="Espace réservé du numéro de diapositive 6"/>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225886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660F02D-49B2-4645-985E-ADB2120EDA3C}" type="datetime1">
              <a:rPr lang="fr-CH" smtClean="0"/>
              <a:t>08.09.2023</a:t>
            </a:fld>
            <a:endParaRPr lang="fr-CH"/>
          </a:p>
        </p:txBody>
      </p:sp>
      <p:sp>
        <p:nvSpPr>
          <p:cNvPr id="6" name="Espace réservé du pied de page 5"/>
          <p:cNvSpPr>
            <a:spLocks noGrp="1"/>
          </p:cNvSpPr>
          <p:nvPr>
            <p:ph type="ftr" sz="quarter" idx="11"/>
          </p:nvPr>
        </p:nvSpPr>
        <p:spPr/>
        <p:txBody>
          <a:bodyPr/>
          <a:lstStyle/>
          <a:p>
            <a:r>
              <a:rPr lang="fr-CH" dirty="0"/>
              <a:t>EPT Sion - yann.fontannaz@edu.vs.ch</a:t>
            </a:r>
          </a:p>
        </p:txBody>
      </p:sp>
      <p:sp>
        <p:nvSpPr>
          <p:cNvPr id="7" name="Espace réservé du numéro de diapositive 6"/>
          <p:cNvSpPr>
            <a:spLocks noGrp="1"/>
          </p:cNvSpPr>
          <p:nvPr>
            <p:ph type="sldNum" sz="quarter" idx="12"/>
          </p:nvPr>
        </p:nvSpPr>
        <p:spPr/>
        <p:txBody>
          <a:bodyPr/>
          <a:lstStyle/>
          <a:p>
            <a:fld id="{C2B792CE-980A-48E7-A0B2-D39E3A09664F}" type="slidenum">
              <a:rPr lang="fr-CH" smtClean="0"/>
              <a:t>‹N°›</a:t>
            </a:fld>
            <a:endParaRPr lang="fr-CH"/>
          </a:p>
        </p:txBody>
      </p:sp>
    </p:spTree>
    <p:extLst>
      <p:ext uri="{BB962C8B-B14F-4D97-AF65-F5344CB8AC3E}">
        <p14:creationId xmlns:p14="http://schemas.microsoft.com/office/powerpoint/2010/main" val="130730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F90F2-2713-496F-A9EB-023C18AF0E84}" type="datetime1">
              <a:rPr lang="fr-CH" smtClean="0"/>
              <a:t>08.09.2023</a:t>
            </a:fld>
            <a:endParaRPr lang="fr-CH"/>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CH" dirty="0"/>
              <a:t>EPT Sion - yann.fontannaz@edu.vs.ch</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792CE-980A-48E7-A0B2-D39E3A09664F}" type="slidenum">
              <a:rPr lang="fr-CH" smtClean="0"/>
              <a:t>‹N°›</a:t>
            </a:fld>
            <a:endParaRPr lang="fr-CH"/>
          </a:p>
        </p:txBody>
      </p:sp>
    </p:spTree>
    <p:extLst>
      <p:ext uri="{BB962C8B-B14F-4D97-AF65-F5344CB8AC3E}">
        <p14:creationId xmlns:p14="http://schemas.microsoft.com/office/powerpoint/2010/main" val="381557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P_Practice/c_Inf-M295_P_0001_Install.docx" TargetMode="External"/><Relationship Id="rId4" Type="http://schemas.openxmlformats.org/officeDocument/2006/relationships/hyperlink" Target="../P_Practice/c_Inf-M107_P_0001_useOfBlockchain.doc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etopia.be/"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52400" y="1122363"/>
            <a:ext cx="11958918" cy="2387600"/>
          </a:xfrm>
        </p:spPr>
        <p:txBody>
          <a:bodyPr>
            <a:normAutofit fontScale="90000"/>
          </a:bodyPr>
          <a:lstStyle/>
          <a:p>
            <a:br>
              <a:rPr lang="fr-CH" dirty="0"/>
            </a:br>
            <a:br>
              <a:rPr lang="fr-CH" dirty="0"/>
            </a:br>
            <a:br>
              <a:rPr lang="fr-CH" dirty="0"/>
            </a:br>
            <a:r>
              <a:rPr lang="fr-CH" sz="8000" dirty="0"/>
              <a:t>ICH 107</a:t>
            </a:r>
            <a:br>
              <a:rPr lang="fr-CH" sz="8000" dirty="0"/>
            </a:br>
            <a:r>
              <a:rPr lang="fr-FR" sz="4400" b="1" dirty="0"/>
              <a:t>Mettre en œuvre des solutions ICT </a:t>
            </a:r>
            <a:br>
              <a:rPr lang="fr-FR" sz="4400" b="1" dirty="0"/>
            </a:br>
            <a:r>
              <a:rPr lang="fr-FR" sz="4400" b="1" dirty="0"/>
              <a:t>avec la technologie blockchain</a:t>
            </a:r>
            <a:endParaRPr lang="fr-CH" sz="4400" b="1" dirty="0"/>
          </a:p>
        </p:txBody>
      </p:sp>
      <p:sp>
        <p:nvSpPr>
          <p:cNvPr id="3" name="Sous-titre 2"/>
          <p:cNvSpPr>
            <a:spLocks noGrp="1"/>
          </p:cNvSpPr>
          <p:nvPr>
            <p:ph type="subTitle" idx="1"/>
          </p:nvPr>
        </p:nvSpPr>
        <p:spPr/>
        <p:txBody>
          <a:bodyPr>
            <a:normAutofit/>
          </a:bodyPr>
          <a:lstStyle/>
          <a:p>
            <a:endParaRPr lang="fr-CH" dirty="0"/>
          </a:p>
          <a:p>
            <a:pPr algn="l"/>
            <a:r>
              <a:rPr lang="fr-CH" dirty="0"/>
              <a:t>Ecole Professionnelle Technique et des Métiers</a:t>
            </a:r>
          </a:p>
          <a:p>
            <a:pPr algn="l"/>
            <a:r>
              <a:rPr lang="fr-CH" dirty="0"/>
              <a:t>Yann Fontannaz</a:t>
            </a:r>
          </a:p>
        </p:txBody>
      </p:sp>
      <p:sp>
        <p:nvSpPr>
          <p:cNvPr id="4" name="ZoneTexte 3"/>
          <p:cNvSpPr txBox="1"/>
          <p:nvPr/>
        </p:nvSpPr>
        <p:spPr>
          <a:xfrm>
            <a:off x="10602269" y="6460576"/>
            <a:ext cx="1589731" cy="307777"/>
          </a:xfrm>
          <a:prstGeom prst="rect">
            <a:avLst/>
          </a:prstGeom>
          <a:noFill/>
        </p:spPr>
        <p:txBody>
          <a:bodyPr wrap="none" rtlCol="0">
            <a:spAutoFit/>
          </a:bodyPr>
          <a:lstStyle/>
          <a:p>
            <a:r>
              <a:rPr lang="fr-CH" sz="1400" dirty="0"/>
              <a:t>Version 23.08.2023</a:t>
            </a:r>
          </a:p>
        </p:txBody>
      </p:sp>
      <p:pic>
        <p:nvPicPr>
          <p:cNvPr id="5" name="Image 4" descr="eptm"/>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637" y="210416"/>
            <a:ext cx="1990725" cy="742950"/>
          </a:xfrm>
          <a:prstGeom prst="rect">
            <a:avLst/>
          </a:prstGeom>
          <a:noFill/>
          <a:ln>
            <a:noFill/>
          </a:ln>
        </p:spPr>
      </p:pic>
    </p:spTree>
    <p:extLst>
      <p:ext uri="{BB962C8B-B14F-4D97-AF65-F5344CB8AC3E}">
        <p14:creationId xmlns:p14="http://schemas.microsoft.com/office/powerpoint/2010/main" val="511531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10</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Blockchain : versions</a:t>
            </a:r>
          </a:p>
        </p:txBody>
      </p:sp>
      <p:sp>
        <p:nvSpPr>
          <p:cNvPr id="10" name="ZoneTexte 9"/>
          <p:cNvSpPr txBox="1"/>
          <p:nvPr/>
        </p:nvSpPr>
        <p:spPr>
          <a:xfrm>
            <a:off x="261257" y="895739"/>
            <a:ext cx="11827962" cy="5016758"/>
          </a:xfrm>
          <a:prstGeom prst="rect">
            <a:avLst/>
          </a:prstGeom>
          <a:noFill/>
        </p:spPr>
        <p:txBody>
          <a:bodyPr wrap="square" rtlCol="0">
            <a:spAutoFit/>
          </a:bodyPr>
          <a:lstStyle/>
          <a:p>
            <a:endParaRPr lang="fr-FR" sz="3200" b="1" dirty="0"/>
          </a:p>
          <a:p>
            <a:r>
              <a:rPr lang="fr-FR" sz="3200" b="1" dirty="0"/>
              <a:t>1.0 :	</a:t>
            </a:r>
            <a:r>
              <a:rPr lang="fr-FR" sz="3200" dirty="0"/>
              <a:t>Hall Finley en 2005, crypto-monnaie</a:t>
            </a:r>
          </a:p>
          <a:p>
            <a:r>
              <a:rPr lang="fr-FR" sz="3200" b="1" dirty="0"/>
              <a:t>	</a:t>
            </a:r>
            <a:r>
              <a:rPr lang="fr-FR" sz="3200" dirty="0"/>
              <a:t>version sans autorisation car toute transaction est valide</a:t>
            </a:r>
          </a:p>
          <a:p>
            <a:endParaRPr lang="fr-FR" sz="3200" dirty="0"/>
          </a:p>
          <a:p>
            <a:r>
              <a:rPr lang="fr-FR" sz="3200" b="1" dirty="0"/>
              <a:t>2.0 : 	</a:t>
            </a:r>
            <a:r>
              <a:rPr lang="fr-FR" sz="3200" dirty="0"/>
              <a:t>smart </a:t>
            </a:r>
            <a:r>
              <a:rPr lang="fr-FR" sz="3200" dirty="0" err="1"/>
              <a:t>contracts</a:t>
            </a:r>
            <a:r>
              <a:rPr lang="fr-FR" sz="3200" dirty="0"/>
              <a:t> = contrats intelligents</a:t>
            </a:r>
          </a:p>
          <a:p>
            <a:r>
              <a:rPr lang="fr-FR" sz="3200" b="1" dirty="0"/>
              <a:t>	</a:t>
            </a:r>
            <a:r>
              <a:rPr lang="fr-FR" sz="3200" dirty="0"/>
              <a:t>éviter extraction Bitcoin pour gain de temps et évolutivité </a:t>
            </a:r>
          </a:p>
          <a:p>
            <a:r>
              <a:rPr lang="fr-FR" sz="3200" dirty="0"/>
              <a:t>	</a:t>
            </a:r>
            <a:r>
              <a:rPr lang="fr-FR" sz="3200" dirty="0" err="1"/>
              <a:t>Ethereum</a:t>
            </a:r>
            <a:r>
              <a:rPr lang="fr-FR" sz="3200" dirty="0"/>
              <a:t> remplace Bitcoin</a:t>
            </a:r>
          </a:p>
          <a:p>
            <a:endParaRPr lang="fr-FR" sz="3200" dirty="0"/>
          </a:p>
          <a:p>
            <a:r>
              <a:rPr lang="fr-FR" sz="3200" b="1" dirty="0"/>
              <a:t>3.0 : 	</a:t>
            </a:r>
            <a:r>
              <a:rPr lang="fr-FR" sz="3200" dirty="0" err="1"/>
              <a:t>Dapps</a:t>
            </a:r>
            <a:r>
              <a:rPr lang="fr-FR" sz="3200" dirty="0"/>
              <a:t> = applications décentralisées</a:t>
            </a:r>
          </a:p>
          <a:p>
            <a:r>
              <a:rPr lang="fr-FR" sz="3200" b="1" dirty="0"/>
              <a:t>	</a:t>
            </a:r>
            <a:r>
              <a:rPr lang="fr-FR" sz="3200" dirty="0"/>
              <a:t>backend peer-to-peer décentralisé</a:t>
            </a:r>
          </a:p>
        </p:txBody>
      </p:sp>
    </p:spTree>
    <p:extLst>
      <p:ext uri="{BB962C8B-B14F-4D97-AF65-F5344CB8AC3E}">
        <p14:creationId xmlns:p14="http://schemas.microsoft.com/office/powerpoint/2010/main" val="385037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11</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Exercice</a:t>
            </a:r>
          </a:p>
        </p:txBody>
      </p:sp>
      <p:sp>
        <p:nvSpPr>
          <p:cNvPr id="2" name="ZoneTexte 1">
            <a:hlinkClick r:id="rId4" action="ppaction://hlinkfile"/>
          </p:cNvPr>
          <p:cNvSpPr txBox="1"/>
          <p:nvPr/>
        </p:nvSpPr>
        <p:spPr>
          <a:xfrm>
            <a:off x="2230016" y="2572237"/>
            <a:ext cx="4247958" cy="369332"/>
          </a:xfrm>
          <a:prstGeom prst="rect">
            <a:avLst/>
          </a:prstGeom>
          <a:noFill/>
        </p:spPr>
        <p:txBody>
          <a:bodyPr wrap="none" rtlCol="0">
            <a:spAutoFit/>
          </a:bodyPr>
          <a:lstStyle/>
          <a:p>
            <a:r>
              <a:rPr lang="fr-CH" dirty="0"/>
              <a:t>c_Inf-M107_P_0001_useOfBlockchain.docx</a:t>
            </a:r>
          </a:p>
        </p:txBody>
      </p:sp>
      <p:pic>
        <p:nvPicPr>
          <p:cNvPr id="3" name="Image 2">
            <a:hlinkClick r:id="rId5" action="ppaction://hlinkfile"/>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632" y="1944205"/>
            <a:ext cx="1625397" cy="1625397"/>
          </a:xfrm>
          <a:prstGeom prst="rect">
            <a:avLst/>
          </a:prstGeom>
        </p:spPr>
      </p:pic>
    </p:spTree>
    <p:extLst>
      <p:ext uri="{BB962C8B-B14F-4D97-AF65-F5344CB8AC3E}">
        <p14:creationId xmlns:p14="http://schemas.microsoft.com/office/powerpoint/2010/main" val="174752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lnSpcReduction="10000"/>
          </a:bodyPr>
          <a:lstStyle/>
          <a:p>
            <a:endParaRPr lang="fr-CH" dirty="0"/>
          </a:p>
          <a:p>
            <a:pPr algn="l"/>
            <a:r>
              <a:rPr lang="fr-CH" dirty="0"/>
              <a:t>Ecole Professionnelle Technique et des Métiers</a:t>
            </a:r>
          </a:p>
          <a:p>
            <a:pPr algn="l"/>
            <a:r>
              <a:rPr lang="fr-CH" dirty="0"/>
              <a:t>Yann </a:t>
            </a:r>
            <a:r>
              <a:rPr lang="fr-CH" dirty="0" err="1"/>
              <a:t>Fontannaz</a:t>
            </a:r>
            <a:endParaRPr lang="fr-CH" dirty="0"/>
          </a:p>
          <a:p>
            <a:pPr algn="l"/>
            <a:r>
              <a:rPr lang="fr-CH" dirty="0"/>
              <a:t>yann.fontannaz@edu.vs.ch</a:t>
            </a:r>
          </a:p>
        </p:txBody>
      </p:sp>
      <p:sp>
        <p:nvSpPr>
          <p:cNvPr id="4" name="Titre 3">
            <a:extLst>
              <a:ext uri="{FF2B5EF4-FFF2-40B4-BE49-F238E27FC236}">
                <a16:creationId xmlns:a16="http://schemas.microsoft.com/office/drawing/2014/main" id="{1329747A-58ED-4808-A8FD-40874BB92452}"/>
              </a:ext>
            </a:extLst>
          </p:cNvPr>
          <p:cNvSpPr>
            <a:spLocks noGrp="1"/>
          </p:cNvSpPr>
          <p:nvPr>
            <p:ph type="ctrTitle"/>
          </p:nvPr>
        </p:nvSpPr>
        <p:spPr/>
        <p:txBody>
          <a:bodyPr/>
          <a:lstStyle/>
          <a:p>
            <a:endParaRPr lang="fr-CH"/>
          </a:p>
        </p:txBody>
      </p:sp>
    </p:spTree>
    <p:extLst>
      <p:ext uri="{BB962C8B-B14F-4D97-AF65-F5344CB8AC3E}">
        <p14:creationId xmlns:p14="http://schemas.microsoft.com/office/powerpoint/2010/main" val="96664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2</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Objectifs</a:t>
            </a:r>
          </a:p>
        </p:txBody>
      </p:sp>
      <p:sp>
        <p:nvSpPr>
          <p:cNvPr id="10" name="ZoneTexte 9"/>
          <p:cNvSpPr txBox="1"/>
          <p:nvPr/>
        </p:nvSpPr>
        <p:spPr>
          <a:xfrm>
            <a:off x="261257" y="895739"/>
            <a:ext cx="11473543" cy="4928722"/>
          </a:xfrm>
          <a:prstGeom prst="rect">
            <a:avLst/>
          </a:prstGeom>
          <a:noFill/>
        </p:spPr>
        <p:txBody>
          <a:bodyPr wrap="square" rtlCol="0">
            <a:spAutoFit/>
          </a:bodyPr>
          <a:lstStyle/>
          <a:p>
            <a:pPr algn="l" fontAlgn="base"/>
            <a:r>
              <a:rPr lang="fr-FR" sz="2400" b="1" dirty="0">
                <a:solidFill>
                  <a:srgbClr val="000000"/>
                </a:solidFill>
                <a:effectLst/>
                <a:latin typeface="Roboto" panose="02000000000000000000" pitchFamily="2" charset="0"/>
              </a:rPr>
              <a:t>Mettre en œuvre des solutions ICT </a:t>
            </a:r>
          </a:p>
          <a:p>
            <a:pPr algn="l" fontAlgn="base"/>
            <a:r>
              <a:rPr lang="fr-FR" sz="2400" b="1" dirty="0">
                <a:solidFill>
                  <a:srgbClr val="000000"/>
                </a:solidFill>
                <a:effectLst/>
                <a:latin typeface="Roboto" panose="02000000000000000000" pitchFamily="2" charset="0"/>
              </a:rPr>
              <a:t>avec la technologie blockchain</a:t>
            </a:r>
          </a:p>
          <a:p>
            <a:endParaRPr lang="fr-CH" dirty="0"/>
          </a:p>
          <a:p>
            <a:pPr marL="342900" indent="-342900">
              <a:lnSpc>
                <a:spcPct val="150000"/>
              </a:lnSpc>
              <a:buFont typeface="Wingdings" panose="05000000000000000000" pitchFamily="2" charset="2"/>
              <a:buChar char=""/>
            </a:pPr>
            <a:r>
              <a:rPr lang="fr-FR" sz="2400" dirty="0"/>
              <a:t>Identifier les répercussions des solutions blockchain sur le quotidien professionnel</a:t>
            </a:r>
          </a:p>
          <a:p>
            <a:pPr marL="342900" indent="-342900">
              <a:lnSpc>
                <a:spcPct val="150000"/>
              </a:lnSpc>
              <a:buFont typeface="Wingdings" panose="05000000000000000000" pitchFamily="2" charset="2"/>
              <a:buChar char=""/>
            </a:pPr>
            <a:r>
              <a:rPr lang="fr-FR" sz="2400" dirty="0"/>
              <a:t>Choisir une technologie blockchain appropriée</a:t>
            </a:r>
          </a:p>
          <a:p>
            <a:pPr marL="342900" indent="-342900">
              <a:lnSpc>
                <a:spcPct val="150000"/>
              </a:lnSpc>
              <a:buFont typeface="Wingdings" panose="05000000000000000000" pitchFamily="2" charset="2"/>
              <a:buChar char=""/>
            </a:pPr>
            <a:r>
              <a:rPr lang="fr-FR" sz="2400" dirty="0"/>
              <a:t>Analyser les architectures blockchain et pouvoir conseiller les clients</a:t>
            </a:r>
          </a:p>
          <a:p>
            <a:pPr marL="342900" indent="-342900">
              <a:lnSpc>
                <a:spcPct val="150000"/>
              </a:lnSpc>
              <a:buFont typeface="Wingdings" panose="05000000000000000000" pitchFamily="2" charset="2"/>
              <a:buChar char=""/>
            </a:pPr>
            <a:r>
              <a:rPr lang="fr-FR" sz="2400" dirty="0"/>
              <a:t>Installer et configurer une installation de minage. Tester l’installation</a:t>
            </a:r>
          </a:p>
          <a:p>
            <a:pPr marL="342900" indent="-342900">
              <a:lnSpc>
                <a:spcPct val="150000"/>
              </a:lnSpc>
              <a:buFont typeface="Wingdings" panose="05000000000000000000" pitchFamily="2" charset="2"/>
              <a:buChar char=""/>
            </a:pPr>
            <a:r>
              <a:rPr lang="fr-FR" sz="2400" dirty="0"/>
              <a:t>Chiffrer à l’aide d’une procédure blockchain</a:t>
            </a:r>
          </a:p>
          <a:p>
            <a:pPr marL="342900" indent="-342900">
              <a:lnSpc>
                <a:spcPct val="150000"/>
              </a:lnSpc>
              <a:buFont typeface="Wingdings" panose="05000000000000000000" pitchFamily="2" charset="2"/>
              <a:buChar char=""/>
            </a:pPr>
            <a:r>
              <a:rPr lang="fr-FR" sz="2400" dirty="0"/>
              <a:t>Élaborer un propre cas d’application et le prototype correspondant</a:t>
            </a:r>
          </a:p>
          <a:p>
            <a:pPr marL="342900" indent="-342900">
              <a:lnSpc>
                <a:spcPct val="150000"/>
              </a:lnSpc>
              <a:buFont typeface="Wingdings" panose="05000000000000000000" pitchFamily="2" charset="2"/>
              <a:buChar char=""/>
            </a:pPr>
            <a:r>
              <a:rPr lang="fr-FR" sz="2400" dirty="0"/>
              <a:t>Planifier des méthodes de contrôle qualité et les mettre en œuvre</a:t>
            </a:r>
          </a:p>
        </p:txBody>
      </p:sp>
    </p:spTree>
    <p:extLst>
      <p:ext uri="{BB962C8B-B14F-4D97-AF65-F5344CB8AC3E}">
        <p14:creationId xmlns:p14="http://schemas.microsoft.com/office/powerpoint/2010/main" val="361400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3</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Blockchain</a:t>
            </a:r>
          </a:p>
        </p:txBody>
      </p:sp>
      <p:sp>
        <p:nvSpPr>
          <p:cNvPr id="10" name="ZoneTexte 9"/>
          <p:cNvSpPr txBox="1"/>
          <p:nvPr/>
        </p:nvSpPr>
        <p:spPr>
          <a:xfrm>
            <a:off x="261257" y="895739"/>
            <a:ext cx="11473543" cy="4031873"/>
          </a:xfrm>
          <a:prstGeom prst="rect">
            <a:avLst/>
          </a:prstGeom>
          <a:noFill/>
        </p:spPr>
        <p:txBody>
          <a:bodyPr wrap="square" rtlCol="0">
            <a:spAutoFit/>
          </a:bodyPr>
          <a:lstStyle/>
          <a:p>
            <a:endParaRPr lang="fr-FR" sz="3200" b="1" dirty="0"/>
          </a:p>
          <a:p>
            <a:endParaRPr lang="fr-FR" sz="3200" dirty="0"/>
          </a:p>
          <a:p>
            <a:r>
              <a:rPr lang="fr-FR" sz="3200" dirty="0"/>
              <a:t>« Imaginez un très grand livre que tous peuvent lire gratuitement </a:t>
            </a:r>
          </a:p>
          <a:p>
            <a:r>
              <a:rPr lang="fr-FR" sz="3200" dirty="0"/>
              <a:t>et librement, sur lequel tout le monde peut écrire, mais qui est </a:t>
            </a:r>
          </a:p>
          <a:p>
            <a:r>
              <a:rPr lang="fr-FR" sz="3200" dirty="0"/>
              <a:t>Impossible à effacer et indestructible » . </a:t>
            </a:r>
          </a:p>
          <a:p>
            <a:endParaRPr lang="fr-FR" sz="3200" dirty="0"/>
          </a:p>
          <a:p>
            <a:r>
              <a:rPr lang="fr-FR" sz="3200" dirty="0"/>
              <a:t>C’est une technologie de stockage et de transmission d’informations, transparente et sécurisée.</a:t>
            </a:r>
          </a:p>
        </p:txBody>
      </p:sp>
    </p:spTree>
    <p:extLst>
      <p:ext uri="{BB962C8B-B14F-4D97-AF65-F5344CB8AC3E}">
        <p14:creationId xmlns:p14="http://schemas.microsoft.com/office/powerpoint/2010/main" val="155941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4</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Définitions</a:t>
            </a:r>
          </a:p>
        </p:txBody>
      </p:sp>
      <p:sp>
        <p:nvSpPr>
          <p:cNvPr id="10" name="ZoneTexte 9"/>
          <p:cNvSpPr txBox="1"/>
          <p:nvPr/>
        </p:nvSpPr>
        <p:spPr>
          <a:xfrm>
            <a:off x="261257" y="895739"/>
            <a:ext cx="11473543" cy="5509200"/>
          </a:xfrm>
          <a:prstGeom prst="rect">
            <a:avLst/>
          </a:prstGeom>
          <a:noFill/>
        </p:spPr>
        <p:txBody>
          <a:bodyPr wrap="square" rtlCol="0">
            <a:spAutoFit/>
          </a:bodyPr>
          <a:lstStyle/>
          <a:p>
            <a:r>
              <a:rPr lang="fr-FR" sz="3200" b="1" dirty="0"/>
              <a:t>Informatique :</a:t>
            </a:r>
          </a:p>
          <a:p>
            <a:endParaRPr lang="fr-FR" sz="3200" dirty="0"/>
          </a:p>
          <a:p>
            <a:r>
              <a:rPr lang="fr-FR" sz="3200" dirty="0"/>
              <a:t>Registre partagé et distribué destiné à faciliter le processus d’enregistrement des transactions de suivi des actifs </a:t>
            </a:r>
          </a:p>
          <a:p>
            <a:endParaRPr lang="fr-FR" sz="3200" dirty="0"/>
          </a:p>
          <a:p>
            <a:r>
              <a:rPr lang="fr-FR" sz="3200" b="1" dirty="0"/>
              <a:t>Economique : </a:t>
            </a:r>
          </a:p>
          <a:p>
            <a:endParaRPr lang="fr-FR" sz="3200" b="1" dirty="0"/>
          </a:p>
          <a:p>
            <a:r>
              <a:rPr lang="fr-FR" sz="3200" dirty="0"/>
              <a:t>Suivi et échange de biens possédant une certaine valeur en réduisant les risques et en diminuant les coûts </a:t>
            </a:r>
          </a:p>
          <a:p>
            <a:endParaRPr lang="fr-FR" sz="3200" dirty="0"/>
          </a:p>
          <a:p>
            <a:r>
              <a:rPr lang="fr-FR" sz="3200" dirty="0"/>
              <a:t>				Block + Chain</a:t>
            </a:r>
          </a:p>
        </p:txBody>
      </p:sp>
    </p:spTree>
    <p:extLst>
      <p:ext uri="{BB962C8B-B14F-4D97-AF65-F5344CB8AC3E}">
        <p14:creationId xmlns:p14="http://schemas.microsoft.com/office/powerpoint/2010/main" val="132881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5</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Blockchain</a:t>
            </a:r>
          </a:p>
        </p:txBody>
      </p:sp>
      <p:sp>
        <p:nvSpPr>
          <p:cNvPr id="10" name="ZoneTexte 9"/>
          <p:cNvSpPr txBox="1"/>
          <p:nvPr/>
        </p:nvSpPr>
        <p:spPr>
          <a:xfrm>
            <a:off x="261257" y="895739"/>
            <a:ext cx="11473543" cy="4524315"/>
          </a:xfrm>
          <a:prstGeom prst="rect">
            <a:avLst/>
          </a:prstGeom>
          <a:noFill/>
        </p:spPr>
        <p:txBody>
          <a:bodyPr wrap="square" rtlCol="0">
            <a:spAutoFit/>
          </a:bodyPr>
          <a:lstStyle/>
          <a:p>
            <a:r>
              <a:rPr lang="fr-FR" sz="3200" b="1" dirty="0"/>
              <a:t>Registre immuable : </a:t>
            </a:r>
          </a:p>
          <a:p>
            <a:r>
              <a:rPr lang="fr-FR" sz="3200" dirty="0"/>
              <a:t>blocs dont chacun contient l’enregistrement de tous les échanges </a:t>
            </a:r>
          </a:p>
          <a:p>
            <a:r>
              <a:rPr lang="fr-FR" sz="3200" dirty="0"/>
              <a:t>à un instant donné</a:t>
            </a:r>
          </a:p>
          <a:p>
            <a:endParaRPr lang="fr-FR" sz="3200" dirty="0"/>
          </a:p>
          <a:p>
            <a:r>
              <a:rPr lang="fr-FR" sz="3200" b="1" dirty="0"/>
              <a:t>Registre distribué :</a:t>
            </a:r>
          </a:p>
          <a:p>
            <a:r>
              <a:rPr lang="fr-FR" sz="3200" dirty="0"/>
              <a:t>Mise à jour décentralisées par les utilisateurs </a:t>
            </a:r>
          </a:p>
          <a:p>
            <a:endParaRPr lang="fr-FR" sz="3200" dirty="0"/>
          </a:p>
          <a:p>
            <a:r>
              <a:rPr lang="fr-FR" sz="3200" dirty="0"/>
              <a:t>Créé pour le Bitcoin en 2008 mais qui ouvre de nombreuses perspectives et champs d’application</a:t>
            </a:r>
          </a:p>
        </p:txBody>
      </p:sp>
    </p:spTree>
    <p:extLst>
      <p:ext uri="{BB962C8B-B14F-4D97-AF65-F5344CB8AC3E}">
        <p14:creationId xmlns:p14="http://schemas.microsoft.com/office/powerpoint/2010/main" val="175943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6</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Emergence du Bitcoin</a:t>
            </a:r>
          </a:p>
        </p:txBody>
      </p:sp>
      <p:sp>
        <p:nvSpPr>
          <p:cNvPr id="10" name="ZoneTexte 9"/>
          <p:cNvSpPr txBox="1"/>
          <p:nvPr/>
        </p:nvSpPr>
        <p:spPr>
          <a:xfrm>
            <a:off x="261257" y="895739"/>
            <a:ext cx="11473543" cy="4031873"/>
          </a:xfrm>
          <a:prstGeom prst="rect">
            <a:avLst/>
          </a:prstGeom>
          <a:noFill/>
        </p:spPr>
        <p:txBody>
          <a:bodyPr wrap="square" rtlCol="0">
            <a:spAutoFit/>
          </a:bodyPr>
          <a:lstStyle/>
          <a:p>
            <a:endParaRPr lang="fr-FR" sz="3200" dirty="0"/>
          </a:p>
          <a:p>
            <a:r>
              <a:rPr lang="fr-FR" sz="3200" dirty="0"/>
              <a:t>Le Bitcoin n’est qu’une application de la blockchain</a:t>
            </a:r>
          </a:p>
          <a:p>
            <a:endParaRPr lang="fr-FR" sz="3200" b="1" dirty="0"/>
          </a:p>
          <a:p>
            <a:r>
              <a:rPr lang="fr-FR" sz="3200" b="1" dirty="0"/>
              <a:t>Avantages : </a:t>
            </a:r>
          </a:p>
          <a:p>
            <a:pPr marL="457200" indent="-457200">
              <a:buFont typeface="Wingdings" panose="05000000000000000000" pitchFamily="2" charset="2"/>
              <a:buChar char="v"/>
            </a:pPr>
            <a:r>
              <a:rPr lang="fr-FR" sz="3200" b="1" dirty="0"/>
              <a:t>Rentabilité : </a:t>
            </a:r>
            <a:r>
              <a:rPr lang="fr-FR" sz="3200"/>
              <a:t>pas d’intermédiaire</a:t>
            </a:r>
            <a:endParaRPr lang="fr-FR" sz="3200" dirty="0"/>
          </a:p>
          <a:p>
            <a:pPr marL="457200" indent="-457200">
              <a:buFont typeface="Wingdings" panose="05000000000000000000" pitchFamily="2" charset="2"/>
              <a:buChar char="v"/>
            </a:pPr>
            <a:r>
              <a:rPr lang="fr-FR" sz="3200" b="1" dirty="0"/>
              <a:t>Efficacité : </a:t>
            </a:r>
            <a:r>
              <a:rPr lang="fr-FR" sz="3200" dirty="0"/>
              <a:t>transactions enregistrées 1x et accessibles par tous</a:t>
            </a:r>
          </a:p>
          <a:p>
            <a:pPr marL="457200" indent="-457200">
              <a:buFont typeface="Wingdings" panose="05000000000000000000" pitchFamily="2" charset="2"/>
              <a:buChar char="v"/>
            </a:pPr>
            <a:r>
              <a:rPr lang="fr-FR" sz="3200" b="1" dirty="0"/>
              <a:t>Sûr et sécurisé : </a:t>
            </a:r>
            <a:r>
              <a:rPr lang="fr-FR" sz="3200" dirty="0"/>
              <a:t>témoins d’intégrité, pas de suppression mais inversion possible qui reste toujours visible</a:t>
            </a:r>
            <a:endParaRPr lang="fr-FR" sz="3200" b="1" dirty="0"/>
          </a:p>
        </p:txBody>
      </p:sp>
    </p:spTree>
    <p:extLst>
      <p:ext uri="{BB962C8B-B14F-4D97-AF65-F5344CB8AC3E}">
        <p14:creationId xmlns:p14="http://schemas.microsoft.com/office/powerpoint/2010/main" val="98031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7</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Exemple : transfert d’argent</a:t>
            </a:r>
          </a:p>
        </p:txBody>
      </p:sp>
      <p:pic>
        <p:nvPicPr>
          <p:cNvPr id="5" name="Image 4">
            <a:extLst>
              <a:ext uri="{FF2B5EF4-FFF2-40B4-BE49-F238E27FC236}">
                <a16:creationId xmlns:a16="http://schemas.microsoft.com/office/drawing/2014/main" id="{8C097C98-ECF5-4B59-895E-AEE341F9A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5167" y="778451"/>
            <a:ext cx="6521665" cy="5714423"/>
          </a:xfrm>
          <a:prstGeom prst="rect">
            <a:avLst/>
          </a:prstGeom>
        </p:spPr>
      </p:pic>
      <p:sp>
        <p:nvSpPr>
          <p:cNvPr id="6" name="ZoneTexte 5">
            <a:extLst>
              <a:ext uri="{FF2B5EF4-FFF2-40B4-BE49-F238E27FC236}">
                <a16:creationId xmlns:a16="http://schemas.microsoft.com/office/drawing/2014/main" id="{4006AFE1-B43D-40A5-B7DF-A83DE34EE6A0}"/>
              </a:ext>
            </a:extLst>
          </p:cNvPr>
          <p:cNvSpPr txBox="1"/>
          <p:nvPr/>
        </p:nvSpPr>
        <p:spPr>
          <a:xfrm>
            <a:off x="2835167" y="6492874"/>
            <a:ext cx="1884106" cy="430887"/>
          </a:xfrm>
          <a:prstGeom prst="rect">
            <a:avLst/>
          </a:prstGeom>
          <a:noFill/>
        </p:spPr>
        <p:txBody>
          <a:bodyPr wrap="square" rtlCol="0">
            <a:spAutoFit/>
          </a:bodyPr>
          <a:lstStyle/>
          <a:p>
            <a:r>
              <a:rPr lang="fr-CH" sz="1100" dirty="0">
                <a:hlinkClick r:id="rId5">
                  <a:extLst>
                    <a:ext uri="{A12FA001-AC4F-418D-AE19-62706E023703}">
                      <ahyp:hlinkClr xmlns:ahyp="http://schemas.microsoft.com/office/drawing/2018/hyperlinkcolor" val="tx"/>
                    </a:ext>
                  </a:extLst>
                </a:hlinkClick>
              </a:rPr>
              <a:t>https://etopia.be</a:t>
            </a:r>
            <a:endParaRPr lang="fr-CH" sz="1100" dirty="0"/>
          </a:p>
          <a:p>
            <a:endParaRPr lang="fr-CH" sz="1100" dirty="0"/>
          </a:p>
        </p:txBody>
      </p:sp>
    </p:spTree>
    <p:extLst>
      <p:ext uri="{BB962C8B-B14F-4D97-AF65-F5344CB8AC3E}">
        <p14:creationId xmlns:p14="http://schemas.microsoft.com/office/powerpoint/2010/main" val="229602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8</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Comment ça fonctionne ? </a:t>
            </a:r>
          </a:p>
        </p:txBody>
      </p:sp>
      <p:pic>
        <p:nvPicPr>
          <p:cNvPr id="1026" name="Picture 2">
            <a:extLst>
              <a:ext uri="{FF2B5EF4-FFF2-40B4-BE49-F238E27FC236}">
                <a16:creationId xmlns:a16="http://schemas.microsoft.com/office/drawing/2014/main" id="{9601DF0A-F81E-4AEE-8165-5035C4021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3429000"/>
            <a:ext cx="6286500" cy="1228725"/>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3DE1D982-555E-4018-97AD-5C214D319A6E}"/>
              </a:ext>
            </a:extLst>
          </p:cNvPr>
          <p:cNvSpPr txBox="1"/>
          <p:nvPr/>
        </p:nvSpPr>
        <p:spPr>
          <a:xfrm>
            <a:off x="261257" y="895739"/>
            <a:ext cx="11827962" cy="1569660"/>
          </a:xfrm>
          <a:prstGeom prst="rect">
            <a:avLst/>
          </a:prstGeom>
          <a:noFill/>
        </p:spPr>
        <p:txBody>
          <a:bodyPr wrap="square" rtlCol="0">
            <a:spAutoFit/>
          </a:bodyPr>
          <a:lstStyle/>
          <a:p>
            <a:endParaRPr lang="fr-FR" sz="3200" dirty="0"/>
          </a:p>
          <a:p>
            <a:r>
              <a:rPr lang="fr-FR" sz="3200" dirty="0"/>
              <a:t>Enregistrement numérique des transactions </a:t>
            </a:r>
          </a:p>
          <a:p>
            <a:r>
              <a:rPr lang="fr-FR" sz="3200" dirty="0"/>
              <a:t>dans une chaine de blocs</a:t>
            </a:r>
          </a:p>
        </p:txBody>
      </p:sp>
    </p:spTree>
    <p:extLst>
      <p:ext uri="{BB962C8B-B14F-4D97-AF65-F5344CB8AC3E}">
        <p14:creationId xmlns:p14="http://schemas.microsoft.com/office/powerpoint/2010/main" val="572003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a:xfrm>
            <a:off x="979715" y="6492875"/>
            <a:ext cx="345232" cy="365125"/>
          </a:xfrm>
        </p:spPr>
        <p:txBody>
          <a:bodyPr/>
          <a:lstStyle/>
          <a:p>
            <a:fld id="{C2B792CE-980A-48E7-A0B2-D39E3A09664F}" type="slidenum">
              <a:rPr lang="fr-CH" smtClean="0">
                <a:solidFill>
                  <a:schemeClr val="tx1"/>
                </a:solidFill>
              </a:rPr>
              <a:pPr/>
              <a:t>9</a:t>
            </a:fld>
            <a:endParaRPr lang="fr-CH" dirty="0">
              <a:solidFill>
                <a:schemeClr val="tx1"/>
              </a:solidFill>
            </a:endParaRPr>
          </a:p>
        </p:txBody>
      </p:sp>
      <p:sp>
        <p:nvSpPr>
          <p:cNvPr id="8" name="Espace réservé du pied de page 7"/>
          <p:cNvSpPr>
            <a:spLocks noGrp="1"/>
          </p:cNvSpPr>
          <p:nvPr>
            <p:ph type="ftr" sz="quarter" idx="11"/>
          </p:nvPr>
        </p:nvSpPr>
        <p:spPr>
          <a:xfrm>
            <a:off x="2230016" y="6492874"/>
            <a:ext cx="9961984" cy="365125"/>
          </a:xfrm>
        </p:spPr>
        <p:txBody>
          <a:bodyPr/>
          <a:lstStyle/>
          <a:p>
            <a:pPr algn="r"/>
            <a:r>
              <a:rPr lang="fr-CH" dirty="0">
                <a:solidFill>
                  <a:schemeClr val="tx1"/>
                </a:solidFill>
              </a:rPr>
              <a:t>Ecole Professionnelle Technique et des Métiers – ICH-107 – yann.fontannaz@edu.vs.ch</a:t>
            </a:r>
          </a:p>
        </p:txBody>
      </p:sp>
      <p:sp>
        <p:nvSpPr>
          <p:cNvPr id="9" name="ZoneTexte 8"/>
          <p:cNvSpPr txBox="1"/>
          <p:nvPr/>
        </p:nvSpPr>
        <p:spPr>
          <a:xfrm>
            <a:off x="0" y="0"/>
            <a:ext cx="7708325"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H" sz="3600" dirty="0"/>
              <a:t>Blockchain : un réseau de confiance</a:t>
            </a:r>
          </a:p>
        </p:txBody>
      </p:sp>
      <p:sp>
        <p:nvSpPr>
          <p:cNvPr id="10" name="ZoneTexte 9"/>
          <p:cNvSpPr txBox="1"/>
          <p:nvPr/>
        </p:nvSpPr>
        <p:spPr>
          <a:xfrm>
            <a:off x="261257" y="895739"/>
            <a:ext cx="11827962" cy="5016758"/>
          </a:xfrm>
          <a:prstGeom prst="rect">
            <a:avLst/>
          </a:prstGeom>
          <a:noFill/>
        </p:spPr>
        <p:txBody>
          <a:bodyPr wrap="square" rtlCol="0">
            <a:spAutoFit/>
          </a:bodyPr>
          <a:lstStyle/>
          <a:p>
            <a:endParaRPr lang="fr-FR" sz="3200" b="1" dirty="0"/>
          </a:p>
          <a:p>
            <a:r>
              <a:rPr lang="fr-FR" sz="3200" b="1" dirty="0"/>
              <a:t>Distribué : </a:t>
            </a:r>
            <a:r>
              <a:rPr lang="fr-FR" sz="3200" dirty="0"/>
              <a:t>registre partagé et mis à jour en live (pas de serveur)</a:t>
            </a:r>
            <a:endParaRPr lang="fr-FR" sz="3200" b="1" dirty="0"/>
          </a:p>
          <a:p>
            <a:endParaRPr lang="fr-FR" sz="3200" dirty="0"/>
          </a:p>
          <a:p>
            <a:r>
              <a:rPr lang="fr-FR" sz="3200" b="1" dirty="0"/>
              <a:t>Sécurisé : </a:t>
            </a:r>
            <a:r>
              <a:rPr lang="fr-FR" sz="3200" dirty="0"/>
              <a:t>utilisation de la cryptographie</a:t>
            </a:r>
            <a:endParaRPr lang="fr-FR" sz="3200" b="1" dirty="0"/>
          </a:p>
          <a:p>
            <a:endParaRPr lang="fr-FR" sz="3200" dirty="0"/>
          </a:p>
          <a:p>
            <a:r>
              <a:rPr lang="fr-FR" sz="3200" b="1" dirty="0"/>
              <a:t>Transparent : </a:t>
            </a:r>
            <a:r>
              <a:rPr lang="fr-FR" sz="3200" dirty="0"/>
              <a:t>tout le monde a accès à toutes les transactions</a:t>
            </a:r>
          </a:p>
          <a:p>
            <a:endParaRPr lang="fr-FR" sz="3200" b="1" dirty="0"/>
          </a:p>
          <a:p>
            <a:r>
              <a:rPr lang="fr-FR" sz="3200" b="1" dirty="0"/>
              <a:t>Consensus : </a:t>
            </a:r>
            <a:r>
              <a:rPr lang="fr-FR" sz="3200" dirty="0"/>
              <a:t>algorithme qui valide les transactions via les participants</a:t>
            </a:r>
          </a:p>
          <a:p>
            <a:endParaRPr lang="fr-FR" sz="3200" b="1" dirty="0"/>
          </a:p>
          <a:p>
            <a:r>
              <a:rPr lang="fr-FR" sz="3200" b="1" dirty="0"/>
              <a:t>Flexible : </a:t>
            </a:r>
            <a:r>
              <a:rPr lang="fr-FR" sz="3200" dirty="0"/>
              <a:t>contrats intelligents et évolutifs au rythme des processus</a:t>
            </a:r>
            <a:endParaRPr lang="fr-FR" sz="3200" b="1" dirty="0"/>
          </a:p>
        </p:txBody>
      </p:sp>
    </p:spTree>
    <p:extLst>
      <p:ext uri="{BB962C8B-B14F-4D97-AF65-F5344CB8AC3E}">
        <p14:creationId xmlns:p14="http://schemas.microsoft.com/office/powerpoint/2010/main" val="33490403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849</Words>
  <Application>Microsoft Office PowerPoint</Application>
  <PresentationFormat>Grand écran</PresentationFormat>
  <Paragraphs>134</Paragraphs>
  <Slides>12</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vt:lpstr>
      <vt:lpstr>Calibri</vt:lpstr>
      <vt:lpstr>Calibri Light</vt:lpstr>
      <vt:lpstr>geekflare-primary</vt:lpstr>
      <vt:lpstr>Montserrat</vt:lpstr>
      <vt:lpstr>Roboto</vt:lpstr>
      <vt:lpstr>Wingdings</vt:lpstr>
      <vt:lpstr>Thème Office</vt:lpstr>
      <vt:lpstr>   ICH 107 Mettre en œuvre des solutions ICT  avec la technologie blockchain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ICH 141 Installer des systèmes de bases de données</dc:title>
  <dc:creator>Yann Fontannaz</dc:creator>
  <cp:lastModifiedBy>Student</cp:lastModifiedBy>
  <cp:revision>192</cp:revision>
  <dcterms:created xsi:type="dcterms:W3CDTF">2015-11-02T19:08:42Z</dcterms:created>
  <dcterms:modified xsi:type="dcterms:W3CDTF">2023-09-08T09:06:40Z</dcterms:modified>
</cp:coreProperties>
</file>