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07" r:id="rId4"/>
    <p:sldId id="310" r:id="rId5"/>
    <p:sldId id="309" r:id="rId6"/>
    <p:sldId id="308" r:id="rId7"/>
    <p:sldId id="306" r:id="rId8"/>
    <p:sldId id="311" r:id="rId9"/>
    <p:sldId id="305" r:id="rId10"/>
    <p:sldId id="30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n Fontannaz" initials="YF" lastIdx="1" clrIdx="0">
    <p:extLst>
      <p:ext uri="{19B8F6BF-5375-455C-9EA6-DF929625EA0E}">
        <p15:presenceInfo xmlns:p15="http://schemas.microsoft.com/office/powerpoint/2012/main" userId="c03b8f10654d2f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79388" autoAdjust="0"/>
  </p:normalViewPr>
  <p:slideViewPr>
    <p:cSldViewPr snapToGrid="0">
      <p:cViewPr varScale="1">
        <p:scale>
          <a:sx n="90" d="100"/>
          <a:sy n="90" d="100"/>
        </p:scale>
        <p:origin x="12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2596-D6D1-4121-B4C1-E55CE0C168DF}" type="datetimeFigureOut">
              <a:rPr lang="fr-CH" smtClean="0"/>
              <a:t>25.08.2023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C040-E2E3-423E-B758-4FD1C5B0CE3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06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0079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872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062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Démo du code de Hill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978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945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96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Rapide car souvent appelée</a:t>
            </a:r>
          </a:p>
          <a:p>
            <a:r>
              <a:rPr lang="fr-CH" dirty="0"/>
              <a:t>Non réversible : fonction mathématique inverse, résistant à la préimage</a:t>
            </a:r>
          </a:p>
          <a:p>
            <a:r>
              <a:rPr lang="fr-CH" dirty="0"/>
              <a:t>Imprévisible</a:t>
            </a:r>
          </a:p>
          <a:p>
            <a:r>
              <a:rPr lang="fr-CH" dirty="0"/>
              <a:t>Un message modifié donne un autre hash</a:t>
            </a:r>
          </a:p>
          <a:p>
            <a:r>
              <a:rPr lang="fr-CH" dirty="0"/>
              <a:t>Pas 2 messages qui produisent le même hash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19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A:E  = publique Alice</a:t>
            </a:r>
          </a:p>
          <a:p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A:D = privé Alice</a:t>
            </a:r>
          </a:p>
          <a:p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B:E  = publique Bob</a:t>
            </a:r>
          </a:p>
          <a:p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B:D = privé bob</a:t>
            </a:r>
          </a:p>
          <a:p>
            <a:endParaRPr lang="fr-FR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Dans le cas du chiffrement, nous voulons que les données soient accessibles uniquement au destinataire. </a:t>
            </a:r>
          </a:p>
          <a:p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Dans le cas de la signature numérique, nous voulons que les données soient accessibles à tous, mais que seule la personne qui possède la clé privée puisse signer les données.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637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550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6C040-E2E3-423E-B758-4FD1C5B0CE39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894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880B-9534-4B30-8CF2-43206CD95C14}" type="datetime1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40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E994-D334-4256-8389-A72DCEAA1353}" type="datetime1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16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358A-3D07-4AB3-97AD-987EABCFE85E}" type="datetime1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842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B7AB-14C8-42BC-A357-03B424A19F91}" type="datetime1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45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6370-2CC3-4BD9-93FB-CBCB0C77D8E9}" type="datetime1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0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3AA9-93E9-4E66-94F4-5527BB3D5A24}" type="datetime1">
              <a:rPr lang="fr-CH" smtClean="0"/>
              <a:t>25.08.2023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0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2D13-7325-4D18-8F82-73C487A01CB6}" type="datetime1">
              <a:rPr lang="fr-CH" smtClean="0"/>
              <a:t>25.08.2023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529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DC98-54C9-4116-BF2D-FB7B8A50FBB2}" type="datetime1">
              <a:rPr lang="fr-CH" smtClean="0"/>
              <a:t>25.08.2023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944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6CE4C-AAA1-4688-A28A-0847365E14BE}" type="datetime1">
              <a:rPr lang="fr-CH" smtClean="0"/>
              <a:t>25.08.2023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71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6249-5A2D-4519-910A-D1DD34F234C4}" type="datetime1">
              <a:rPr lang="fr-CH" smtClean="0"/>
              <a:t>25.08.2023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886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F02D-49B2-4645-985E-ADB2120EDA3C}" type="datetime1">
              <a:rPr lang="fr-CH" smtClean="0"/>
              <a:t>25.08.2023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EPT Sion - yann.fontannaz@edu.vs.ch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73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F90F2-2713-496F-A9EB-023C18AF0E84}" type="datetime1">
              <a:rPr lang="fr-CH" smtClean="0"/>
              <a:t>25.08.2023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dirty="0"/>
              <a:t>EPT Sion - yann.fontannaz@edu.vs.ch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92CE-980A-48E7-A0B2-D39E3A0966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557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../P_Practice/c_Inf-M107_P_0002_cryptographie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11958918" cy="2387600"/>
          </a:xfrm>
        </p:spPr>
        <p:txBody>
          <a:bodyPr>
            <a:normAutofit fontScale="90000"/>
          </a:bodyPr>
          <a:lstStyle/>
          <a:p>
            <a:br>
              <a:rPr lang="fr-CH" dirty="0"/>
            </a:br>
            <a:br>
              <a:rPr lang="fr-CH" dirty="0"/>
            </a:br>
            <a:br>
              <a:rPr lang="fr-CH" dirty="0"/>
            </a:br>
            <a:r>
              <a:rPr lang="fr-CH" sz="8000" dirty="0"/>
              <a:t>ICH 107</a:t>
            </a:r>
            <a:br>
              <a:rPr lang="fr-CH" sz="8000" dirty="0"/>
            </a:br>
            <a:r>
              <a:rPr lang="fr-FR" sz="4400" b="1" dirty="0"/>
              <a:t>Mettre en œuvre des solutions ICT </a:t>
            </a:r>
            <a:br>
              <a:rPr lang="fr-FR" sz="4400" b="1" dirty="0"/>
            </a:br>
            <a:r>
              <a:rPr lang="fr-FR" sz="4400" b="1" dirty="0"/>
              <a:t>avec la technologie blockchain</a:t>
            </a:r>
            <a:endParaRPr lang="fr-CH" sz="4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CH" dirty="0"/>
          </a:p>
          <a:p>
            <a:pPr algn="l"/>
            <a:r>
              <a:rPr lang="fr-CH" dirty="0"/>
              <a:t>Ecole Professionnelle Technique et des Métiers</a:t>
            </a:r>
          </a:p>
          <a:p>
            <a:pPr algn="l"/>
            <a:r>
              <a:rPr lang="fr-CH" dirty="0"/>
              <a:t>Yann Fontannaz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602269" y="6460576"/>
            <a:ext cx="158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Version 23.08.2023</a:t>
            </a:r>
          </a:p>
        </p:txBody>
      </p:sp>
      <p:pic>
        <p:nvPicPr>
          <p:cNvPr id="5" name="Image 4" descr="ept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210416"/>
            <a:ext cx="1990725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53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fr-CH" dirty="0"/>
          </a:p>
          <a:p>
            <a:pPr algn="l"/>
            <a:r>
              <a:rPr lang="fr-CH" dirty="0"/>
              <a:t>Ecole Professionnelle Technique et des Métiers</a:t>
            </a:r>
          </a:p>
          <a:p>
            <a:pPr algn="l"/>
            <a:r>
              <a:rPr lang="fr-CH" dirty="0"/>
              <a:t>Yann </a:t>
            </a:r>
            <a:r>
              <a:rPr lang="fr-CH" dirty="0" err="1"/>
              <a:t>Fontannaz</a:t>
            </a:r>
            <a:endParaRPr lang="fr-CH" dirty="0"/>
          </a:p>
          <a:p>
            <a:pPr algn="l"/>
            <a:r>
              <a:rPr lang="fr-CH" dirty="0"/>
              <a:t>yann.fontannaz@edu.vs.ch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329747A-58ED-4808-A8FD-40874BB92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4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Blockchain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257" y="895739"/>
            <a:ext cx="11930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La cryptographie garantit : </a:t>
            </a:r>
          </a:p>
          <a:p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dirty="0"/>
              <a:t>La sécurité : contrats intelligents, protection contre les attaques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dirty="0"/>
              <a:t>L’authenticité : signature numérique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dirty="0"/>
              <a:t>L’intégrité : transactions non falsifiées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dirty="0"/>
              <a:t>L’identité - les droits : identifier les utilisateurs et autoriser les accès</a:t>
            </a:r>
          </a:p>
        </p:txBody>
      </p:sp>
    </p:spTree>
    <p:extLst>
      <p:ext uri="{BB962C8B-B14F-4D97-AF65-F5344CB8AC3E}">
        <p14:creationId xmlns:p14="http://schemas.microsoft.com/office/powerpoint/2010/main" val="15594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Cryptographie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0638" y="1220510"/>
            <a:ext cx="11930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6D6FF5-0A4C-B04A-AD0B-EC7E68475E7A}"/>
              </a:ext>
            </a:extLst>
          </p:cNvPr>
          <p:cNvSpPr txBox="1"/>
          <p:nvPr/>
        </p:nvSpPr>
        <p:spPr>
          <a:xfrm>
            <a:off x="2450951" y="2088863"/>
            <a:ext cx="664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RSA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1DF3E7-07A9-CEFD-69AE-8A779DAB0DE5}"/>
              </a:ext>
            </a:extLst>
          </p:cNvPr>
          <p:cNvSpPr txBox="1"/>
          <p:nvPr/>
        </p:nvSpPr>
        <p:spPr>
          <a:xfrm>
            <a:off x="6443329" y="4453361"/>
            <a:ext cx="66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DES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C72F59-9CB0-5297-9189-DD7C66145407}"/>
              </a:ext>
            </a:extLst>
          </p:cNvPr>
          <p:cNvSpPr txBox="1"/>
          <p:nvPr/>
        </p:nvSpPr>
        <p:spPr>
          <a:xfrm>
            <a:off x="4376057" y="1947180"/>
            <a:ext cx="65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AES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6BF243-564E-17CD-19C0-A229FE518401}"/>
              </a:ext>
            </a:extLst>
          </p:cNvPr>
          <p:cNvSpPr txBox="1"/>
          <p:nvPr/>
        </p:nvSpPr>
        <p:spPr>
          <a:xfrm>
            <a:off x="7957457" y="2967845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Hill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229CEB-70A8-BA14-7430-F5E198D9EA3E}"/>
              </a:ext>
            </a:extLst>
          </p:cNvPr>
          <p:cNvSpPr txBox="1"/>
          <p:nvPr/>
        </p:nvSpPr>
        <p:spPr>
          <a:xfrm>
            <a:off x="701177" y="3613132"/>
            <a:ext cx="224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err="1"/>
              <a:t>Diffie</a:t>
            </a:r>
            <a:r>
              <a:rPr lang="fr-CH" sz="2400" dirty="0"/>
              <a:t> &amp; Hellman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F6758B-57B7-DF5B-22B3-4F4D5E05767D}"/>
              </a:ext>
            </a:extLst>
          </p:cNvPr>
          <p:cNvSpPr txBox="1"/>
          <p:nvPr/>
        </p:nvSpPr>
        <p:spPr>
          <a:xfrm>
            <a:off x="6218749" y="1480514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Hachage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B760FE-C086-EA53-97DF-3A477640B9A5}"/>
              </a:ext>
            </a:extLst>
          </p:cNvPr>
          <p:cNvSpPr txBox="1"/>
          <p:nvPr/>
        </p:nvSpPr>
        <p:spPr>
          <a:xfrm>
            <a:off x="8173542" y="3850695"/>
            <a:ext cx="1298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Vigenère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17509E-1394-5548-AA3B-E0C856EB7DC0}"/>
              </a:ext>
            </a:extLst>
          </p:cNvPr>
          <p:cNvSpPr txBox="1"/>
          <p:nvPr/>
        </p:nvSpPr>
        <p:spPr>
          <a:xfrm>
            <a:off x="1574429" y="1277423"/>
            <a:ext cx="161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Symétrique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E0E46A-AB63-7F4B-0C5B-0207106C020C}"/>
              </a:ext>
            </a:extLst>
          </p:cNvPr>
          <p:cNvSpPr txBox="1"/>
          <p:nvPr/>
        </p:nvSpPr>
        <p:spPr>
          <a:xfrm>
            <a:off x="2993118" y="496860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César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24B7A9-CB0F-D38D-F79A-8B2A42078A30}"/>
              </a:ext>
            </a:extLst>
          </p:cNvPr>
          <p:cNvSpPr txBox="1"/>
          <p:nvPr/>
        </p:nvSpPr>
        <p:spPr>
          <a:xfrm>
            <a:off x="7513714" y="2068346"/>
            <a:ext cx="1772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Asymétrique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751AD83-ACBA-A436-7828-4D20CEB69190}"/>
              </a:ext>
            </a:extLst>
          </p:cNvPr>
          <p:cNvSpPr txBox="1"/>
          <p:nvPr/>
        </p:nvSpPr>
        <p:spPr>
          <a:xfrm>
            <a:off x="4782289" y="3857015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Hybride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227B69-D75B-DB18-496B-E7CFE6BE9153}"/>
              </a:ext>
            </a:extLst>
          </p:cNvPr>
          <p:cNvSpPr txBox="1"/>
          <p:nvPr/>
        </p:nvSpPr>
        <p:spPr>
          <a:xfrm>
            <a:off x="3185895" y="2830939"/>
            <a:ext cx="13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Signature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D66BD6-9B11-F5B7-89B6-06D0770A5435}"/>
              </a:ext>
            </a:extLst>
          </p:cNvPr>
          <p:cNvSpPr txBox="1"/>
          <p:nvPr/>
        </p:nvSpPr>
        <p:spPr>
          <a:xfrm>
            <a:off x="5427430" y="227195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WEP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B41C128-A8B1-2AF6-12A9-818C20D395DE}"/>
              </a:ext>
            </a:extLst>
          </p:cNvPr>
          <p:cNvSpPr txBox="1"/>
          <p:nvPr/>
        </p:nvSpPr>
        <p:spPr>
          <a:xfrm>
            <a:off x="5568049" y="5287544"/>
            <a:ext cx="77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WPA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39C3D3-9877-4E2E-722A-B8567B8149D8}"/>
              </a:ext>
            </a:extLst>
          </p:cNvPr>
          <p:cNvSpPr txBox="1"/>
          <p:nvPr/>
        </p:nvSpPr>
        <p:spPr>
          <a:xfrm>
            <a:off x="4207669" y="1059603"/>
            <a:ext cx="144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Certificats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DADDFB0-DD86-D854-9A0F-E10563B817FD}"/>
              </a:ext>
            </a:extLst>
          </p:cNvPr>
          <p:cNvSpPr txBox="1"/>
          <p:nvPr/>
        </p:nvSpPr>
        <p:spPr>
          <a:xfrm>
            <a:off x="5917183" y="311335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Session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1D10EF4-B1F6-8E7C-78C7-1497A8E8FD78}"/>
              </a:ext>
            </a:extLst>
          </p:cNvPr>
          <p:cNvSpPr txBox="1"/>
          <p:nvPr/>
        </p:nvSpPr>
        <p:spPr>
          <a:xfrm>
            <a:off x="1475524" y="450694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PGP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3EA7DCB-8E8F-60A4-6385-9764D8D0C3B8}"/>
              </a:ext>
            </a:extLst>
          </p:cNvPr>
          <p:cNvSpPr txBox="1"/>
          <p:nvPr/>
        </p:nvSpPr>
        <p:spPr>
          <a:xfrm>
            <a:off x="1031332" y="241321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X.509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5F94E2-7A42-4D4A-2B61-886F42A4AFE3}"/>
              </a:ext>
            </a:extLst>
          </p:cNvPr>
          <p:cNvSpPr txBox="1"/>
          <p:nvPr/>
        </p:nvSpPr>
        <p:spPr>
          <a:xfrm>
            <a:off x="7350399" y="5052716"/>
            <a:ext cx="2129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Stéganographie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6F2E57E-9FDB-FF65-E2B4-241631033B52}"/>
              </a:ext>
            </a:extLst>
          </p:cNvPr>
          <p:cNvSpPr txBox="1"/>
          <p:nvPr/>
        </p:nvSpPr>
        <p:spPr>
          <a:xfrm>
            <a:off x="3328407" y="4135107"/>
            <a:ext cx="102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/>
              <a:t>Polybe</a:t>
            </a:r>
          </a:p>
        </p:txBody>
      </p:sp>
    </p:spTree>
    <p:extLst>
      <p:ext uri="{BB962C8B-B14F-4D97-AF65-F5344CB8AC3E}">
        <p14:creationId xmlns:p14="http://schemas.microsoft.com/office/powerpoint/2010/main" val="35981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Chiffrement symétrique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257" y="895739"/>
            <a:ext cx="1193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méthode symétrique utilise une clé secrète </a:t>
            </a:r>
          </a:p>
          <a:p>
            <a:r>
              <a:rPr lang="fr-FR" sz="2400" dirty="0"/>
              <a:t>pour crypter un message, et cette même clé pour le décrypter.</a:t>
            </a:r>
          </a:p>
        </p:txBody>
      </p:sp>
      <p:pic>
        <p:nvPicPr>
          <p:cNvPr id="1028" name="Picture 4" descr="Fonctionnement du chiffrement symétrique">
            <a:extLst>
              <a:ext uri="{FF2B5EF4-FFF2-40B4-BE49-F238E27FC236}">
                <a16:creationId xmlns:a16="http://schemas.microsoft.com/office/drawing/2014/main" id="{9041BADB-86E0-F07E-FB84-BCEE6576D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67" y="2052978"/>
            <a:ext cx="6304865" cy="41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70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Chiffrement asymétrique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257" y="895739"/>
            <a:ext cx="1193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N’importe qui est capable de chiffrer des données </a:t>
            </a:r>
          </a:p>
          <a:p>
            <a:r>
              <a:rPr lang="fr-FR" sz="2400" dirty="0"/>
              <a:t>à l’aide de la clé publique, mais seules les personnes possédant </a:t>
            </a:r>
          </a:p>
          <a:p>
            <a:r>
              <a:rPr lang="fr-FR" sz="2400" dirty="0"/>
              <a:t>la clé privée seront capables de les déchiffrer.</a:t>
            </a:r>
          </a:p>
        </p:txBody>
      </p:sp>
      <p:pic>
        <p:nvPicPr>
          <p:cNvPr id="2050" name="Picture 2" descr="Fonctionnement du chiffrement asymétrique">
            <a:extLst>
              <a:ext uri="{FF2B5EF4-FFF2-40B4-BE49-F238E27FC236}">
                <a16:creationId xmlns:a16="http://schemas.microsoft.com/office/drawing/2014/main" id="{09F5C07F-5210-7A83-43FD-366EEC10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109" y="2295525"/>
            <a:ext cx="6217782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6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Hachage</a:t>
            </a:r>
          </a:p>
        </p:txBody>
      </p:sp>
      <p:sp>
        <p:nvSpPr>
          <p:cNvPr id="6" name="AutoShape 2" descr="hachage">
            <a:extLst>
              <a:ext uri="{FF2B5EF4-FFF2-40B4-BE49-F238E27FC236}">
                <a16:creationId xmlns:a16="http://schemas.microsoft.com/office/drawing/2014/main" id="{58316D79-C182-B1AD-0ED0-6AB76D78E4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A87560-8094-65D3-8E09-E732BFE5AFC2}"/>
              </a:ext>
            </a:extLst>
          </p:cNvPr>
          <p:cNvSpPr txBox="1"/>
          <p:nvPr/>
        </p:nvSpPr>
        <p:spPr>
          <a:xfrm>
            <a:off x="261257" y="895739"/>
            <a:ext cx="11930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Fonction qui transforme un message en empreinte de taille fixe</a:t>
            </a:r>
          </a:p>
          <a:p>
            <a:r>
              <a:rPr lang="fr-FR" sz="2400" dirty="0"/>
              <a:t>= hash ou condensé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/>
              <a:t>Rapide </a:t>
            </a:r>
            <a:r>
              <a:rPr lang="fr-FR" sz="2400"/>
              <a:t>à calculer </a:t>
            </a: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/>
              <a:t>Non réversible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/>
              <a:t>Pseudo aléatoire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/>
              <a:t>Résistant à la falsification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400" dirty="0"/>
              <a:t>Résistant aux collisions </a:t>
            </a:r>
          </a:p>
        </p:txBody>
      </p:sp>
      <p:pic>
        <p:nvPicPr>
          <p:cNvPr id="15" name="Image 14" descr="Une image contenant texte, diagramme, Dessin technique, ligne&#10;&#10;Description générée automatiquement">
            <a:extLst>
              <a:ext uri="{FF2B5EF4-FFF2-40B4-BE49-F238E27FC236}">
                <a16:creationId xmlns:a16="http://schemas.microsoft.com/office/drawing/2014/main" id="{74A81472-A487-0462-6FDD-56282CD0A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24" y="2385739"/>
            <a:ext cx="586821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3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7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Signature numérique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13CC46-E97D-90B3-C262-B8F0B9F39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7" y="1007484"/>
            <a:ext cx="6693887" cy="51242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B426F0-21E2-ECC2-A85D-775DC9182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52" y="753212"/>
            <a:ext cx="6602487" cy="2675788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0F10682-1E24-0593-8A0F-B8C49935633C}"/>
              </a:ext>
            </a:extLst>
          </p:cNvPr>
          <p:cNvCxnSpPr/>
          <p:nvPr/>
        </p:nvCxnSpPr>
        <p:spPr>
          <a:xfrm flipH="1" flipV="1">
            <a:off x="2298752" y="5178903"/>
            <a:ext cx="209779" cy="80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5AC96F1-F723-9054-04DC-A2CD278ED353}"/>
              </a:ext>
            </a:extLst>
          </p:cNvPr>
          <p:cNvCxnSpPr/>
          <p:nvPr/>
        </p:nvCxnSpPr>
        <p:spPr>
          <a:xfrm flipV="1">
            <a:off x="2508531" y="5437848"/>
            <a:ext cx="1699327" cy="53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8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Blockchain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257" y="895739"/>
            <a:ext cx="11930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Notions cryptographiques utiles : </a:t>
            </a:r>
          </a:p>
          <a:p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dirty="0"/>
              <a:t>Fonction de hachage : empreinte unique d’un bloc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dirty="0"/>
              <a:t>Chiffrement asymétrique : chiffrer les données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3200" dirty="0"/>
              <a:t>Signature numérique : non-répudiation et intégrité des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272204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79715" y="6492875"/>
            <a:ext cx="345232" cy="365125"/>
          </a:xfrm>
        </p:spPr>
        <p:txBody>
          <a:bodyPr/>
          <a:lstStyle/>
          <a:p>
            <a:fld id="{C2B792CE-980A-48E7-A0B2-D39E3A09664F}" type="slidenum">
              <a:rPr lang="fr-CH" smtClean="0">
                <a:solidFill>
                  <a:schemeClr val="tx1"/>
                </a:solidFill>
              </a:rPr>
              <a:pPr/>
              <a:t>9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230016" y="6492874"/>
            <a:ext cx="9961984" cy="365125"/>
          </a:xfrm>
        </p:spPr>
        <p:txBody>
          <a:bodyPr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Ecole Professionnelle Technique et des Métiers – ICH-107 – yann.fontannaz@edu.vs.ch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77083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H" sz="3600" dirty="0"/>
              <a:t>Exercice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230016" y="2572237"/>
            <a:ext cx="403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c_Inf-M107_P_0002_cryptographie.docx</a:t>
            </a:r>
          </a:p>
        </p:txBody>
      </p:sp>
      <p:pic>
        <p:nvPicPr>
          <p:cNvPr id="3" name="Image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2" y="1944205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25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501</Words>
  <Application>Microsoft Office PowerPoint</Application>
  <PresentationFormat>Grand écran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Wingdings</vt:lpstr>
      <vt:lpstr>Thème Office</vt:lpstr>
      <vt:lpstr>   ICH 107 Mettre en œuvre des solutions ICT  avec la technologie blockchain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ICH 141 Installer des systèmes de bases de données</dc:title>
  <dc:creator>Yann Fontannaz</dc:creator>
  <cp:lastModifiedBy>Student</cp:lastModifiedBy>
  <cp:revision>181</cp:revision>
  <dcterms:created xsi:type="dcterms:W3CDTF">2015-11-02T19:08:42Z</dcterms:created>
  <dcterms:modified xsi:type="dcterms:W3CDTF">2023-08-25T13:53:08Z</dcterms:modified>
</cp:coreProperties>
</file>