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9"/>
  </p:notesMasterIdLst>
  <p:sldIdLst>
    <p:sldId id="256" r:id="rId2"/>
    <p:sldId id="302" r:id="rId3"/>
    <p:sldId id="306" r:id="rId4"/>
    <p:sldId id="307" r:id="rId5"/>
    <p:sldId id="308" r:id="rId6"/>
    <p:sldId id="305" r:id="rId7"/>
    <p:sldId id="30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n Fontannaz" initials="YF" lastIdx="1" clrIdx="0">
    <p:extLst>
      <p:ext uri="{19B8F6BF-5375-455C-9EA6-DF929625EA0E}">
        <p15:presenceInfo xmlns:p15="http://schemas.microsoft.com/office/powerpoint/2012/main" userId="c03b8f10654d2f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79388" autoAdjust="0"/>
  </p:normalViewPr>
  <p:slideViewPr>
    <p:cSldViewPr snapToGrid="0">
      <p:cViewPr varScale="1">
        <p:scale>
          <a:sx n="90" d="100"/>
          <a:sy n="90" d="100"/>
        </p:scale>
        <p:origin x="12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F2596-D6D1-4121-B4C1-E55CE0C168DF}" type="datetimeFigureOut">
              <a:rPr lang="fr-CH" smtClean="0"/>
              <a:t>01.09.2023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6C040-E2E3-423E-B758-4FD1C5B0CE3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006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6C040-E2E3-423E-B758-4FD1C5B0CE39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0079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DLT = Distributed </a:t>
            </a:r>
            <a:r>
              <a:rPr lang="fr-CH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Ledger</a:t>
            </a:r>
            <a:r>
              <a:rPr lang="fr-CH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Technology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6C040-E2E3-423E-B758-4FD1C5B0CE39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0622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Public</a:t>
            </a:r>
          </a:p>
          <a:p>
            <a:pPr marL="171450" indent="-171450">
              <a:buFontTx/>
              <a:buChar char="-"/>
            </a:pPr>
            <a:r>
              <a:rPr lang="fr-CH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Confiance : les participants ne s’occupent pas des autres nœuds, les algorithmes détectent les fraudeurs</a:t>
            </a:r>
          </a:p>
          <a:p>
            <a:pPr marL="171450" indent="-171450">
              <a:buFontTx/>
              <a:buChar char="-"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6C040-E2E3-423E-B758-4FD1C5B0CE39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7577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DLT = Distributed </a:t>
            </a:r>
            <a:r>
              <a:rPr lang="fr-CH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Ledger</a:t>
            </a:r>
            <a:r>
              <a:rPr lang="fr-CH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Technology</a:t>
            </a:r>
            <a:endParaRPr lang="fr-CH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r>
              <a:rPr lang="fr-CH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Ripple</a:t>
            </a:r>
            <a:r>
              <a:rPr lang="fr-CH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= devises virtuelles interentreprises transfrontalières (XRP)</a:t>
            </a:r>
          </a:p>
          <a:p>
            <a:r>
              <a:rPr lang="fr-CH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Hyperledger</a:t>
            </a:r>
            <a:r>
              <a:rPr lang="fr-CH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= projet d’applications open source, Linux Fondation</a:t>
            </a:r>
          </a:p>
          <a:p>
            <a:r>
              <a:rPr lang="fr-CH" dirty="0" err="1"/>
              <a:t>CargoSmart</a:t>
            </a:r>
            <a:r>
              <a:rPr lang="fr-CH" dirty="0"/>
              <a:t> = chaine d’approvisionnement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IBM Food Trust = chaine d’approvisionnement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6C040-E2E3-423E-B758-4FD1C5B0CE39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6284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6C040-E2E3-423E-B758-4FD1C5B0CE39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1297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6C040-E2E3-423E-B758-4FD1C5B0CE39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8945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6C040-E2E3-423E-B758-4FD1C5B0CE39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872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880B-9534-4B30-8CF2-43206CD95C14}" type="datetime1">
              <a:rPr lang="fr-CH" smtClean="0"/>
              <a:t>01.09.2023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EPT Sion - yann.fontannaz@edu.vs.ch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2CE-980A-48E7-A0B2-D39E3A09664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409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E994-D334-4256-8389-A72DCEAA1353}" type="datetime1">
              <a:rPr lang="fr-CH" smtClean="0"/>
              <a:t>01.09.2023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EPT Sion - yann.fontannaz@edu.vs.ch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2CE-980A-48E7-A0B2-D39E3A09664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167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358A-3D07-4AB3-97AD-987EABCFE85E}" type="datetime1">
              <a:rPr lang="fr-CH" smtClean="0"/>
              <a:t>01.09.2023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EPT Sion - yann.fontannaz@edu.vs.ch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2CE-980A-48E7-A0B2-D39E3A09664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842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B7AB-14C8-42BC-A357-03B424A19F91}" type="datetime1">
              <a:rPr lang="fr-CH" smtClean="0"/>
              <a:t>01.09.2023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EPT Sion - yann.fontannaz@edu.vs.ch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2CE-980A-48E7-A0B2-D39E3A09664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045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6370-2CC3-4BD9-93FB-CBCB0C77D8E9}" type="datetime1">
              <a:rPr lang="fr-CH" smtClean="0"/>
              <a:t>01.09.2023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EPT Sion - yann.fontannaz@edu.vs.ch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2CE-980A-48E7-A0B2-D39E3A09664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01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3AA9-93E9-4E66-94F4-5527BB3D5A24}" type="datetime1">
              <a:rPr lang="fr-CH" smtClean="0"/>
              <a:t>01.09.2023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EPT Sion - yann.fontannaz@edu.vs.ch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2CE-980A-48E7-A0B2-D39E3A09664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60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2D13-7325-4D18-8F82-73C487A01CB6}" type="datetime1">
              <a:rPr lang="fr-CH" smtClean="0"/>
              <a:t>01.09.2023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EPT Sion - yann.fontannaz@edu.vs.ch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2CE-980A-48E7-A0B2-D39E3A09664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529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DC98-54C9-4116-BF2D-FB7B8A50FBB2}" type="datetime1">
              <a:rPr lang="fr-CH" smtClean="0"/>
              <a:t>01.09.2023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EPT Sion - yann.fontannaz@edu.vs.ch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2CE-980A-48E7-A0B2-D39E3A09664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944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CE4C-AAA1-4688-A28A-0847365E14BE}" type="datetime1">
              <a:rPr lang="fr-CH" smtClean="0"/>
              <a:t>01.09.2023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EPT Sion - yann.fontannaz@edu.vs.ch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2CE-980A-48E7-A0B2-D39E3A09664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715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6249-5A2D-4519-910A-D1DD34F234C4}" type="datetime1">
              <a:rPr lang="fr-CH" smtClean="0"/>
              <a:t>01.09.2023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EPT Sion - yann.fontannaz@edu.vs.ch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2CE-980A-48E7-A0B2-D39E3A09664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886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F02D-49B2-4645-985E-ADB2120EDA3C}" type="datetime1">
              <a:rPr lang="fr-CH" smtClean="0"/>
              <a:t>01.09.2023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EPT Sion - yann.fontannaz@edu.vs.ch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2CE-980A-48E7-A0B2-D39E3A09664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730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90F2-2713-496F-A9EB-023C18AF0E84}" type="datetime1">
              <a:rPr lang="fr-CH" smtClean="0"/>
              <a:t>01.09.2023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dirty="0"/>
              <a:t>EPT Sion - yann.fontannaz@edu.vs.ch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792CE-980A-48E7-A0B2-D39E3A09664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557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../P_Practice/c_Inf-M107_P_0003_typesBlockchain.doc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" y="1122363"/>
            <a:ext cx="11958918" cy="2387600"/>
          </a:xfrm>
        </p:spPr>
        <p:txBody>
          <a:bodyPr>
            <a:normAutofit fontScale="90000"/>
          </a:bodyPr>
          <a:lstStyle/>
          <a:p>
            <a:br>
              <a:rPr lang="fr-CH" dirty="0"/>
            </a:br>
            <a:br>
              <a:rPr lang="fr-CH" dirty="0"/>
            </a:br>
            <a:br>
              <a:rPr lang="fr-CH" dirty="0"/>
            </a:br>
            <a:r>
              <a:rPr lang="fr-CH" sz="8000" dirty="0"/>
              <a:t>ICH 107</a:t>
            </a:r>
            <a:br>
              <a:rPr lang="fr-CH" sz="8000" dirty="0"/>
            </a:br>
            <a:r>
              <a:rPr lang="fr-FR" sz="4400" b="1" dirty="0"/>
              <a:t>Mettre en œuvre des solutions ICT </a:t>
            </a:r>
            <a:br>
              <a:rPr lang="fr-FR" sz="4400" b="1" dirty="0"/>
            </a:br>
            <a:r>
              <a:rPr lang="fr-FR" sz="4400" b="1" dirty="0"/>
              <a:t>avec la technologie blockchain</a:t>
            </a:r>
            <a:endParaRPr lang="fr-CH" sz="44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CH" dirty="0"/>
          </a:p>
          <a:p>
            <a:pPr algn="l"/>
            <a:r>
              <a:rPr lang="fr-CH" dirty="0"/>
              <a:t>Ecole Professionnelle Technique et des Métiers</a:t>
            </a:r>
          </a:p>
          <a:p>
            <a:pPr algn="l"/>
            <a:r>
              <a:rPr lang="fr-CH" dirty="0"/>
              <a:t>Yann Fontannaz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602269" y="6460576"/>
            <a:ext cx="1589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dirty="0"/>
              <a:t>Version 23.08.2023</a:t>
            </a:r>
          </a:p>
        </p:txBody>
      </p:sp>
      <p:pic>
        <p:nvPicPr>
          <p:cNvPr id="5" name="Image 4" descr="eptm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" y="210416"/>
            <a:ext cx="1990725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53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9715" y="6492875"/>
            <a:ext cx="345232" cy="365125"/>
          </a:xfrm>
        </p:spPr>
        <p:txBody>
          <a:bodyPr/>
          <a:lstStyle/>
          <a:p>
            <a:fld id="{C2B792CE-980A-48E7-A0B2-D39E3A09664F}" type="slidenum">
              <a:rPr lang="fr-CH" smtClean="0">
                <a:solidFill>
                  <a:schemeClr val="tx1"/>
                </a:solidFill>
              </a:rPr>
              <a:pPr/>
              <a:t>2</a:t>
            </a:fld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230016" y="6492874"/>
            <a:ext cx="9961984" cy="365125"/>
          </a:xfrm>
        </p:spPr>
        <p:txBody>
          <a:bodyPr/>
          <a:lstStyle/>
          <a:p>
            <a:pPr algn="r"/>
            <a:r>
              <a:rPr lang="fr-CH" dirty="0">
                <a:solidFill>
                  <a:schemeClr val="tx1"/>
                </a:solidFill>
              </a:rPr>
              <a:t>Ecole Professionnelle Technique et des Métiers – ICH-107 – yann.fontannaz@edu.vs.ch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0"/>
            <a:ext cx="770832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H" sz="3600" dirty="0"/>
              <a:t>Types de blockchain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038491" y="1010078"/>
            <a:ext cx="163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Public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AFC385-E326-4D5E-BC9F-F06B53EB598C}"/>
              </a:ext>
            </a:extLst>
          </p:cNvPr>
          <p:cNvSpPr txBox="1"/>
          <p:nvPr/>
        </p:nvSpPr>
        <p:spPr>
          <a:xfrm>
            <a:off x="5524713" y="1009430"/>
            <a:ext cx="253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Privé (managé)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53B26F1-41E8-4A86-BA6A-A5EB86C311CA}"/>
              </a:ext>
            </a:extLst>
          </p:cNvPr>
          <p:cNvSpPr txBox="1"/>
          <p:nvPr/>
        </p:nvSpPr>
        <p:spPr>
          <a:xfrm>
            <a:off x="1588610" y="3685086"/>
            <a:ext cx="453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Consortium (fédéré)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CC45E6-DAC8-4D8B-94ED-AEA8BA2F04C6}"/>
              </a:ext>
            </a:extLst>
          </p:cNvPr>
          <p:cNvSpPr txBox="1"/>
          <p:nvPr/>
        </p:nvSpPr>
        <p:spPr>
          <a:xfrm>
            <a:off x="5944905" y="3682287"/>
            <a:ext cx="163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Hybride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9C783EE-6B4A-4BDF-BB12-68E40F05B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238" y="1551429"/>
            <a:ext cx="1849549" cy="1772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CB83EA0-FF3E-4E4C-AD44-4E28F58A5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2884" y="1554853"/>
            <a:ext cx="1924796" cy="1772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0BF9156-04C2-4723-A10E-A49AB36C9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7238" y="4223095"/>
            <a:ext cx="1849549" cy="1816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FB1D752-0C71-4B9A-BC03-D2DC77A49A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2884" y="4223095"/>
            <a:ext cx="1866754" cy="1816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8A7E740-A913-4030-8142-F600C9C1A87D}"/>
              </a:ext>
            </a:extLst>
          </p:cNvPr>
          <p:cNvSpPr txBox="1"/>
          <p:nvPr/>
        </p:nvSpPr>
        <p:spPr>
          <a:xfrm>
            <a:off x="425937" y="1518651"/>
            <a:ext cx="2067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Réseau ouvert</a:t>
            </a:r>
          </a:p>
          <a:p>
            <a:r>
              <a:rPr lang="fr-FR" dirty="0"/>
              <a:t>Accès libre</a:t>
            </a:r>
          </a:p>
          <a:p>
            <a:r>
              <a:rPr lang="fr-FR" dirty="0"/>
              <a:t>Registre partagé</a:t>
            </a:r>
          </a:p>
          <a:p>
            <a:r>
              <a:rPr lang="fr-FR" dirty="0"/>
              <a:t>Transparent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07243FB-4627-4486-9517-A4CF34868B11}"/>
              </a:ext>
            </a:extLst>
          </p:cNvPr>
          <p:cNvSpPr txBox="1"/>
          <p:nvPr/>
        </p:nvSpPr>
        <p:spPr>
          <a:xfrm>
            <a:off x="425936" y="4157767"/>
            <a:ext cx="2067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Organisation</a:t>
            </a:r>
          </a:p>
          <a:p>
            <a:r>
              <a:rPr lang="fr-FR" dirty="0"/>
              <a:t>Groupes d’accès</a:t>
            </a:r>
          </a:p>
          <a:p>
            <a:r>
              <a:rPr lang="fr-FR" dirty="0"/>
              <a:t>Registres partagés</a:t>
            </a:r>
          </a:p>
          <a:p>
            <a:r>
              <a:rPr lang="fr-FR" dirty="0"/>
              <a:t>Transparent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D995672-D7C8-4930-A57F-801905935C19}"/>
              </a:ext>
            </a:extLst>
          </p:cNvPr>
          <p:cNvSpPr txBox="1"/>
          <p:nvPr/>
        </p:nvSpPr>
        <p:spPr>
          <a:xfrm>
            <a:off x="8101979" y="1507312"/>
            <a:ext cx="2067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Réseau fermé</a:t>
            </a:r>
          </a:p>
          <a:p>
            <a:pPr algn="r"/>
            <a:r>
              <a:rPr lang="fr-FR" dirty="0"/>
              <a:t>Autorité DLT</a:t>
            </a:r>
          </a:p>
          <a:p>
            <a:pPr algn="r"/>
            <a:r>
              <a:rPr lang="fr-FR" dirty="0"/>
              <a:t>Registre partagé</a:t>
            </a:r>
          </a:p>
          <a:p>
            <a:pPr algn="r"/>
            <a:r>
              <a:rPr lang="fr-FR" dirty="0"/>
              <a:t>Transparent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A6864DA-26AE-454C-8600-957DC158A0D7}"/>
              </a:ext>
            </a:extLst>
          </p:cNvPr>
          <p:cNvSpPr txBox="1"/>
          <p:nvPr/>
        </p:nvSpPr>
        <p:spPr>
          <a:xfrm>
            <a:off x="8101978" y="4150359"/>
            <a:ext cx="20677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Organisation</a:t>
            </a:r>
          </a:p>
          <a:p>
            <a:pPr algn="r"/>
            <a:r>
              <a:rPr lang="fr-FR" dirty="0"/>
              <a:t>Accès mixte</a:t>
            </a:r>
          </a:p>
          <a:p>
            <a:pPr algn="r"/>
            <a:r>
              <a:rPr lang="fr-FR" dirty="0"/>
              <a:t>Restrictions d’accès</a:t>
            </a:r>
          </a:p>
          <a:p>
            <a:pPr algn="r"/>
            <a:r>
              <a:rPr lang="fr-FR" dirty="0"/>
              <a:t>Registres mixtes</a:t>
            </a:r>
          </a:p>
          <a:p>
            <a:pPr algn="r"/>
            <a:r>
              <a:rPr lang="fr-FR" dirty="0"/>
              <a:t>Semi-transparent</a:t>
            </a:r>
          </a:p>
        </p:txBody>
      </p:sp>
    </p:spTree>
    <p:extLst>
      <p:ext uri="{BB962C8B-B14F-4D97-AF65-F5344CB8AC3E}">
        <p14:creationId xmlns:p14="http://schemas.microsoft.com/office/powerpoint/2010/main" val="155941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9715" y="6492875"/>
            <a:ext cx="345232" cy="365125"/>
          </a:xfrm>
        </p:spPr>
        <p:txBody>
          <a:bodyPr/>
          <a:lstStyle/>
          <a:p>
            <a:fld id="{C2B792CE-980A-48E7-A0B2-D39E3A09664F}" type="slidenum">
              <a:rPr lang="fr-CH" smtClean="0">
                <a:solidFill>
                  <a:schemeClr val="tx1"/>
                </a:solidFill>
              </a:rPr>
              <a:pPr/>
              <a:t>3</a:t>
            </a:fld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230016" y="6492874"/>
            <a:ext cx="9961984" cy="365125"/>
          </a:xfrm>
        </p:spPr>
        <p:txBody>
          <a:bodyPr/>
          <a:lstStyle/>
          <a:p>
            <a:pPr algn="r"/>
            <a:r>
              <a:rPr lang="fr-CH" dirty="0">
                <a:solidFill>
                  <a:schemeClr val="tx1"/>
                </a:solidFill>
              </a:rPr>
              <a:t>Ecole Professionnelle Technique et des Métiers – ICH-107 – yann.fontannaz@edu.vs.ch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0"/>
            <a:ext cx="770832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H" sz="3600" dirty="0"/>
              <a:t>Types de blockchain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038491" y="1010078"/>
            <a:ext cx="163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Public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AFC385-E326-4D5E-BC9F-F06B53EB598C}"/>
              </a:ext>
            </a:extLst>
          </p:cNvPr>
          <p:cNvSpPr txBox="1"/>
          <p:nvPr/>
        </p:nvSpPr>
        <p:spPr>
          <a:xfrm>
            <a:off x="5524713" y="1009430"/>
            <a:ext cx="253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Privé (managé)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53B26F1-41E8-4A86-BA6A-A5EB86C311CA}"/>
              </a:ext>
            </a:extLst>
          </p:cNvPr>
          <p:cNvSpPr txBox="1"/>
          <p:nvPr/>
        </p:nvSpPr>
        <p:spPr>
          <a:xfrm>
            <a:off x="1588608" y="3660627"/>
            <a:ext cx="453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Consortium (fédéré)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CC45E6-DAC8-4D8B-94ED-AEA8BA2F04C6}"/>
              </a:ext>
            </a:extLst>
          </p:cNvPr>
          <p:cNvSpPr txBox="1"/>
          <p:nvPr/>
        </p:nvSpPr>
        <p:spPr>
          <a:xfrm>
            <a:off x="5978255" y="3660627"/>
            <a:ext cx="163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Hybride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8A7E740-A913-4030-8142-F600C9C1A87D}"/>
              </a:ext>
            </a:extLst>
          </p:cNvPr>
          <p:cNvSpPr txBox="1"/>
          <p:nvPr/>
        </p:nvSpPr>
        <p:spPr>
          <a:xfrm>
            <a:off x="2350869" y="1471095"/>
            <a:ext cx="2612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adhésion spontanée +</a:t>
            </a:r>
          </a:p>
          <a:p>
            <a:pPr algn="r"/>
            <a:r>
              <a:rPr lang="fr-FR" dirty="0"/>
              <a:t>pas de matériel requis +</a:t>
            </a:r>
          </a:p>
          <a:p>
            <a:pPr algn="r"/>
            <a:r>
              <a:rPr lang="fr-FR" dirty="0"/>
              <a:t>confiance au réseau +</a:t>
            </a:r>
          </a:p>
          <a:p>
            <a:pPr algn="r"/>
            <a:r>
              <a:rPr lang="fr-FR" dirty="0"/>
              <a:t>participants anonymes +</a:t>
            </a:r>
          </a:p>
          <a:p>
            <a:pPr algn="r"/>
            <a:r>
              <a:rPr lang="fr-FR" dirty="0"/>
              <a:t>vitesse de transaction -</a:t>
            </a:r>
          </a:p>
          <a:p>
            <a:pPr algn="r"/>
            <a:r>
              <a:rPr lang="fr-FR" dirty="0"/>
              <a:t>évolutivité -</a:t>
            </a:r>
          </a:p>
          <a:p>
            <a:pPr algn="r"/>
            <a:r>
              <a:rPr lang="fr-FR" dirty="0"/>
              <a:t>énergie consommée -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07243FB-4627-4486-9517-A4CF34868B11}"/>
              </a:ext>
            </a:extLst>
          </p:cNvPr>
          <p:cNvSpPr txBox="1"/>
          <p:nvPr/>
        </p:nvSpPr>
        <p:spPr>
          <a:xfrm>
            <a:off x="276447" y="4199832"/>
            <a:ext cx="46873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flexibilité des développements et vitesse +</a:t>
            </a:r>
          </a:p>
          <a:p>
            <a:pPr algn="r"/>
            <a:r>
              <a:rPr lang="fr-FR" dirty="0"/>
              <a:t>contrôles d’accès (</a:t>
            </a:r>
            <a:r>
              <a:rPr lang="fr-FR" dirty="0" err="1"/>
              <a:t>privacy</a:t>
            </a:r>
            <a:r>
              <a:rPr lang="fr-FR" dirty="0"/>
              <a:t>) + </a:t>
            </a:r>
          </a:p>
          <a:p>
            <a:pPr algn="r"/>
            <a:r>
              <a:rPr lang="fr-FR" dirty="0"/>
              <a:t>évolutivité +</a:t>
            </a:r>
          </a:p>
          <a:p>
            <a:pPr algn="r"/>
            <a:r>
              <a:rPr lang="fr-FR" dirty="0"/>
              <a:t>partage des nœuds = partage des failles -</a:t>
            </a:r>
          </a:p>
          <a:p>
            <a:pPr algn="r"/>
            <a:r>
              <a:rPr lang="fr-FR" dirty="0"/>
              <a:t>matériel et coûts de mise en place - 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D995672-D7C8-4930-A57F-801905935C19}"/>
              </a:ext>
            </a:extLst>
          </p:cNvPr>
          <p:cNvSpPr txBox="1"/>
          <p:nvPr/>
        </p:nvSpPr>
        <p:spPr>
          <a:xfrm>
            <a:off x="5318638" y="1467491"/>
            <a:ext cx="5488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 adhésion contrôlée - autorité centrale</a:t>
            </a:r>
          </a:p>
          <a:p>
            <a:r>
              <a:rPr lang="fr-FR" dirty="0"/>
              <a:t>+ moins de personnes qui valident =&gt; vitesse transaction</a:t>
            </a:r>
          </a:p>
          <a:p>
            <a:r>
              <a:rPr lang="fr-FR" dirty="0"/>
              <a:t>+ évolutivité (</a:t>
            </a:r>
            <a:r>
              <a:rPr lang="fr-FR" dirty="0" err="1"/>
              <a:t>scalability</a:t>
            </a:r>
            <a:r>
              <a:rPr lang="fr-FR" dirty="0"/>
              <a:t>)</a:t>
            </a:r>
          </a:p>
          <a:p>
            <a:r>
              <a:rPr lang="fr-FR" dirty="0"/>
              <a:t>- confiance/fiabilité via décision de l’écosystème, fraude</a:t>
            </a:r>
          </a:p>
          <a:p>
            <a:r>
              <a:rPr lang="fr-FR" dirty="0"/>
              <a:t>- transparence moindre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A6864DA-26AE-454C-8600-957DC158A0D7}"/>
              </a:ext>
            </a:extLst>
          </p:cNvPr>
          <p:cNvSpPr txBox="1"/>
          <p:nvPr/>
        </p:nvSpPr>
        <p:spPr>
          <a:xfrm>
            <a:off x="5318637" y="4194386"/>
            <a:ext cx="6596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 flexibilité dans l’application des consensus</a:t>
            </a:r>
          </a:p>
          <a:p>
            <a:r>
              <a:rPr lang="fr-FR" dirty="0"/>
              <a:t>+ mise à l’échelle (architecture)</a:t>
            </a:r>
          </a:p>
          <a:p>
            <a:r>
              <a:rPr lang="fr-FR" dirty="0"/>
              <a:t>+ sécurité</a:t>
            </a:r>
          </a:p>
          <a:p>
            <a:r>
              <a:rPr lang="fr-FR" dirty="0"/>
              <a:t>+ coûts de transaction =&gt; validation partielle</a:t>
            </a:r>
          </a:p>
          <a:p>
            <a:r>
              <a:rPr lang="fr-FR" dirty="0"/>
              <a:t>- évolutivité de l’autorité centrale, registre distribué (maintenance)</a:t>
            </a:r>
          </a:p>
          <a:p>
            <a:r>
              <a:rPr lang="fr-FR" dirty="0"/>
              <a:t>- transparence</a:t>
            </a:r>
          </a:p>
        </p:txBody>
      </p:sp>
    </p:spTree>
    <p:extLst>
      <p:ext uri="{BB962C8B-B14F-4D97-AF65-F5344CB8AC3E}">
        <p14:creationId xmlns:p14="http://schemas.microsoft.com/office/powerpoint/2010/main" val="238608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9715" y="6492875"/>
            <a:ext cx="345232" cy="365125"/>
          </a:xfrm>
        </p:spPr>
        <p:txBody>
          <a:bodyPr/>
          <a:lstStyle/>
          <a:p>
            <a:fld id="{C2B792CE-980A-48E7-A0B2-D39E3A09664F}" type="slidenum">
              <a:rPr lang="fr-CH" smtClean="0">
                <a:solidFill>
                  <a:schemeClr val="tx1"/>
                </a:solidFill>
              </a:rPr>
              <a:pPr/>
              <a:t>4</a:t>
            </a:fld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230016" y="6492874"/>
            <a:ext cx="9961984" cy="365125"/>
          </a:xfrm>
        </p:spPr>
        <p:txBody>
          <a:bodyPr/>
          <a:lstStyle/>
          <a:p>
            <a:pPr algn="r"/>
            <a:r>
              <a:rPr lang="fr-CH" dirty="0">
                <a:solidFill>
                  <a:schemeClr val="tx1"/>
                </a:solidFill>
              </a:rPr>
              <a:t>Ecole Professionnelle Technique et des Métiers – ICH-107 – yann.fontannaz@edu.vs.ch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0"/>
            <a:ext cx="770832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H" sz="3600" dirty="0"/>
              <a:t>Types de blockchain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038491" y="1010078"/>
            <a:ext cx="163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Public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AFC385-E326-4D5E-BC9F-F06B53EB598C}"/>
              </a:ext>
            </a:extLst>
          </p:cNvPr>
          <p:cNvSpPr txBox="1"/>
          <p:nvPr/>
        </p:nvSpPr>
        <p:spPr>
          <a:xfrm>
            <a:off x="5524713" y="1009430"/>
            <a:ext cx="253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Privé (managé)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53B26F1-41E8-4A86-BA6A-A5EB86C311CA}"/>
              </a:ext>
            </a:extLst>
          </p:cNvPr>
          <p:cNvSpPr txBox="1"/>
          <p:nvPr/>
        </p:nvSpPr>
        <p:spPr>
          <a:xfrm>
            <a:off x="1588610" y="3685086"/>
            <a:ext cx="453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Consortium (fédéré)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CC45E6-DAC8-4D8B-94ED-AEA8BA2F04C6}"/>
              </a:ext>
            </a:extLst>
          </p:cNvPr>
          <p:cNvSpPr txBox="1"/>
          <p:nvPr/>
        </p:nvSpPr>
        <p:spPr>
          <a:xfrm>
            <a:off x="5944905" y="3682287"/>
            <a:ext cx="163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Hybride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5B5E4A3-F574-4908-B336-A7D871235903}"/>
              </a:ext>
            </a:extLst>
          </p:cNvPr>
          <p:cNvSpPr txBox="1"/>
          <p:nvPr/>
        </p:nvSpPr>
        <p:spPr>
          <a:xfrm>
            <a:off x="1864661" y="2182491"/>
            <a:ext cx="3978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Cryptomonnaies</a:t>
            </a:r>
          </a:p>
          <a:p>
            <a:pPr algn="ctr"/>
            <a:r>
              <a:rPr lang="fr-FR" sz="2000" dirty="0"/>
              <a:t>Validation documents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769E730-4756-4E57-80F4-D1DBE58A3654}"/>
              </a:ext>
            </a:extLst>
          </p:cNvPr>
          <p:cNvSpPr txBox="1"/>
          <p:nvPr/>
        </p:nvSpPr>
        <p:spPr>
          <a:xfrm>
            <a:off x="5524713" y="2182491"/>
            <a:ext cx="2538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/>
              <a:t>Ripple</a:t>
            </a:r>
            <a:endParaRPr lang="fr-FR" sz="2000" dirty="0"/>
          </a:p>
          <a:p>
            <a:pPr algn="ctr"/>
            <a:r>
              <a:rPr lang="fr-FR" sz="2000" dirty="0" err="1"/>
              <a:t>Hyperledger</a:t>
            </a:r>
            <a:endParaRPr lang="fr-FR" sz="20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2505DBA-0404-418B-AB59-8BF2BCABD9D5}"/>
              </a:ext>
            </a:extLst>
          </p:cNvPr>
          <p:cNvSpPr txBox="1"/>
          <p:nvPr/>
        </p:nvSpPr>
        <p:spPr>
          <a:xfrm>
            <a:off x="1864661" y="4524321"/>
            <a:ext cx="39789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/>
              <a:t>CargoSmart</a:t>
            </a:r>
            <a:endParaRPr lang="fr-FR" sz="2000" dirty="0"/>
          </a:p>
          <a:p>
            <a:pPr algn="ctr"/>
            <a:r>
              <a:rPr lang="fr-FR" sz="2000" dirty="0"/>
              <a:t>Dossier médicaux</a:t>
            </a:r>
          </a:p>
          <a:p>
            <a:pPr algn="ctr"/>
            <a:r>
              <a:rPr lang="fr-FR" sz="2000" dirty="0"/>
              <a:t>Immobilier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9A977E3-F2B7-40F2-BD79-F95D2CECC816}"/>
              </a:ext>
            </a:extLst>
          </p:cNvPr>
          <p:cNvSpPr txBox="1"/>
          <p:nvPr/>
        </p:nvSpPr>
        <p:spPr>
          <a:xfrm>
            <a:off x="4771075" y="4491571"/>
            <a:ext cx="3978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IBM Food Trust</a:t>
            </a:r>
          </a:p>
          <a:p>
            <a:pPr algn="ctr"/>
            <a:r>
              <a:rPr lang="fr-FR" sz="2000" dirty="0"/>
              <a:t>Banques</a:t>
            </a:r>
          </a:p>
        </p:txBody>
      </p:sp>
    </p:spTree>
    <p:extLst>
      <p:ext uri="{BB962C8B-B14F-4D97-AF65-F5344CB8AC3E}">
        <p14:creationId xmlns:p14="http://schemas.microsoft.com/office/powerpoint/2010/main" val="327518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9715" y="6492875"/>
            <a:ext cx="345232" cy="365125"/>
          </a:xfrm>
        </p:spPr>
        <p:txBody>
          <a:bodyPr/>
          <a:lstStyle/>
          <a:p>
            <a:fld id="{C2B792CE-980A-48E7-A0B2-D39E3A09664F}" type="slidenum">
              <a:rPr lang="fr-CH" smtClean="0">
                <a:solidFill>
                  <a:schemeClr val="tx1"/>
                </a:solidFill>
              </a:rPr>
              <a:pPr/>
              <a:t>5</a:t>
            </a:fld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230016" y="6492874"/>
            <a:ext cx="9961984" cy="365125"/>
          </a:xfrm>
        </p:spPr>
        <p:txBody>
          <a:bodyPr/>
          <a:lstStyle/>
          <a:p>
            <a:pPr algn="r"/>
            <a:r>
              <a:rPr lang="fr-CH" dirty="0">
                <a:solidFill>
                  <a:schemeClr val="tx1"/>
                </a:solidFill>
              </a:rPr>
              <a:t>Ecole Professionnelle Technique et des Métiers – ICH-107 – yann.fontannaz@edu.vs.ch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0"/>
            <a:ext cx="770832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H" sz="3600" dirty="0"/>
              <a:t>Types de blockchain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7F25841-64C8-455E-A275-78E549526560}"/>
              </a:ext>
            </a:extLst>
          </p:cNvPr>
          <p:cNvSpPr txBox="1"/>
          <p:nvPr/>
        </p:nvSpPr>
        <p:spPr>
          <a:xfrm>
            <a:off x="1197448" y="3077597"/>
            <a:ext cx="2575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Public</a:t>
            </a:r>
          </a:p>
          <a:p>
            <a:pPr algn="ctr"/>
            <a:r>
              <a:rPr lang="fr-FR" sz="1600" dirty="0"/>
              <a:t>Pas d’autorité centrale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A0ACEE8-B139-46F2-919F-7A5ACAA51E73}"/>
              </a:ext>
            </a:extLst>
          </p:cNvPr>
          <p:cNvSpPr txBox="1"/>
          <p:nvPr/>
        </p:nvSpPr>
        <p:spPr>
          <a:xfrm>
            <a:off x="4296678" y="3077597"/>
            <a:ext cx="24585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Hybride</a:t>
            </a:r>
          </a:p>
          <a:p>
            <a:pPr algn="ctr"/>
            <a:r>
              <a:rPr lang="fr-FR" sz="1600" dirty="0"/>
              <a:t>Contrôlé par un processus sans permission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6B46837-9329-4A81-BA5D-667B672A7817}"/>
              </a:ext>
            </a:extLst>
          </p:cNvPr>
          <p:cNvSpPr txBox="1"/>
          <p:nvPr/>
        </p:nvSpPr>
        <p:spPr>
          <a:xfrm>
            <a:off x="6782404" y="2369711"/>
            <a:ext cx="2458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Privé</a:t>
            </a:r>
          </a:p>
          <a:p>
            <a:pPr algn="ctr"/>
            <a:r>
              <a:rPr lang="fr-FR" sz="1600" dirty="0"/>
              <a:t>Contrôlé par une autorité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63043A5-0FA7-44BE-9538-CAEAE25080A5}"/>
              </a:ext>
            </a:extLst>
          </p:cNvPr>
          <p:cNvSpPr txBox="1"/>
          <p:nvPr/>
        </p:nvSpPr>
        <p:spPr>
          <a:xfrm>
            <a:off x="6782404" y="4031704"/>
            <a:ext cx="2458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Consortium</a:t>
            </a:r>
          </a:p>
          <a:p>
            <a:pPr algn="ctr"/>
            <a:r>
              <a:rPr lang="fr-FR" sz="1600" dirty="0"/>
              <a:t>Contrôlé par groupe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2F482E8-807C-48B1-9CD1-2196ADC9F862}"/>
              </a:ext>
            </a:extLst>
          </p:cNvPr>
          <p:cNvSpPr txBox="1"/>
          <p:nvPr/>
        </p:nvSpPr>
        <p:spPr>
          <a:xfrm>
            <a:off x="2616532" y="1114027"/>
            <a:ext cx="2575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Sans autorisation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50229F1-2E38-45D7-936F-96CE359B9714}"/>
              </a:ext>
            </a:extLst>
          </p:cNvPr>
          <p:cNvSpPr txBox="1"/>
          <p:nvPr/>
        </p:nvSpPr>
        <p:spPr>
          <a:xfrm>
            <a:off x="5966388" y="1116836"/>
            <a:ext cx="2575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Autorisations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849628F-79FA-4609-8616-FF060D9B7FBE}"/>
              </a:ext>
            </a:extLst>
          </p:cNvPr>
          <p:cNvSpPr/>
          <p:nvPr/>
        </p:nvSpPr>
        <p:spPr>
          <a:xfrm>
            <a:off x="4323863" y="1674920"/>
            <a:ext cx="5701873" cy="4221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ADE61243-D2F0-406A-B085-58DCFD1849CD}"/>
              </a:ext>
            </a:extLst>
          </p:cNvPr>
          <p:cNvSpPr/>
          <p:nvPr/>
        </p:nvSpPr>
        <p:spPr>
          <a:xfrm>
            <a:off x="1053346" y="1717340"/>
            <a:ext cx="5701873" cy="4221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786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9715" y="6492875"/>
            <a:ext cx="345232" cy="365125"/>
          </a:xfrm>
        </p:spPr>
        <p:txBody>
          <a:bodyPr/>
          <a:lstStyle/>
          <a:p>
            <a:fld id="{C2B792CE-980A-48E7-A0B2-D39E3A09664F}" type="slidenum">
              <a:rPr lang="fr-CH" smtClean="0">
                <a:solidFill>
                  <a:schemeClr val="tx1"/>
                </a:solidFill>
              </a:rPr>
              <a:pPr/>
              <a:t>6</a:t>
            </a:fld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230016" y="6492874"/>
            <a:ext cx="9961984" cy="365125"/>
          </a:xfrm>
        </p:spPr>
        <p:txBody>
          <a:bodyPr/>
          <a:lstStyle/>
          <a:p>
            <a:pPr algn="r"/>
            <a:r>
              <a:rPr lang="fr-CH" dirty="0">
                <a:solidFill>
                  <a:schemeClr val="tx1"/>
                </a:solidFill>
              </a:rPr>
              <a:t>Ecole Professionnelle Technique et des Métiers – ICH-107 – yann.fontannaz@edu.vs.ch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0"/>
            <a:ext cx="770832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H" sz="3600" dirty="0"/>
              <a:t>Exercice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230016" y="2572237"/>
            <a:ext cx="4231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c_Inf-M107_P_0003_typesBlockchain.docx</a:t>
            </a:r>
          </a:p>
        </p:txBody>
      </p:sp>
      <p:pic>
        <p:nvPicPr>
          <p:cNvPr id="3" name="Image 2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2" y="1944205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2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fr-CH" dirty="0"/>
          </a:p>
          <a:p>
            <a:pPr algn="l"/>
            <a:r>
              <a:rPr lang="fr-CH" dirty="0"/>
              <a:t>Ecole Professionnelle Technique et des Métiers</a:t>
            </a:r>
          </a:p>
          <a:p>
            <a:pPr algn="l"/>
            <a:r>
              <a:rPr lang="fr-CH" dirty="0"/>
              <a:t>Yann </a:t>
            </a:r>
            <a:r>
              <a:rPr lang="fr-CH" dirty="0" err="1"/>
              <a:t>Fontannaz</a:t>
            </a:r>
            <a:endParaRPr lang="fr-CH" dirty="0"/>
          </a:p>
          <a:p>
            <a:pPr algn="l"/>
            <a:r>
              <a:rPr lang="fr-CH" dirty="0"/>
              <a:t>yann.fontannaz@edu.vs.ch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329747A-58ED-4808-A8FD-40874BB92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66456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441</Words>
  <Application>Microsoft Office PowerPoint</Application>
  <PresentationFormat>Grand écran</PresentationFormat>
  <Paragraphs>111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   ICH 107 Mettre en œuvre des solutions ICT  avec la technologie blockchain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ICH 141 Installer des systèmes de bases de données</dc:title>
  <dc:creator>Yann Fontannaz</dc:creator>
  <cp:lastModifiedBy>Student</cp:lastModifiedBy>
  <cp:revision>202</cp:revision>
  <dcterms:created xsi:type="dcterms:W3CDTF">2015-11-02T19:08:42Z</dcterms:created>
  <dcterms:modified xsi:type="dcterms:W3CDTF">2023-09-01T11:23:12Z</dcterms:modified>
</cp:coreProperties>
</file>