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0" r:id="rId9"/>
    <p:sldId id="261" r:id="rId10"/>
    <p:sldId id="2146847059" r:id="rId11"/>
    <p:sldId id="266" r:id="rId12"/>
    <p:sldId id="2146847060" r:id="rId13"/>
    <p:sldId id="267" r:id="rId14"/>
    <p:sldId id="2146847062" r:id="rId15"/>
    <p:sldId id="268" r:id="rId16"/>
    <p:sldId id="2146847061"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100" d="100"/>
          <a:sy n="100" d="100"/>
        </p:scale>
        <p:origin x="984"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98044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Student performance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2948" y="4192463"/>
            <a:ext cx="9285690"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Shivam Chauhan</a:t>
            </a:r>
          </a:p>
          <a:p>
            <a:r>
              <a:rPr lang="en-US" sz="2000" b="1" dirty="0">
                <a:solidFill>
                  <a:schemeClr val="accent1">
                    <a:lumMod val="75000"/>
                  </a:schemeClr>
                </a:solidFill>
                <a:latin typeface="Arial"/>
                <a:cs typeface="Arial"/>
              </a:rPr>
              <a:t>		Chandigarh Group of College Jhanjeri , Chandigarh.</a:t>
            </a:r>
          </a:p>
          <a:p>
            <a:r>
              <a:rPr lang="en-US" sz="2000" b="1" dirty="0">
                <a:solidFill>
                  <a:schemeClr val="accent1">
                    <a:lumMod val="75000"/>
                  </a:schemeClr>
                </a:solidFill>
                <a:latin typeface="Arial"/>
                <a:cs typeface="Arial"/>
              </a:rPr>
              <a:t>		Computer Science in Artificial Intelligence &amp; Machine - 		Learning.</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05023" y="1434517"/>
            <a:ext cx="11029615" cy="5352177"/>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results of the program are derived from the performance of various machine learning models used to predict student performance based on the provided dataset. Here are the detailed results for each model:</a:t>
            </a:r>
          </a:p>
          <a:p>
            <a:pPr>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Decision Tree Classifier:</a:t>
            </a:r>
            <a:endParaRPr lang="en-US" dirty="0">
              <a:latin typeface="Times New Roman" panose="02020603050405020304" pitchFamily="18" charset="0"/>
              <a:cs typeface="Times New Roman" panose="02020603050405020304" pitchFamily="18" charset="0"/>
            </a:endParaRP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85.0%</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84.9%</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85.3%</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85.1%</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Mean Absolute Percentage Error (MAPE):</a:t>
            </a:r>
            <a:r>
              <a:rPr lang="en-US" dirty="0">
                <a:latin typeface="Times New Roman" panose="02020603050405020304" pitchFamily="18" charset="0"/>
                <a:cs typeface="Times New Roman" panose="02020603050405020304" pitchFamily="18" charset="0"/>
              </a:rPr>
              <a:t> 15.3%</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Decision Tree model achieved a moderate accuracy of 85.0%, indicating that it can reasonably predict student performance but may have room for improvement.</a:t>
            </a:r>
          </a:p>
          <a:p>
            <a:pPr>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Random Forest Classifier:</a:t>
            </a:r>
            <a:endParaRPr lang="en-US" dirty="0">
              <a:latin typeface="Times New Roman" panose="02020603050405020304" pitchFamily="18" charset="0"/>
              <a:cs typeface="Times New Roman" panose="02020603050405020304" pitchFamily="18" charset="0"/>
            </a:endParaRP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88.5%</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88.7%</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88.2%</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88.4%</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MAPE:</a:t>
            </a:r>
            <a:r>
              <a:rPr lang="en-US" dirty="0">
                <a:latin typeface="Times New Roman" panose="02020603050405020304" pitchFamily="18" charset="0"/>
                <a:cs typeface="Times New Roman" panose="02020603050405020304" pitchFamily="18" charset="0"/>
              </a:rPr>
              <a:t> 12.5%</a:t>
            </a:r>
          </a:p>
          <a:p>
            <a:pPr marL="742950" lvl="1" indent="-285750">
              <a:lnSpc>
                <a:spcPct val="120000"/>
              </a:lnSpc>
              <a:buFont typeface="+mj-lt"/>
              <a:buAutoNum type="arabicPeriod"/>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The Random Forest model performed the best with an accuracy of 88.5%, making it the most reliable model for predicting student performance in this study</a:t>
            </a:r>
            <a:r>
              <a:rPr lang="en-US" dirty="0"/>
              <a:t>.</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E4A8-FB92-342F-5198-92AAD6A6BAC9}"/>
              </a:ext>
            </a:extLst>
          </p:cNvPr>
          <p:cNvSpPr>
            <a:spLocks noGrp="1"/>
          </p:cNvSpPr>
          <p:nvPr>
            <p:ph type="title"/>
          </p:nvPr>
        </p:nvSpPr>
        <p:spPr>
          <a:xfrm>
            <a:off x="581192" y="702156"/>
            <a:ext cx="11029616" cy="350661"/>
          </a:xfrm>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C4D72072-F07A-6896-2811-FD667113B360}"/>
              </a:ext>
            </a:extLst>
          </p:cNvPr>
          <p:cNvPicPr>
            <a:picLocks noGrp="1" noChangeAspect="1"/>
          </p:cNvPicPr>
          <p:nvPr>
            <p:ph idx="1"/>
          </p:nvPr>
        </p:nvPicPr>
        <p:blipFill>
          <a:blip r:embed="rId3"/>
          <a:stretch>
            <a:fillRect/>
          </a:stretch>
        </p:blipFill>
        <p:spPr>
          <a:xfrm>
            <a:off x="430634" y="1052817"/>
            <a:ext cx="5138384" cy="3121434"/>
          </a:xfrm>
        </p:spPr>
      </p:pic>
      <p:pic>
        <p:nvPicPr>
          <p:cNvPr id="7" name="Picture 6">
            <a:extLst>
              <a:ext uri="{FF2B5EF4-FFF2-40B4-BE49-F238E27FC236}">
                <a16:creationId xmlns:a16="http://schemas.microsoft.com/office/drawing/2014/main" id="{F70A8C0A-1DE2-F0E4-F106-FBA791283C87}"/>
              </a:ext>
            </a:extLst>
          </p:cNvPr>
          <p:cNvPicPr>
            <a:picLocks noChangeAspect="1"/>
          </p:cNvPicPr>
          <p:nvPr/>
        </p:nvPicPr>
        <p:blipFill>
          <a:blip r:embed="rId4"/>
          <a:stretch>
            <a:fillRect/>
          </a:stretch>
        </p:blipFill>
        <p:spPr>
          <a:xfrm>
            <a:off x="5870134" y="967304"/>
            <a:ext cx="5891232" cy="3598877"/>
          </a:xfrm>
          <a:prstGeom prst="rect">
            <a:avLst/>
          </a:prstGeom>
        </p:spPr>
      </p:pic>
      <p:pic>
        <p:nvPicPr>
          <p:cNvPr id="9" name="Picture 8">
            <a:extLst>
              <a:ext uri="{FF2B5EF4-FFF2-40B4-BE49-F238E27FC236}">
                <a16:creationId xmlns:a16="http://schemas.microsoft.com/office/drawing/2014/main" id="{09220C81-D08F-66EE-25A2-7B24EC7CFE4B}"/>
              </a:ext>
            </a:extLst>
          </p:cNvPr>
          <p:cNvPicPr>
            <a:picLocks noChangeAspect="1"/>
          </p:cNvPicPr>
          <p:nvPr/>
        </p:nvPicPr>
        <p:blipFill>
          <a:blip r:embed="rId5"/>
          <a:stretch>
            <a:fillRect/>
          </a:stretch>
        </p:blipFill>
        <p:spPr>
          <a:xfrm>
            <a:off x="162962" y="3951214"/>
            <a:ext cx="5472393" cy="2906785"/>
          </a:xfrm>
          <a:prstGeom prst="rect">
            <a:avLst/>
          </a:prstGeom>
        </p:spPr>
      </p:pic>
      <p:pic>
        <p:nvPicPr>
          <p:cNvPr id="11" name="Picture 10">
            <a:extLst>
              <a:ext uri="{FF2B5EF4-FFF2-40B4-BE49-F238E27FC236}">
                <a16:creationId xmlns:a16="http://schemas.microsoft.com/office/drawing/2014/main" id="{94903FFF-3E6F-272F-92E6-12ACC3765AA3}"/>
              </a:ext>
            </a:extLst>
          </p:cNvPr>
          <p:cNvPicPr>
            <a:picLocks noChangeAspect="1"/>
          </p:cNvPicPr>
          <p:nvPr/>
        </p:nvPicPr>
        <p:blipFill>
          <a:blip r:embed="rId6"/>
          <a:stretch>
            <a:fillRect/>
          </a:stretch>
        </p:blipFill>
        <p:spPr>
          <a:xfrm>
            <a:off x="5692843" y="4465429"/>
            <a:ext cx="5355279" cy="1910217"/>
          </a:xfrm>
          <a:prstGeom prst="rect">
            <a:avLst/>
          </a:prstGeom>
        </p:spPr>
      </p:pic>
    </p:spTree>
    <p:extLst>
      <p:ext uri="{BB962C8B-B14F-4D97-AF65-F5344CB8AC3E}">
        <p14:creationId xmlns:p14="http://schemas.microsoft.com/office/powerpoint/2010/main" val="293711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581192" y="702156"/>
            <a:ext cx="11029616" cy="530296"/>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433418" y="1147844"/>
            <a:ext cx="11259817" cy="5008000"/>
          </a:xfrm>
          <a:prstGeom prst="rect">
            <a:avLst/>
          </a:prstGeom>
          <a:noFill/>
          <a:ln>
            <a:noFill/>
          </a:ln>
        </p:spPr>
        <p:txBody>
          <a:bodyPr spcFirstLastPara="1" vert="horz" wrap="square" lIns="91433" tIns="45700" rIns="91433" bIns="45700" rtlCol="0" anchor="ctr" anchorCtr="0">
            <a:noAutofit/>
          </a:bodyPr>
          <a:lstStyle/>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Finally, the project ‘Student Performance Prediction using Machine Learning' demonstrated the efficacy of various machine learning algorithms for Student Performance Prediction . The Gradient Boosting Regressor model outperformed all others.</a:t>
            </a:r>
          </a:p>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304792" indent="-304792" algn="just">
              <a:lnSpc>
                <a:spcPct val="115000"/>
              </a:lnSpc>
              <a:spcBef>
                <a:spcPts val="1200"/>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304792" indent="-304792" algn="just">
              <a:lnSpc>
                <a:spcPct val="115000"/>
              </a:lnSpc>
              <a:spcBef>
                <a:spcPts val="1333"/>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304792" indent="-304792" algn="just">
              <a:lnSpc>
                <a:spcPct val="115000"/>
              </a:lnSpc>
              <a:spcBef>
                <a:spcPts val="1333"/>
              </a:spcBef>
              <a:spcAft>
                <a:spcPts val="0"/>
              </a:spcAft>
              <a:buSzPts val="1200"/>
              <a:buChar char="◼"/>
            </a:pPr>
            <a:r>
              <a:rPr lang="en-US" sz="1867"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581200" y="1302033"/>
            <a:ext cx="11029600" cy="5059200"/>
          </a:xfrm>
          <a:prstGeom prst="rect">
            <a:avLst/>
          </a:prstGeom>
          <a:noFill/>
          <a:ln>
            <a:noFill/>
          </a:ln>
        </p:spPr>
        <p:txBody>
          <a:bodyPr spcFirstLastPara="1" vert="horz" wrap="square" lIns="91433" tIns="45700" rIns="91433" bIns="45700" rtlCol="0" anchor="ctr" anchorCtr="0">
            <a:noAutofit/>
          </a:bodyPr>
          <a:lstStyle/>
          <a:p>
            <a:pPr marL="0" indent="0" algn="just">
              <a:spcBef>
                <a:spcPts val="0"/>
              </a:spcBef>
              <a:spcAft>
                <a:spcPts val="0"/>
              </a:spcAft>
              <a:buSzPct val="93333"/>
              <a:buNone/>
            </a:pPr>
            <a:endParaRPr sz="1600" b="1" dirty="0">
              <a:latin typeface="Times New Roman" panose="02020603050405020304" pitchFamily="18" charset="0"/>
              <a:cs typeface="Times New Roman" panose="02020603050405020304" pitchFamily="18" charset="0"/>
            </a:endParaRP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The ‘Student Performance Prediction using Machine Learning' project has a bright future ahead. Here are some potential improvements and expansions for the system.</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class, such as the distance to schools, could be included. Furthermore, macroeconomic factors such as Optimizing the Algorithm for Better Performance: Machine learning models can always be improved. Advanced techniques such as hyperparameter tuning, ensemble methods, and deep learning could be used to improve the model's performance.</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Expanding the system to include data from multiple cities or regions may improve the model's robustness and applicability.</a:t>
            </a:r>
          </a:p>
          <a:p>
            <a:pPr marL="304792" indent="-311595" algn="just">
              <a:lnSpc>
                <a:spcPct val="115000"/>
              </a:lnSpc>
              <a:spcBef>
                <a:spcPts val="1333"/>
              </a:spcBef>
              <a:spcAft>
                <a:spcPts val="0"/>
              </a:spcAft>
              <a:buSzPct val="104063"/>
              <a:buChar char="◼"/>
            </a:pP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304792" indent="-203195" algn="just">
              <a:spcBef>
                <a:spcPts val="1333"/>
              </a:spcBef>
              <a:spcAft>
                <a:spcPts val="1333"/>
              </a:spcAft>
              <a:buSzPct val="92307"/>
              <a:buNone/>
            </a:pPr>
            <a:endParaRPr sz="16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581204" y="690225"/>
            <a:ext cx="11029600" cy="530400"/>
          </a:xfrm>
          <a:prstGeom prst="rect">
            <a:avLst/>
          </a:prstGeom>
          <a:noFill/>
          <a:ln>
            <a:noFill/>
          </a:ln>
        </p:spPr>
        <p:txBody>
          <a:bodyPr spcFirstLastPara="1" wrap="square" lIns="91433" tIns="45700" rIns="91433" bIns="45700" anchor="b" anchorCtr="0">
            <a:noAutofit/>
          </a:bodyPr>
          <a:lstStyle/>
          <a:p>
            <a:pPr>
              <a:buClr>
                <a:schemeClr val="accent1"/>
              </a:buClr>
              <a:buSzPts val="3300"/>
            </a:pPr>
            <a:r>
              <a:rPr lang="en" sz="3933" b="1">
                <a:solidFill>
                  <a:schemeClr val="accent1"/>
                </a:solidFill>
                <a:latin typeface="Arial"/>
                <a:ea typeface="Arial"/>
                <a:cs typeface="Arial"/>
                <a:sym typeface="Arial"/>
              </a:rPr>
              <a:t>FUTURE SCOPE</a:t>
            </a:r>
            <a:endParaRPr sz="3933"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Rectangle 4">
            <a:extLst>
              <a:ext uri="{FF2B5EF4-FFF2-40B4-BE49-F238E27FC236}">
                <a16:creationId xmlns:a16="http://schemas.microsoft.com/office/drawing/2014/main" id="{4FE85AFB-E39B-438A-99FB-A47D11A85814}"/>
              </a:ext>
            </a:extLst>
          </p:cNvPr>
          <p:cNvSpPr>
            <a:spLocks noGrp="1" noChangeArrowheads="1"/>
          </p:cNvSpPr>
          <p:nvPr>
            <p:ph idx="1"/>
          </p:nvPr>
        </p:nvSpPr>
        <p:spPr bwMode="auto">
          <a:xfrm>
            <a:off x="581192" y="991810"/>
            <a:ext cx="1160625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 Papers and Articles: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1. Han, J., </a:t>
            </a:r>
            <a:r>
              <a:rPr kumimoji="0" lang="en-US" altLang="en-US" sz="1600" b="0" i="0" u="none" strike="noStrike" cap="none" normalizeH="0" baseline="0" dirty="0" err="1">
                <a:ln>
                  <a:noFill/>
                </a:ln>
                <a:solidFill>
                  <a:schemeClr val="tx1"/>
                </a:solidFill>
                <a:effectLst/>
                <a:latin typeface="Arial" panose="020B0604020202020204" pitchFamily="34" charset="0"/>
              </a:rPr>
              <a:t>Kamber</a:t>
            </a:r>
            <a:r>
              <a:rPr kumimoji="0" lang="en-US" altLang="en-US" sz="1600" b="0" i="0" u="none" strike="noStrike" cap="none" normalizeH="0" baseline="0" dirty="0">
                <a:ln>
                  <a:noFill/>
                </a:ln>
                <a:solidFill>
                  <a:schemeClr val="tx1"/>
                </a:solidFill>
                <a:effectLst/>
                <a:latin typeface="Arial" panose="020B0604020202020204" pitchFamily="34" charset="0"/>
              </a:rPr>
              <a:t>, M., &amp; Pei, J. (2011). </a:t>
            </a:r>
            <a:r>
              <a:rPr kumimoji="0" lang="en-US" altLang="en-US" sz="1600" b="0" i="1" u="none" strike="noStrike" cap="none" normalizeH="0" baseline="0" dirty="0">
                <a:ln>
                  <a:noFill/>
                </a:ln>
                <a:solidFill>
                  <a:schemeClr val="tx1"/>
                </a:solidFill>
                <a:effectLst/>
                <a:latin typeface="Arial" panose="020B0604020202020204" pitchFamily="34" charset="0"/>
              </a:rPr>
              <a:t>Data Mining: Concepts and Techniques.</a:t>
            </a:r>
            <a:r>
              <a:rPr kumimoji="0" lang="en-US" altLang="en-US" sz="1600" b="0" i="0" u="none" strike="noStrike" cap="none" normalizeH="0" baseline="0" dirty="0">
                <a:ln>
                  <a:noFill/>
                </a:ln>
                <a:solidFill>
                  <a:schemeClr val="tx1"/>
                </a:solidFill>
                <a:effectLst/>
                <a:latin typeface="Arial" panose="020B0604020202020204" pitchFamily="34" charset="0"/>
              </a:rPr>
              <a:t> Morgan Kaufmann.</a:t>
            </a:r>
          </a:p>
          <a:p>
            <a:pPr marL="0" marR="0" lvl="0" indent="0" algn="l" defTabSz="914400" rtl="0" eaLnBrk="0" fontAlgn="base" latinLnBrk="0" hangingPunct="0">
              <a:lnSpc>
                <a:spcPct val="200000"/>
              </a:lnSpc>
              <a:spcBef>
                <a:spcPct val="0"/>
              </a:spcBef>
              <a:spcAft>
                <a:spcPct val="0"/>
              </a:spcAft>
              <a:buClrTx/>
              <a:buSzTx/>
              <a:buNone/>
              <a:tabLst/>
            </a:pPr>
            <a:r>
              <a:rPr lang="en-US" altLang="en-US" sz="1600" dirty="0">
                <a:solidFill>
                  <a:schemeClr val="tx1"/>
                </a:solidFill>
                <a:latin typeface="Arial" panose="020B0604020202020204" pitchFamily="34" charset="0"/>
              </a:rPr>
              <a:t> 2.</a:t>
            </a:r>
            <a:r>
              <a:rPr kumimoji="0" lang="en-US" altLang="en-US" sz="1600" b="0" i="0" u="none" strike="noStrike" cap="none" normalizeH="0" baseline="0" dirty="0">
                <a:ln>
                  <a:noFill/>
                </a:ln>
                <a:solidFill>
                  <a:schemeClr val="tx1"/>
                </a:solidFill>
                <a:effectLst/>
                <a:latin typeface="Arial" panose="020B0604020202020204" pitchFamily="34" charset="0"/>
              </a:rPr>
              <a:t>Romero, C., &amp; Ventura, S. (2010). Educational data mining: A review of the state of the art.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1" u="none" strike="noStrike" cap="none" normalizeH="0" baseline="0" dirty="0">
                <a:ln>
                  <a:noFill/>
                </a:ln>
                <a:solidFill>
                  <a:schemeClr val="tx1"/>
                </a:solidFill>
                <a:effectLst/>
                <a:latin typeface="Arial" panose="020B0604020202020204" pitchFamily="34" charset="0"/>
              </a:rPr>
              <a:t>IEEE Transactions on Systems, Man, and Cybernetics, Part C (Applications and Reviews)</a:t>
            </a:r>
            <a:r>
              <a:rPr kumimoji="0" lang="en-US" altLang="en-US" sz="1600" b="0" i="0" u="none" strike="noStrike" cap="none" normalizeH="0" baseline="0" dirty="0">
                <a:ln>
                  <a:noFill/>
                </a:ln>
                <a:solidFill>
                  <a:schemeClr val="tx1"/>
                </a:solidFill>
                <a:effectLst/>
                <a:latin typeface="Arial" panose="020B0604020202020204" pitchFamily="34" charset="0"/>
              </a:rPr>
              <a:t>, 40(6), 601-618.</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3.Al-Radaideh, Q. A., Al-</a:t>
            </a:r>
            <a:r>
              <a:rPr kumimoji="0" lang="en-US" altLang="en-US" sz="1600" b="0" i="0" u="none" strike="noStrike" cap="none" normalizeH="0" baseline="0" dirty="0" err="1">
                <a:ln>
                  <a:noFill/>
                </a:ln>
                <a:solidFill>
                  <a:schemeClr val="tx1"/>
                </a:solidFill>
                <a:effectLst/>
                <a:latin typeface="Arial" panose="020B0604020202020204" pitchFamily="34" charset="0"/>
              </a:rPr>
              <a:t>Shawakfa</a:t>
            </a:r>
            <a:r>
              <a:rPr kumimoji="0" lang="en-US" altLang="en-US" sz="1600" b="0" i="0" u="none" strike="noStrike" cap="none" normalizeH="0" baseline="0" dirty="0">
                <a:ln>
                  <a:noFill/>
                </a:ln>
                <a:solidFill>
                  <a:schemeClr val="tx1"/>
                </a:solidFill>
                <a:effectLst/>
                <a:latin typeface="Arial" panose="020B0604020202020204" pitchFamily="34" charset="0"/>
              </a:rPr>
              <a:t>, E. M., &amp; Al-Najjar, M. I. (2006). Mining student data using decision trees.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1" u="none" strike="noStrike" cap="none" normalizeH="0" baseline="0" dirty="0">
                <a:ln>
                  <a:noFill/>
                </a:ln>
                <a:solidFill>
                  <a:schemeClr val="tx1"/>
                </a:solidFill>
                <a:effectLst/>
                <a:latin typeface="Arial" panose="020B0604020202020204" pitchFamily="34" charset="0"/>
              </a:rPr>
              <a:t>Proceedings of the 2006 International Arab Conference on Information Technology (ACIT'2006), Yarmouk University, Jordan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Machine Learning Textbooks: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1.Géron, A. (2019). </a:t>
            </a:r>
            <a:r>
              <a:rPr kumimoji="0" lang="en-US" altLang="en-US" sz="1600" b="0" i="1" u="none" strike="noStrike" cap="none" normalizeH="0" baseline="0" dirty="0">
                <a:ln>
                  <a:noFill/>
                </a:ln>
                <a:solidFill>
                  <a:schemeClr val="tx1"/>
                </a:solidFill>
                <a:effectLst/>
                <a:latin typeface="Arial" panose="020B0604020202020204" pitchFamily="34" charset="0"/>
              </a:rPr>
              <a:t>Hands-On Machine Learning with Scikit-Learn, </a:t>
            </a:r>
            <a:r>
              <a:rPr kumimoji="0" lang="en-US" altLang="en-US" sz="1600" b="0" i="1" u="none" strike="noStrike" cap="none" normalizeH="0" baseline="0" dirty="0" err="1">
                <a:ln>
                  <a:noFill/>
                </a:ln>
                <a:solidFill>
                  <a:schemeClr val="tx1"/>
                </a:solidFill>
                <a:effectLst/>
                <a:latin typeface="Arial" panose="020B0604020202020204" pitchFamily="34" charset="0"/>
              </a:rPr>
              <a:t>Keras</a:t>
            </a:r>
            <a:r>
              <a:rPr kumimoji="0" lang="en-US" altLang="en-US" sz="1600" b="0" i="1" u="none" strike="noStrike" cap="none" normalizeH="0" baseline="0" dirty="0">
                <a:ln>
                  <a:noFill/>
                </a:ln>
                <a:solidFill>
                  <a:schemeClr val="tx1"/>
                </a:solidFill>
                <a:effectLst/>
                <a:latin typeface="Arial" panose="020B0604020202020204" pitchFamily="34" charset="0"/>
              </a:rPr>
              <a:t>, and TensorFlow: Concepts, Tools, and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1" u="none" strike="noStrike" cap="none" normalizeH="0" baseline="0" dirty="0">
                <a:ln>
                  <a:noFill/>
                </a:ln>
                <a:solidFill>
                  <a:schemeClr val="tx1"/>
                </a:solidFill>
                <a:effectLst/>
                <a:latin typeface="Arial" panose="020B0604020202020204" pitchFamily="34" charset="0"/>
              </a:rPr>
              <a:t>Techniques to Build Intelligent Systems.</a:t>
            </a:r>
            <a:r>
              <a:rPr kumimoji="0" lang="en-US" altLang="en-US" sz="1600" b="0" i="0" u="none" strike="noStrike" cap="none" normalizeH="0" baseline="0" dirty="0">
                <a:ln>
                  <a:noFill/>
                </a:ln>
                <a:solidFill>
                  <a:schemeClr val="tx1"/>
                </a:solidFill>
                <a:effectLst/>
                <a:latin typeface="Arial" panose="020B0604020202020204" pitchFamily="34" charset="0"/>
              </a:rPr>
              <a:t> O'Reilly Media.</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2.Bishop, C. M. (2006). </a:t>
            </a:r>
            <a:r>
              <a:rPr kumimoji="0" lang="en-US" altLang="en-US" sz="1600" b="0" i="1" u="none" strike="noStrike" cap="none" normalizeH="0" baseline="0" dirty="0">
                <a:ln>
                  <a:noFill/>
                </a:ln>
                <a:solidFill>
                  <a:schemeClr val="tx1"/>
                </a:solidFill>
                <a:effectLst/>
                <a:latin typeface="Arial" panose="020B0604020202020204" pitchFamily="34" charset="0"/>
              </a:rPr>
              <a:t>Pattern Recognition and Machine Learning.</a:t>
            </a:r>
            <a:r>
              <a:rPr kumimoji="0" lang="en-US" altLang="en-US" sz="1600" b="0" i="0" u="none" strike="noStrike" cap="none" normalizeH="0" baseline="0" dirty="0">
                <a:ln>
                  <a:noFill/>
                </a:ln>
                <a:solidFill>
                  <a:schemeClr val="tx1"/>
                </a:solidFill>
                <a:effectLst/>
                <a:latin typeface="Arial" panose="020B0604020202020204" pitchFamily="34" charset="0"/>
              </a:rPr>
              <a:t> Springer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35" y="651822"/>
            <a:ext cx="11029616" cy="530296"/>
          </a:xfrm>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F4A8763E-F537-4D08-ECC5-9AB685DCCB2B}"/>
              </a:ext>
            </a:extLst>
          </p:cNvPr>
          <p:cNvPicPr>
            <a:picLocks noChangeAspect="1"/>
          </p:cNvPicPr>
          <p:nvPr/>
        </p:nvPicPr>
        <p:blipFill>
          <a:blip r:embed="rId2"/>
          <a:stretch>
            <a:fillRect/>
          </a:stretch>
        </p:blipFill>
        <p:spPr>
          <a:xfrm>
            <a:off x="1609726" y="1182118"/>
            <a:ext cx="8372474" cy="5561582"/>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5" name="Picture 4">
            <a:extLst>
              <a:ext uri="{FF2B5EF4-FFF2-40B4-BE49-F238E27FC236}">
                <a16:creationId xmlns:a16="http://schemas.microsoft.com/office/drawing/2014/main" id="{AE192526-A5D6-A0C1-CC0E-D3845CF57BDC}"/>
              </a:ext>
            </a:extLst>
          </p:cNvPr>
          <p:cNvPicPr>
            <a:picLocks noChangeAspect="1"/>
          </p:cNvPicPr>
          <p:nvPr/>
        </p:nvPicPr>
        <p:blipFill>
          <a:blip r:embed="rId2"/>
          <a:stretch>
            <a:fillRect/>
          </a:stretch>
        </p:blipFill>
        <p:spPr>
          <a:xfrm>
            <a:off x="1771650" y="1247692"/>
            <a:ext cx="8134350" cy="5591174"/>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education sector continually seeks ways to enhance student performance and provide timely support to struggling students. Predicting student performance based on various factors can be instrumental in identifying at-risk students and tailoring interventions to improve their academic outcomes. This project aims to develop a Student Performance Prediction System using machine learning algorithms to classify students into different performance categories (High, Medium, Low) based on their academic and demographic data.</a:t>
            </a:r>
          </a:p>
          <a:p>
            <a:pPr marL="0" indent="0">
              <a:buNone/>
            </a:pPr>
            <a:r>
              <a:rPr lang="en-US" dirty="0"/>
              <a:t>By leveraging machine learning techniques, the Student Performance Prediction System aims to aid educators in early identification of at-risk students and enhance the overall educational outcomes through data-driven insights and interventions.</a:t>
            </a:r>
          </a:p>
          <a:p>
            <a:pPr marL="0" indent="0">
              <a:buNone/>
            </a:pPr>
            <a:r>
              <a:rPr lang="en-US" dirty="0"/>
              <a:t>To build a machine learning model that can classify students' performance levels accurately based on their academic and demographic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5" name="Rectangle 11">
            <a:extLst>
              <a:ext uri="{FF2B5EF4-FFF2-40B4-BE49-F238E27FC236}">
                <a16:creationId xmlns:a16="http://schemas.microsoft.com/office/drawing/2014/main" id="{5450FBF8-A361-0977-A68C-9CA68A987830}"/>
              </a:ext>
            </a:extLst>
          </p:cNvPr>
          <p:cNvSpPr>
            <a:spLocks noGrp="1" noChangeArrowheads="1"/>
          </p:cNvSpPr>
          <p:nvPr>
            <p:ph idx="1"/>
          </p:nvPr>
        </p:nvSpPr>
        <p:spPr bwMode="auto">
          <a:xfrm>
            <a:off x="95794" y="1399044"/>
            <a:ext cx="2491983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the dataset containing student features such as gender, nationality, grade, section, topic, semester, raised </a:t>
            </a: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hands, visited resources, announcements viewed, discussions, parent survey responses, parent satisfaction.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the dataset by removing irrelevant or redundant features.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Encode categorical variables to numerical values for better model compatibility.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Shuffle the dataset to ensure randomness and avoid bias.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and retain the most relevant features that significantly impact student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581192" y="702156"/>
            <a:ext cx="11029600" cy="530400"/>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PROPOSED SOLUTION</a:t>
            </a:r>
            <a:endParaRPr sz="4400"/>
          </a:p>
        </p:txBody>
      </p:sp>
      <p:sp>
        <p:nvSpPr>
          <p:cNvPr id="163" name="Google Shape;163;p29"/>
          <p:cNvSpPr txBox="1">
            <a:spLocks noGrp="1"/>
          </p:cNvSpPr>
          <p:nvPr>
            <p:ph type="body" idx="1"/>
          </p:nvPr>
        </p:nvSpPr>
        <p:spPr>
          <a:xfrm>
            <a:off x="289192" y="591844"/>
            <a:ext cx="11613600" cy="5564000"/>
          </a:xfrm>
          <a:prstGeom prst="rect">
            <a:avLst/>
          </a:prstGeom>
          <a:noFill/>
          <a:ln>
            <a:noFill/>
          </a:ln>
        </p:spPr>
        <p:txBody>
          <a:bodyPr spcFirstLastPara="1" vert="horz" wrap="square" lIns="91433" tIns="45700" rIns="91433" bIns="45700" rtlCol="0" anchor="ctr" anchorCtr="0">
            <a:noAutofit/>
          </a:bodyPr>
          <a:lstStyle/>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609585" indent="-406390" algn="just">
              <a:lnSpc>
                <a:spcPct val="160000"/>
              </a:lnSpc>
              <a:spcBef>
                <a:spcPts val="1200"/>
              </a:spcBef>
              <a:spcAft>
                <a:spcPts val="0"/>
              </a:spcAft>
              <a:buSzPts val="1200"/>
              <a:buFont typeface="Roboto"/>
              <a:buChar char="◼"/>
            </a:pPr>
            <a:r>
              <a:rPr lang="en-US" sz="2133"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2133"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581192" y="662572"/>
            <a:ext cx="11029616" cy="530296"/>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498072" y="766325"/>
            <a:ext cx="11333709" cy="5616001"/>
          </a:xfrm>
          <a:prstGeom prst="rect">
            <a:avLst/>
          </a:prstGeom>
          <a:noFill/>
          <a:ln>
            <a:noFill/>
          </a:ln>
        </p:spPr>
        <p:txBody>
          <a:bodyPr spcFirstLastPara="1" vert="horz" wrap="square" lIns="91433" tIns="45700" rIns="91433" bIns="45700" rtlCol="0" anchor="ctr" anchorCtr="0">
            <a:noAutofit/>
          </a:bodyPr>
          <a:lstStyle/>
          <a:p>
            <a:pPr marL="0" indent="0" algn="just">
              <a:lnSpc>
                <a:spcPct val="150000"/>
              </a:lnSpc>
              <a:spcBef>
                <a:spcPts val="1200"/>
              </a:spcBef>
              <a:spcAft>
                <a:spcPts val="0"/>
              </a:spcAft>
              <a:buSzPts val="358"/>
              <a:buNone/>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Student Performace Prediction.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50000"/>
              </a:lnSpc>
              <a:spcBef>
                <a:spcPts val="1200"/>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867" b="1"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Access to the Student Performace dataset.</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50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867" b="1"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1219170" indent="-406390" algn="just">
              <a:lnSpc>
                <a:spcPct val="105000"/>
              </a:lnSpc>
              <a:spcBef>
                <a:spcPts val="0"/>
              </a:spcBef>
              <a:spcAft>
                <a:spcPts val="0"/>
              </a:spcAft>
              <a:buClr>
                <a:srgbClr val="111111"/>
              </a:buClr>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867"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581192" y="662572"/>
            <a:ext cx="11029600" cy="530400"/>
          </a:xfrm>
          <a:prstGeom prst="rect">
            <a:avLst/>
          </a:prstGeom>
          <a:noFill/>
          <a:ln>
            <a:noFill/>
          </a:ln>
        </p:spPr>
        <p:txBody>
          <a:bodyPr spcFirstLastPara="1" vert="horz" wrap="square" lIns="91433" tIns="45700" rIns="91433" bIns="45700" rtlCol="0" anchor="b" anchorCtr="0">
            <a:normAutofit fontScale="90000"/>
          </a:bodyPr>
          <a:lstStyle/>
          <a:p>
            <a:pPr>
              <a:spcBef>
                <a:spcPts val="0"/>
              </a:spcBef>
              <a:buClr>
                <a:schemeClr val="accent1"/>
              </a:buClr>
              <a:buSzPct val="100000"/>
            </a:pPr>
            <a:r>
              <a:rPr lang="e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581192" y="1302027"/>
            <a:ext cx="11029600" cy="4673200"/>
          </a:xfrm>
          <a:prstGeom prst="rect">
            <a:avLst/>
          </a:prstGeom>
          <a:noFill/>
          <a:ln>
            <a:noFill/>
          </a:ln>
        </p:spPr>
        <p:txBody>
          <a:bodyPr spcFirstLastPara="1" vert="horz" wrap="square" lIns="91433" tIns="45700" rIns="91433" bIns="45700" rtlCol="0" anchor="ctr" anchorCtr="0">
            <a:noAutofit/>
          </a:bodyPr>
          <a:lstStyle/>
          <a:p>
            <a:pPr marL="609585" indent="-406390" algn="just">
              <a:lnSpc>
                <a:spcPct val="115000"/>
              </a:lnSpc>
              <a:spcBef>
                <a:spcPts val="1200"/>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0"/>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867" dirty="0">
              <a:solidFill>
                <a:srgbClr val="111111"/>
              </a:solidFill>
              <a:latin typeface="Times New Roman" panose="02020603050405020304" pitchFamily="18" charset="0"/>
              <a:ea typeface="Roboto"/>
              <a:cs typeface="Times New Roman" panose="02020603050405020304" pitchFamily="18" charset="0"/>
              <a:sym typeface="Roboto"/>
            </a:endParaRPr>
          </a:p>
          <a:p>
            <a:pPr marL="609585" indent="-406390" algn="just">
              <a:lnSpc>
                <a:spcPct val="115000"/>
              </a:lnSpc>
              <a:spcBef>
                <a:spcPts val="1333"/>
              </a:spcBef>
              <a:spcAft>
                <a:spcPts val="1333"/>
              </a:spcAft>
              <a:buSzPts val="1200"/>
              <a:buFont typeface="Roboto"/>
              <a:buChar char="◼"/>
            </a:pPr>
            <a:r>
              <a:rPr lang="en" sz="1867"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867"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867"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2">
            <a:extLst>
              <a:ext uri="{FF2B5EF4-FFF2-40B4-BE49-F238E27FC236}">
                <a16:creationId xmlns:a16="http://schemas.microsoft.com/office/drawing/2014/main" id="{E5C255D5-82A5-3416-B412-FA66722A635A}"/>
              </a:ext>
            </a:extLst>
          </p:cNvPr>
          <p:cNvSpPr>
            <a:spLocks noGrp="1" noChangeArrowheads="1"/>
          </p:cNvSpPr>
          <p:nvPr>
            <p:ph idx="1"/>
          </p:nvPr>
        </p:nvSpPr>
        <p:spPr bwMode="auto">
          <a:xfrm>
            <a:off x="581192" y="692370"/>
            <a:ext cx="10573407" cy="589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Collection and Preprocessing.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Splitting (Training and Testing).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 Selection and Encoding.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 Random Forest .</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Evaluation (Accuracy, Precision, Recall). </a:t>
            </a:r>
          </a:p>
          <a:p>
            <a:pPr marL="0" indent="0" defTabSz="914400" eaLnBrk="0" fontAlgn="base" hangingPunct="0">
              <a:lnSpc>
                <a:spcPct val="250000"/>
              </a:lnSpc>
              <a:spcBef>
                <a:spcPct val="0"/>
              </a:spcBef>
              <a:spcAft>
                <a:spcPct val="0"/>
              </a:spcAft>
              <a:buClrTx/>
              <a:buSzTx/>
              <a:buFontTx/>
              <a:buChar char="•"/>
            </a:pPr>
            <a:r>
              <a:rPr lang="en-US" sz="18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US" sz="18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a:t>
            </a:r>
          </a:p>
          <a:p>
            <a:pPr marL="0" indent="0" defTabSz="914400" eaLnBrk="0" fontAlgn="base" hangingPunct="0">
              <a:lnSpc>
                <a:spcPct val="250000"/>
              </a:lnSpc>
              <a:spcBef>
                <a:spcPct val="0"/>
              </a:spcBef>
              <a:spcAft>
                <a:spcPct val="0"/>
              </a:spcAft>
              <a:buClrTx/>
              <a:buSzTx/>
              <a:buNone/>
            </a:pPr>
            <a:r>
              <a:rPr lang="en-US" sz="1800" dirty="0">
                <a:solidFill>
                  <a:srgbClr val="111111"/>
                </a:solidFill>
                <a:latin typeface="Times New Roman" panose="02020603050405020304" pitchFamily="18" charset="0"/>
                <a:ea typeface="Roboto"/>
                <a:cs typeface="Times New Roman" panose="02020603050405020304" pitchFamily="18" charset="0"/>
                <a:sym typeface="Roboto"/>
              </a:rPr>
              <a:t>the value of any given point in the dataset by averaging the values of the ‘k’ closest points.</a:t>
            </a:r>
          </a:p>
          <a:p>
            <a:pPr marL="0" marR="0" lvl="0" indent="0" algn="l" defTabSz="914400" rtl="0" eaLnBrk="0" fontAlgn="base" latinLnBrk="0" hangingPunct="0">
              <a:lnSpc>
                <a:spcPct val="3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C978-3379-B6E5-53DF-FC2B30C5950F}"/>
              </a:ext>
            </a:extLst>
          </p:cNvPr>
          <p:cNvSpPr>
            <a:spLocks noGrp="1"/>
          </p:cNvSpPr>
          <p:nvPr>
            <p:ph type="title"/>
          </p:nvPr>
        </p:nvSpPr>
        <p:spPr>
          <a:xfrm>
            <a:off x="385894" y="702156"/>
            <a:ext cx="11224914" cy="530296"/>
          </a:xfrm>
        </p:spPr>
        <p:txBody>
          <a:bodyPr>
            <a:noAutofit/>
          </a:bodyPr>
          <a:lstStyle/>
          <a:p>
            <a:r>
              <a:rPr lang="en-US" sz="4000" dirty="0">
                <a:solidFill>
                  <a:srgbClr val="00B0F0"/>
                </a:solidFill>
              </a:rPr>
              <a:t>           Algorithm &amp; development</a:t>
            </a:r>
            <a:endParaRPr lang="en-IN" sz="4000" dirty="0">
              <a:solidFill>
                <a:srgbClr val="00B0F0"/>
              </a:solidFill>
            </a:endParaRPr>
          </a:p>
        </p:txBody>
      </p:sp>
      <p:sp>
        <p:nvSpPr>
          <p:cNvPr id="3" name="Content Placeholder 2">
            <a:extLst>
              <a:ext uri="{FF2B5EF4-FFF2-40B4-BE49-F238E27FC236}">
                <a16:creationId xmlns:a16="http://schemas.microsoft.com/office/drawing/2014/main" id="{A3536C25-6DE5-BD68-CCCE-2C152ED1EE0C}"/>
              </a:ext>
            </a:extLst>
          </p:cNvPr>
          <p:cNvSpPr>
            <a:spLocks noGrp="1"/>
          </p:cNvSpPr>
          <p:nvPr>
            <p:ph idx="1"/>
          </p:nvPr>
        </p:nvSpPr>
        <p:spPr/>
        <p:txBody>
          <a:bodyPr/>
          <a:lstStyle/>
          <a:p>
            <a:pPr>
              <a:lnSpc>
                <a:spcPct val="200000"/>
              </a:lnSpc>
            </a:pPr>
            <a:r>
              <a:rPr lang="en-US" b="1" dirty="0">
                <a:latin typeface="Century Gothic" panose="020B0502020202020204" pitchFamily="34" charset="0"/>
              </a:rPr>
              <a:t>Decision Tree Classifier</a:t>
            </a:r>
            <a:r>
              <a:rPr lang="en-US" b="1" dirty="0"/>
              <a:t>:</a:t>
            </a:r>
            <a:endParaRPr lang="en-US" dirty="0"/>
          </a:p>
          <a:p>
            <a:pPr>
              <a:lnSpc>
                <a:spcPct val="200000"/>
              </a:lnSpc>
              <a:buFont typeface="Arial" panose="020B0604020202020204" pitchFamily="34" charset="0"/>
              <a:buChar char="•"/>
            </a:pPr>
            <a:r>
              <a:rPr lang="en-US" b="1" dirty="0">
                <a:latin typeface="Century Gothic" panose="020B0502020202020204" pitchFamily="34" charset="0"/>
              </a:rPr>
              <a:t>Description:</a:t>
            </a:r>
            <a:r>
              <a:rPr lang="en-US" dirty="0"/>
              <a:t> The Decision Tree model is a simple yet powerful classification algorithm.</a:t>
            </a:r>
          </a:p>
          <a:p>
            <a:pPr>
              <a:lnSpc>
                <a:spcPct val="200000"/>
              </a:lnSpc>
            </a:pPr>
            <a:r>
              <a:rPr lang="en-US" dirty="0"/>
              <a:t>The Decision Tree model correctly classified student performance with an accuracy of 90.5%.</a:t>
            </a:r>
          </a:p>
          <a:p>
            <a:pPr>
              <a:lnSpc>
                <a:spcPct val="200000"/>
              </a:lnSpc>
            </a:pPr>
            <a:r>
              <a:rPr lang="en-US" b="1" dirty="0">
                <a:latin typeface="Century Gothic" panose="020B0502020202020204" pitchFamily="34" charset="0"/>
              </a:rPr>
              <a:t>Random Forest Classifier</a:t>
            </a:r>
            <a:r>
              <a:rPr lang="en-US" b="1" dirty="0"/>
              <a:t>:</a:t>
            </a:r>
            <a:endParaRPr lang="en-US" dirty="0"/>
          </a:p>
          <a:p>
            <a:pPr>
              <a:lnSpc>
                <a:spcPct val="200000"/>
              </a:lnSpc>
              <a:buFont typeface="Arial" panose="020B0604020202020204" pitchFamily="34" charset="0"/>
              <a:buChar char="•"/>
            </a:pPr>
            <a:r>
              <a:rPr lang="en-US" b="1" dirty="0">
                <a:latin typeface="Century Gothic" panose="020B0502020202020204" pitchFamily="34" charset="0"/>
              </a:rPr>
              <a:t>Description:</a:t>
            </a:r>
            <a:r>
              <a:rPr lang="en-US" dirty="0">
                <a:latin typeface="Century Gothic" panose="020B0502020202020204" pitchFamily="34" charset="0"/>
              </a:rPr>
              <a:t> </a:t>
            </a:r>
            <a:r>
              <a:rPr lang="en-US" dirty="0"/>
              <a:t>The Random Forest model is an ensemble method that combines multiple decision trees.</a:t>
            </a:r>
          </a:p>
          <a:p>
            <a:pPr>
              <a:lnSpc>
                <a:spcPct val="200000"/>
              </a:lnSpc>
            </a:pPr>
            <a:r>
              <a:rPr lang="en-US" b="1" dirty="0">
                <a:latin typeface="Century Gothic" panose="020B0502020202020204" pitchFamily="34" charset="0"/>
              </a:rPr>
              <a:t>Conclusion</a:t>
            </a:r>
            <a:r>
              <a:rPr lang="en-US" b="1" dirty="0"/>
              <a:t>:</a:t>
            </a:r>
            <a:r>
              <a:rPr lang="en-US" dirty="0"/>
              <a:t> The Random Forest model achieved the highest accuracy at 92.3%, making it the best-performing model.</a:t>
            </a:r>
            <a:endParaRPr lang="en-IN" dirty="0"/>
          </a:p>
        </p:txBody>
      </p:sp>
    </p:spTree>
    <p:extLst>
      <p:ext uri="{BB962C8B-B14F-4D97-AF65-F5344CB8AC3E}">
        <p14:creationId xmlns:p14="http://schemas.microsoft.com/office/powerpoint/2010/main" val="36991234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1543</Words>
  <Application>Microsoft Office PowerPoint</Application>
  <PresentationFormat>Widescreen</PresentationFormat>
  <Paragraphs>112</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Franklin Gothic Book</vt:lpstr>
      <vt:lpstr>Franklin Gothic Demi</vt:lpstr>
      <vt:lpstr>Roboto</vt:lpstr>
      <vt:lpstr>Times New Roman</vt:lpstr>
      <vt:lpstr>Wingdings 2</vt:lpstr>
      <vt:lpstr>DividendVTI</vt:lpstr>
      <vt:lpstr>Student performance Prediction</vt:lpstr>
      <vt:lpstr>OUTLINE</vt:lpstr>
      <vt:lpstr>Problem Statement</vt:lpstr>
      <vt:lpstr>Proposed Solution</vt:lpstr>
      <vt:lpstr>PROPOSED SOLUTION</vt:lpstr>
      <vt:lpstr>SYSTEM  APPROACH</vt:lpstr>
      <vt:lpstr>SYSTEM  APPROACH</vt:lpstr>
      <vt:lpstr>Algorithm &amp; Deployment</vt:lpstr>
      <vt:lpstr>           Algorithm &amp; development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Shivam</cp:lastModifiedBy>
  <cp:revision>27</cp:revision>
  <dcterms:created xsi:type="dcterms:W3CDTF">2021-05-26T16:50:10Z</dcterms:created>
  <dcterms:modified xsi:type="dcterms:W3CDTF">2024-06-30T13:37:27Z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