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92" r:id="rId5"/>
    <p:sldId id="296" r:id="rId6"/>
    <p:sldId id="276" r:id="rId7"/>
    <p:sldId id="277" r:id="rId8"/>
    <p:sldId id="279" r:id="rId9"/>
    <p:sldId id="297" r:id="rId10"/>
    <p:sldId id="298" r:id="rId11"/>
    <p:sldId id="299" r:id="rId12"/>
    <p:sldId id="300" r:id="rId13"/>
    <p:sldId id="301" r:id="rId14"/>
    <p:sldId id="302" r:id="rId15"/>
    <p:sldId id="307" r:id="rId16"/>
    <p:sldId id="308" r:id="rId17"/>
    <p:sldId id="309" r:id="rId18"/>
    <p:sldId id="310" r:id="rId19"/>
    <p:sldId id="312" r:id="rId20"/>
    <p:sldId id="311" r:id="rId21"/>
    <p:sldId id="305" r:id="rId22"/>
    <p:sldId id="306" r:id="rId23"/>
    <p:sldId id="303" r:id="rId24"/>
    <p:sldId id="304" r:id="rId25"/>
    <p:sldId id="294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1B72E-4D20-4A18-AEC3-1CA947A26EEF}" v="2" dt="2025-05-01T05:26:14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5634"/>
  </p:normalViewPr>
  <p:slideViewPr>
    <p:cSldViewPr snapToGrid="0" showGuides="1">
      <p:cViewPr varScale="1">
        <p:scale>
          <a:sx n="80" d="100"/>
          <a:sy n="80" d="100"/>
        </p:scale>
        <p:origin x="48" y="5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5/30/2025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D2950FC-64C0-50D7-5101-884A13ED2F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CEA88831-A930-596B-0685-672024BE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A3FD0A0-F4FB-BC20-358F-C4F179AA89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2D389891-233D-6282-224F-6B8EC0182D20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61DD8-56E8-44DB-8D68-9188DEA50502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F2A2D99A-04B6-3AD9-B6DA-EEE29FB0D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EF4F81C-C1F0-7738-A271-96AF417D7F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84C781-2765-427A-A960-385CE0D0CA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14797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3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37937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4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537744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22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96002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666" y="1987380"/>
            <a:ext cx="6940779" cy="2057441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CNN-Based Diagnostic System for Diabetic Foot Ulcer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0E9-4D6B-616E-FFE2-87AEF4B44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742" y="497603"/>
            <a:ext cx="7021846" cy="55675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89B639-9EF4-67D2-D9E2-A5F226F9C551}"/>
              </a:ext>
            </a:extLst>
          </p:cNvPr>
          <p:cNvSpPr txBox="1"/>
          <p:nvPr/>
        </p:nvSpPr>
        <p:spPr>
          <a:xfrm>
            <a:off x="931505" y="1148637"/>
            <a:ext cx="1019836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Requirements:</a:t>
            </a:r>
          </a:p>
          <a:p>
            <a:pPr marL="0" indent="0">
              <a:buNone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detect the presence of foot ulcers using images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detect the normal healthy foot as non-ulcer.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provides diet plan and medications suggestions for the ulcer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detected patients.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AEF92-DDCD-2C9D-11E6-6C6D26591902}"/>
              </a:ext>
            </a:extLst>
          </p:cNvPr>
          <p:cNvSpPr txBox="1"/>
          <p:nvPr/>
        </p:nvSpPr>
        <p:spPr>
          <a:xfrm>
            <a:off x="1343608" y="1575413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817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81525-CC12-87B4-D6B6-86B4A9334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872" y="442397"/>
            <a:ext cx="3453197" cy="72917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9D6171-F98C-68B6-6CC2-205862B2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496" y="1679510"/>
            <a:ext cx="6411220" cy="288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34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B23FA-AA80-B028-A6B7-915DDD59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712" y="525596"/>
            <a:ext cx="6385538" cy="57541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Analysis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B726-61C1-D49F-3DA5-59C4749DF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404256"/>
            <a:ext cx="7585788" cy="4418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51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83EE-81ED-2B79-7856-78D187176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9759" y="511988"/>
            <a:ext cx="6219141" cy="141899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28D9CD-A79A-FE29-5185-C08831667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387" y="1566862"/>
            <a:ext cx="44291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884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1CD8-6FE5-3A30-B808-EE36B760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8763" y="460280"/>
            <a:ext cx="7106715" cy="141899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417231-1FB0-A798-C6A7-304C261FA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628" y="1194318"/>
            <a:ext cx="6885991" cy="520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46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3695-661A-75B3-E85C-4D8BDBE2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655" y="506935"/>
            <a:ext cx="4419499" cy="141899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5D2D7F-F630-18E9-F27A-4B8A48BC2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623" y="1516419"/>
            <a:ext cx="4552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00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FF37C-765C-3B87-A0E8-5072F176E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391" y="721538"/>
            <a:ext cx="10889796" cy="141899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Diagram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88FEE9-1031-7B5B-9E0C-059EAEBAF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751" y="1590031"/>
            <a:ext cx="5800725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579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0BC13D-434E-C1D5-9782-07A00DFDC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55" y="1382000"/>
            <a:ext cx="4702629" cy="47855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201CDD-2908-D928-B353-80A4A39B3F21}"/>
              </a:ext>
            </a:extLst>
          </p:cNvPr>
          <p:cNvSpPr txBox="1"/>
          <p:nvPr/>
        </p:nvSpPr>
        <p:spPr>
          <a:xfrm>
            <a:off x="3009122" y="428855"/>
            <a:ext cx="5850293" cy="52322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2800" b="1" dirty="0">
                <a:latin typeface="Times New Roman" panose="02020603050405020304" pitchFamily="18" charset="0"/>
                <a:ea typeface="微软雅黑"/>
                <a:cs typeface="Times New Roman" panose="02020603050405020304" pitchFamily="18" charset="0"/>
              </a:rPr>
              <a:t>Activity Diagram</a:t>
            </a:r>
            <a:endParaRPr lang="en-IN" sz="2800" b="1" dirty="0">
              <a:latin typeface="Times New Roman" panose="02020603050405020304" pitchFamily="18" charset="0"/>
              <a:ea typeface="微软雅黑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64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58083-86BB-B4D5-0A9E-9358325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032" y="478479"/>
            <a:ext cx="10889796" cy="1031331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8DA2E8-6853-2B20-A20D-47758C2D9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774" y="1381125"/>
            <a:ext cx="8191901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087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7B7703-2CA9-C883-6C8F-2FE5AF992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07" y="1231642"/>
            <a:ext cx="7016620" cy="4394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3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AE616D9-3AC4-A2F0-D50E-738C2BB47B2D}"/>
              </a:ext>
            </a:extLst>
          </p:cNvPr>
          <p:cNvSpPr txBox="1"/>
          <p:nvPr/>
        </p:nvSpPr>
        <p:spPr>
          <a:xfrm>
            <a:off x="2050169" y="715738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roject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1 Review</a:t>
            </a:r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Presented by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59F9F-FCF8-2D83-583D-172A3A5E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7383" y="1604598"/>
            <a:ext cx="5766069" cy="22203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B43A86-7EA4-B221-80E7-23820ED87AC9}"/>
              </a:ext>
            </a:extLst>
          </p:cNvPr>
          <p:cNvSpPr txBox="1"/>
          <p:nvPr/>
        </p:nvSpPr>
        <p:spPr>
          <a:xfrm>
            <a:off x="2899489" y="3907038"/>
            <a:ext cx="60975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</a:t>
            </a:r>
          </a:p>
          <a:p>
            <a:pPr algn="ctr">
              <a:spcBef>
                <a:spcPct val="20000"/>
              </a:spcBef>
              <a:defRPr/>
            </a:pPr>
            <a:r>
              <a:rPr lang="en-US" sz="2000" b="1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Mrs. </a:t>
            </a:r>
            <a:r>
              <a:rPr lang="en-US" sz="20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A. Sarala Devi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FD4861-C305-3EB0-4D39-068AADEB5972}"/>
              </a:ext>
            </a:extLst>
          </p:cNvPr>
          <p:cNvSpPr txBox="1"/>
          <p:nvPr/>
        </p:nvSpPr>
        <p:spPr>
          <a:xfrm>
            <a:off x="2801641" y="528834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CSE(Data Science)</a:t>
            </a:r>
          </a:p>
          <a:p>
            <a:pPr lvl="0" algn="ctr">
              <a:spcBef>
                <a:spcPct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 ENGINEERING COLLEGE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600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592-BF27-A758-CB35-23EE07B8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891" y="507517"/>
            <a:ext cx="2462209" cy="67358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4A214-BA7B-E5BD-48CD-F6C15E4F2E54}"/>
              </a:ext>
            </a:extLst>
          </p:cNvPr>
          <p:cNvSpPr txBox="1"/>
          <p:nvPr/>
        </p:nvSpPr>
        <p:spPr>
          <a:xfrm>
            <a:off x="877079" y="1613537"/>
            <a:ext cx="101423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Detection: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accurately detects foot ulcers using image processing, ensuring early identification.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 offers real-time feedback, enhancing prompt intervention by healthcare providers or patients.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has the potential to significantly improve diabetic foot care by facilitating early detection and timely treatment, preventing complications.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272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C4797-3AAA-433C-BE71-9E01E29B0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565" y="525528"/>
            <a:ext cx="2310781" cy="538163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2AF4A-DB15-C194-80B6-8422A96EF452}"/>
              </a:ext>
            </a:extLst>
          </p:cNvPr>
          <p:cNvSpPr txBox="1"/>
          <p:nvPr/>
        </p:nvSpPr>
        <p:spPr>
          <a:xfrm>
            <a:off x="1156996" y="1721698"/>
            <a:ext cx="92932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Boulton, A. J. M., et al. (2008).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"Comprehensive foot examination and risk assessment."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Care, 31(8), 1679-1685.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Armstrong, D. G., et al. (2017).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"Diabetic foot ulcers and their recurrence."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Care, 40(7), 1019-1028.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Srinivasan, S., et al. (2020).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"Automated detection of diabetic foot ulcers using deep learning techniques."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Diabetes Science and Technology, 14(4), 590-595.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 X., et al. (2020).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"Deep learning-based diabetic foot ulcer detection system."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Access, 8, 107291-107301.</a:t>
            </a:r>
          </a:p>
          <a:p>
            <a:pPr marL="342900" indent="-342900">
              <a:buAutoNum type="arabicPeriod"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Dhar, M. K., et al. (2024).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"Wound tissue segmentation in diabetic foot ulcer images using deep learning: A pilot study." arXiv preprint arXiv:2406.16012.</a:t>
            </a:r>
          </a:p>
        </p:txBody>
      </p:sp>
    </p:spTree>
    <p:extLst>
      <p:ext uri="{BB962C8B-B14F-4D97-AF65-F5344CB8AC3E}">
        <p14:creationId xmlns:p14="http://schemas.microsoft.com/office/powerpoint/2010/main" val="1538537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7A7A4F7-5B3B-973F-3D2E-6D991871363E}"/>
              </a:ext>
            </a:extLst>
          </p:cNvPr>
          <p:cNvSpPr txBox="1"/>
          <p:nvPr/>
        </p:nvSpPr>
        <p:spPr>
          <a:xfrm>
            <a:off x="1145333" y="715738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12B1A2-981D-1C5C-BD7B-12A9DF2D0783}"/>
              </a:ext>
            </a:extLst>
          </p:cNvPr>
          <p:cNvSpPr txBox="1"/>
          <p:nvPr/>
        </p:nvSpPr>
        <p:spPr>
          <a:xfrm>
            <a:off x="1084684" y="1351358"/>
            <a:ext cx="6097554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System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Model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and Hardware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Functional and Non-Functional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Analysis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Bibliography</a:t>
            </a:r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1A65598-EBAF-EA06-5AE7-390FD8CCB840}"/>
              </a:ext>
            </a:extLst>
          </p:cNvPr>
          <p:cNvSpPr txBox="1"/>
          <p:nvPr/>
        </p:nvSpPr>
        <p:spPr>
          <a:xfrm>
            <a:off x="4439040" y="613101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57AA4B-6FCE-6B51-4AAD-37509A782B26}"/>
              </a:ext>
            </a:extLst>
          </p:cNvPr>
          <p:cNvSpPr txBox="1"/>
          <p:nvPr/>
        </p:nvSpPr>
        <p:spPr>
          <a:xfrm>
            <a:off x="1390260" y="1735694"/>
            <a:ext cx="95172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Diabetic Foot Ulcer (DFU) is a serious complication of diabetes that affects approximately 15-25% of diabetic patients globally.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untreated, it can cause infections, gangrene, and amputations, significantly increasing mortality rates.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by doctors is time-consuming and subjective, while AI-based deep learning models improve accuracy and efficiency in early detection.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diagnosis and treatment reduce complications, enhance patient care, and prevent severe health consequences.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07DE01-C705-6206-AA53-8AC084B23D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812" y="4703308"/>
            <a:ext cx="2590800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26AC0E2-60F0-A549-27CD-16B1540B0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0813" y="581580"/>
            <a:ext cx="4139581" cy="631400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EC0997-B1DF-9054-73B1-8A72712102C8}"/>
              </a:ext>
            </a:extLst>
          </p:cNvPr>
          <p:cNvSpPr txBox="1"/>
          <p:nvPr/>
        </p:nvSpPr>
        <p:spPr>
          <a:xfrm>
            <a:off x="1352939" y="1905592"/>
            <a:ext cx="944257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Podiatrists or healthcare professionals visually inspect ulcers, which is time-consuming and prone to subjective variations.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like X-rays, MRI, and thermography help assess ulcer depth and infection severity but require expert interpretation and specialized equipment.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existing automated systems use handcrafted features and conventional machine learning techniques (e.g., SVM, Random Forest), which have limited accuracy and generalization capabilities.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48FD1-6BAF-703C-EEE5-08F1A961F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991" y="563592"/>
            <a:ext cx="4917232" cy="724707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074D4E-359E-B178-A0FF-2C67136F4247}"/>
              </a:ext>
            </a:extLst>
          </p:cNvPr>
          <p:cNvSpPr txBox="1"/>
          <p:nvPr/>
        </p:nvSpPr>
        <p:spPr>
          <a:xfrm>
            <a:off x="1202680" y="1609729"/>
            <a:ext cx="964785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by medical experts is slow and varies based on the experience of the clinician, leading to inconsistent diagnoses.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models rely on handcrafted features, which may not capture complex ulcer patterns, reducing classification accuracy.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like MRI and thermography require expensive equipment and trained professionals, making them less accessible for remote or low-resource settings.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reliance on manual inspection and limited automation, early-stage ulcers may go undetected, increasing the risk of infections and amputations.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42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E7711-E529-2A30-3DC4-9660511C14FB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4226207" y="544908"/>
            <a:ext cx="4114800" cy="593427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EC9DF-CD4B-BF64-6B8C-42198AD2F64B}"/>
              </a:ext>
            </a:extLst>
          </p:cNvPr>
          <p:cNvSpPr txBox="1"/>
          <p:nvPr/>
        </p:nvSpPr>
        <p:spPr>
          <a:xfrm>
            <a:off x="1127449" y="1779142"/>
            <a:ext cx="94348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MobileNetV2-Based DFU Classification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MobileNetV2 as a lightweight and efficient convolutional neural network backbone, enabling fast and accurate binary classification of diabetic foot ulcer (DFU) images.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 for Robustness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image augmentation techniques (rotation, zoom, shear, flipping) to enhance model robustness against real-world variability in ulcer image appearance.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Expert-Annotated Dataset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Trains on a medical expert-verified DFU image dataset to ensure trustworthy labeling and model reliability in clinical scenarios.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861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CDDAD1-306A-B300-8480-4A27CFB2B77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3796999" y="656874"/>
            <a:ext cx="3835442" cy="365125"/>
          </a:xfrm>
        </p:spPr>
        <p:txBody>
          <a:bodyPr/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0BD196-218D-867D-C482-FC14FA9CE642}"/>
              </a:ext>
            </a:extLst>
          </p:cNvPr>
          <p:cNvSpPr txBox="1"/>
          <p:nvPr/>
        </p:nvSpPr>
        <p:spPr>
          <a:xfrm>
            <a:off x="597159" y="1309692"/>
            <a:ext cx="1056225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Environment: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Notebook/VS Code for writing &amp; testing the code interactively.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later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</a:t>
            </a:r>
          </a:p>
          <a:p>
            <a:pPr lvl="1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and Frameworks: </a:t>
            </a:r>
          </a:p>
          <a:p>
            <a:pPr lvl="1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 / Keras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building, training, and deploying deep learning models.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managing and analyzing datasets.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implementing ML-based preprocessing techniques..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/ Seaborn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visualizing dataset distributions and model performance.</a:t>
            </a:r>
          </a:p>
          <a:p>
            <a:pPr lvl="1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826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D067-04BC-1777-52B6-86C6B242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836" y="497603"/>
            <a:ext cx="4148912" cy="594078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B9964-16F2-4A77-7631-25C01403960B}"/>
              </a:ext>
            </a:extLst>
          </p:cNvPr>
          <p:cNvSpPr txBox="1"/>
          <p:nvPr/>
        </p:nvSpPr>
        <p:spPr>
          <a:xfrm>
            <a:off x="1474236" y="1701577"/>
            <a:ext cx="90413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(CPU): Quad-core processor (Intel i5 or AMD Ryzen 5)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 Minimum 8 GB or higher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 Minimum: 256 GB SSD (to store datasets, models, and related files)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 A stable and fast internet connection for downloading datasets, libraries, and pre-trained models.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36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AD51DF-C727-4608-B606-5D6C957D4C4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E0D8C9A-C895-482B-B501-694996FFDE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11997D-2559-4D54-8469-327570B187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131</TotalTime>
  <Words>815</Words>
  <Application>Microsoft Office PowerPoint</Application>
  <PresentationFormat>Widescreen</PresentationFormat>
  <Paragraphs>122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等线</vt:lpstr>
      <vt:lpstr>Abadi</vt:lpstr>
      <vt:lpstr>Arial</vt:lpstr>
      <vt:lpstr>Calibri</vt:lpstr>
      <vt:lpstr>Posterama Text Black</vt:lpstr>
      <vt:lpstr>Posterama Text SemiBold</vt:lpstr>
      <vt:lpstr>Times New Roman</vt:lpstr>
      <vt:lpstr>Wingdings</vt:lpstr>
      <vt:lpstr>Custom</vt:lpstr>
      <vt:lpstr>CNN-Based Diagnostic System for Diabetic Foot Ulcer Analysis</vt:lpstr>
      <vt:lpstr>PowerPoint Presentation</vt:lpstr>
      <vt:lpstr>PowerPoint Presentation</vt:lpstr>
      <vt:lpstr>PowerPoint Presentation</vt:lpstr>
      <vt:lpstr>Existing System </vt:lpstr>
      <vt:lpstr>Limitations of Existing System</vt:lpstr>
      <vt:lpstr>PowerPoint Presentation</vt:lpstr>
      <vt:lpstr>PowerPoint Presentation</vt:lpstr>
      <vt:lpstr>Hardware Requirements</vt:lpstr>
      <vt:lpstr>Functional &amp; Non-Functional Requirements</vt:lpstr>
      <vt:lpstr>System Architecture</vt:lpstr>
      <vt:lpstr>System Analysis</vt:lpstr>
      <vt:lpstr>Use Case Diagram</vt:lpstr>
      <vt:lpstr>Sequence Diagram</vt:lpstr>
      <vt:lpstr>Class Diagram</vt:lpstr>
      <vt:lpstr>Component Diagram</vt:lpstr>
      <vt:lpstr>PowerPoint Presentation</vt:lpstr>
      <vt:lpstr>Results</vt:lpstr>
      <vt:lpstr>PowerPoint Presentation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Soujanya Gaddam</dc:creator>
  <cp:lastModifiedBy>soujanya gaddam</cp:lastModifiedBy>
  <cp:revision>16</cp:revision>
  <dcterms:created xsi:type="dcterms:W3CDTF">2023-09-14T06:03:51Z</dcterms:created>
  <dcterms:modified xsi:type="dcterms:W3CDTF">2025-05-30T17:21:25Z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