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aleway-regular.fntdata"/><Relationship Id="rId10" Type="http://schemas.openxmlformats.org/officeDocument/2006/relationships/slide" Target="slides/slide5.xml"/><Relationship Id="rId13" Type="http://schemas.openxmlformats.org/officeDocument/2006/relationships/font" Target="fonts/Raleway-italic.fntdata"/><Relationship Id="rId12"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537e79d46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537e79d4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MS project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2400"/>
              <a:t>Gestion de projet</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879625" y="1677350"/>
            <a:ext cx="5520000" cy="14079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0" lang="fr" sz="1600">
                <a:latin typeface="Lato"/>
                <a:ea typeface="Lato"/>
                <a:cs typeface="Lato"/>
                <a:sym typeface="Lato"/>
              </a:rPr>
              <a:t>RAJAOHARINIAINA Sergio </a:t>
            </a:r>
            <a:r>
              <a:rPr b="0" lang="fr" sz="1600">
                <a:latin typeface="Lato"/>
                <a:ea typeface="Lato"/>
                <a:cs typeface="Lato"/>
                <a:sym typeface="Lato"/>
              </a:rPr>
              <a:t>ETU1811 </a:t>
            </a:r>
            <a:endParaRPr b="0" sz="1600">
              <a:latin typeface="Lato"/>
              <a:ea typeface="Lato"/>
              <a:cs typeface="Lato"/>
              <a:sym typeface="Lato"/>
            </a:endParaRPr>
          </a:p>
          <a:p>
            <a:pPr indent="0" lvl="0" marL="0" rtl="0" algn="l">
              <a:lnSpc>
                <a:spcPct val="115000"/>
              </a:lnSpc>
              <a:spcBef>
                <a:spcPts val="1600"/>
              </a:spcBef>
              <a:spcAft>
                <a:spcPts val="0"/>
              </a:spcAft>
              <a:buNone/>
            </a:pPr>
            <a:r>
              <a:rPr b="0" lang="fr" sz="1600">
                <a:latin typeface="Lato"/>
                <a:ea typeface="Lato"/>
                <a:cs typeface="Lato"/>
                <a:sym typeface="Lato"/>
              </a:rPr>
              <a:t>RANANJA Sahy Tsaroana ETU1855</a:t>
            </a:r>
            <a:endParaRPr b="0" sz="1600">
              <a:latin typeface="Lato"/>
              <a:ea typeface="Lato"/>
              <a:cs typeface="Lato"/>
              <a:sym typeface="Lato"/>
            </a:endParaRPr>
          </a:p>
          <a:p>
            <a:pPr indent="0" lvl="0" marL="0" rtl="0" algn="l">
              <a:lnSpc>
                <a:spcPct val="115000"/>
              </a:lnSpc>
              <a:spcBef>
                <a:spcPts val="1600"/>
              </a:spcBef>
              <a:spcAft>
                <a:spcPts val="1600"/>
              </a:spcAft>
              <a:buNone/>
            </a:pPr>
            <a:r>
              <a:rPr b="0" lang="fr" sz="1600">
                <a:latin typeface="Lato"/>
                <a:ea typeface="Lato"/>
                <a:cs typeface="Lato"/>
                <a:sym typeface="Lato"/>
              </a:rPr>
              <a:t>RASOAMIARAMANANA Gill Jordan ETU1879</a:t>
            </a:r>
            <a:endParaRPr b="0" sz="1600">
              <a:latin typeface="Lato"/>
              <a:ea typeface="Lato"/>
              <a:cs typeface="Lato"/>
              <a:sym typeface="Lato"/>
            </a:endParaRPr>
          </a:p>
        </p:txBody>
      </p:sp>
      <p:pic>
        <p:nvPicPr>
          <p:cNvPr id="79" name="Google Shape;79;p14"/>
          <p:cNvPicPr preferRelativeResize="0"/>
          <p:nvPr/>
        </p:nvPicPr>
        <p:blipFill>
          <a:blip r:embed="rId3">
            <a:alphaModFix/>
          </a:blip>
          <a:stretch>
            <a:fillRect/>
          </a:stretch>
        </p:blipFill>
        <p:spPr>
          <a:xfrm>
            <a:off x="5823200" y="3135950"/>
            <a:ext cx="3106226" cy="1741722"/>
          </a:xfrm>
          <a:prstGeom prst="rect">
            <a:avLst/>
          </a:prstGeom>
          <a:noFill/>
          <a:ln>
            <a:noFill/>
          </a:ln>
        </p:spPr>
      </p:pic>
      <p:sp>
        <p:nvSpPr>
          <p:cNvPr id="80" name="Google Shape;80;p14"/>
          <p:cNvSpPr txBox="1"/>
          <p:nvPr/>
        </p:nvSpPr>
        <p:spPr>
          <a:xfrm>
            <a:off x="484175" y="996425"/>
            <a:ext cx="552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2000">
                <a:solidFill>
                  <a:srgbClr val="38761D"/>
                </a:solidFill>
                <a:latin typeface="Lato"/>
                <a:ea typeface="Lato"/>
                <a:cs typeface="Lato"/>
                <a:sym typeface="Lato"/>
              </a:rPr>
              <a:t>Membre du groupe</a:t>
            </a:r>
            <a:endParaRPr b="1" sz="2000">
              <a:solidFill>
                <a:srgbClr val="38761D"/>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Morceau de bande adhésive tenant une note sur la diapositive&#10;" id="86" name="Google Shape;86;p15"/>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fr" sz="3000">
                <a:solidFill>
                  <a:schemeClr val="lt2"/>
                </a:solidFill>
                <a:latin typeface="Raleway"/>
                <a:ea typeface="Raleway"/>
                <a:cs typeface="Raleway"/>
                <a:sym typeface="Raleway"/>
              </a:rPr>
              <a:t>1. Sommaire</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75"/>
            <a:ext cx="3593100" cy="3327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solidFill>
                <a:schemeClr val="dk2"/>
              </a:solidFill>
              <a:latin typeface="Raleway"/>
              <a:ea typeface="Raleway"/>
              <a:cs typeface="Raleway"/>
              <a:sym typeface="Raleway"/>
            </a:endParaRPr>
          </a:p>
          <a:p>
            <a:pPr indent="-317500" lvl="0" marL="457200" rtl="0" algn="l">
              <a:lnSpc>
                <a:spcPct val="100000"/>
              </a:lnSpc>
              <a:spcBef>
                <a:spcPts val="1300"/>
              </a:spcBef>
              <a:spcAft>
                <a:spcPts val="0"/>
              </a:spcAft>
              <a:buClr>
                <a:srgbClr val="38761D"/>
              </a:buClr>
              <a:buSzPts val="1400"/>
              <a:buFont typeface="Raleway"/>
              <a:buChar char="➔"/>
            </a:pPr>
            <a:r>
              <a:rPr b="1" lang="fr" sz="1400">
                <a:solidFill>
                  <a:srgbClr val="38761D"/>
                </a:solidFill>
                <a:latin typeface="Raleway"/>
                <a:ea typeface="Raleway"/>
                <a:cs typeface="Raleway"/>
                <a:sym typeface="Raleway"/>
              </a:rPr>
              <a:t>Introduction</a:t>
            </a:r>
            <a:r>
              <a:rPr lang="fr" sz="1200">
                <a:solidFill>
                  <a:schemeClr val="dk2"/>
                </a:solidFill>
                <a:latin typeface="Raleway"/>
                <a:ea typeface="Raleway"/>
                <a:cs typeface="Raleway"/>
                <a:sym typeface="Raleway"/>
              </a:rPr>
              <a:t>.</a:t>
            </a:r>
            <a:endParaRPr sz="1200">
              <a:latin typeface="Raleway"/>
              <a:ea typeface="Raleway"/>
              <a:cs typeface="Raleway"/>
              <a:sym typeface="Raleway"/>
            </a:endParaRPr>
          </a:p>
          <a:p>
            <a:pPr indent="-317500" lvl="0" marL="457200" rtl="0" algn="l">
              <a:lnSpc>
                <a:spcPct val="100000"/>
              </a:lnSpc>
              <a:spcBef>
                <a:spcPts val="700"/>
              </a:spcBef>
              <a:spcAft>
                <a:spcPts val="0"/>
              </a:spcAft>
              <a:buClr>
                <a:srgbClr val="38761D"/>
              </a:buClr>
              <a:buSzPts val="1400"/>
              <a:buFont typeface="Raleway"/>
              <a:buChar char="➔"/>
            </a:pPr>
            <a:r>
              <a:rPr b="1" lang="fr" sz="1400">
                <a:solidFill>
                  <a:srgbClr val="38761D"/>
                </a:solidFill>
                <a:latin typeface="Raleway"/>
                <a:ea typeface="Raleway"/>
                <a:cs typeface="Raleway"/>
                <a:sym typeface="Raleway"/>
              </a:rPr>
              <a:t>Fonctionnalité</a:t>
            </a:r>
            <a:br>
              <a:rPr lang="fr" sz="1400">
                <a:latin typeface="Raleway"/>
                <a:ea typeface="Raleway"/>
                <a:cs typeface="Raleway"/>
                <a:sym typeface="Raleway"/>
              </a:rPr>
            </a:br>
            <a:r>
              <a:rPr lang="fr" sz="1200">
                <a:latin typeface="Raleway"/>
                <a:ea typeface="Raleway"/>
                <a:cs typeface="Raleway"/>
                <a:sym typeface="Raleway"/>
              </a:rPr>
              <a:t>Gestion de ressource</a:t>
            </a:r>
            <a:endParaRPr sz="1200">
              <a:latin typeface="Raleway"/>
              <a:ea typeface="Raleway"/>
              <a:cs typeface="Raleway"/>
              <a:sym typeface="Raleway"/>
            </a:endParaRPr>
          </a:p>
          <a:p>
            <a:pPr indent="0" lvl="0" marL="457200" rtl="0" algn="l">
              <a:lnSpc>
                <a:spcPct val="100000"/>
              </a:lnSpc>
              <a:spcBef>
                <a:spcPts val="700"/>
              </a:spcBef>
              <a:spcAft>
                <a:spcPts val="0"/>
              </a:spcAft>
              <a:buNone/>
            </a:pPr>
            <a:r>
              <a:rPr lang="fr" sz="1200">
                <a:latin typeface="Raleway"/>
                <a:ea typeface="Raleway"/>
                <a:cs typeface="Raleway"/>
                <a:sym typeface="Raleway"/>
              </a:rPr>
              <a:t>Suivi de projet</a:t>
            </a:r>
            <a:endParaRPr sz="1200">
              <a:latin typeface="Raleway"/>
              <a:ea typeface="Raleway"/>
              <a:cs typeface="Raleway"/>
              <a:sym typeface="Raleway"/>
            </a:endParaRPr>
          </a:p>
          <a:p>
            <a:pPr indent="-317500" lvl="0" marL="457200" rtl="0" algn="l">
              <a:lnSpc>
                <a:spcPct val="100000"/>
              </a:lnSpc>
              <a:spcBef>
                <a:spcPts val="700"/>
              </a:spcBef>
              <a:spcAft>
                <a:spcPts val="700"/>
              </a:spcAft>
              <a:buClr>
                <a:srgbClr val="38761D"/>
              </a:buClr>
              <a:buSzPts val="1400"/>
              <a:buFont typeface="Raleway"/>
              <a:buChar char="➔"/>
            </a:pPr>
            <a:r>
              <a:rPr b="1" lang="fr" sz="1400">
                <a:solidFill>
                  <a:srgbClr val="38761D"/>
                </a:solidFill>
                <a:latin typeface="Raleway"/>
                <a:ea typeface="Raleway"/>
                <a:cs typeface="Raleway"/>
                <a:sym typeface="Raleway"/>
              </a:rPr>
              <a:t>Exemple</a:t>
            </a:r>
            <a:br>
              <a:rPr lang="fr" sz="1400">
                <a:latin typeface="Raleway"/>
                <a:ea typeface="Raleway"/>
                <a:cs typeface="Raleway"/>
                <a:sym typeface="Raleway"/>
              </a:rPr>
            </a:br>
            <a:r>
              <a:rPr lang="fr" sz="1200">
                <a:latin typeface="Raleway"/>
                <a:ea typeface="Raleway"/>
                <a:cs typeface="Raleway"/>
                <a:sym typeface="Raleway"/>
              </a:rPr>
              <a:t>Ms project peut-il faire parti d’un SI?</a:t>
            </a:r>
            <a:endParaRPr sz="1200">
              <a:solidFill>
                <a:schemeClr val="dk2"/>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title"/>
          </p:nvPr>
        </p:nvSpPr>
        <p:spPr>
          <a:xfrm>
            <a:off x="283100" y="483550"/>
            <a:ext cx="8631600" cy="92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
              <a:t>Qu’est ce que </a:t>
            </a:r>
            <a:r>
              <a:rPr lang="fr">
                <a:solidFill>
                  <a:srgbClr val="38761D"/>
                </a:solidFill>
              </a:rPr>
              <a:t>MS project</a:t>
            </a:r>
            <a:r>
              <a:rPr lang="fr"/>
              <a:t> ?</a:t>
            </a:r>
            <a:endParaRPr/>
          </a:p>
        </p:txBody>
      </p:sp>
      <p:sp>
        <p:nvSpPr>
          <p:cNvPr id="94" name="Google Shape;94;p16"/>
          <p:cNvSpPr txBox="1"/>
          <p:nvPr/>
        </p:nvSpPr>
        <p:spPr>
          <a:xfrm>
            <a:off x="526275" y="2084075"/>
            <a:ext cx="7697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000">
                <a:solidFill>
                  <a:schemeClr val="lt1"/>
                </a:solidFill>
                <a:latin typeface="Lato"/>
                <a:ea typeface="Lato"/>
                <a:cs typeface="Lato"/>
                <a:sym typeface="Lato"/>
              </a:rPr>
              <a:t>Microsoft Project est un logiciel de la suite Microsoft Office. Il s’agit d’un logiciel de gestion de projet et plus précisement de gestion de planning de projet. Nous allons voir ensemble les fonctionnalités de base du logiciel qui ne représente que 10 % de ses capacités </a:t>
            </a:r>
            <a:endParaRPr sz="2000">
              <a:solidFill>
                <a:schemeClr val="lt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283100" y="483550"/>
            <a:ext cx="8631600" cy="1662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fr"/>
              <a:t>Quels sont les objectifs de </a:t>
            </a:r>
            <a:r>
              <a:rPr lang="fr">
                <a:solidFill>
                  <a:srgbClr val="38761D"/>
                </a:solidFill>
              </a:rPr>
              <a:t>MS project</a:t>
            </a:r>
            <a:r>
              <a:rPr lang="fr"/>
              <a:t> ?</a:t>
            </a:r>
            <a:endParaRPr/>
          </a:p>
        </p:txBody>
      </p:sp>
      <p:sp>
        <p:nvSpPr>
          <p:cNvPr id="100" name="Google Shape;100;p17"/>
          <p:cNvSpPr txBox="1"/>
          <p:nvPr/>
        </p:nvSpPr>
        <p:spPr>
          <a:xfrm>
            <a:off x="526300" y="2571750"/>
            <a:ext cx="7697700" cy="2339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rgbClr val="6AA84F"/>
              </a:buClr>
              <a:buSzPts val="2000"/>
              <a:buFont typeface="Lato"/>
              <a:buChar char="-"/>
            </a:pPr>
            <a:r>
              <a:rPr lang="fr" sz="2000">
                <a:solidFill>
                  <a:srgbClr val="6AA84F"/>
                </a:solidFill>
                <a:latin typeface="Lato"/>
                <a:ea typeface="Lato"/>
                <a:cs typeface="Lato"/>
                <a:sym typeface="Lato"/>
              </a:rPr>
              <a:t>Planification précise du projet</a:t>
            </a:r>
            <a:r>
              <a:rPr lang="fr" sz="2000">
                <a:solidFill>
                  <a:schemeClr val="lt1"/>
                </a:solidFill>
                <a:latin typeface="Lato"/>
                <a:ea typeface="Lato"/>
                <a:cs typeface="Lato"/>
                <a:sym typeface="Lato"/>
              </a:rPr>
              <a:t> : L’objectif principal de Ms project est de permettre aux chefs de projet de créer des plans détaillés pour leurs projets</a:t>
            </a:r>
            <a:endParaRPr sz="2000">
              <a:solidFill>
                <a:schemeClr val="lt1"/>
              </a:solidFill>
              <a:latin typeface="Lato"/>
              <a:ea typeface="Lato"/>
              <a:cs typeface="Lato"/>
              <a:sym typeface="Lato"/>
            </a:endParaRPr>
          </a:p>
          <a:p>
            <a:pPr indent="-355600" lvl="0" marL="457200" rtl="0" algn="l">
              <a:spcBef>
                <a:spcPts val="0"/>
              </a:spcBef>
              <a:spcAft>
                <a:spcPts val="0"/>
              </a:spcAft>
              <a:buClr>
                <a:srgbClr val="6AA84F"/>
              </a:buClr>
              <a:buSzPts val="2000"/>
              <a:buFont typeface="Lato"/>
              <a:buChar char="-"/>
            </a:pPr>
            <a:r>
              <a:rPr lang="fr" sz="2000">
                <a:solidFill>
                  <a:srgbClr val="6AA84F"/>
                </a:solidFill>
                <a:latin typeface="Lato"/>
                <a:ea typeface="Lato"/>
                <a:cs typeface="Lato"/>
                <a:sym typeface="Lato"/>
              </a:rPr>
              <a:t>Suivi et contrôle du projet</a:t>
            </a:r>
            <a:r>
              <a:rPr lang="fr" sz="2000">
                <a:solidFill>
                  <a:srgbClr val="38761D"/>
                </a:solidFill>
                <a:latin typeface="Lato"/>
                <a:ea typeface="Lato"/>
                <a:cs typeface="Lato"/>
                <a:sym typeface="Lato"/>
              </a:rPr>
              <a:t> </a:t>
            </a:r>
            <a:r>
              <a:rPr lang="fr" sz="2000">
                <a:solidFill>
                  <a:schemeClr val="lt1"/>
                </a:solidFill>
                <a:latin typeface="Lato"/>
                <a:ea typeface="Lato"/>
                <a:cs typeface="Lato"/>
                <a:sym typeface="Lato"/>
              </a:rPr>
              <a:t>: Une fois que le projet est en cours, MS project offre des outils de suivi et de contrôle puissants.</a:t>
            </a:r>
            <a:endParaRPr sz="2000">
              <a:solidFill>
                <a:schemeClr val="lt1"/>
              </a:solidFill>
              <a:latin typeface="Lato"/>
              <a:ea typeface="Lato"/>
              <a:cs typeface="Lato"/>
              <a:sym typeface="Lato"/>
            </a:endParaRPr>
          </a:p>
          <a:p>
            <a:pPr indent="-355600" lvl="0" marL="457200" rtl="0" algn="l">
              <a:spcBef>
                <a:spcPts val="0"/>
              </a:spcBef>
              <a:spcAft>
                <a:spcPts val="0"/>
              </a:spcAft>
              <a:buClr>
                <a:srgbClr val="6AA84F"/>
              </a:buClr>
              <a:buSzPts val="2000"/>
              <a:buFont typeface="Lato"/>
              <a:buChar char="-"/>
            </a:pPr>
            <a:r>
              <a:rPr lang="fr" sz="2000">
                <a:solidFill>
                  <a:srgbClr val="6AA84F"/>
                </a:solidFill>
                <a:latin typeface="Lato"/>
                <a:ea typeface="Lato"/>
                <a:cs typeface="Lato"/>
                <a:sym typeface="Lato"/>
              </a:rPr>
              <a:t>Communication et collaboration</a:t>
            </a:r>
            <a:r>
              <a:rPr lang="fr" sz="2000">
                <a:solidFill>
                  <a:schemeClr val="lt1"/>
                </a:solidFill>
                <a:latin typeface="Lato"/>
                <a:ea typeface="Lato"/>
                <a:cs typeface="Lato"/>
                <a:sym typeface="Lato"/>
              </a:rPr>
              <a:t> : MS project facilite la communication et la collaboration au sein de l’équipe du projet</a:t>
            </a:r>
            <a:endParaRPr sz="20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