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4" r:id="rId2"/>
    <p:sldId id="257" r:id="rId3"/>
    <p:sldId id="261" r:id="rId4"/>
    <p:sldId id="272" r:id="rId5"/>
    <p:sldId id="275" r:id="rId6"/>
    <p:sldId id="276"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840" y="62"/>
      </p:cViewPr>
      <p:guideLst>
        <p:guide orient="horz" pos="218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4331D8-1380-4152-B31E-2539C4B77B76}" type="datetimeFigureOut">
              <a:rPr lang="en-US" smtClean="0"/>
              <a:t>5/22/2023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A295E5-691B-420D-B7B4-4F22B9E4B90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3DEC4F3-799D-4B30-ACA4-128DF9A25D8F}" type="datetime1">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62BFC3-0CF9-4CEB-8DD4-AC7FE80645A0}" type="datetime1">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5045C2-0E87-4605-8DD2-D2B065ECB1A3}" type="datetime1">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56D206-6B7E-467B-B35D-2AA62E9A35E7}" type="datetime1">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B7987D-73F8-4081-9B30-5A598C8D32B9}" type="datetime1">
              <a:rPr lang="en-IN" smtClean="0"/>
              <a:t>22-05-2023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903C6E7-43F8-4A38-A6C3-D43647B4DD8D}" type="datetime1">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4E219-0C0C-4937-870D-08D46E53228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EE02365-ECBC-4B68-8DE4-E324E0684840}" type="datetime1">
              <a:rPr lang="en-IN" smtClean="0"/>
              <a:t>22-05-2023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D4E219-0C0C-4937-870D-08D46E53228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11E2FB9-09F8-461C-822C-F87AB9E712F1}" type="datetime1">
              <a:rPr lang="en-IN" smtClean="0"/>
              <a:t>22-05-2023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D4E219-0C0C-4937-870D-08D46E53228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58980-6964-406B-8E07-1738053AD700}" type="datetime1">
              <a:rPr lang="en-IN" smtClean="0"/>
              <a:t>22-05-2023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D4E219-0C0C-4937-870D-08D46E53228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B0511D-4BC4-4CAC-850D-96DEC5B49D1A}" type="datetime1">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4E219-0C0C-4937-870D-08D46E53228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0C436-B595-4DE7-AAF5-6C3EAE4AC70A}" type="datetime1">
              <a:rPr lang="en-IN" smtClean="0"/>
              <a:t>22-05-2023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4E219-0C0C-4937-870D-08D46E53228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3FB7E-E051-46AA-ADB3-2CFF9DB79A8C}" type="datetime1">
              <a:rPr lang="en-IN" smtClean="0"/>
              <a:t>22-05-2023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4E219-0C0C-4937-870D-08D46E53228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1857364"/>
            <a:ext cx="8643998" cy="1143009"/>
          </a:xfrm>
        </p:spPr>
        <p:txBody>
          <a:bodyPr>
            <a:normAutofit/>
          </a:bodyPr>
          <a:lstStyle/>
          <a:p>
            <a:r>
              <a:rPr lang="en-US" sz="2200" b="1" dirty="0">
                <a:latin typeface="Times New Roman" panose="02020603050405020304" pitchFamily="18" charset="0"/>
                <a:cs typeface="Times New Roman" panose="02020603050405020304" pitchFamily="18" charset="0"/>
              </a:rPr>
              <a:t>DEPARTMENT OF COMPUTER SCIENCE &amp; ENGINEERING</a:t>
            </a:r>
            <a:br>
              <a:rPr lang="en-IN" dirty="0"/>
            </a:br>
            <a:endParaRPr lang="en-IN" dirty="0"/>
          </a:p>
        </p:txBody>
      </p:sp>
      <p:sp>
        <p:nvSpPr>
          <p:cNvPr id="3" name="Subtitle 2"/>
          <p:cNvSpPr>
            <a:spLocks noGrp="1"/>
          </p:cNvSpPr>
          <p:nvPr>
            <p:ph type="subTitle" idx="1"/>
          </p:nvPr>
        </p:nvSpPr>
        <p:spPr>
          <a:xfrm>
            <a:off x="1428728" y="2714620"/>
            <a:ext cx="6400800" cy="1000132"/>
          </a:xfrm>
        </p:spPr>
        <p:txBody>
          <a:bodyPr>
            <a:normAutofit/>
          </a:bodyPr>
          <a:lstStyle/>
          <a:p>
            <a:pPr algn="ctr"/>
            <a:r>
              <a:rPr lang="en-US" sz="2400" b="1" cap="all" dirty="0">
                <a:solidFill>
                  <a:schemeClr val="tx1"/>
                </a:solidFill>
                <a:latin typeface="Times New Roman" panose="02020603050405020304" pitchFamily="18" charset="0"/>
                <a:cs typeface="Times New Roman" panose="02020603050405020304" pitchFamily="18" charset="0"/>
              </a:rPr>
              <a:t> “DIABETES prediction”</a:t>
            </a: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1025" name="Rectangle 1"/>
          <p:cNvSpPr>
            <a:spLocks noChangeArrowheads="1"/>
          </p:cNvSpPr>
          <p:nvPr/>
        </p:nvSpPr>
        <p:spPr bwMode="auto">
          <a:xfrm>
            <a:off x="381000" y="1219200"/>
            <a:ext cx="8045985"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600" b="1" i="0" u="none" strike="noStrike" cap="none" normalizeH="0" baseline="0" dirty="0">
                <a:ln>
                  <a:noFill/>
                </a:ln>
                <a:effectLst/>
                <a:latin typeface="Times New Roman" panose="02020603050405020304" pitchFamily="18" charset="0"/>
                <a:cs typeface="Times New Roman" panose="02020603050405020304" pitchFamily="18" charset="0"/>
              </a:rPr>
              <a:t>SDM</a:t>
            </a:r>
            <a:r>
              <a:rPr kumimoji="0" lang="en-US" sz="3600" b="1" i="0" u="none" strike="noStrike" cap="none" normalizeH="0" dirty="0">
                <a:ln>
                  <a:noFill/>
                </a:ln>
                <a:effectLst/>
                <a:latin typeface="Times New Roman" panose="02020603050405020304" pitchFamily="18" charset="0"/>
                <a:cs typeface="Times New Roman" panose="02020603050405020304" pitchFamily="18" charset="0"/>
              </a:rPr>
              <a:t> </a:t>
            </a:r>
            <a:r>
              <a:rPr kumimoji="0" lang="en-US" sz="3600" b="1" i="0" u="none" strike="noStrike" cap="none" normalizeH="0" baseline="0" dirty="0">
                <a:ln>
                  <a:noFill/>
                </a:ln>
                <a:effectLst/>
                <a:latin typeface="Times New Roman" panose="02020603050405020304" pitchFamily="18" charset="0"/>
                <a:cs typeface="Times New Roman" panose="02020603050405020304" pitchFamily="18" charset="0"/>
              </a:rPr>
              <a:t>INSTITUTE OF TECHNOLOGY</a:t>
            </a:r>
            <a:endParaRPr kumimoji="0" lang="en-US" sz="3600" b="0" i="0" u="none" strike="noStrike" cap="none" normalizeH="0" baseline="0" dirty="0">
              <a:ln>
                <a:noFill/>
              </a:ln>
              <a:effectLst/>
              <a:latin typeface="Arial" panose="020B0604020202020204" pitchFamily="34" charset="0"/>
              <a:cs typeface="Arial" panose="020B0604020202020204" pitchFamily="34" charset="0"/>
            </a:endParaRPr>
          </a:p>
        </p:txBody>
      </p:sp>
      <p:pic>
        <p:nvPicPr>
          <p:cNvPr id="7" name="Picture 6" descr="logo_ujire"/>
          <p:cNvPicPr/>
          <p:nvPr/>
        </p:nvPicPr>
        <p:blipFill>
          <a:blip r:embed="rId2" cstate="print"/>
          <a:srcRect/>
          <a:stretch>
            <a:fillRect/>
          </a:stretch>
        </p:blipFill>
        <p:spPr bwMode="auto">
          <a:xfrm>
            <a:off x="3786182" y="142852"/>
            <a:ext cx="1061085" cy="1152548"/>
          </a:xfrm>
          <a:prstGeom prst="rect">
            <a:avLst/>
          </a:prstGeom>
          <a:noFill/>
          <a:ln w="9525">
            <a:noFill/>
            <a:miter lim="800000"/>
            <a:headEnd/>
            <a:tailEnd/>
          </a:ln>
        </p:spPr>
      </p:pic>
      <p:sp>
        <p:nvSpPr>
          <p:cNvPr id="8" name="TextBox 7"/>
          <p:cNvSpPr txBox="1"/>
          <p:nvPr/>
        </p:nvSpPr>
        <p:spPr>
          <a:xfrm>
            <a:off x="5715000" y="4648200"/>
            <a:ext cx="4128135" cy="2168525"/>
          </a:xfrm>
          <a:prstGeom prst="rect">
            <a:avLst/>
          </a:prstGeom>
          <a:noFill/>
        </p:spPr>
        <p:txBody>
          <a:bodyPr wrap="square" rtlCol="0">
            <a:spAutoFit/>
          </a:bodyPr>
          <a:lstStyle/>
          <a:p>
            <a:pPr algn="l">
              <a:lnSpc>
                <a:spcPct val="150000"/>
              </a:lnSpc>
            </a:pPr>
            <a:r>
              <a:rPr lang="en-US" b="1" dirty="0">
                <a:latin typeface="Times New Roman" panose="02020603050405020304" pitchFamily="18" charset="0"/>
                <a:cs typeface="Times New Roman" panose="02020603050405020304" pitchFamily="18" charset="0"/>
              </a:rPr>
              <a:t>Presented By</a:t>
            </a:r>
          </a:p>
          <a:p>
            <a:pPr algn="l">
              <a:lnSpc>
                <a:spcPct val="150000"/>
              </a:lnSpc>
            </a:pPr>
            <a:r>
              <a:rPr lang="en-US" b="1" dirty="0">
                <a:latin typeface="Times New Roman" panose="02020603050405020304" pitchFamily="18" charset="0"/>
                <a:cs typeface="Times New Roman" panose="02020603050405020304" pitchFamily="18" charset="0"/>
              </a:rPr>
              <a:t>Rohan Ponnanna (4SU19CS076)</a:t>
            </a:r>
          </a:p>
          <a:p>
            <a:pPr algn="l">
              <a:lnSpc>
                <a:spcPct val="150000"/>
              </a:lnSpc>
            </a:pPr>
            <a:r>
              <a:rPr lang="en-US" b="1" dirty="0">
                <a:latin typeface="Times New Roman" panose="02020603050405020304" pitchFamily="18" charset="0"/>
                <a:cs typeface="Times New Roman" panose="02020603050405020304" pitchFamily="18" charset="0"/>
              </a:rPr>
              <a:t>Seetaram Naik (4SU19CS088)</a:t>
            </a:r>
          </a:p>
          <a:p>
            <a:pPr algn="l">
              <a:lnSpc>
                <a:spcPct val="150000"/>
              </a:lnSpc>
            </a:pPr>
            <a:r>
              <a:rPr lang="en-US" b="1" dirty="0">
                <a:latin typeface="Times New Roman" panose="02020603050405020304" pitchFamily="18" charset="0"/>
                <a:cs typeface="Times New Roman" panose="02020603050405020304" pitchFamily="18" charset="0"/>
              </a:rPr>
              <a:t>Srinivas S (4SU19CS101)  </a:t>
            </a:r>
          </a:p>
          <a:p>
            <a:pPr algn="l">
              <a:lnSpc>
                <a:spcPct val="150000"/>
              </a:lnSpc>
            </a:pPr>
            <a:r>
              <a:rPr lang="en-US" b="1" dirty="0">
                <a:latin typeface="Times New Roman" panose="02020603050405020304" pitchFamily="18" charset="0"/>
                <a:cs typeface="Times New Roman" panose="02020603050405020304" pitchFamily="18" charset="0"/>
              </a:rPr>
              <a:t>Sulekha PB (4SU19CS103)</a:t>
            </a:r>
          </a:p>
        </p:txBody>
      </p:sp>
      <p:sp>
        <p:nvSpPr>
          <p:cNvPr id="11" name="TextBox 10"/>
          <p:cNvSpPr txBox="1"/>
          <p:nvPr/>
        </p:nvSpPr>
        <p:spPr>
          <a:xfrm>
            <a:off x="2362200" y="3276600"/>
            <a:ext cx="4857784" cy="1630045"/>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Under the guidance of  </a:t>
            </a:r>
          </a:p>
          <a:p>
            <a:pPr algn="ctr"/>
            <a:r>
              <a:rPr lang="en-US" sz="2400" b="1" dirty="0">
                <a:latin typeface="Times New Roman" panose="02020603050405020304" pitchFamily="18" charset="0"/>
                <a:cs typeface="Times New Roman" panose="02020603050405020304" pitchFamily="18" charset="0"/>
              </a:rPr>
              <a:t> Mr. Chaitanya D</a:t>
            </a: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Asst. Prof.</a:t>
            </a:r>
          </a:p>
          <a:p>
            <a:pPr algn="ctr"/>
            <a:r>
              <a:rPr lang="en-US" b="1" dirty="0">
                <a:latin typeface="Times New Roman" panose="02020603050405020304" pitchFamily="18" charset="0"/>
                <a:cs typeface="Times New Roman" panose="02020603050405020304" pitchFamily="18" charset="0"/>
              </a:rPr>
              <a:t>Department of CSE</a:t>
            </a:r>
          </a:p>
          <a:p>
            <a:pPr algn="ctr"/>
            <a:r>
              <a:rPr lang="en-US" b="1" dirty="0">
                <a:latin typeface="Times New Roman" panose="02020603050405020304" pitchFamily="18" charset="0"/>
                <a:cs typeface="Times New Roman" panose="02020603050405020304" pitchFamily="18" charset="0"/>
              </a:rPr>
              <a:t>SDMIT, </a:t>
            </a:r>
            <a:r>
              <a:rPr lang="en-US" b="1" dirty="0" err="1">
                <a:latin typeface="Times New Roman" panose="02020603050405020304" pitchFamily="18" charset="0"/>
                <a:cs typeface="Times New Roman" panose="02020603050405020304" pitchFamily="18" charset="0"/>
              </a:rPr>
              <a:t>Ujire</a:t>
            </a:r>
            <a:endParaRPr lang="en-IN"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57158" y="5500702"/>
            <a:ext cx="2000264" cy="61404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TEAM ID: </a:t>
            </a:r>
            <a:r>
              <a:rPr lang="en-US" b="1" dirty="0">
                <a:latin typeface="Times New Roman" panose="02020603050405020304" pitchFamily="18" charset="0"/>
                <a:cs typeface="Times New Roman" panose="02020603050405020304" pitchFamily="18" charset="0"/>
              </a:rPr>
              <a:t>2022CSEPT21</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IN" sz="2800" b="1" dirty="0">
                <a:latin typeface="Times New Roman" panose="02020603050405020304" pitchFamily="18" charset="0"/>
                <a:cs typeface="Times New Roman" panose="02020603050405020304" pitchFamily="18" charset="0"/>
              </a:rPr>
              <a:t>INTRODUCTION</a:t>
            </a:r>
            <a:endParaRPr lang="en-IN"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4525963"/>
          </a:xfrm>
        </p:spPr>
        <p:txBody>
          <a:bodyPr>
            <a:noAutofit/>
          </a:bodyPr>
          <a:lstStyle/>
          <a:p>
            <a:pPr algn="just">
              <a:lnSpc>
                <a:spcPct val="150000"/>
              </a:lnSpc>
            </a:pPr>
            <a:r>
              <a:rPr lang="en-IN" sz="2200" dirty="0">
                <a:latin typeface="Times New Roman" panose="02020603050405020304" pitchFamily="18" charset="0"/>
                <a:cs typeface="Times New Roman" panose="02020603050405020304" pitchFamily="18" charset="0"/>
              </a:rPr>
              <a:t>All around there are numerous ceaseless infections that are boundless in evolved and developing nations. One of such sickness is diabetes.</a:t>
            </a:r>
          </a:p>
          <a:p>
            <a:pPr algn="just">
              <a:lnSpc>
                <a:spcPct val="150000"/>
              </a:lnSpc>
            </a:pPr>
            <a:r>
              <a:rPr lang="en-IN" sz="2200" dirty="0">
                <a:latin typeface="Times New Roman" panose="02020603050405020304" pitchFamily="18" charset="0"/>
                <a:cs typeface="Times New Roman" panose="02020603050405020304" pitchFamily="18" charset="0"/>
              </a:rPr>
              <a:t>ML strategies and neural systems help scientists to find new realities from existing well-being-related informational indexes, which may help in ailment supervision and detection.</a:t>
            </a:r>
          </a:p>
          <a:p>
            <a:pPr algn="just">
              <a:lnSpc>
                <a:spcPct val="150000"/>
              </a:lnSpc>
            </a:pPr>
            <a:r>
              <a:rPr lang="en-IN" sz="2200" dirty="0">
                <a:latin typeface="Times New Roman" panose="02020603050405020304" pitchFamily="18" charset="0"/>
                <a:cs typeface="Times New Roman" panose="02020603050405020304" pitchFamily="18" charset="0"/>
              </a:rPr>
              <a:t>This model can foresee whether the patient has diabetes or not, aiding specialists to ensure that the patient in need of clinical consideration can get it on schedule and also help anticipate the loss of human lives.</a:t>
            </a:r>
          </a:p>
          <a:p>
            <a:pPr marL="0" indent="0" algn="just">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19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DD4E219-0C0C-4937-870D-08D46E532289}"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a:solidFill>
            <a:schemeClr val="bg1"/>
          </a:solidFill>
        </p:spPr>
        <p:txBody>
          <a:bodyPr>
            <a:normAutofit/>
          </a:bodyPr>
          <a:lstStyle/>
          <a:p>
            <a:r>
              <a:rPr lang="en-IN" sz="2800"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457200" y="1600200"/>
            <a:ext cx="8125460" cy="4526280"/>
          </a:xfrm>
        </p:spPr>
        <p:txBody>
          <a:bodyPr/>
          <a:lstStyle/>
          <a:p>
            <a:pPr marL="457200" indent="-457200" algn="just">
              <a:lnSpc>
                <a:spcPct val="150000"/>
              </a:lnSpc>
              <a:buFont typeface="+mj-lt"/>
              <a:buAutoNum type="arabicPeriod"/>
            </a:pPr>
            <a:r>
              <a:rPr lang="en-US" altLang="en-IN" sz="2200" dirty="0">
                <a:latin typeface="Times New Roman" panose="02020603050405020304" pitchFamily="18" charset="0"/>
                <a:cs typeface="Times New Roman" panose="02020603050405020304" pitchFamily="18" charset="0"/>
              </a:rPr>
              <a:t>To analyse and choosing the suitable algorithm for the early prediction of diabetes to the user.</a:t>
            </a:r>
          </a:p>
          <a:p>
            <a:pPr marL="457200" indent="-457200" algn="just">
              <a:lnSpc>
                <a:spcPct val="150000"/>
              </a:lnSpc>
              <a:buFont typeface="+mj-lt"/>
              <a:buAutoNum type="arabicPeriod"/>
            </a:pPr>
            <a:r>
              <a:rPr lang="en-US" altLang="en-IN" sz="2200" dirty="0">
                <a:latin typeface="Times New Roman" panose="02020603050405020304" pitchFamily="18" charset="0"/>
                <a:cs typeface="Times New Roman" panose="02020603050405020304" pitchFamily="18" charset="0"/>
              </a:rPr>
              <a:t>To improve the overall accuracy of the model to get more accurate result.</a:t>
            </a:r>
          </a:p>
          <a:p>
            <a:pPr marL="457200" indent="-457200" algn="just">
              <a:lnSpc>
                <a:spcPct val="150000"/>
              </a:lnSpc>
              <a:buFont typeface="+mj-lt"/>
              <a:buAutoNum type="arabicPeriod"/>
            </a:pPr>
            <a:r>
              <a:rPr lang="en-US" altLang="en-IN" sz="2200" dirty="0">
                <a:latin typeface="Times New Roman" panose="02020603050405020304" pitchFamily="18" charset="0"/>
                <a:cs typeface="Times New Roman" panose="02020603050405020304" pitchFamily="18" charset="0"/>
              </a:rPr>
              <a:t>To build a diet recommendation system to maintain the healthy lifestyle.</a:t>
            </a:r>
          </a:p>
          <a:p>
            <a:pPr marL="457200" indent="-457200" algn="just">
              <a:lnSpc>
                <a:spcPct val="150000"/>
              </a:lnSpc>
              <a:buFont typeface="+mj-lt"/>
              <a:buAutoNum type="arabicPeriod"/>
            </a:pPr>
            <a:r>
              <a:rPr lang="en-US" altLang="en-IN" sz="2200" dirty="0">
                <a:latin typeface="Times New Roman" panose="02020603050405020304" pitchFamily="18" charset="0"/>
                <a:cs typeface="Times New Roman" panose="02020603050405020304" pitchFamily="18" charset="0"/>
              </a:rPr>
              <a:t>Hosting the web platform in which user can view and interact with the model.</a:t>
            </a:r>
          </a:p>
        </p:txBody>
      </p:sp>
      <p:sp>
        <p:nvSpPr>
          <p:cNvPr id="4" name="Slide Number Placeholder 3"/>
          <p:cNvSpPr>
            <a:spLocks noGrp="1"/>
          </p:cNvSpPr>
          <p:nvPr>
            <p:ph type="sldNum" sz="quarter" idx="12"/>
          </p:nvPr>
        </p:nvSpPr>
        <p:spPr/>
        <p:txBody>
          <a:bodyPr/>
          <a:lstStyle/>
          <a:p>
            <a:fld id="{2DD4E219-0C0C-4937-870D-08D46E532289}"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r>
              <a:rPr lang="en-US" sz="2800" b="1"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p:txBody>
          <a:bodyPr/>
          <a:lstStyle/>
          <a:p>
            <a:pPr>
              <a:lnSpc>
                <a:spcPct val="150000"/>
              </a:lnSpc>
            </a:pPr>
            <a:r>
              <a:rPr lang="en-US" sz="2000">
                <a:latin typeface="Times New Roman" panose="02020603050405020304" pitchFamily="18" charset="0"/>
                <a:cs typeface="Times New Roman" panose="02020603050405020304" pitchFamily="18" charset="0"/>
              </a:rPr>
              <a:t>Import the required libararies and diabetes dataset.</a:t>
            </a:r>
          </a:p>
          <a:p>
            <a:pPr>
              <a:lnSpc>
                <a:spcPct val="150000"/>
              </a:lnSpc>
            </a:pPr>
            <a:r>
              <a:rPr lang="en-US" sz="2000">
                <a:latin typeface="Times New Roman" panose="02020603050405020304" pitchFamily="18" charset="0"/>
                <a:cs typeface="Times New Roman" panose="02020603050405020304" pitchFamily="18" charset="0"/>
              </a:rPr>
              <a:t>Preprocess the data to remove the missing data and split the data into training data and testing data.</a:t>
            </a:r>
          </a:p>
          <a:p>
            <a:pPr>
              <a:lnSpc>
                <a:spcPct val="150000"/>
              </a:lnSpc>
            </a:pPr>
            <a:r>
              <a:rPr lang="en-US" sz="2000">
                <a:latin typeface="Times New Roman" panose="02020603050405020304" pitchFamily="18" charset="0"/>
                <a:cs typeface="Times New Roman" panose="02020603050405020304" pitchFamily="18" charset="0"/>
              </a:rPr>
              <a:t>Try different machine learning algorithm to train the model.</a:t>
            </a:r>
          </a:p>
          <a:p>
            <a:pPr>
              <a:lnSpc>
                <a:spcPct val="150000"/>
              </a:lnSpc>
            </a:pPr>
            <a:r>
              <a:rPr lang="en-US" sz="2000">
                <a:latin typeface="Times New Roman" panose="02020603050405020304" pitchFamily="18" charset="0"/>
                <a:cs typeface="Times New Roman" panose="02020603050405020304" pitchFamily="18" charset="0"/>
              </a:rPr>
              <a:t> Evaluate the  model based on the accuracy of the result and choose the best model.</a:t>
            </a:r>
          </a:p>
          <a:p>
            <a:pPr>
              <a:lnSpc>
                <a:spcPct val="150000"/>
              </a:lnSpc>
            </a:pPr>
            <a:r>
              <a:rPr lang="en-US" sz="2000">
                <a:latin typeface="Times New Roman" panose="02020603050405020304" pitchFamily="18" charset="0"/>
                <a:cs typeface="Times New Roman" panose="02020603050405020304" pitchFamily="18" charset="0"/>
              </a:rPr>
              <a:t>Implementing the user friendly interface for the user.</a:t>
            </a:r>
          </a:p>
          <a:p>
            <a:pPr>
              <a:lnSpc>
                <a:spcPct val="150000"/>
              </a:lnSpc>
            </a:pPr>
            <a:r>
              <a:rPr lang="en-US" sz="2000">
                <a:latin typeface="Times New Roman" panose="02020603050405020304" pitchFamily="18" charset="0"/>
                <a:cs typeface="Times New Roman" panose="02020603050405020304" pitchFamily="18" charset="0"/>
              </a:rPr>
              <a:t>Building a diet recommendation system to maintain a healthy lifestyle.</a:t>
            </a:r>
          </a:p>
          <a:p>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DD4E219-0C0C-4937-870D-08D46E532289}"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a:solidFill>
            <a:schemeClr val="bg1"/>
          </a:solidFill>
        </p:spPr>
        <p:txBody>
          <a:bodyPr/>
          <a:lstStyle/>
          <a:p>
            <a:r>
              <a:rPr lang="en-US" sz="2800" b="1" dirty="0">
                <a:latin typeface="Times New Roman" panose="02020603050405020304" pitchFamily="18" charset="0"/>
                <a:cs typeface="Times New Roman" panose="02020603050405020304" pitchFamily="18" charset="0"/>
              </a:rPr>
              <a:t>HIGH LEVEL DESIGN</a:t>
            </a:r>
          </a:p>
        </p:txBody>
      </p:sp>
      <p:pic>
        <p:nvPicPr>
          <p:cNvPr id="5" name="Content Placeholder 4" descr="basic (1)"/>
          <p:cNvPicPr>
            <a:picLocks noGrp="1" noChangeAspect="1"/>
          </p:cNvPicPr>
          <p:nvPr>
            <p:ph idx="1"/>
          </p:nvPr>
        </p:nvPicPr>
        <p:blipFill>
          <a:blip r:embed="rId2"/>
          <a:stretch>
            <a:fillRect/>
          </a:stretch>
        </p:blipFill>
        <p:spPr>
          <a:xfrm>
            <a:off x="609600" y="2133600"/>
            <a:ext cx="8246110" cy="3065145"/>
          </a:xfrm>
          <a:prstGeom prst="rect">
            <a:avLst/>
          </a:prstGeom>
        </p:spPr>
      </p:pic>
      <p:sp>
        <p:nvSpPr>
          <p:cNvPr id="4" name="Slide Number Placeholder 3"/>
          <p:cNvSpPr>
            <a:spLocks noGrp="1"/>
          </p:cNvSpPr>
          <p:nvPr>
            <p:ph type="sldNum" sz="quarter" idx="12"/>
          </p:nvPr>
        </p:nvSpPr>
        <p:spPr/>
        <p:txBody>
          <a:bodyPr/>
          <a:lstStyle/>
          <a:p>
            <a:fld id="{2DD4E219-0C0C-4937-870D-08D46E532289}"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512CA-1648-4A2C-9B00-BCD60A6A4BBE}"/>
              </a:ext>
            </a:extLst>
          </p:cNvPr>
          <p:cNvSpPr>
            <a:spLocks noGrp="1"/>
          </p:cNvSpPr>
          <p:nvPr>
            <p:ph type="title"/>
          </p:nvPr>
        </p:nvSpPr>
        <p:spPr>
          <a:xfrm>
            <a:off x="457200" y="274638"/>
            <a:ext cx="8229600" cy="1006476"/>
          </a:xfrm>
          <a:solidFill>
            <a:schemeClr val="bg1"/>
          </a:solidFill>
        </p:spPr>
        <p:txBody>
          <a:bodyPr>
            <a:normAutofit/>
          </a:bodyPr>
          <a:lstStyle/>
          <a:p>
            <a:r>
              <a:rPr lang="en-US" sz="2800" b="1" dirty="0">
                <a:latin typeface="Times New Roman" panose="02020603050405020304" pitchFamily="18" charset="0"/>
                <a:cs typeface="Times New Roman" panose="02020603050405020304" pitchFamily="18" charset="0"/>
              </a:rPr>
              <a:t>IMPLEMENTATION</a:t>
            </a:r>
            <a:endParaRPr lang="en-IN" sz="28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6CD9482-730A-4530-800D-E7779EDE7C2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417639"/>
            <a:ext cx="4388554" cy="2468562"/>
          </a:xfrm>
        </p:spPr>
      </p:pic>
      <p:sp>
        <p:nvSpPr>
          <p:cNvPr id="4" name="Slide Number Placeholder 3">
            <a:extLst>
              <a:ext uri="{FF2B5EF4-FFF2-40B4-BE49-F238E27FC236}">
                <a16:creationId xmlns:a16="http://schemas.microsoft.com/office/drawing/2014/main" id="{7DED975D-5EA9-4F9E-8BA5-C10A121A7EE0}"/>
              </a:ext>
            </a:extLst>
          </p:cNvPr>
          <p:cNvSpPr>
            <a:spLocks noGrp="1"/>
          </p:cNvSpPr>
          <p:nvPr>
            <p:ph type="sldNum" sz="quarter" idx="12"/>
          </p:nvPr>
        </p:nvSpPr>
        <p:spPr/>
        <p:txBody>
          <a:bodyPr/>
          <a:lstStyle/>
          <a:p>
            <a:fld id="{2DD4E219-0C0C-4937-870D-08D46E532289}" type="slidenum">
              <a:rPr lang="en-IN" smtClean="0"/>
              <a:t>6</a:t>
            </a:fld>
            <a:endParaRPr lang="en-IN"/>
          </a:p>
        </p:txBody>
      </p:sp>
      <p:pic>
        <p:nvPicPr>
          <p:cNvPr id="5" name="Picture 4" descr="A screenshot of a computer">
            <a:extLst>
              <a:ext uri="{FF2B5EF4-FFF2-40B4-BE49-F238E27FC236}">
                <a16:creationId xmlns:a16="http://schemas.microsoft.com/office/drawing/2014/main" id="{B18DC090-89C9-2C50-C432-A51F99A253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3436856"/>
            <a:ext cx="4388555" cy="2468562"/>
          </a:xfrm>
          <a:prstGeom prst="rect">
            <a:avLst/>
          </a:prstGeom>
        </p:spPr>
      </p:pic>
    </p:spTree>
    <p:extLst>
      <p:ext uri="{BB962C8B-B14F-4D97-AF65-F5344CB8AC3E}">
        <p14:creationId xmlns:p14="http://schemas.microsoft.com/office/powerpoint/2010/main" val="3746218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8229600" cy="1143000"/>
          </a:xfrm>
        </p:spPr>
        <p:txBody>
          <a:bodyPr>
            <a:normAutofit/>
          </a:bodyPr>
          <a:lstStyle/>
          <a:p>
            <a:r>
              <a:rPr lang="en-IN" sz="4000" b="1" dirty="0">
                <a:latin typeface="Times New Roman" panose="02020603050405020304" pitchFamily="18" charset="0"/>
                <a:cs typeface="Times New Roman" panose="02020603050405020304" pitchFamily="18" charset="0"/>
              </a:rPr>
              <a:t>Thank You</a:t>
            </a:r>
          </a:p>
        </p:txBody>
      </p:sp>
      <p:sp>
        <p:nvSpPr>
          <p:cNvPr id="3" name="Slide Number Placeholder 2"/>
          <p:cNvSpPr>
            <a:spLocks noGrp="1"/>
          </p:cNvSpPr>
          <p:nvPr>
            <p:ph type="sldNum" sz="quarter" idx="12"/>
          </p:nvPr>
        </p:nvSpPr>
        <p:spPr/>
        <p:txBody>
          <a:bodyPr/>
          <a:lstStyle/>
          <a:p>
            <a:fld id="{2DD4E219-0C0C-4937-870D-08D46E532289}" type="slidenum">
              <a:rPr lang="en-IN" smtClean="0"/>
              <a:t>7</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296</Words>
  <Application>Microsoft Office PowerPoint</Application>
  <PresentationFormat>On-screen Show (4:3)</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DEPARTMENT OF COMPUTER SCIENCE &amp; ENGINEERING </vt:lpstr>
      <vt:lpstr>INTRODUCTION</vt:lpstr>
      <vt:lpstr>OBJECTIVES</vt:lpstr>
      <vt:lpstr>METHODOLOGY</vt:lpstr>
      <vt:lpstr>HIGH LEVEL DESIGN</vt:lpstr>
      <vt:lpstr>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submitted by  Under the Guidence of Student name   Guide name</dc:title>
  <dc:creator>myLAP</dc:creator>
  <cp:lastModifiedBy>Rohan Ponnanna K K</cp:lastModifiedBy>
  <cp:revision>39</cp:revision>
  <dcterms:created xsi:type="dcterms:W3CDTF">2022-09-28T03:29:00Z</dcterms:created>
  <dcterms:modified xsi:type="dcterms:W3CDTF">2023-05-22T04:30:43Z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08D28F2FE4A5463686E7AFC1F9925D6A</vt:lpwstr>
  </property>
  <property fmtid="{D5CDD505-2E9C-101B-9397-08002B2CF9AE}" pid="3" name="KSOProductBuildVer">
    <vt:lpwstr>1033-11.2.0.11380</vt:lpwstr>
  </property>
</Properties>
</file>