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10/6/2024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10/6/2024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6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68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9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7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4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Advanced Excel Functions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Enhancing Your Data Analysis Skills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8211" y="125549"/>
            <a:ext cx="5848407" cy="736599"/>
          </a:xfrm>
        </p:spPr>
        <p:txBody>
          <a:bodyPr>
            <a:normAutofit fontScale="90000"/>
          </a:bodyPr>
          <a:lstStyle/>
          <a:p>
            <a:r>
              <a:rPr lang="en-US" sz="4500" dirty="0" smtClean="0"/>
              <a:t>VLOOKUP &amp; HLOOKUP</a:t>
            </a:r>
            <a:endParaRPr lang="ru-RU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575177" y="5638799"/>
            <a:ext cx="243840" cy="10015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74349"/>
              </p:ext>
            </p:extLst>
          </p:nvPr>
        </p:nvGraphicFramePr>
        <p:xfrm>
          <a:off x="1631405" y="1557140"/>
          <a:ext cx="8127999" cy="401634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900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0682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6679866"/>
                    </a:ext>
                  </a:extLst>
                </a:gridCol>
              </a:tblGrid>
              <a:tr h="535513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33840"/>
                  </a:ext>
                </a:extLst>
              </a:tr>
              <a:tr h="1740416">
                <a:tc>
                  <a:txBody>
                    <a:bodyPr/>
                    <a:lstStyle/>
                    <a:p>
                      <a:r>
                        <a:rPr lang="en-US" dirty="0" smtClean="0"/>
                        <a:t>VLOOKUP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Searches for a value in the first column and returns a value from a specified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Finding product prices by ID.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40778"/>
                  </a:ext>
                </a:extLst>
              </a:tr>
              <a:tr h="1740416">
                <a:tc>
                  <a:txBody>
                    <a:bodyPr/>
                    <a:lstStyle/>
                    <a:p>
                      <a:r>
                        <a:rPr lang="en-US" dirty="0" smtClean="0"/>
                        <a:t>HLOOKUP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Searches for a value in the first row and returns values from a specified row.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Looking up data across columns.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9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8211" y="125549"/>
            <a:ext cx="5848407" cy="73659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INDEX &amp; MATCH</a:t>
            </a:r>
            <a:endParaRPr lang="ru-RU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575177" y="5638799"/>
            <a:ext cx="243840" cy="10015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32579"/>
              </p:ext>
            </p:extLst>
          </p:nvPr>
        </p:nvGraphicFramePr>
        <p:xfrm>
          <a:off x="1631405" y="1557140"/>
          <a:ext cx="8127999" cy="401634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900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0682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6679866"/>
                    </a:ext>
                  </a:extLst>
                </a:gridCol>
              </a:tblGrid>
              <a:tr h="535513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33840"/>
                  </a:ext>
                </a:extLst>
              </a:tr>
              <a:tr h="1740416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Returns a value from a table based on row and column numbers.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Retrieving specific data from arrays.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40778"/>
                  </a:ext>
                </a:extLst>
              </a:tr>
              <a:tr h="1740416"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Searches for a specified item and returns its position.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Finding employee positions by ID.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9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68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8211" y="125549"/>
            <a:ext cx="5848407" cy="73659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LOGICAL FUNCTIONS</a:t>
            </a:r>
            <a:endParaRPr lang="ru-RU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575177" y="5638799"/>
            <a:ext cx="243840" cy="10015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45127"/>
              </p:ext>
            </p:extLst>
          </p:nvPr>
        </p:nvGraphicFramePr>
        <p:xfrm>
          <a:off x="1868414" y="1522306"/>
          <a:ext cx="8127999" cy="362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75816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1476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9859515"/>
                    </a:ext>
                  </a:extLst>
                </a:gridCol>
              </a:tblGrid>
              <a:tr h="52172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76177"/>
                  </a:ext>
                </a:extLst>
              </a:tr>
              <a:tr h="1273939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Performs a logical test, returning one value for TRUE and another for 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formatting alerts.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29642"/>
                  </a:ext>
                </a:extLst>
              </a:tr>
              <a:tr h="913012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Returns TRUE if all arguments are TRUE; FALSE otherwise.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Combining conditions in IF statements.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2587"/>
                  </a:ext>
                </a:extLst>
              </a:tr>
              <a:tr h="528967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Returns TRUE if any argument is TRUE; FALSE otherwise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</a:t>
                      </a:r>
                      <a:r>
                        <a:rPr lang="en-US" baseline="0" dirty="0" smtClean="0"/>
                        <a:t> multiple conditions.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7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6024" y="116114"/>
            <a:ext cx="7486616" cy="91077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AGGREGATE FUNCTIONS</a:t>
            </a:r>
            <a:endParaRPr lang="ru-RU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575177" y="5638799"/>
            <a:ext cx="243840" cy="10015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98366"/>
              </p:ext>
            </p:extLst>
          </p:nvPr>
        </p:nvGraphicFramePr>
        <p:xfrm>
          <a:off x="1868414" y="1522306"/>
          <a:ext cx="8127999" cy="38973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75816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1476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9859515"/>
                    </a:ext>
                  </a:extLst>
                </a:gridCol>
              </a:tblGrid>
              <a:tr h="52172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76177"/>
                  </a:ext>
                </a:extLst>
              </a:tr>
              <a:tr h="1273939">
                <a:tc>
                  <a:txBody>
                    <a:bodyPr/>
                    <a:lstStyle/>
                    <a:p>
                      <a:r>
                        <a:rPr lang="en-US" dirty="0" smtClean="0"/>
                        <a:t>SUMIF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Adds cells based on a given condition.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Summing sales above a threshold.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29642"/>
                  </a:ext>
                </a:extLst>
              </a:tr>
              <a:tr h="913012">
                <a:tc>
                  <a:txBody>
                    <a:bodyPr/>
                    <a:lstStyle/>
                    <a:p>
                      <a:r>
                        <a:rPr lang="en-US" dirty="0" smtClean="0"/>
                        <a:t>COUNTIF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Counts cells meeting a specified condition.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Counting employees in a department.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2587"/>
                  </a:ext>
                </a:extLst>
              </a:tr>
              <a:tr h="528967">
                <a:tc>
                  <a:txBody>
                    <a:bodyPr/>
                    <a:lstStyle/>
                    <a:p>
                      <a:r>
                        <a:rPr lang="en-US" dirty="0" smtClean="0"/>
                        <a:t>SUMPRODUCT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Multiplies corresponding components in arrays and returns the sum.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Calculating total revenue.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7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9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047" y="156145"/>
            <a:ext cx="4987256" cy="91077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TEXT FUNCTIONS</a:t>
            </a:r>
            <a:endParaRPr lang="ru-RU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575177" y="5638799"/>
            <a:ext cx="243840" cy="10015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83229"/>
              </p:ext>
            </p:extLst>
          </p:nvPr>
        </p:nvGraphicFramePr>
        <p:xfrm>
          <a:off x="1762034" y="1590523"/>
          <a:ext cx="8127999" cy="4942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96780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719266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798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4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Joins two or more text strings into one.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Merging first and last names.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5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Converts a value to text in a specific format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Formatting numbers and dates.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5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Returns specified characters from the start of a text string.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Extracting product codes.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87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Returns specified characters from the end of a text string.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Extracting identifiers.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1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Returns characters from a text string starting at a specified position.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Extracting middle names.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2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047" y="156145"/>
            <a:ext cx="6032284" cy="910771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DYNAMIC FUNCTIONS</a:t>
            </a:r>
            <a:endParaRPr lang="ru-RU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575177" y="5638799"/>
            <a:ext cx="243840" cy="10015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3356"/>
              </p:ext>
            </p:extLst>
          </p:nvPr>
        </p:nvGraphicFramePr>
        <p:xfrm>
          <a:off x="1875246" y="1750422"/>
          <a:ext cx="8127999" cy="3749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28031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97407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8757947"/>
                    </a:ext>
                  </a:extLst>
                </a:gridCol>
              </a:tblGrid>
              <a:tr h="202232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Returns a reference specified by a text string.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dynamic sheet references.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7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Searches a range and returns an item corresponding to the first match found.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Versatile lookup alternative.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89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current date.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Calculating ages or deadlines.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52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Returns the current date and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Timestamping entries.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36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3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C54328-0E3E-40FC-9B9C-E60E585EE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172B9F-030A-4864-9C8F-117B052D0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0</TotalTime>
  <Words>368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Advanced Excel Functions</vt:lpstr>
      <vt:lpstr>VLOOKUP &amp; HLOOKUP</vt:lpstr>
      <vt:lpstr>INDEX &amp; MATCH</vt:lpstr>
      <vt:lpstr>LOGICAL FUNCTIONS</vt:lpstr>
      <vt:lpstr>AGGREGATE FUNCTIONS</vt:lpstr>
      <vt:lpstr>TEXT FUNCTIONS</vt:lpstr>
      <vt:lpstr>DYNAMIC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2024-10-06T13:16:11Z</dcterms:created>
  <dcterms:modified xsi:type="dcterms:W3CDTF">2024-10-06T13:44:38Z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