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7003" y="209001"/>
            <a:ext cx="9404723" cy="721138"/>
          </a:xfrm>
        </p:spPr>
        <p:txBody>
          <a:bodyPr/>
          <a:lstStyle/>
          <a:p>
            <a:pPr algn="ctr"/>
            <a:r>
              <a:rPr lang="en-US" dirty="0" smtClean="0"/>
              <a:t>CONDITIONAL FORMATTING</a:t>
            </a:r>
            <a:r>
              <a:rPr lang="en-US" dirty="0" smtClean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508"/>
              </p:ext>
            </p:extLst>
          </p:nvPr>
        </p:nvGraphicFramePr>
        <p:xfrm>
          <a:off x="200295" y="1625358"/>
          <a:ext cx="11747864" cy="45359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36966">
                  <a:extLst>
                    <a:ext uri="{9D8B030D-6E8A-4147-A177-3AD203B41FA5}">
                      <a16:colId xmlns:a16="http://schemas.microsoft.com/office/drawing/2014/main" val="986588277"/>
                    </a:ext>
                  </a:extLst>
                </a:gridCol>
                <a:gridCol w="2936966">
                  <a:extLst>
                    <a:ext uri="{9D8B030D-6E8A-4147-A177-3AD203B41FA5}">
                      <a16:colId xmlns:a16="http://schemas.microsoft.com/office/drawing/2014/main" val="2072895232"/>
                    </a:ext>
                  </a:extLst>
                </a:gridCol>
                <a:gridCol w="2936966">
                  <a:extLst>
                    <a:ext uri="{9D8B030D-6E8A-4147-A177-3AD203B41FA5}">
                      <a16:colId xmlns:a16="http://schemas.microsoft.com/office/drawing/2014/main" val="892325782"/>
                    </a:ext>
                  </a:extLst>
                </a:gridCol>
                <a:gridCol w="2936966">
                  <a:extLst>
                    <a:ext uri="{9D8B030D-6E8A-4147-A177-3AD203B41FA5}">
                      <a16:colId xmlns:a16="http://schemas.microsoft.com/office/drawing/2014/main" val="3267172699"/>
                    </a:ext>
                  </a:extLst>
                </a:gridCol>
              </a:tblGrid>
              <a:tr h="473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85079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r>
                        <a:rPr lang="en-US" dirty="0"/>
                        <a:t>Highlight Cell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Format cells based on specific criteria.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Conditional Formatting</a:t>
                      </a:r>
                      <a:r>
                        <a:rPr lang="en-GB" dirty="0" smtClean="0"/>
                        <a:t> &gt; </a:t>
                      </a:r>
                      <a:r>
                        <a:rPr lang="en-GB" b="1" dirty="0" smtClean="0"/>
                        <a:t>Highlight Cell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 than, Less than,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18361"/>
                  </a:ext>
                </a:extLst>
              </a:tr>
              <a:tr h="846707">
                <a:tc>
                  <a:txBody>
                    <a:bodyPr/>
                    <a:lstStyle/>
                    <a:p>
                      <a:r>
                        <a:rPr lang="en-US" dirty="0" smtClean="0"/>
                        <a:t>Top/Bottom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Highlight highest or lowest values in a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Conditional Formatting</a:t>
                      </a:r>
                      <a:r>
                        <a:rPr lang="en-US" dirty="0" smtClean="0"/>
                        <a:t> &gt; </a:t>
                      </a:r>
                      <a:r>
                        <a:rPr lang="en-US" b="1" dirty="0" smtClean="0"/>
                        <a:t>Top/Bottom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Top 10 Items, Bottom 10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35950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en-US" dirty="0" smtClean="0"/>
                        <a:t>Data Bars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Visualize data with horizontal bars in cells.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Conditional Formatting</a:t>
                      </a:r>
                      <a:r>
                        <a:rPr lang="en-US" dirty="0" smtClean="0"/>
                        <a:t> &gt; </a:t>
                      </a:r>
                      <a:r>
                        <a:rPr lang="en-US" b="1" dirty="0" smtClean="0"/>
                        <a:t>Data Bars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values visually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2803"/>
                  </a:ext>
                </a:extLst>
              </a:tr>
              <a:tr h="846707">
                <a:tc>
                  <a:txBody>
                    <a:bodyPr/>
                    <a:lstStyle/>
                    <a:p>
                      <a:r>
                        <a:rPr lang="en-US" dirty="0" smtClean="0"/>
                        <a:t>Color Scales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Apply a gradient </a:t>
                      </a:r>
                      <a:r>
                        <a:rPr lang="en-GB" dirty="0" err="1" smtClean="0"/>
                        <a:t>color</a:t>
                      </a:r>
                      <a:r>
                        <a:rPr lang="en-GB" dirty="0" smtClean="0"/>
                        <a:t> scale for value representation.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Conditional Formatting</a:t>
                      </a:r>
                      <a:r>
                        <a:rPr lang="en-US" dirty="0" smtClean="0"/>
                        <a:t> &gt; </a:t>
                      </a:r>
                      <a:r>
                        <a:rPr lang="en-US" b="1" dirty="0" smtClean="0"/>
                        <a:t>Color Scales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 to high values shown in gradients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73897"/>
                  </a:ext>
                </a:extLst>
              </a:tr>
              <a:tr h="846707">
                <a:tc>
                  <a:txBody>
                    <a:bodyPr/>
                    <a:lstStyle/>
                    <a:p>
                      <a:r>
                        <a:rPr lang="en-US" dirty="0" smtClean="0"/>
                        <a:t>Icon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icons to represent values based on defined criteria.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Conditional Formatting</a:t>
                      </a:r>
                      <a:r>
                        <a:rPr lang="en-US" dirty="0" smtClean="0"/>
                        <a:t> &gt; </a:t>
                      </a:r>
                      <a:r>
                        <a:rPr lang="en-US" b="1" dirty="0" smtClean="0"/>
                        <a:t>Icon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lights, arrows, shapes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2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7003" y="209001"/>
            <a:ext cx="9404723" cy="721138"/>
          </a:xfrm>
        </p:spPr>
        <p:txBody>
          <a:bodyPr/>
          <a:lstStyle/>
          <a:p>
            <a:pPr algn="ctr"/>
            <a:r>
              <a:rPr lang="en-US" dirty="0" smtClean="0"/>
              <a:t>CONDITIONAL FORMATTING</a:t>
            </a:r>
            <a:r>
              <a:rPr lang="en-US" dirty="0" smtClean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5863"/>
              </p:ext>
            </p:extLst>
          </p:nvPr>
        </p:nvGraphicFramePr>
        <p:xfrm>
          <a:off x="200295" y="1625358"/>
          <a:ext cx="11747864" cy="49100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36966">
                  <a:extLst>
                    <a:ext uri="{9D8B030D-6E8A-4147-A177-3AD203B41FA5}">
                      <a16:colId xmlns:a16="http://schemas.microsoft.com/office/drawing/2014/main" val="986588277"/>
                    </a:ext>
                  </a:extLst>
                </a:gridCol>
                <a:gridCol w="2936966">
                  <a:extLst>
                    <a:ext uri="{9D8B030D-6E8A-4147-A177-3AD203B41FA5}">
                      <a16:colId xmlns:a16="http://schemas.microsoft.com/office/drawing/2014/main" val="2072895232"/>
                    </a:ext>
                  </a:extLst>
                </a:gridCol>
                <a:gridCol w="2936966">
                  <a:extLst>
                    <a:ext uri="{9D8B030D-6E8A-4147-A177-3AD203B41FA5}">
                      <a16:colId xmlns:a16="http://schemas.microsoft.com/office/drawing/2014/main" val="892325782"/>
                    </a:ext>
                  </a:extLst>
                </a:gridCol>
                <a:gridCol w="2936966">
                  <a:extLst>
                    <a:ext uri="{9D8B030D-6E8A-4147-A177-3AD203B41FA5}">
                      <a16:colId xmlns:a16="http://schemas.microsoft.com/office/drawing/2014/main" val="3267172699"/>
                    </a:ext>
                  </a:extLst>
                </a:gridCol>
              </a:tblGrid>
              <a:tr h="4734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85079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Formulas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 complex conditions using formulas.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New Rule</a:t>
                      </a:r>
                      <a:r>
                        <a:rPr lang="en-GB" dirty="0" smtClean="0"/>
                        <a:t> &gt; </a:t>
                      </a:r>
                      <a:r>
                        <a:rPr lang="en-GB" b="1" dirty="0" smtClean="0"/>
                        <a:t>Use a formula to determine which cells to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Highlight based on another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18361"/>
                  </a:ext>
                </a:extLst>
              </a:tr>
              <a:tr h="846707">
                <a:tc>
                  <a:txBody>
                    <a:bodyPr/>
                    <a:lstStyle/>
                    <a:p>
                      <a:r>
                        <a:rPr lang="en-GB" dirty="0" smtClean="0"/>
                        <a:t>Using Conditional Formatting with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Apply formatting to dynamic Excel tables.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 your table, then apply conditional formatting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Adjusts as data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35950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View and edit existing conditional formatting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Conditional Formatting</a:t>
                      </a:r>
                      <a:r>
                        <a:rPr lang="en-US" dirty="0" smtClean="0"/>
                        <a:t> &gt; </a:t>
                      </a:r>
                      <a:r>
                        <a:rPr lang="en-US" b="1" dirty="0" smtClean="0"/>
                        <a:t>Manage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Edit, delete, or prioritize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2803"/>
                  </a:ext>
                </a:extLst>
              </a:tr>
              <a:tr h="846707">
                <a:tc>
                  <a:txBody>
                    <a:bodyPr/>
                    <a:lstStyle/>
                    <a:p>
                      <a:r>
                        <a:rPr lang="en-US" dirty="0" smtClean="0"/>
                        <a:t>Clear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conditional formatting from cells.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Conditional Formatting</a:t>
                      </a:r>
                      <a:r>
                        <a:rPr lang="en-US" dirty="0" smtClean="0"/>
                        <a:t> &gt; </a:t>
                      </a:r>
                      <a:r>
                        <a:rPr lang="en-US" b="1" dirty="0" smtClean="0"/>
                        <a:t>Clear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all formatting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73897"/>
                  </a:ext>
                </a:extLst>
              </a:tr>
              <a:tr h="846707">
                <a:tc gridSpan="4">
                  <a:txBody>
                    <a:bodyPr/>
                    <a:lstStyle/>
                    <a:p>
                      <a:r>
                        <a:rPr lang="en-GB" dirty="0" smtClean="0"/>
                        <a:t>This table provides a clear overview of conditional formatting techniques for effective data visualization in Excel!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8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233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</vt:lpstr>
      <vt:lpstr>CONDITIONAL FORMATTING TECHNIQUES</vt:lpstr>
      <vt:lpstr>CONDITIONAL FORMATTING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TECHNIQUES</dc:title>
  <dc:creator>Monish Rajapandi</dc:creator>
  <cp:lastModifiedBy>Monish Rajapandi</cp:lastModifiedBy>
  <cp:revision>5</cp:revision>
  <dcterms:created xsi:type="dcterms:W3CDTF">2024-09-30T11:34:36Z</dcterms:created>
  <dcterms:modified xsi:type="dcterms:W3CDTF">2024-09-30T12:13:28Z</dcterms:modified>
</cp:coreProperties>
</file>