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ANALYSIS</a:t>
            </a:r>
            <a:endParaRPr lang="en-US" dirty="0"/>
          </a:p>
        </p:txBody>
      </p:sp>
      <p:sp>
        <p:nvSpPr>
          <p:cNvPr id="3" name="Subtitle 2"/>
          <p:cNvSpPr>
            <a:spLocks noGrp="1"/>
          </p:cNvSpPr>
          <p:nvPr>
            <p:ph type="subTitle" idx="1"/>
          </p:nvPr>
        </p:nvSpPr>
        <p:spPr/>
        <p:txBody>
          <a:bodyPr/>
          <a:lstStyle/>
          <a:p>
            <a:r>
              <a:rPr lang="en-GB" dirty="0"/>
              <a:t>Understanding Statistical Methods and Applications</a:t>
            </a:r>
            <a:endParaRPr lang="en-US" dirty="0"/>
          </a:p>
        </p:txBody>
      </p:sp>
    </p:spTree>
    <p:extLst>
      <p:ext uri="{BB962C8B-B14F-4D97-AF65-F5344CB8AC3E}">
        <p14:creationId xmlns:p14="http://schemas.microsoft.com/office/powerpoint/2010/main" val="22294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2" y="606693"/>
            <a:ext cx="8911687" cy="786679"/>
          </a:xfrm>
        </p:spPr>
        <p:txBody>
          <a:bodyPr/>
          <a:lstStyle/>
          <a:p>
            <a:r>
              <a:rPr lang="en-US" dirty="0"/>
              <a:t>What is Statistical Analysis?</a:t>
            </a:r>
          </a:p>
        </p:txBody>
      </p:sp>
      <p:sp>
        <p:nvSpPr>
          <p:cNvPr id="4" name="Rectangle 1"/>
          <p:cNvSpPr>
            <a:spLocks noGrp="1" noChangeArrowheads="1"/>
          </p:cNvSpPr>
          <p:nvPr>
            <p:ph idx="1"/>
          </p:nvPr>
        </p:nvSpPr>
        <p:spPr bwMode="auto">
          <a:xfrm>
            <a:off x="1256969" y="1393372"/>
            <a:ext cx="1050830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Definition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Statistical analysis involves collecting, examining, and interpreting data to identify patterns and make informed decisions.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Importance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None/>
            </a:pPr>
            <a:r>
              <a:rPr lang="en-US" altLang="en-US" b="1" dirty="0" smtClean="0">
                <a:solidFill>
                  <a:schemeClr val="tx1"/>
                </a:solidFill>
                <a:latin typeface="Arial" panose="020B0604020202020204" pitchFamily="34" charset="0"/>
              </a:rPr>
              <a:t>1. Data-Driven </a:t>
            </a:r>
            <a:r>
              <a:rPr lang="en-US" altLang="en-US" b="1" dirty="0">
                <a:solidFill>
                  <a:schemeClr val="tx1"/>
                </a:solidFill>
                <a:latin typeface="Arial" panose="020B0604020202020204" pitchFamily="34" charset="0"/>
              </a:rPr>
              <a:t>Decision Making</a:t>
            </a:r>
            <a:r>
              <a:rPr lang="en-US" altLang="en-US"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dirty="0" smtClean="0">
                <a:solidFill>
                  <a:schemeClr val="tx1"/>
                </a:solidFill>
                <a:latin typeface="Arial" panose="020B0604020202020204" pitchFamily="34" charset="0"/>
              </a:rPr>
              <a:t>	Provides </a:t>
            </a:r>
            <a:r>
              <a:rPr lang="en-US" altLang="en-US" dirty="0">
                <a:solidFill>
                  <a:schemeClr val="tx1"/>
                </a:solidFill>
                <a:latin typeface="Arial" panose="020B0604020202020204" pitchFamily="34" charset="0"/>
              </a:rPr>
              <a:t>empirical evidence to support decisions, reducing reliance on intuition or guesswork.</a:t>
            </a:r>
          </a:p>
          <a:p>
            <a:pPr marL="0" lvl="0" indent="0" defTabSz="914400" eaLnBrk="0" fontAlgn="base" hangingPunct="0">
              <a:spcBef>
                <a:spcPct val="0"/>
              </a:spcBef>
              <a:spcAft>
                <a:spcPct val="0"/>
              </a:spcAft>
              <a:buClrTx/>
              <a:buNone/>
            </a:pPr>
            <a:r>
              <a:rPr lang="en-US" altLang="en-US" b="1" dirty="0" smtClean="0">
                <a:solidFill>
                  <a:schemeClr val="tx1"/>
                </a:solidFill>
                <a:latin typeface="Arial" panose="020B0604020202020204" pitchFamily="34" charset="0"/>
              </a:rPr>
              <a:t>2. Understanding </a:t>
            </a:r>
            <a:r>
              <a:rPr lang="en-US" altLang="en-US" b="1" dirty="0">
                <a:solidFill>
                  <a:schemeClr val="tx1"/>
                </a:solidFill>
                <a:latin typeface="Arial" panose="020B0604020202020204" pitchFamily="34" charset="0"/>
              </a:rPr>
              <a:t>Trends and Patterns</a:t>
            </a:r>
            <a:r>
              <a:rPr lang="en-US" altLang="en-US"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dirty="0" smtClean="0">
                <a:solidFill>
                  <a:schemeClr val="tx1"/>
                </a:solidFill>
                <a:latin typeface="Arial" panose="020B0604020202020204" pitchFamily="34" charset="0"/>
              </a:rPr>
              <a:t>	Helps </a:t>
            </a:r>
            <a:r>
              <a:rPr lang="en-US" altLang="en-US" dirty="0">
                <a:solidFill>
                  <a:schemeClr val="tx1"/>
                </a:solidFill>
                <a:latin typeface="Arial" panose="020B0604020202020204" pitchFamily="34" charset="0"/>
              </a:rPr>
              <a:t>identify relationships within data, enabling organizations to recognize trends over time, understand consumer behavior, and improve strategies.</a:t>
            </a:r>
          </a:p>
          <a:p>
            <a:pPr marL="0" lvl="0" indent="0" defTabSz="914400" eaLnBrk="0" fontAlgn="base" hangingPunct="0">
              <a:spcBef>
                <a:spcPct val="0"/>
              </a:spcBef>
              <a:spcAft>
                <a:spcPct val="0"/>
              </a:spcAft>
              <a:buClrTx/>
              <a:buNone/>
            </a:pPr>
            <a:r>
              <a:rPr lang="en-US" altLang="en-US" b="1" dirty="0" smtClean="0">
                <a:solidFill>
                  <a:schemeClr val="tx1"/>
                </a:solidFill>
                <a:latin typeface="Arial" panose="020B0604020202020204" pitchFamily="34" charset="0"/>
              </a:rPr>
              <a:t>3. Risk </a:t>
            </a:r>
            <a:r>
              <a:rPr lang="en-US" altLang="en-US" b="1" dirty="0">
                <a:solidFill>
                  <a:schemeClr val="tx1"/>
                </a:solidFill>
                <a:latin typeface="Arial" panose="020B0604020202020204" pitchFamily="34" charset="0"/>
              </a:rPr>
              <a:t>Assessment and Management</a:t>
            </a:r>
            <a:r>
              <a:rPr lang="en-US" altLang="en-US"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	</a:t>
            </a:r>
            <a:r>
              <a:rPr lang="en-US" altLang="en-US" dirty="0" smtClean="0">
                <a:solidFill>
                  <a:schemeClr val="tx1"/>
                </a:solidFill>
                <a:latin typeface="Arial" panose="020B0604020202020204" pitchFamily="34" charset="0"/>
              </a:rPr>
              <a:t>Allows </a:t>
            </a:r>
            <a:r>
              <a:rPr lang="en-US" altLang="en-US" dirty="0">
                <a:solidFill>
                  <a:schemeClr val="tx1"/>
                </a:solidFill>
                <a:latin typeface="Arial" panose="020B0604020202020204" pitchFamily="34" charset="0"/>
              </a:rPr>
              <a:t>for quantifying risks and uncertainties, helping businesses and researchers make informed decisions that account for potential risks.</a:t>
            </a:r>
          </a:p>
          <a:p>
            <a:pPr marL="0" lvl="0" indent="0" defTabSz="914400" eaLnBrk="0" fontAlgn="base" hangingPunct="0">
              <a:spcBef>
                <a:spcPct val="0"/>
              </a:spcBef>
              <a:spcAft>
                <a:spcPct val="0"/>
              </a:spcAft>
              <a:buClrTx/>
              <a:buNone/>
            </a:pPr>
            <a:r>
              <a:rPr lang="en-US" altLang="en-US" b="1" dirty="0" smtClean="0">
                <a:solidFill>
                  <a:schemeClr val="tx1"/>
                </a:solidFill>
                <a:latin typeface="Arial" panose="020B0604020202020204" pitchFamily="34" charset="0"/>
              </a:rPr>
              <a:t>4. Improving </a:t>
            </a:r>
            <a:r>
              <a:rPr lang="en-US" altLang="en-US" b="1" dirty="0">
                <a:solidFill>
                  <a:schemeClr val="tx1"/>
                </a:solidFill>
                <a:latin typeface="Arial" panose="020B0604020202020204" pitchFamily="34" charset="0"/>
              </a:rPr>
              <a:t>Operational Efficiency</a:t>
            </a:r>
            <a:r>
              <a:rPr lang="en-US" altLang="en-US"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r>
              <a:rPr lang="en-US" altLang="en-US" dirty="0" smtClean="0">
                <a:solidFill>
                  <a:schemeClr val="tx1"/>
                </a:solidFill>
                <a:latin typeface="Arial" panose="020B0604020202020204" pitchFamily="34" charset="0"/>
              </a:rPr>
              <a:t>	Identifies </a:t>
            </a:r>
            <a:r>
              <a:rPr lang="en-US" altLang="en-US" dirty="0">
                <a:solidFill>
                  <a:schemeClr val="tx1"/>
                </a:solidFill>
                <a:latin typeface="Arial" panose="020B0604020202020204" pitchFamily="34" charset="0"/>
              </a:rPr>
              <a:t>areas for improvement in processes and operations, leading to optimized resource allocation and increased productivity</a:t>
            </a:r>
            <a:r>
              <a:rPr lang="en-US" altLang="en-US" dirty="0" smtClean="0">
                <a:solidFill>
                  <a:schemeClr val="tx1"/>
                </a:solidFill>
                <a:latin typeface="Arial" panose="020B0604020202020204" pitchFamily="34" charset="0"/>
              </a:rPr>
              <a:t>.</a:t>
            </a: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00370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061" y="597984"/>
            <a:ext cx="8911687" cy="664759"/>
          </a:xfrm>
        </p:spPr>
        <p:txBody>
          <a:bodyPr/>
          <a:lstStyle/>
          <a:p>
            <a:r>
              <a:rPr lang="en-US" dirty="0"/>
              <a:t>Descriptive Statistics</a:t>
            </a:r>
          </a:p>
        </p:txBody>
      </p:sp>
      <p:sp>
        <p:nvSpPr>
          <p:cNvPr id="3" name="Content Placeholder 2"/>
          <p:cNvSpPr>
            <a:spLocks noGrp="1"/>
          </p:cNvSpPr>
          <p:nvPr>
            <p:ph sz="half" idx="1"/>
          </p:nvPr>
        </p:nvSpPr>
        <p:spPr>
          <a:xfrm>
            <a:off x="1639978" y="1767839"/>
            <a:ext cx="5105754" cy="3777622"/>
          </a:xfrm>
        </p:spPr>
        <p:txBody>
          <a:bodyPr/>
          <a:lstStyle/>
          <a:p>
            <a:pPr marL="0" lvl="0" indent="0" defTabSz="914400" eaLnBrk="0" fontAlgn="base" hangingPunct="0">
              <a:spcBef>
                <a:spcPct val="0"/>
              </a:spcBef>
              <a:spcAft>
                <a:spcPct val="0"/>
              </a:spcAft>
              <a:buClrTx/>
              <a:buFontTx/>
              <a:buChar char="•"/>
            </a:pPr>
            <a:endParaRPr lang="en-US" alt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smtClean="0">
                <a:solidFill>
                  <a:schemeClr val="tx1"/>
                </a:solidFill>
                <a:latin typeface="Arial" panose="020B0604020202020204" pitchFamily="34" charset="0"/>
              </a:rPr>
              <a:t>Summarizes </a:t>
            </a:r>
            <a:r>
              <a:rPr lang="en-US" altLang="en-US" dirty="0">
                <a:solidFill>
                  <a:schemeClr val="tx1"/>
                </a:solidFill>
                <a:latin typeface="Arial" panose="020B0604020202020204" pitchFamily="34" charset="0"/>
              </a:rPr>
              <a:t>data through measures of central tendency (mean, median, mode) and dispersion (range, variance, standard deviation</a:t>
            </a:r>
            <a:r>
              <a:rPr lang="en-US" altLang="en-US" dirty="0" smtClean="0">
                <a:solidFill>
                  <a:schemeClr val="tx1"/>
                </a:solidFill>
                <a:latin typeface="Arial" panose="020B0604020202020204" pitchFamily="34" charset="0"/>
              </a:rPr>
              <a:t>).</a:t>
            </a:r>
          </a:p>
          <a:p>
            <a:pPr marL="0" lvl="0" indent="0" defTabSz="91440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Visual tools like histograms and box plots help illustrate key trends and patterns in the data</a:t>
            </a:r>
            <a:r>
              <a:rPr lang="en-US" altLang="en-US" dirty="0" smtClean="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Provides insights into the distribution's shape, including skewness and kurtosis, to understand data behavior.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5" y="1767839"/>
            <a:ext cx="4444193" cy="4249783"/>
          </a:xfrm>
        </p:spPr>
      </p:pic>
    </p:spTree>
    <p:extLst>
      <p:ext uri="{BB962C8B-B14F-4D97-AF65-F5344CB8AC3E}">
        <p14:creationId xmlns:p14="http://schemas.microsoft.com/office/powerpoint/2010/main" val="5231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478" y="606693"/>
            <a:ext cx="8911687" cy="690884"/>
          </a:xfrm>
        </p:spPr>
        <p:txBody>
          <a:bodyPr/>
          <a:lstStyle/>
          <a:p>
            <a:r>
              <a:rPr lang="en-US" dirty="0"/>
              <a:t>Linear Regression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3349" y="1828800"/>
            <a:ext cx="5468982" cy="3457303"/>
          </a:xfrm>
        </p:spPr>
      </p:pic>
      <p:sp>
        <p:nvSpPr>
          <p:cNvPr id="6" name="Rectangle 1"/>
          <p:cNvSpPr>
            <a:spLocks noGrp="1" noChangeArrowheads="1"/>
          </p:cNvSpPr>
          <p:nvPr>
            <p:ph sz="half" idx="1"/>
          </p:nvPr>
        </p:nvSpPr>
        <p:spPr bwMode="auto">
          <a:xfrm>
            <a:off x="853441" y="1532994"/>
            <a:ext cx="566057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statistical method used to model the relationship between a dependent variable and one or more independent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an equation (e.g., Y=</a:t>
            </a:r>
            <a:r>
              <a:rPr kumimoji="0" lang="en-US" altLang="en-US" sz="1800" b="0" i="0" u="none" strike="noStrike" cap="none" normalizeH="0" baseline="0" dirty="0" err="1" smtClean="0">
                <a:ln>
                  <a:noFill/>
                </a:ln>
                <a:solidFill>
                  <a:schemeClr val="tx1"/>
                </a:solidFill>
                <a:effectLst/>
                <a:latin typeface="Arial" panose="020B0604020202020204" pitchFamily="34" charset="0"/>
              </a:rPr>
              <a:t>a+bXY</a:t>
            </a:r>
            <a:r>
              <a:rPr kumimoji="0" lang="en-US" altLang="en-US" sz="1800" b="0" i="0" u="none" strike="noStrike" cap="none" normalizeH="0" baseline="0" dirty="0" smtClean="0">
                <a:ln>
                  <a:noFill/>
                </a:ln>
                <a:solidFill>
                  <a:schemeClr val="tx1"/>
                </a:solidFill>
                <a:effectLst/>
                <a:latin typeface="Arial" panose="020B0604020202020204" pitchFamily="34" charset="0"/>
              </a:rPr>
              <a:t> = a + </a:t>
            </a:r>
            <a:r>
              <a:rPr kumimoji="0" lang="en-US" altLang="en-US" sz="1800" b="0" i="0" u="none" strike="noStrike" cap="none" normalizeH="0" baseline="0" dirty="0" err="1" smtClean="0">
                <a:ln>
                  <a:noFill/>
                </a:ln>
                <a:solidFill>
                  <a:schemeClr val="tx1"/>
                </a:solidFill>
                <a:effectLst/>
                <a:latin typeface="Arial" panose="020B0604020202020204" pitchFamily="34" charset="0"/>
              </a:rPr>
              <a:t>bXY</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a+bX</a:t>
            </a:r>
            <a:r>
              <a:rPr kumimoji="0" lang="en-US" altLang="en-US" sz="1800" b="0" i="0" u="none" strike="noStrike" cap="none" normalizeH="0" baseline="0" dirty="0" smtClean="0">
                <a:ln>
                  <a:noFill/>
                </a:ln>
                <a:solidFill>
                  <a:schemeClr val="tx1"/>
                </a:solidFill>
                <a:effectLst/>
                <a:latin typeface="Arial" panose="020B0604020202020204" pitchFamily="34" charset="0"/>
              </a:rPr>
              <a:t>) that predicts the dependent variable based on the values of independent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Assesses the strength of the relationship through metrics like R-squared, which indicates the proportion of variance explained by the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Useful for making predictions and guiding decision-making based on data trends. </a:t>
            </a:r>
          </a:p>
        </p:txBody>
      </p:sp>
    </p:spTree>
    <p:extLst>
      <p:ext uri="{BB962C8B-B14F-4D97-AF65-F5344CB8AC3E}">
        <p14:creationId xmlns:p14="http://schemas.microsoft.com/office/powerpoint/2010/main" val="255068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70" y="597984"/>
            <a:ext cx="8911687" cy="690884"/>
          </a:xfrm>
        </p:spPr>
        <p:txBody>
          <a:bodyPr/>
          <a:lstStyle/>
          <a:p>
            <a:r>
              <a:rPr lang="en-US" dirty="0"/>
              <a:t>T-Test</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7886" y="1905000"/>
            <a:ext cx="5442857" cy="4077789"/>
          </a:xfrm>
        </p:spPr>
      </p:pic>
      <p:sp>
        <p:nvSpPr>
          <p:cNvPr id="6" name="Rectangle 1"/>
          <p:cNvSpPr>
            <a:spLocks noGrp="1" noChangeArrowheads="1"/>
          </p:cNvSpPr>
          <p:nvPr>
            <p:ph sz="half" idx="1"/>
          </p:nvPr>
        </p:nvSpPr>
        <p:spPr bwMode="auto">
          <a:xfrm>
            <a:off x="506839" y="1735472"/>
            <a:ext cx="598104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statistical method used to compare the means of two groups to determine if they are significantly different from each other.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Types include independent samples t-test (for comparing two separate groups) and paired samples t-test (for comparing related groups).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Results are assessed using the t-statistic and p-value, where a low p-value indicates a significant difference between group means.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Commonly used in hypothesis testing to support or reject assumptions about population parameters. </a:t>
            </a:r>
          </a:p>
        </p:txBody>
      </p:sp>
    </p:spTree>
    <p:extLst>
      <p:ext uri="{BB962C8B-B14F-4D97-AF65-F5344CB8AC3E}">
        <p14:creationId xmlns:p14="http://schemas.microsoft.com/office/powerpoint/2010/main" val="16720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96" y="632818"/>
            <a:ext cx="8911687" cy="586381"/>
          </a:xfrm>
        </p:spPr>
        <p:txBody>
          <a:bodyPr>
            <a:normAutofit fontScale="90000"/>
          </a:bodyPr>
          <a:lstStyle/>
          <a:p>
            <a:r>
              <a:rPr lang="en-US" dirty="0"/>
              <a:t>Confidence Intervals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1063" y="1750422"/>
            <a:ext cx="4815840" cy="4380411"/>
          </a:xfrm>
        </p:spPr>
      </p:pic>
      <p:sp>
        <p:nvSpPr>
          <p:cNvPr id="7" name="Rectangle 2"/>
          <p:cNvSpPr>
            <a:spLocks noGrp="1" noChangeArrowheads="1"/>
          </p:cNvSpPr>
          <p:nvPr>
            <p:ph sz="half" idx="1"/>
          </p:nvPr>
        </p:nvSpPr>
        <p:spPr bwMode="auto">
          <a:xfrm>
            <a:off x="627017" y="1663143"/>
            <a:ext cx="61221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range of values derived from sample data that is likely to contain the true population parameter with a specified level of confidence (e.g., 95%).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an estimate of uncertainty around the sample mean, helping to gauge the reliability of statistical estimates.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Widely used in hypothesis testing to assess the significance of results and inform decision-making based on the precision of estimates.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Helps communicate the variability in data and the potential range of outcomes to stakeholders. </a:t>
            </a:r>
          </a:p>
        </p:txBody>
      </p:sp>
    </p:spTree>
    <p:extLst>
      <p:ext uri="{BB962C8B-B14F-4D97-AF65-F5344CB8AC3E}">
        <p14:creationId xmlns:p14="http://schemas.microsoft.com/office/powerpoint/2010/main" val="8124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479" y="641527"/>
            <a:ext cx="8911687" cy="621216"/>
          </a:xfrm>
        </p:spPr>
        <p:txBody>
          <a:bodyPr>
            <a:normAutofit fontScale="90000"/>
          </a:bodyPr>
          <a:lstStyle/>
          <a:p>
            <a:r>
              <a:rPr lang="en-US" dirty="0"/>
              <a:t>Real-World Applications</a:t>
            </a:r>
          </a:p>
        </p:txBody>
      </p:sp>
      <p:sp>
        <p:nvSpPr>
          <p:cNvPr id="4" name="Rectangle 1"/>
          <p:cNvSpPr>
            <a:spLocks noGrp="1" noChangeArrowheads="1"/>
          </p:cNvSpPr>
          <p:nvPr>
            <p:ph idx="1"/>
          </p:nvPr>
        </p:nvSpPr>
        <p:spPr bwMode="auto">
          <a:xfrm>
            <a:off x="1380564" y="1430632"/>
            <a:ext cx="945328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None/>
            </a:pPr>
            <a:r>
              <a:rPr lang="en-GB" altLang="en-US" dirty="0" smtClean="0">
                <a:solidFill>
                  <a:schemeClr val="tx1"/>
                </a:solidFill>
                <a:latin typeface="Arial" panose="020B0604020202020204" pitchFamily="34" charset="0"/>
              </a:rPr>
              <a:t>1</a:t>
            </a:r>
            <a:r>
              <a:rPr lang="en-GB" altLang="en-US" dirty="0">
                <a:solidFill>
                  <a:schemeClr val="tx1"/>
                </a:solidFill>
                <a:latin typeface="Arial" panose="020B0604020202020204" pitchFamily="34" charset="0"/>
              </a:rPr>
              <a:t>. </a:t>
            </a:r>
            <a:r>
              <a:rPr lang="en-GB" altLang="en-US" dirty="0" smtClean="0">
                <a:solidFill>
                  <a:schemeClr val="tx1"/>
                </a:solidFill>
                <a:latin typeface="Arial" panose="020B0604020202020204" pitchFamily="34" charset="0"/>
              </a:rPr>
              <a:t>Marketing:</a:t>
            </a: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   - </a:t>
            </a:r>
            <a:r>
              <a:rPr lang="en-GB" altLang="en-US" dirty="0" smtClean="0">
                <a:solidFill>
                  <a:schemeClr val="tx1"/>
                </a:solidFill>
                <a:latin typeface="Arial" panose="020B0604020202020204" pitchFamily="34" charset="0"/>
              </a:rPr>
              <a:t>Analyse </a:t>
            </a:r>
            <a:r>
              <a:rPr lang="en-GB" altLang="en-US" dirty="0">
                <a:solidFill>
                  <a:schemeClr val="tx1"/>
                </a:solidFill>
                <a:latin typeface="Arial" panose="020B0604020202020204" pitchFamily="34" charset="0"/>
              </a:rPr>
              <a:t>consumer </a:t>
            </a:r>
            <a:r>
              <a:rPr lang="en-GB" altLang="en-US" dirty="0" smtClean="0">
                <a:solidFill>
                  <a:schemeClr val="tx1"/>
                </a:solidFill>
                <a:latin typeface="Arial" panose="020B0604020202020204" pitchFamily="34" charset="0"/>
              </a:rPr>
              <a:t>behaviour </a:t>
            </a:r>
            <a:r>
              <a:rPr lang="en-GB" altLang="en-US" dirty="0">
                <a:solidFill>
                  <a:schemeClr val="tx1"/>
                </a:solidFill>
                <a:latin typeface="Arial" panose="020B0604020202020204" pitchFamily="34" charset="0"/>
              </a:rPr>
              <a:t>and preferences through surveys and data analysis to optimize advertising strategies and target the right audience.</a:t>
            </a:r>
          </a:p>
          <a:p>
            <a:pPr marL="0" lvl="0" indent="0" defTabSz="914400" eaLnBrk="0" fontAlgn="base" hangingPunct="0">
              <a:spcBef>
                <a:spcPct val="0"/>
              </a:spcBef>
              <a:spcAft>
                <a:spcPct val="0"/>
              </a:spcAft>
              <a:buClrTx/>
              <a:buNone/>
            </a:pP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2. </a:t>
            </a:r>
            <a:r>
              <a:rPr lang="en-GB" altLang="en-US" dirty="0" smtClean="0">
                <a:solidFill>
                  <a:schemeClr val="tx1"/>
                </a:solidFill>
                <a:latin typeface="Arial" panose="020B0604020202020204" pitchFamily="34" charset="0"/>
              </a:rPr>
              <a:t>Manufacturing:</a:t>
            </a: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   - Utilizes quality control metrics and process optimization techniques to improve product quality, reduce waste, and enhance operational efficiency.</a:t>
            </a:r>
          </a:p>
          <a:p>
            <a:pPr marL="0" lvl="0" indent="0" defTabSz="914400" eaLnBrk="0" fontAlgn="base" hangingPunct="0">
              <a:spcBef>
                <a:spcPct val="0"/>
              </a:spcBef>
              <a:spcAft>
                <a:spcPct val="0"/>
              </a:spcAft>
              <a:buClrTx/>
              <a:buNone/>
            </a:pP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3. </a:t>
            </a:r>
            <a:r>
              <a:rPr lang="en-GB" altLang="en-US" dirty="0" smtClean="0">
                <a:solidFill>
                  <a:schemeClr val="tx1"/>
                </a:solidFill>
                <a:latin typeface="Arial" panose="020B0604020202020204" pitchFamily="34" charset="0"/>
              </a:rPr>
              <a:t>Transportation:</a:t>
            </a: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   - Assesses traffic patterns and transportation systems to improve logistics, optimize routes, and enhance safety measures.</a:t>
            </a:r>
          </a:p>
          <a:p>
            <a:pPr marL="0" lvl="0" indent="0" defTabSz="914400" eaLnBrk="0" fontAlgn="base" hangingPunct="0">
              <a:spcBef>
                <a:spcPct val="0"/>
              </a:spcBef>
              <a:spcAft>
                <a:spcPct val="0"/>
              </a:spcAft>
              <a:buClrTx/>
              <a:buNone/>
            </a:pP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4. </a:t>
            </a:r>
            <a:r>
              <a:rPr lang="en-GB" altLang="en-US" dirty="0" smtClean="0">
                <a:solidFill>
                  <a:schemeClr val="tx1"/>
                </a:solidFill>
                <a:latin typeface="Arial" panose="020B0604020202020204" pitchFamily="34" charset="0"/>
              </a:rPr>
              <a:t>Government:</a:t>
            </a: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   - Uses statistical methods for census data analysis, policy evaluation, and resource allocation, helping to inform public policy and programs.</a:t>
            </a:r>
          </a:p>
          <a:p>
            <a:pPr marL="0" lvl="0" indent="0" defTabSz="914400" eaLnBrk="0" fontAlgn="base" hangingPunct="0">
              <a:spcBef>
                <a:spcPct val="0"/>
              </a:spcBef>
              <a:spcAft>
                <a:spcPct val="0"/>
              </a:spcAft>
              <a:buClrTx/>
              <a:buNone/>
            </a:pP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5. </a:t>
            </a:r>
            <a:r>
              <a:rPr lang="en-GB" altLang="en-US" dirty="0" smtClean="0">
                <a:solidFill>
                  <a:schemeClr val="tx1"/>
                </a:solidFill>
                <a:latin typeface="Arial" panose="020B0604020202020204" pitchFamily="34" charset="0"/>
              </a:rPr>
              <a:t>Environmental Science:</a:t>
            </a:r>
            <a:endParaRPr lang="en-GB"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GB" altLang="en-US" dirty="0">
                <a:solidFill>
                  <a:schemeClr val="tx1"/>
                </a:solidFill>
                <a:latin typeface="Arial" panose="020B0604020202020204" pitchFamily="34" charset="0"/>
              </a:rPr>
              <a:t>   - </a:t>
            </a:r>
            <a:r>
              <a:rPr lang="en-GB" altLang="en-US" dirty="0" smtClean="0">
                <a:solidFill>
                  <a:schemeClr val="tx1"/>
                </a:solidFill>
                <a:latin typeface="Arial" panose="020B0604020202020204" pitchFamily="34" charset="0"/>
              </a:rPr>
              <a:t>Analyse </a:t>
            </a:r>
            <a:r>
              <a:rPr lang="en-GB" altLang="en-US" dirty="0">
                <a:solidFill>
                  <a:schemeClr val="tx1"/>
                </a:solidFill>
                <a:latin typeface="Arial" panose="020B0604020202020204" pitchFamily="34" charset="0"/>
              </a:rPr>
              <a:t>data on climate change, pollution levels, and biodiversity to inform conservation efforts and environmental policy decisions.</a:t>
            </a:r>
          </a:p>
          <a:p>
            <a:pPr marL="0" lvl="0" indent="0" defTabSz="914400" eaLnBrk="0" fontAlgn="base" hangingPunct="0">
              <a:spcBef>
                <a:spcPct val="0"/>
              </a:spcBef>
              <a:spcAft>
                <a:spcPct val="0"/>
              </a:spcAft>
              <a:buClrTx/>
              <a:buNone/>
            </a:pPr>
            <a:endParaRPr lang="en-GB"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89080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2343" y="870857"/>
            <a:ext cx="9675223" cy="3416320"/>
          </a:xfrm>
          <a:prstGeom prst="rect">
            <a:avLst/>
          </a:prstGeom>
          <a:noFill/>
        </p:spPr>
        <p:txBody>
          <a:bodyPr wrap="square" rtlCol="0">
            <a:spAutoFit/>
          </a:bodyPr>
          <a:lstStyle/>
          <a:p>
            <a:endParaRPr lang="en-GB" dirty="0"/>
          </a:p>
          <a:p>
            <a:endParaRPr lang="en-GB" dirty="0" smtClean="0"/>
          </a:p>
          <a:p>
            <a:endParaRPr lang="en-GB" dirty="0"/>
          </a:p>
          <a:p>
            <a:r>
              <a:rPr lang="en-GB" dirty="0" smtClean="0"/>
              <a:t>In </a:t>
            </a:r>
            <a:r>
              <a:rPr lang="en-GB" dirty="0"/>
              <a:t>summary, statistical analysis is a vital tool across various fields, enabling data-driven decision-making and deeper insights into complex phenomena. By employing methods such as descriptive statistics, linear regression, t-tests, and confidence intervals, we can effectively summarize data, evaluate relationships, and assess uncertainties. The real-world applications—from business and healthcare to education and environmental science—demonstrate the power of statistics in enhancing understanding and guiding strategies. As we continue to generate and collect data, the importance of statistical literacy will only grow, empowering individuals and organizations to make informed choices based on evidence. </a:t>
            </a:r>
            <a:endParaRPr lang="en-US" dirty="0"/>
          </a:p>
        </p:txBody>
      </p:sp>
    </p:spTree>
    <p:extLst>
      <p:ext uri="{BB962C8B-B14F-4D97-AF65-F5344CB8AC3E}">
        <p14:creationId xmlns:p14="http://schemas.microsoft.com/office/powerpoint/2010/main" val="4110366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684</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STATISTICAL ANALYSIS</vt:lpstr>
      <vt:lpstr>What is Statistical Analysis?</vt:lpstr>
      <vt:lpstr>Descriptive Statistics</vt:lpstr>
      <vt:lpstr>Linear Regression</vt:lpstr>
      <vt:lpstr>T-Test</vt:lpstr>
      <vt:lpstr>Confidence Intervals</vt:lpstr>
      <vt:lpstr>Real-World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dc:title>
  <dc:creator>Monish Rajapandi</dc:creator>
  <cp:lastModifiedBy>Monish Rajapandi</cp:lastModifiedBy>
  <cp:revision>12</cp:revision>
  <dcterms:created xsi:type="dcterms:W3CDTF">2024-10-12T14:03:55Z</dcterms:created>
  <dcterms:modified xsi:type="dcterms:W3CDTF">2024-10-12T14:46:36Z</dcterms:modified>
</cp:coreProperties>
</file>