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86" r:id="rId7"/>
    <p:sldId id="287" r:id="rId8"/>
    <p:sldId id="258" r:id="rId9"/>
    <p:sldId id="288" r:id="rId10"/>
    <p:sldId id="289" r:id="rId11"/>
    <p:sldId id="290" r:id="rId12"/>
    <p:sldId id="291"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10/14/2024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10/14/2024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1733006"/>
            <a:ext cx="7077456" cy="1906306"/>
          </a:xfrm>
        </p:spPr>
        <p:txBody>
          <a:bodyPr/>
          <a:lstStyle/>
          <a:p>
            <a:r>
              <a:rPr lang="en-US" dirty="0"/>
              <a:t>What-If Analysis in Excel</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r>
              <a:rPr lang="en-GB" dirty="0" smtClean="0"/>
              <a:t>Powerful </a:t>
            </a:r>
            <a:r>
              <a:rPr lang="en-GB" dirty="0"/>
              <a:t>analytical tool that empowers users to explore various scenarios</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91588" y="220708"/>
            <a:ext cx="11214100" cy="978729"/>
          </a:xfrm>
        </p:spPr>
        <p:txBody>
          <a:bodyPr/>
          <a:lstStyle/>
          <a:p>
            <a:r>
              <a:rPr lang="en-GB" dirty="0"/>
              <a:t/>
            </a:r>
            <a:br>
              <a:rPr lang="en-GB" dirty="0"/>
            </a:br>
            <a:r>
              <a:rPr lang="en-GB" dirty="0"/>
              <a:t>Overall Conclusion on What-If Analysis in Excel</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191588" y="1915886"/>
            <a:ext cx="11669486" cy="4188821"/>
          </a:xfrm>
        </p:spPr>
        <p:txBody>
          <a:bodyPr>
            <a:noAutofit/>
          </a:bodyPr>
          <a:lstStyle/>
          <a:p>
            <a:pPr algn="l"/>
            <a:r>
              <a:rPr lang="en-GB" sz="1800" dirty="0" smtClean="0"/>
              <a:t>What-If </a:t>
            </a:r>
            <a:r>
              <a:rPr lang="en-GB" sz="1800" dirty="0"/>
              <a:t>Analysis in Excel is a powerful analytical tool that empowers users to explore various scenarios and their potential impacts on business outcomes. By simulating changes in key variables, organizations can make more informed decisions and enhance strategic planning.</a:t>
            </a:r>
          </a:p>
          <a:p>
            <a:pPr algn="l"/>
            <a:r>
              <a:rPr lang="en-GB" sz="1800" b="1" u="sng" dirty="0"/>
              <a:t>Key Benefits:</a:t>
            </a:r>
          </a:p>
          <a:p>
            <a:pPr algn="l"/>
            <a:r>
              <a:rPr lang="en-GB" sz="1800" b="1" dirty="0"/>
              <a:t>Informed Decision-Making</a:t>
            </a:r>
            <a:r>
              <a:rPr lang="en-GB" sz="1800" dirty="0"/>
              <a:t>: What-If Analysis allows users to evaluate the consequences of different choices, leading to data-driven decisions rather than reliance on assumptions.</a:t>
            </a:r>
          </a:p>
          <a:p>
            <a:pPr algn="l"/>
            <a:r>
              <a:rPr lang="en-GB" sz="1800" b="1" dirty="0"/>
              <a:t>Risk Management</a:t>
            </a:r>
            <a:r>
              <a:rPr lang="en-GB" sz="1800" dirty="0"/>
              <a:t>: By assessing various scenarios, businesses can identify potential risks and develop strategies to mitigate them, ensuring greater resilience in dynamic environments.</a:t>
            </a:r>
          </a:p>
          <a:p>
            <a:pPr algn="l"/>
            <a:r>
              <a:rPr lang="en-GB" sz="1800" b="1" dirty="0"/>
              <a:t>Financial Planning</a:t>
            </a:r>
            <a:r>
              <a:rPr lang="en-GB" sz="1800" dirty="0"/>
              <a:t>: Tools like Goal Seek and Scenario Manager facilitate effective budgeting, forecasting, and resource allocation, enabling organizations to plan for both expected and unexpected changes in demand.</a:t>
            </a:r>
          </a:p>
          <a:p>
            <a:pPr algn="l"/>
            <a:r>
              <a:rPr lang="en-GB" sz="1800" b="1" dirty="0"/>
              <a:t>Flexibility and Versatility</a:t>
            </a:r>
            <a:r>
              <a:rPr lang="en-GB" sz="1800" dirty="0"/>
              <a:t>: With features like Data Tables, Scenario Manager, and Goal Seek, Excel provides a comprehensive toolkit for </a:t>
            </a:r>
            <a:r>
              <a:rPr lang="en-GB" sz="1800" dirty="0" err="1"/>
              <a:t>analyzing</a:t>
            </a:r>
            <a:r>
              <a:rPr lang="en-GB" sz="1800" dirty="0"/>
              <a:t> diverse situations, whether it's evaluating sales performance, cost changes, or market fluctuations.</a:t>
            </a:r>
          </a:p>
          <a:p>
            <a:pPr algn="l"/>
            <a:r>
              <a:rPr lang="en-GB" sz="1800" b="1" dirty="0"/>
              <a:t>Enhanced Collaboration</a:t>
            </a:r>
            <a:r>
              <a:rPr lang="en-GB" sz="1800" dirty="0"/>
              <a:t>: By presenting different scenarios and outcomes, teams can foster discussions and collaborative decision-making, leading to more robust strategic initiatives.</a:t>
            </a:r>
          </a:p>
          <a:p>
            <a:pPr algn="l"/>
            <a:r>
              <a:rPr lang="en-GB" sz="1800" dirty="0"/>
              <a:t>In summary, What-If Analysis in Excel is essential for organizations seeking to navigate uncertainty and complexity. </a:t>
            </a: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What is What-If Analysis?</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4294967295"/>
          </p:nvPr>
        </p:nvSpPr>
        <p:spPr>
          <a:xfrm flipH="1">
            <a:off x="-618311" y="4754563"/>
            <a:ext cx="45719" cy="45719"/>
          </a:xfrm>
        </p:spPr>
        <p:txBody>
          <a:bodyPr>
            <a:normAutofit fontScale="25000" lnSpcReduction="20000"/>
          </a:bodyPr>
          <a:lstStyle/>
          <a:p>
            <a:r>
              <a:rPr lang="en-US" dirty="0"/>
              <a:t>Subtitle</a:t>
            </a:r>
          </a:p>
        </p:txBody>
      </p:sp>
      <p:sp>
        <p:nvSpPr>
          <p:cNvPr id="6" name="Rectangle 1"/>
          <p:cNvSpPr>
            <a:spLocks noGrp="1" noChangeArrowheads="1"/>
          </p:cNvSpPr>
          <p:nvPr>
            <p:ph type="body" sz="quarter" idx="13"/>
          </p:nvPr>
        </p:nvSpPr>
        <p:spPr bwMode="auto">
          <a:xfrm>
            <a:off x="250559" y="1513761"/>
            <a:ext cx="1053128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smtClean="0">
                <a:ln>
                  <a:noFill/>
                </a:ln>
                <a:effectLst/>
                <a:latin typeface="Arial" panose="020B0604020202020204" pitchFamily="34" charset="0"/>
              </a:rPr>
              <a:t>Definition</a:t>
            </a:r>
            <a:r>
              <a:rPr kumimoji="0" lang="en-US" altLang="en-US" sz="1800" b="0" i="0" u="sng" strike="noStrike" cap="none" normalizeH="0" baseline="0" dirty="0" smtClean="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effectLst/>
                <a:latin typeface="Arial" panose="020B0604020202020204" pitchFamily="34" charset="0"/>
              </a:rPr>
              <a:t>	"What-If Analysis is a process used to assess the impact of changing variables in a model to predict potential outcomes.“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smtClean="0">
                <a:ln>
                  <a:noFill/>
                </a:ln>
                <a:effectLst/>
                <a:latin typeface="Arial" panose="020B0604020202020204" pitchFamily="34" charset="0"/>
              </a:rPr>
              <a:t>Purpose</a:t>
            </a:r>
            <a:r>
              <a:rPr kumimoji="0" lang="en-US" altLang="en-US" sz="1800" b="0" i="0" u="sng" strike="noStrike" cap="none" normalizeH="0" baseline="0" dirty="0" smtClean="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effectLst/>
              <a:latin typeface="Arial" panose="020B0604020202020204" pitchFamily="34" charset="0"/>
            </a:endParaRPr>
          </a:p>
          <a:p>
            <a:pPr lvl="0" algn="l" eaLnBrk="0" fontAlgn="base" hangingPunct="0">
              <a:lnSpc>
                <a:spcPct val="100000"/>
              </a:lnSpc>
              <a:spcBef>
                <a:spcPct val="0"/>
              </a:spcBef>
              <a:spcAft>
                <a:spcPct val="0"/>
              </a:spcAft>
              <a:buClrTx/>
              <a:buFontTx/>
              <a:buChar char="•"/>
            </a:pPr>
            <a:r>
              <a:rPr lang="en-US" altLang="en-US" sz="1800" dirty="0" smtClean="0">
                <a:latin typeface="Arial" panose="020B0604020202020204" pitchFamily="34" charset="0"/>
              </a:rPr>
              <a:t> Enables </a:t>
            </a:r>
            <a:r>
              <a:rPr lang="en-US" altLang="en-US" sz="1800" dirty="0">
                <a:latin typeface="Arial" panose="020B0604020202020204" pitchFamily="34" charset="0"/>
              </a:rPr>
              <a:t>informed decision-making by evaluating various scenarios and outcomes</a:t>
            </a:r>
            <a:r>
              <a:rPr lang="en-US" altLang="en-US" sz="1800" dirty="0" smtClean="0">
                <a:latin typeface="Arial" panose="020B0604020202020204" pitchFamily="34" charset="0"/>
              </a:rPr>
              <a:t>.</a:t>
            </a:r>
          </a:p>
          <a:p>
            <a:pPr lvl="0" algn="l" eaLnBrk="0" fontAlgn="base" hangingPunct="0">
              <a:lnSpc>
                <a:spcPct val="100000"/>
              </a:lnSpc>
              <a:spcBef>
                <a:spcPct val="0"/>
              </a:spcBef>
              <a:spcAft>
                <a:spcPct val="0"/>
              </a:spcAft>
              <a:buClrTx/>
            </a:pPr>
            <a:endParaRPr lang="en-US" altLang="en-US" sz="1800" dirty="0">
              <a:latin typeface="Arial" panose="020B0604020202020204" pitchFamily="34" charset="0"/>
            </a:endParaRPr>
          </a:p>
          <a:p>
            <a:pPr lvl="0" algn="l" eaLnBrk="0" fontAlgn="base" hangingPunct="0">
              <a:lnSpc>
                <a:spcPct val="100000"/>
              </a:lnSpc>
              <a:spcBef>
                <a:spcPct val="0"/>
              </a:spcBef>
              <a:spcAft>
                <a:spcPct val="0"/>
              </a:spcAft>
              <a:buClrTx/>
              <a:buFontTx/>
              <a:buChar char="•"/>
            </a:pPr>
            <a:r>
              <a:rPr lang="en-US" altLang="en-US" sz="1800" dirty="0" smtClean="0">
                <a:latin typeface="Arial" panose="020B0604020202020204" pitchFamily="34" charset="0"/>
              </a:rPr>
              <a:t> Assesses </a:t>
            </a:r>
            <a:r>
              <a:rPr lang="en-US" altLang="en-US" sz="1800" dirty="0">
                <a:latin typeface="Arial" panose="020B0604020202020204" pitchFamily="34" charset="0"/>
              </a:rPr>
              <a:t>risks by simulating different situations to identify potential impacts</a:t>
            </a:r>
            <a:r>
              <a:rPr lang="en-US" altLang="en-US" sz="1800" dirty="0" smtClean="0">
                <a:latin typeface="Arial" panose="020B0604020202020204" pitchFamily="34" charset="0"/>
              </a:rPr>
              <a:t>.</a:t>
            </a:r>
          </a:p>
          <a:p>
            <a:pPr lvl="0" algn="l" eaLnBrk="0" fontAlgn="base" hangingPunct="0">
              <a:lnSpc>
                <a:spcPct val="100000"/>
              </a:lnSpc>
              <a:spcBef>
                <a:spcPct val="0"/>
              </a:spcBef>
              <a:spcAft>
                <a:spcPct val="0"/>
              </a:spcAft>
              <a:buClrTx/>
              <a:buFontTx/>
              <a:buChar char="•"/>
            </a:pPr>
            <a:endParaRPr lang="en-US" altLang="en-US" sz="1800" dirty="0">
              <a:latin typeface="Arial" panose="020B0604020202020204" pitchFamily="34" charset="0"/>
            </a:endParaRPr>
          </a:p>
          <a:p>
            <a:pPr lvl="0" algn="l" eaLnBrk="0" fontAlgn="base" hangingPunct="0">
              <a:lnSpc>
                <a:spcPct val="100000"/>
              </a:lnSpc>
              <a:spcBef>
                <a:spcPct val="0"/>
              </a:spcBef>
              <a:spcAft>
                <a:spcPct val="0"/>
              </a:spcAft>
              <a:buClrTx/>
              <a:buFontTx/>
              <a:buChar char="•"/>
            </a:pPr>
            <a:r>
              <a:rPr lang="en-US" altLang="en-US" sz="1800" dirty="0" smtClean="0">
                <a:latin typeface="Arial" panose="020B0604020202020204" pitchFamily="34" charset="0"/>
              </a:rPr>
              <a:t> Assists </a:t>
            </a:r>
            <a:r>
              <a:rPr lang="en-US" altLang="en-US" sz="1800" dirty="0">
                <a:latin typeface="Arial" panose="020B0604020202020204" pitchFamily="34" charset="0"/>
              </a:rPr>
              <a:t>in accurate financial forecasting through testing various assumptions</a:t>
            </a:r>
            <a:r>
              <a:rPr lang="en-US" altLang="en-US" sz="1800" dirty="0" smtClean="0">
                <a:latin typeface="Arial" panose="020B0604020202020204" pitchFamily="34" charset="0"/>
              </a:rPr>
              <a:t>.</a:t>
            </a:r>
          </a:p>
          <a:p>
            <a:pPr lvl="0" algn="l" eaLnBrk="0" fontAlgn="base" hangingPunct="0">
              <a:lnSpc>
                <a:spcPct val="100000"/>
              </a:lnSpc>
              <a:spcBef>
                <a:spcPct val="0"/>
              </a:spcBef>
              <a:spcAft>
                <a:spcPct val="0"/>
              </a:spcAft>
              <a:buClrTx/>
              <a:buFontTx/>
              <a:buChar char="•"/>
            </a:pPr>
            <a:endParaRPr lang="en-US" altLang="en-US" sz="1800" dirty="0">
              <a:latin typeface="Arial" panose="020B0604020202020204" pitchFamily="34" charset="0"/>
            </a:endParaRPr>
          </a:p>
          <a:p>
            <a:pPr lvl="0" algn="l" eaLnBrk="0" fontAlgn="base" hangingPunct="0">
              <a:lnSpc>
                <a:spcPct val="100000"/>
              </a:lnSpc>
              <a:spcBef>
                <a:spcPct val="0"/>
              </a:spcBef>
              <a:spcAft>
                <a:spcPct val="0"/>
              </a:spcAft>
              <a:buClrTx/>
              <a:buFontTx/>
              <a:buChar char="•"/>
            </a:pPr>
            <a:r>
              <a:rPr lang="en-US" altLang="en-US" sz="1800" dirty="0" smtClean="0">
                <a:latin typeface="Arial" panose="020B0604020202020204" pitchFamily="34" charset="0"/>
              </a:rPr>
              <a:t> Optimizes </a:t>
            </a:r>
            <a:r>
              <a:rPr lang="en-US" altLang="en-US" sz="1800" dirty="0">
                <a:latin typeface="Arial" panose="020B0604020202020204" pitchFamily="34" charset="0"/>
              </a:rPr>
              <a:t>performance by analyzing different strategies and operational </a:t>
            </a:r>
            <a:r>
              <a:rPr lang="en-US" altLang="en-US" sz="1800" dirty="0" smtClean="0">
                <a:latin typeface="Arial" panose="020B0604020202020204" pitchFamily="34" charset="0"/>
              </a:rPr>
              <a:t>changes.</a:t>
            </a:r>
          </a:p>
          <a:p>
            <a:pPr lvl="0" algn="l" eaLnBrk="0" fontAlgn="base" hangingPunct="0">
              <a:lnSpc>
                <a:spcPct val="100000"/>
              </a:lnSpc>
              <a:spcBef>
                <a:spcPct val="0"/>
              </a:spcBef>
              <a:spcAft>
                <a:spcPct val="0"/>
              </a:spcAft>
              <a:buClrTx/>
              <a:buFontTx/>
              <a:buChar char="•"/>
            </a:pPr>
            <a:endParaRPr lang="en-US" altLang="en-US" sz="1800" dirty="0" smtClean="0">
              <a:latin typeface="Arial" panose="020B0604020202020204" pitchFamily="34" charset="0"/>
            </a:endParaRPr>
          </a:p>
          <a:p>
            <a:pPr lvl="0" algn="l" eaLnBrk="0" fontAlgn="base" hangingPunct="0">
              <a:lnSpc>
                <a:spcPct val="100000"/>
              </a:lnSpc>
              <a:spcBef>
                <a:spcPct val="0"/>
              </a:spcBef>
              <a:spcAft>
                <a:spcPct val="0"/>
              </a:spcAft>
              <a:buClrTx/>
              <a:buFontTx/>
              <a:buChar char="•"/>
            </a:pPr>
            <a:r>
              <a:rPr lang="en-US" altLang="en-US" sz="1800" dirty="0">
                <a:latin typeface="Arial" panose="020B0604020202020204" pitchFamily="34" charset="0"/>
              </a:rPr>
              <a:t> </a:t>
            </a:r>
            <a:r>
              <a:rPr lang="en-US" altLang="en-US" sz="1800" dirty="0" smtClean="0">
                <a:latin typeface="Arial" panose="020B0604020202020204" pitchFamily="34" charset="0"/>
              </a:rPr>
              <a:t>Supports </a:t>
            </a:r>
            <a:r>
              <a:rPr lang="en-US" altLang="en-US" sz="1800" dirty="0">
                <a:latin typeface="Arial" panose="020B0604020202020204" pitchFamily="34" charset="0"/>
              </a:rPr>
              <a:t>strategic planning by exploring the implications of future initiatives</a:t>
            </a:r>
            <a:endParaRPr kumimoji="0" lang="en-US" altLang="en-US" sz="1800" b="0" i="0" u="none" strike="noStrike" cap="none" normalizeH="0" baseline="0" dirty="0" smtClean="0">
              <a:ln>
                <a:noFill/>
              </a:ln>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effectLst/>
              <a:latin typeface="Arial" panose="020B0604020202020204" pitchFamily="34" charset="0"/>
            </a:endParaRPr>
          </a:p>
        </p:txBody>
      </p:sp>
      <p:sp>
        <p:nvSpPr>
          <p:cNvPr id="7" name="Rectangle 2"/>
          <p:cNvSpPr>
            <a:spLocks noChangeArrowheads="1"/>
          </p:cNvSpPr>
          <p:nvPr/>
        </p:nvSpPr>
        <p:spPr bwMode="auto">
          <a:xfrm>
            <a:off x="0" y="-323166"/>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Importance of What-If Analysis</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4294967295"/>
          </p:nvPr>
        </p:nvSpPr>
        <p:spPr>
          <a:xfrm flipH="1">
            <a:off x="-618311" y="4754563"/>
            <a:ext cx="45719" cy="45719"/>
          </a:xfrm>
        </p:spPr>
        <p:txBody>
          <a:bodyPr>
            <a:normAutofit fontScale="25000" lnSpcReduction="20000"/>
          </a:bodyPr>
          <a:lstStyle/>
          <a:p>
            <a:r>
              <a:rPr lang="en-US" dirty="0"/>
              <a:t>Subtitle</a:t>
            </a:r>
          </a:p>
        </p:txBody>
      </p:sp>
      <p:sp>
        <p:nvSpPr>
          <p:cNvPr id="7" name="Rectangle 2"/>
          <p:cNvSpPr>
            <a:spLocks noGrp="1" noChangeArrowheads="1"/>
          </p:cNvSpPr>
          <p:nvPr>
            <p:ph type="body" sz="quarter" idx="13"/>
          </p:nvPr>
        </p:nvSpPr>
        <p:spPr bwMode="auto">
          <a:xfrm>
            <a:off x="222794" y="1601886"/>
            <a:ext cx="1143580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smtClean="0">
                <a:ln>
                  <a:noFill/>
                </a:ln>
                <a:effectLst/>
                <a:latin typeface="Arial" panose="020B0604020202020204" pitchFamily="34" charset="0"/>
              </a:rPr>
              <a:t>Informed Decision-Making</a:t>
            </a:r>
            <a:r>
              <a:rPr kumimoji="0" lang="en-US" altLang="en-US" sz="1800" b="0" i="0" u="sng" strike="noStrike" cap="none" normalizeH="0" baseline="0" dirty="0" smtClean="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effectLst/>
                <a:latin typeface="Arial" panose="020B0604020202020204" pitchFamily="34" charset="0"/>
              </a:rPr>
              <a:t>             Provides insights into potential outcomes.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smtClean="0">
                <a:ln>
                  <a:noFill/>
                </a:ln>
                <a:effectLst/>
                <a:latin typeface="Arial" panose="020B0604020202020204" pitchFamily="34" charset="0"/>
              </a:rPr>
              <a:t>Risk Management</a:t>
            </a:r>
            <a:r>
              <a:rPr kumimoji="0" lang="en-US" altLang="en-US" sz="1800" b="0" i="0" u="sng" strike="noStrike" cap="none" normalizeH="0" baseline="0" dirty="0" smtClean="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effectLst/>
                <a:latin typeface="Arial" panose="020B0604020202020204" pitchFamily="34" charset="0"/>
              </a:rPr>
              <a:t>            Helps identify risks associated with various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smtClean="0">
                <a:ln>
                  <a:noFill/>
                </a:ln>
                <a:effectLst/>
                <a:latin typeface="Arial" panose="020B0604020202020204" pitchFamily="34" charset="0"/>
              </a:rPr>
              <a:t>Financial Planning</a:t>
            </a:r>
            <a:r>
              <a:rPr kumimoji="0" lang="en-US" altLang="en-US" sz="1800" b="0" i="0" u="sng" strike="noStrike" cap="none" normalizeH="0" baseline="0" dirty="0" smtClean="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effectLst/>
                <a:latin typeface="Arial" panose="020B0604020202020204" pitchFamily="34" charset="0"/>
              </a:rPr>
              <a:t>              Assists in budgeting and forecasting.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effectLst/>
              <a:latin typeface="Arial" panose="020B0604020202020204" pitchFamily="34" charset="0"/>
            </a:endParaRPr>
          </a:p>
          <a:p>
            <a:pPr lvl="0" algn="l" eaLnBrk="0" fontAlgn="base" hangingPunct="0">
              <a:lnSpc>
                <a:spcPct val="100000"/>
              </a:lnSpc>
              <a:spcBef>
                <a:spcPct val="0"/>
              </a:spcBef>
              <a:spcAft>
                <a:spcPct val="0"/>
              </a:spcAft>
              <a:buClrTx/>
              <a:buFontTx/>
              <a:buChar char="•"/>
            </a:pPr>
            <a:r>
              <a:rPr lang="en-GB" sz="1800" b="1" u="sng" dirty="0"/>
              <a:t>Resource </a:t>
            </a:r>
            <a:r>
              <a:rPr lang="en-GB" sz="1800" b="1" u="sng" dirty="0" smtClean="0"/>
              <a:t>Allocation</a:t>
            </a:r>
            <a:r>
              <a:rPr lang="en-GB" sz="1800" u="sng" dirty="0" smtClean="0"/>
              <a:t>:</a:t>
            </a:r>
          </a:p>
          <a:p>
            <a:pPr lvl="0" algn="l" eaLnBrk="0" fontAlgn="base" hangingPunct="0">
              <a:lnSpc>
                <a:spcPct val="100000"/>
              </a:lnSpc>
              <a:spcBef>
                <a:spcPct val="0"/>
              </a:spcBef>
              <a:spcAft>
                <a:spcPct val="0"/>
              </a:spcAft>
              <a:buClrTx/>
            </a:pPr>
            <a:r>
              <a:rPr lang="en-GB" sz="1800" dirty="0"/>
              <a:t>	</a:t>
            </a:r>
            <a:r>
              <a:rPr lang="en-GB" sz="1800" dirty="0" smtClean="0"/>
              <a:t>Facilitates </a:t>
            </a:r>
            <a:r>
              <a:rPr lang="en-GB" sz="1800" dirty="0"/>
              <a:t>effective allocation of resources by evaluating the impact of different scenarios on resource needs</a:t>
            </a:r>
            <a:r>
              <a:rPr lang="en-GB" sz="1800" dirty="0" smtClean="0"/>
              <a:t>.</a:t>
            </a:r>
          </a:p>
          <a:p>
            <a:pPr lvl="0" algn="l" eaLnBrk="0" fontAlgn="base" hangingPunct="0">
              <a:lnSpc>
                <a:spcPct val="100000"/>
              </a:lnSpc>
              <a:spcBef>
                <a:spcPct val="0"/>
              </a:spcBef>
              <a:spcAft>
                <a:spcPct val="0"/>
              </a:spcAft>
              <a:buClrTx/>
              <a:buFontTx/>
              <a:buChar char="•"/>
            </a:pPr>
            <a:endParaRPr lang="en-GB" sz="1800" dirty="0" smtClean="0"/>
          </a:p>
          <a:p>
            <a:pPr lvl="0" algn="l" eaLnBrk="0" fontAlgn="base" hangingPunct="0">
              <a:lnSpc>
                <a:spcPct val="100000"/>
              </a:lnSpc>
              <a:spcBef>
                <a:spcPct val="0"/>
              </a:spcBef>
              <a:spcAft>
                <a:spcPct val="0"/>
              </a:spcAft>
              <a:buClrTx/>
              <a:buFontTx/>
              <a:buChar char="•"/>
            </a:pPr>
            <a:r>
              <a:rPr lang="en-GB" sz="1800" b="1" u="sng" dirty="0"/>
              <a:t>Performance </a:t>
            </a:r>
            <a:r>
              <a:rPr lang="en-GB" sz="1800" b="1" u="sng" dirty="0" smtClean="0"/>
              <a:t>Tracking</a:t>
            </a:r>
            <a:r>
              <a:rPr lang="en-GB" sz="1800" u="sng" dirty="0" smtClean="0"/>
              <a:t>:</a:t>
            </a:r>
          </a:p>
          <a:p>
            <a:pPr lvl="0" algn="l" eaLnBrk="0" fontAlgn="base" hangingPunct="0">
              <a:lnSpc>
                <a:spcPct val="100000"/>
              </a:lnSpc>
              <a:spcBef>
                <a:spcPct val="0"/>
              </a:spcBef>
              <a:spcAft>
                <a:spcPct val="0"/>
              </a:spcAft>
              <a:buClrTx/>
            </a:pPr>
            <a:r>
              <a:rPr lang="en-GB" sz="1800" dirty="0"/>
              <a:t>	</a:t>
            </a:r>
            <a:r>
              <a:rPr lang="en-GB" sz="1800" dirty="0" smtClean="0"/>
              <a:t>Enables </a:t>
            </a:r>
            <a:r>
              <a:rPr lang="en-GB" sz="1800" dirty="0"/>
              <a:t>organizations to monitor and assess the effectiveness of strategies over time by comparing actual results against projected outcomes.</a:t>
            </a:r>
            <a:endParaRPr kumimoji="0" lang="en-US" altLang="en-US" sz="1800"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830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Types of What-If Analysis</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4294967295"/>
          </p:nvPr>
        </p:nvSpPr>
        <p:spPr>
          <a:xfrm flipH="1">
            <a:off x="-618311" y="4754563"/>
            <a:ext cx="45719" cy="45719"/>
          </a:xfrm>
        </p:spPr>
        <p:txBody>
          <a:bodyPr>
            <a:normAutofit fontScale="25000" lnSpcReduction="20000"/>
          </a:bodyPr>
          <a:lstStyle/>
          <a:p>
            <a:r>
              <a:rPr lang="en-US" dirty="0"/>
              <a:t>Subtitle</a:t>
            </a:r>
          </a:p>
        </p:txBody>
      </p:sp>
      <p:sp>
        <p:nvSpPr>
          <p:cNvPr id="7" name="Rectangle 2"/>
          <p:cNvSpPr>
            <a:spLocks noGrp="1" noChangeArrowheads="1"/>
          </p:cNvSpPr>
          <p:nvPr>
            <p:ph type="body" sz="quarter" idx="13"/>
          </p:nvPr>
        </p:nvSpPr>
        <p:spPr bwMode="auto">
          <a:xfrm>
            <a:off x="333647" y="2992603"/>
            <a:ext cx="114358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444500" y="1482532"/>
            <a:ext cx="1132495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b="1" dirty="0">
                <a:solidFill>
                  <a:schemeClr val="bg1"/>
                </a:solidFill>
              </a:rPr>
              <a:t>Data Tables</a:t>
            </a:r>
            <a:r>
              <a:rPr lang="en-US" dirty="0" smtClean="0">
                <a:solidFill>
                  <a:schemeClr val="bg1"/>
                </a:solidFill>
              </a:rPr>
              <a:t>:</a:t>
            </a:r>
          </a:p>
          <a:p>
            <a:pPr lvl="0" eaLnBrk="0" fontAlgn="base" hangingPunct="0">
              <a:spcBef>
                <a:spcPct val="0"/>
              </a:spcBef>
              <a:spcAft>
                <a:spcPct val="0"/>
              </a:spcAft>
              <a:buFontTx/>
              <a:buChar char="•"/>
            </a:pPr>
            <a:endParaRPr kumimoji="0" lang="en-US" alt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bg1"/>
                </a:solidFill>
                <a:effectLst/>
                <a:latin typeface="Arial" panose="020B0604020202020204" pitchFamily="34" charset="0"/>
              </a:rPr>
              <a:t>	Analyze how changes in one or two variables impact results.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1"/>
                </a:solidFill>
                <a:effectLst/>
                <a:latin typeface="Arial" panose="020B0604020202020204" pitchFamily="34" charset="0"/>
              </a:rPr>
              <a:t>Scenario Manager</a:t>
            </a:r>
            <a:r>
              <a:rPr kumimoji="0" lang="en-US" altLang="en-US" sz="1800" b="0" i="0" u="none" strike="noStrike" cap="none" normalizeH="0" baseline="0" dirty="0" smtClean="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bg1"/>
                </a:solidFill>
                <a:effectLst/>
                <a:latin typeface="Arial" panose="020B0604020202020204" pitchFamily="34" charset="0"/>
              </a:rPr>
              <a:t>	Compare different scenarios with multiple variables.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1"/>
                </a:solidFill>
                <a:effectLst/>
                <a:latin typeface="Arial" panose="020B0604020202020204" pitchFamily="34" charset="0"/>
              </a:rPr>
              <a:t>Goal Seek</a:t>
            </a:r>
            <a:r>
              <a:rPr kumimoji="0" lang="en-US" altLang="en-US" sz="1800" b="0" i="0" u="none" strike="noStrike" cap="none" normalizeH="0" baseline="0" dirty="0" smtClean="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bg1"/>
                </a:solidFill>
                <a:effectLst/>
                <a:latin typeface="Arial" panose="020B0604020202020204" pitchFamily="34" charset="0"/>
              </a:rPr>
              <a:t>	Find the necessary input value to achieve a specific goal.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1"/>
                </a:solidFill>
                <a:effectLst/>
                <a:latin typeface="Arial" panose="020B0604020202020204" pitchFamily="34" charset="0"/>
              </a:rPr>
              <a:t>Solver</a:t>
            </a:r>
            <a:r>
              <a:rPr kumimoji="0" lang="en-US" altLang="en-US" sz="1800" b="0" i="0" u="none" strike="noStrike" cap="none" normalizeH="0" baseline="0" dirty="0" smtClean="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bg1"/>
                </a:solidFill>
                <a:effectLst/>
                <a:latin typeface="Arial" panose="020B0604020202020204" pitchFamily="34" charset="0"/>
              </a:rPr>
              <a:t>	Optimize outcomes with multiple constraints.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804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smtClean="0"/>
              <a:t>What is Goal Seek ?</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Rectangle 1"/>
          <p:cNvSpPr>
            <a:spLocks noGrp="1" noChangeArrowheads="1"/>
          </p:cNvSpPr>
          <p:nvPr>
            <p:ph type="body" sz="quarter" idx="13"/>
          </p:nvPr>
        </p:nvSpPr>
        <p:spPr bwMode="auto">
          <a:xfrm>
            <a:off x="177800" y="983984"/>
            <a:ext cx="11747500" cy="6222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smtClean="0">
                <a:ln>
                  <a:noFill/>
                </a:ln>
                <a:effectLst/>
                <a:latin typeface="Arial" panose="020B0604020202020204" pitchFamily="34" charset="0"/>
              </a:rPr>
              <a:t>"A tool in Excel that calculates the input value needed to reach a desired result in a formula.“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smtClean="0">
                <a:ln>
                  <a:noFill/>
                </a:ln>
                <a:effectLst/>
                <a:latin typeface="Arial" panose="020B0604020202020204" pitchFamily="34" charset="0"/>
              </a:rPr>
              <a:t>Use Case</a:t>
            </a:r>
            <a:r>
              <a:rPr kumimoji="0" lang="en-US" altLang="en-US" sz="1500" b="0" i="0" u="none" strike="noStrike" cap="none" normalizeH="0" baseline="0" dirty="0" smtClean="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lang="en-US" altLang="en-US" sz="1500" dirty="0">
                <a:latin typeface="Arial" panose="020B0604020202020204" pitchFamily="34" charset="0"/>
              </a:rPr>
              <a:t> </a:t>
            </a:r>
            <a:r>
              <a:rPr lang="en-US" altLang="en-US" sz="1500" dirty="0" smtClean="0">
                <a:latin typeface="Arial" panose="020B0604020202020204" pitchFamily="34" charset="0"/>
              </a:rPr>
              <a:t>    </a:t>
            </a:r>
            <a:r>
              <a:rPr kumimoji="0" lang="en-US" altLang="en-US" sz="1500" b="0" i="0" u="none" strike="noStrike" cap="none" normalizeH="0" baseline="0" dirty="0" smtClean="0">
                <a:ln>
                  <a:noFill/>
                </a:ln>
                <a:effectLst/>
                <a:latin typeface="Arial" panose="020B0604020202020204" pitchFamily="34" charset="0"/>
              </a:rPr>
              <a:t>Ideal for determining necessary sales figures to meet profit goals.</a:t>
            </a:r>
          </a:p>
          <a:p>
            <a:pPr marL="0" indent="0">
              <a:buNone/>
            </a:pPr>
            <a:r>
              <a:rPr lang="en-GB" sz="1500" b="1" u="sng" dirty="0" smtClean="0"/>
              <a:t>Steps </a:t>
            </a:r>
            <a:r>
              <a:rPr lang="en-GB" sz="1500" b="1" u="sng" dirty="0"/>
              <a:t>to Use Goal Seek</a:t>
            </a:r>
          </a:p>
          <a:p>
            <a:r>
              <a:rPr lang="en-GB" sz="1500" b="1" dirty="0"/>
              <a:t>Identify the Target Cell</a:t>
            </a:r>
            <a:r>
              <a:rPr lang="en-GB" sz="1500" dirty="0"/>
              <a:t>:</a:t>
            </a:r>
          </a:p>
          <a:p>
            <a:pPr lvl="1"/>
            <a:r>
              <a:rPr lang="en-GB" sz="1500" dirty="0"/>
              <a:t>Locate the profit cell (e.g., G3 for Widget B).</a:t>
            </a:r>
          </a:p>
          <a:p>
            <a:r>
              <a:rPr lang="en-GB" sz="1500" b="1" dirty="0"/>
              <a:t>Open Goal Seek</a:t>
            </a:r>
            <a:r>
              <a:rPr lang="en-GB" sz="1500" dirty="0"/>
              <a:t>:</a:t>
            </a:r>
          </a:p>
          <a:p>
            <a:pPr lvl="1"/>
            <a:r>
              <a:rPr lang="en-GB" sz="1500" dirty="0"/>
              <a:t>Go to </a:t>
            </a:r>
            <a:r>
              <a:rPr lang="en-GB" sz="1500" b="1" dirty="0"/>
              <a:t>Data</a:t>
            </a:r>
            <a:r>
              <a:rPr lang="en-GB" sz="1500" dirty="0"/>
              <a:t> &gt; </a:t>
            </a:r>
            <a:r>
              <a:rPr lang="en-GB" sz="1500" b="1" dirty="0"/>
              <a:t>What-If Analysis</a:t>
            </a:r>
            <a:r>
              <a:rPr lang="en-GB" sz="1500" dirty="0"/>
              <a:t> &gt; </a:t>
            </a:r>
            <a:r>
              <a:rPr lang="en-GB" sz="1500" b="1" dirty="0"/>
              <a:t>Goal Seek</a:t>
            </a:r>
            <a:r>
              <a:rPr lang="en-GB" sz="1500" dirty="0"/>
              <a:t>.</a:t>
            </a:r>
          </a:p>
          <a:p>
            <a:r>
              <a:rPr lang="en-GB" sz="1500" b="1" dirty="0"/>
              <a:t>Set Up Goal Seek</a:t>
            </a:r>
            <a:r>
              <a:rPr lang="en-GB" sz="1500" dirty="0"/>
              <a:t>:</a:t>
            </a:r>
          </a:p>
          <a:p>
            <a:pPr lvl="1"/>
            <a:r>
              <a:rPr lang="en-GB" sz="1500" b="1" dirty="0"/>
              <a:t>Set cell</a:t>
            </a:r>
            <a:r>
              <a:rPr lang="en-GB" sz="1500" dirty="0"/>
              <a:t>: G3 (Profit)</a:t>
            </a:r>
          </a:p>
          <a:p>
            <a:pPr lvl="1"/>
            <a:r>
              <a:rPr lang="en-GB" sz="1500" b="1" dirty="0"/>
              <a:t>To value</a:t>
            </a:r>
            <a:r>
              <a:rPr lang="en-GB" sz="1500" dirty="0"/>
              <a:t>: 1500</a:t>
            </a:r>
          </a:p>
          <a:p>
            <a:pPr lvl="1"/>
            <a:r>
              <a:rPr lang="en-GB" sz="1500" b="1" dirty="0"/>
              <a:t>By changing cell</a:t>
            </a:r>
            <a:r>
              <a:rPr lang="en-GB" sz="1500" dirty="0"/>
              <a:t>: B3 (Units Sold)</a:t>
            </a:r>
          </a:p>
          <a:p>
            <a:r>
              <a:rPr lang="en-GB" sz="1500" b="1" dirty="0"/>
              <a:t>Run Goal Seek</a:t>
            </a:r>
            <a:r>
              <a:rPr lang="en-GB" sz="1500" dirty="0"/>
              <a:t>:</a:t>
            </a:r>
          </a:p>
          <a:p>
            <a:pPr lvl="1"/>
            <a:r>
              <a:rPr lang="en-GB" sz="1500" dirty="0"/>
              <a:t>Click </a:t>
            </a:r>
            <a:r>
              <a:rPr lang="en-GB" sz="1500" b="1" dirty="0"/>
              <a:t>OK</a:t>
            </a:r>
            <a:r>
              <a:rPr lang="en-GB" sz="1500" dirty="0"/>
              <a:t> to calculate the result.</a:t>
            </a:r>
          </a:p>
          <a:p>
            <a:r>
              <a:rPr lang="en-GB" sz="1500" b="1" dirty="0"/>
              <a:t>Review the Result</a:t>
            </a:r>
            <a:r>
              <a:rPr lang="en-GB" sz="1500" dirty="0"/>
              <a:t>:</a:t>
            </a:r>
          </a:p>
          <a:p>
            <a:pPr lvl="1"/>
            <a:r>
              <a:rPr lang="en-GB" sz="1500" dirty="0"/>
              <a:t>Check the updated value in B3 to see required units sold.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000"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Goal Seek</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6" name="Content Placeholder 5"/>
          <p:cNvSpPr>
            <a:spLocks noGrp="1"/>
          </p:cNvSpPr>
          <p:nvPr>
            <p:ph sz="half" idx="1"/>
          </p:nvPr>
        </p:nvSpPr>
        <p:spPr/>
        <p:txBody>
          <a:bodyPr/>
          <a:lstStyle/>
          <a:p>
            <a:pPr marL="0" indent="0">
              <a:buNone/>
            </a:pPr>
            <a:r>
              <a:rPr lang="en-GB" b="1" dirty="0"/>
              <a:t>Before Goal Seek</a:t>
            </a:r>
            <a:r>
              <a:rPr lang="en-GB" dirty="0" smtClean="0"/>
              <a:t>:</a:t>
            </a:r>
          </a:p>
          <a:p>
            <a:pPr marL="0" indent="0">
              <a:buNone/>
            </a:pPr>
            <a:endParaRPr lang="en-GB" dirty="0"/>
          </a:p>
          <a:p>
            <a:pPr lvl="1"/>
            <a:r>
              <a:rPr lang="en-GB" dirty="0"/>
              <a:t>Current Units Sold for Widget B: (display current value).</a:t>
            </a:r>
          </a:p>
          <a:p>
            <a:pPr lvl="1"/>
            <a:r>
              <a:rPr lang="en-GB" dirty="0"/>
              <a:t>Current Profit: (display current value).</a:t>
            </a:r>
          </a:p>
          <a:p>
            <a:endParaRPr lang="en-GB" b="1" dirty="0" smtClean="0"/>
          </a:p>
          <a:p>
            <a:pPr marL="0" indent="0">
              <a:buNone/>
            </a:pPr>
            <a:r>
              <a:rPr lang="en-GB" b="1" dirty="0" smtClean="0"/>
              <a:t>After </a:t>
            </a:r>
            <a:r>
              <a:rPr lang="en-GB" b="1" dirty="0"/>
              <a:t>Goal Seek</a:t>
            </a:r>
            <a:r>
              <a:rPr lang="en-GB" dirty="0" smtClean="0"/>
              <a:t>:</a:t>
            </a:r>
          </a:p>
          <a:p>
            <a:pPr marL="0" indent="0">
              <a:buNone/>
            </a:pPr>
            <a:endParaRPr lang="en-GB" dirty="0"/>
          </a:p>
          <a:p>
            <a:pPr lvl="1"/>
            <a:r>
              <a:rPr lang="en-GB" dirty="0"/>
              <a:t>Required Units Sold: (display calculated value).</a:t>
            </a:r>
          </a:p>
          <a:p>
            <a:pPr lvl="1"/>
            <a:r>
              <a:rPr lang="en-GB" dirty="0"/>
              <a:t>Achieved Profit: (display $1,500).</a:t>
            </a:r>
          </a:p>
          <a:p>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27802" y="2214400"/>
            <a:ext cx="6200503" cy="2810445"/>
          </a:xfrm>
          <a:prstGeom prst="rect">
            <a:avLst/>
          </a:prstGeom>
        </p:spPr>
      </p:pic>
    </p:spTree>
    <p:extLst>
      <p:ext uri="{BB962C8B-B14F-4D97-AF65-F5344CB8AC3E}">
        <p14:creationId xmlns:p14="http://schemas.microsoft.com/office/powerpoint/2010/main" val="146563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What is Scenario Manager?</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Rectangle 1"/>
          <p:cNvSpPr>
            <a:spLocks noGrp="1" noChangeArrowheads="1"/>
          </p:cNvSpPr>
          <p:nvPr>
            <p:ph type="body" sz="quarter" idx="13"/>
          </p:nvPr>
        </p:nvSpPr>
        <p:spPr bwMode="auto">
          <a:xfrm>
            <a:off x="177800" y="760414"/>
            <a:ext cx="11747500"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smtClean="0">
              <a:ln>
                <a:noFill/>
              </a:ln>
              <a:effectLst/>
              <a:latin typeface="Arial" panose="020B0604020202020204" pitchFamily="34" charset="0"/>
            </a:endParaRPr>
          </a:p>
          <a:p>
            <a:pPr marL="0" lvl="0" indent="0" eaLnBrk="0" fontAlgn="base" hangingPunct="0">
              <a:spcBef>
                <a:spcPct val="0"/>
              </a:spcBef>
              <a:spcAft>
                <a:spcPct val="0"/>
              </a:spcAft>
              <a:buClrTx/>
              <a:buNone/>
            </a:pPr>
            <a:r>
              <a:rPr lang="en-GB" sz="1800" dirty="0"/>
              <a:t>"Scenario Manager is a tool in Excel that allows users to create and compare multiple sets of input values (scenarios) to evaluate their impact on a model</a:t>
            </a:r>
            <a:r>
              <a:rPr lang="en-GB" sz="1800" dirty="0" smtClean="0"/>
              <a:t>.“</a:t>
            </a:r>
          </a:p>
          <a:p>
            <a:pPr marL="0" lvl="0" indent="0" eaLnBrk="0" fontAlgn="base" hangingPunct="0">
              <a:spcBef>
                <a:spcPct val="0"/>
              </a:spcBef>
              <a:spcAft>
                <a:spcPct val="0"/>
              </a:spcAft>
              <a:buClrTx/>
              <a:buNone/>
            </a:pPr>
            <a:endParaRPr kumimoji="0" lang="en-GB" altLang="en-US" sz="1800" b="1" i="0" u="none" strike="noStrike" cap="none" normalizeH="0" baseline="0" dirty="0" smtClean="0">
              <a:ln>
                <a:noFill/>
              </a:ln>
              <a:effectLst/>
              <a:latin typeface="Arial" panose="020B0604020202020204" pitchFamily="34" charset="0"/>
            </a:endParaRPr>
          </a:p>
          <a:p>
            <a:pPr marL="0" lvl="0" indent="0" eaLnBrk="0" fontAlgn="base" hangingPunct="0">
              <a:spcBef>
                <a:spcPct val="0"/>
              </a:spcBef>
              <a:spcAft>
                <a:spcPct val="0"/>
              </a:spcAft>
              <a:buClrTx/>
              <a:buNone/>
            </a:pPr>
            <a:endParaRPr kumimoji="0" lang="en-GB" altLang="en-US" sz="1800" b="1" i="0" u="none" strike="noStrike" cap="none" normalizeH="0" baseline="0" dirty="0">
              <a:ln>
                <a:noFill/>
              </a:ln>
              <a:effectLst/>
              <a:latin typeface="Arial" panose="020B0604020202020204" pitchFamily="34" charset="0"/>
            </a:endParaRPr>
          </a:p>
          <a:p>
            <a:pPr marL="0" indent="0">
              <a:buNone/>
            </a:pPr>
            <a:r>
              <a:rPr lang="en-US" b="1" dirty="0"/>
              <a:t>Example Scenario</a:t>
            </a:r>
          </a:p>
          <a:p>
            <a:r>
              <a:rPr lang="en-US" b="1" dirty="0"/>
              <a:t>Scenario Overview</a:t>
            </a:r>
            <a:r>
              <a:rPr lang="en-US" dirty="0"/>
              <a:t>:</a:t>
            </a:r>
          </a:p>
          <a:p>
            <a:pPr lvl="1"/>
            <a:r>
              <a:rPr lang="en-US" dirty="0"/>
              <a:t>"Evaluating Sales Scenarios for Widget Sales"</a:t>
            </a:r>
          </a:p>
          <a:p>
            <a:r>
              <a:rPr lang="en-US" b="1" dirty="0"/>
              <a:t>Variables</a:t>
            </a:r>
            <a:r>
              <a:rPr lang="en-US" dirty="0"/>
              <a:t>:</a:t>
            </a:r>
          </a:p>
          <a:p>
            <a:pPr lvl="1"/>
            <a:r>
              <a:rPr lang="en-US" dirty="0"/>
              <a:t>Changing inputs: Units Sold for each product.</a:t>
            </a:r>
          </a:p>
          <a:p>
            <a:r>
              <a:rPr lang="en-US" b="1" dirty="0"/>
              <a:t>Scenarios</a:t>
            </a:r>
            <a:r>
              <a:rPr lang="en-US" dirty="0"/>
              <a:t>:</a:t>
            </a:r>
          </a:p>
          <a:p>
            <a:pPr lvl="1"/>
            <a:r>
              <a:rPr lang="en-US" dirty="0"/>
              <a:t>Scenario 1: </a:t>
            </a:r>
            <a:r>
              <a:rPr lang="en-US" b="1" dirty="0"/>
              <a:t>Base Sales</a:t>
            </a:r>
            <a:r>
              <a:rPr lang="en-US" dirty="0"/>
              <a:t> (Normal sales predictions)</a:t>
            </a:r>
          </a:p>
          <a:p>
            <a:pPr lvl="1"/>
            <a:r>
              <a:rPr lang="en-US" dirty="0"/>
              <a:t>Scenario 2: </a:t>
            </a:r>
            <a:r>
              <a:rPr lang="en-US" b="1" dirty="0"/>
              <a:t>High Sales</a:t>
            </a:r>
            <a:r>
              <a:rPr lang="en-US" dirty="0"/>
              <a:t> (Increased demand)</a:t>
            </a:r>
          </a:p>
          <a:p>
            <a:pPr lvl="1"/>
            <a:r>
              <a:rPr lang="en-US" dirty="0"/>
              <a:t>Scenario 3: </a:t>
            </a:r>
            <a:r>
              <a:rPr lang="en-US" b="1" dirty="0"/>
              <a:t>Low Sales</a:t>
            </a:r>
            <a:r>
              <a:rPr lang="en-US" dirty="0"/>
              <a:t> (Decreased demand)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53863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Scenario Manager</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Rectangle 2"/>
          <p:cNvSpPr>
            <a:spLocks noGrp="1" noChangeArrowheads="1"/>
          </p:cNvSpPr>
          <p:nvPr>
            <p:ph sz="half" idx="4294967295"/>
          </p:nvPr>
        </p:nvSpPr>
        <p:spPr bwMode="auto">
          <a:xfrm>
            <a:off x="0" y="3603625"/>
            <a:ext cx="518477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None/>
            </a:pP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400"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400"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effectLst/>
              <a:latin typeface="Arial" panose="020B0604020202020204" pitchFamily="34" charset="0"/>
            </a:endParaRPr>
          </a:p>
        </p:txBody>
      </p:sp>
      <p:sp>
        <p:nvSpPr>
          <p:cNvPr id="9" name="Rectangle 4"/>
          <p:cNvSpPr>
            <a:spLocks noChangeArrowheads="1"/>
          </p:cNvSpPr>
          <p:nvPr/>
        </p:nvSpPr>
        <p:spPr bwMode="auto">
          <a:xfrm>
            <a:off x="444500" y="1431110"/>
            <a:ext cx="690766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500" b="1" u="sng" dirty="0" smtClean="0">
                <a:solidFill>
                  <a:schemeClr val="bg1"/>
                </a:solidFill>
                <a:latin typeface="Arial" panose="020B0604020202020204" pitchFamily="34" charset="0"/>
              </a:rPr>
              <a:t>Steps </a:t>
            </a:r>
            <a:r>
              <a:rPr lang="en-US" altLang="en-US" sz="1500" b="1" u="sng" dirty="0">
                <a:solidFill>
                  <a:schemeClr val="bg1"/>
                </a:solidFill>
                <a:latin typeface="Arial" panose="020B0604020202020204" pitchFamily="34" charset="0"/>
              </a:rPr>
              <a:t>to Use Scenario </a:t>
            </a:r>
            <a:r>
              <a:rPr lang="en-US" altLang="en-US" sz="1500" b="1" u="sng" dirty="0" smtClean="0">
                <a:solidFill>
                  <a:schemeClr val="bg1"/>
                </a:solidFill>
                <a:latin typeface="Arial" panose="020B0604020202020204" pitchFamily="34" charset="0"/>
              </a:rPr>
              <a:t>Manager</a:t>
            </a:r>
          </a:p>
          <a:p>
            <a:pPr lvl="0" eaLnBrk="0" fontAlgn="base" hangingPunct="0">
              <a:spcBef>
                <a:spcPct val="0"/>
              </a:spcBef>
              <a:spcAft>
                <a:spcPct val="0"/>
              </a:spcAft>
            </a:pPr>
            <a:endParaRPr lang="en-US" altLang="en-US" sz="1500" b="1" u="sng" dirty="0">
              <a:solidFill>
                <a:schemeClr val="bg1"/>
              </a:solidFill>
              <a:latin typeface="Arial" panose="020B0604020202020204" pitchFamily="34" charset="0"/>
            </a:endParaRPr>
          </a:p>
          <a:p>
            <a:pPr lvl="0" eaLnBrk="0" fontAlgn="base" hangingPunct="0">
              <a:spcBef>
                <a:spcPct val="0"/>
              </a:spcBef>
              <a:spcAft>
                <a:spcPct val="0"/>
              </a:spcAft>
              <a:buFontTx/>
              <a:buAutoNum type="arabicPeriod"/>
            </a:pPr>
            <a:r>
              <a:rPr lang="en-US" altLang="en-US" sz="1400" b="1" dirty="0">
                <a:solidFill>
                  <a:schemeClr val="bg1"/>
                </a:solidFill>
                <a:latin typeface="Arial" panose="020B0604020202020204" pitchFamily="34" charset="0"/>
              </a:rPr>
              <a:t>Open Scenario Manager</a:t>
            </a:r>
            <a:r>
              <a:rPr lang="en-US" altLang="en-US" sz="1400" dirty="0">
                <a:solidFill>
                  <a:schemeClr val="bg1"/>
                </a:solidFill>
                <a:latin typeface="Arial" panose="020B0604020202020204" pitchFamily="34" charset="0"/>
              </a:rPr>
              <a:t>:</a:t>
            </a:r>
          </a:p>
          <a:p>
            <a:pPr lvl="1" eaLnBrk="0" fontAlgn="base" hangingPunct="0">
              <a:spcBef>
                <a:spcPct val="0"/>
              </a:spcBef>
              <a:spcAft>
                <a:spcPct val="0"/>
              </a:spcAft>
              <a:buFontTx/>
              <a:buChar char="•"/>
            </a:pPr>
            <a:r>
              <a:rPr lang="en-US" altLang="en-US" sz="1400" dirty="0">
                <a:solidFill>
                  <a:schemeClr val="bg1"/>
                </a:solidFill>
                <a:latin typeface="Arial" panose="020B0604020202020204" pitchFamily="34" charset="0"/>
              </a:rPr>
              <a:t>Go to </a:t>
            </a:r>
            <a:r>
              <a:rPr lang="en-US" altLang="en-US" sz="1400" b="1" dirty="0">
                <a:solidFill>
                  <a:schemeClr val="bg1"/>
                </a:solidFill>
                <a:latin typeface="Arial" panose="020B0604020202020204" pitchFamily="34" charset="0"/>
              </a:rPr>
              <a:t>Data</a:t>
            </a:r>
            <a:r>
              <a:rPr lang="en-US" altLang="en-US" sz="1400" dirty="0">
                <a:solidFill>
                  <a:schemeClr val="bg1"/>
                </a:solidFill>
                <a:latin typeface="Arial" panose="020B0604020202020204" pitchFamily="34" charset="0"/>
              </a:rPr>
              <a:t> &gt; </a:t>
            </a:r>
            <a:r>
              <a:rPr lang="en-US" altLang="en-US" sz="1400" b="1" dirty="0">
                <a:solidFill>
                  <a:schemeClr val="bg1"/>
                </a:solidFill>
                <a:latin typeface="Arial" panose="020B0604020202020204" pitchFamily="34" charset="0"/>
              </a:rPr>
              <a:t>What-If Analysis</a:t>
            </a:r>
            <a:r>
              <a:rPr lang="en-US" altLang="en-US" sz="1400" dirty="0">
                <a:solidFill>
                  <a:schemeClr val="bg1"/>
                </a:solidFill>
                <a:latin typeface="Arial" panose="020B0604020202020204" pitchFamily="34" charset="0"/>
              </a:rPr>
              <a:t> &gt; </a:t>
            </a:r>
            <a:r>
              <a:rPr lang="en-US" altLang="en-US" sz="1400" b="1" dirty="0">
                <a:solidFill>
                  <a:schemeClr val="bg1"/>
                </a:solidFill>
                <a:latin typeface="Arial" panose="020B0604020202020204" pitchFamily="34" charset="0"/>
              </a:rPr>
              <a:t>Scenario Manager</a:t>
            </a:r>
            <a:r>
              <a:rPr lang="en-US" altLang="en-US" sz="1400" dirty="0" smtClean="0">
                <a:solidFill>
                  <a:schemeClr val="bg1"/>
                </a:solidFill>
                <a:latin typeface="Arial" panose="020B0604020202020204" pitchFamily="34" charset="0"/>
              </a:rPr>
              <a:t>.</a:t>
            </a:r>
          </a:p>
          <a:p>
            <a:pPr lvl="1" eaLnBrk="0" fontAlgn="base" hangingPunct="0">
              <a:spcBef>
                <a:spcPct val="0"/>
              </a:spcBef>
              <a:spcAft>
                <a:spcPct val="0"/>
              </a:spcAft>
              <a:buFontTx/>
              <a:buChar char="•"/>
            </a:pPr>
            <a:endParaRPr lang="en-US" altLang="en-US" sz="1400" dirty="0">
              <a:solidFill>
                <a:schemeClr val="bg1"/>
              </a:solidFill>
              <a:latin typeface="Arial" panose="020B0604020202020204" pitchFamily="34" charset="0"/>
            </a:endParaRPr>
          </a:p>
          <a:p>
            <a:pPr lvl="0" eaLnBrk="0" fontAlgn="base" hangingPunct="0">
              <a:spcBef>
                <a:spcPct val="0"/>
              </a:spcBef>
              <a:spcAft>
                <a:spcPct val="0"/>
              </a:spcAft>
              <a:buFontTx/>
              <a:buAutoNum type="arabicPeriod" startAt="2"/>
            </a:pPr>
            <a:r>
              <a:rPr lang="en-US" altLang="en-US" sz="1400" b="1" dirty="0">
                <a:solidFill>
                  <a:schemeClr val="bg1"/>
                </a:solidFill>
                <a:latin typeface="Arial" panose="020B0604020202020204" pitchFamily="34" charset="0"/>
              </a:rPr>
              <a:t>Add a New Scenario</a:t>
            </a:r>
            <a:r>
              <a:rPr lang="en-US" altLang="en-US" sz="1400" dirty="0">
                <a:solidFill>
                  <a:schemeClr val="bg1"/>
                </a:solidFill>
                <a:latin typeface="Arial" panose="020B0604020202020204" pitchFamily="34" charset="0"/>
              </a:rPr>
              <a:t>:</a:t>
            </a:r>
          </a:p>
          <a:p>
            <a:pPr lvl="1" eaLnBrk="0" fontAlgn="base" hangingPunct="0">
              <a:spcBef>
                <a:spcPct val="0"/>
              </a:spcBef>
              <a:spcAft>
                <a:spcPct val="0"/>
              </a:spcAft>
              <a:buFontTx/>
              <a:buChar char="•"/>
            </a:pPr>
            <a:r>
              <a:rPr lang="en-US" altLang="en-US" sz="1400" dirty="0">
                <a:solidFill>
                  <a:schemeClr val="bg1"/>
                </a:solidFill>
                <a:latin typeface="Arial" panose="020B0604020202020204" pitchFamily="34" charset="0"/>
              </a:rPr>
              <a:t>Click </a:t>
            </a:r>
            <a:r>
              <a:rPr lang="en-US" altLang="en-US" sz="1400" b="1" dirty="0">
                <a:solidFill>
                  <a:schemeClr val="bg1"/>
                </a:solidFill>
                <a:latin typeface="Arial" panose="020B0604020202020204" pitchFamily="34" charset="0"/>
              </a:rPr>
              <a:t>Add</a:t>
            </a:r>
            <a:r>
              <a:rPr lang="en-US" altLang="en-US" sz="1400" dirty="0">
                <a:solidFill>
                  <a:schemeClr val="bg1"/>
                </a:solidFill>
                <a:latin typeface="Arial" panose="020B0604020202020204" pitchFamily="34" charset="0"/>
              </a:rPr>
              <a:t>.</a:t>
            </a:r>
          </a:p>
          <a:p>
            <a:pPr lvl="1" eaLnBrk="0" fontAlgn="base" hangingPunct="0">
              <a:spcBef>
                <a:spcPct val="0"/>
              </a:spcBef>
              <a:spcAft>
                <a:spcPct val="0"/>
              </a:spcAft>
              <a:buFontTx/>
              <a:buChar char="•"/>
            </a:pPr>
            <a:r>
              <a:rPr lang="en-US" altLang="en-US" sz="1400" b="1" dirty="0">
                <a:solidFill>
                  <a:schemeClr val="bg1"/>
                </a:solidFill>
                <a:latin typeface="Arial" panose="020B0604020202020204" pitchFamily="34" charset="0"/>
              </a:rPr>
              <a:t>Scenario name</a:t>
            </a:r>
            <a:r>
              <a:rPr lang="en-US" altLang="en-US" sz="1400" dirty="0">
                <a:solidFill>
                  <a:schemeClr val="bg1"/>
                </a:solidFill>
                <a:latin typeface="Arial" panose="020B0604020202020204" pitchFamily="34" charset="0"/>
              </a:rPr>
              <a:t>: Enter a name (e.g., "High Sales").</a:t>
            </a:r>
          </a:p>
          <a:p>
            <a:pPr lvl="1" eaLnBrk="0" fontAlgn="base" hangingPunct="0">
              <a:spcBef>
                <a:spcPct val="0"/>
              </a:spcBef>
              <a:spcAft>
                <a:spcPct val="0"/>
              </a:spcAft>
              <a:buFontTx/>
              <a:buChar char="•"/>
            </a:pPr>
            <a:r>
              <a:rPr lang="en-US" altLang="en-US" sz="1400" b="1" dirty="0">
                <a:solidFill>
                  <a:schemeClr val="bg1"/>
                </a:solidFill>
                <a:latin typeface="Arial" panose="020B0604020202020204" pitchFamily="34" charset="0"/>
              </a:rPr>
              <a:t>Changing cells</a:t>
            </a:r>
            <a:r>
              <a:rPr lang="en-US" altLang="en-US" sz="1400" dirty="0">
                <a:solidFill>
                  <a:schemeClr val="bg1"/>
                </a:solidFill>
                <a:latin typeface="Arial" panose="020B0604020202020204" pitchFamily="34" charset="0"/>
              </a:rPr>
              <a:t>: Select the range for Units Sold (e.g., </a:t>
            </a:r>
            <a:r>
              <a:rPr lang="en-US" altLang="en-US" sz="1400" dirty="0">
                <a:solidFill>
                  <a:schemeClr val="bg1"/>
                </a:solidFill>
                <a:latin typeface="Arial Unicode MS"/>
              </a:rPr>
              <a:t>B2:B6</a:t>
            </a:r>
            <a:r>
              <a:rPr lang="en-US" altLang="en-US" sz="1400" dirty="0">
                <a:solidFill>
                  <a:schemeClr val="bg1"/>
                </a:solidFill>
              </a:rPr>
              <a:t>).</a:t>
            </a:r>
            <a:endParaRPr lang="en-US" altLang="en-US" sz="1400" dirty="0">
              <a:solidFill>
                <a:schemeClr val="bg1"/>
              </a:solidFill>
              <a:latin typeface="Arial" panose="020B0604020202020204" pitchFamily="34" charset="0"/>
            </a:endParaRPr>
          </a:p>
          <a:p>
            <a:pPr lvl="1" eaLnBrk="0" fontAlgn="base" hangingPunct="0">
              <a:spcBef>
                <a:spcPct val="0"/>
              </a:spcBef>
              <a:spcAft>
                <a:spcPct val="0"/>
              </a:spcAft>
              <a:buFontTx/>
              <a:buChar char="•"/>
            </a:pPr>
            <a:r>
              <a:rPr lang="en-US" altLang="en-US" sz="1400" dirty="0">
                <a:solidFill>
                  <a:schemeClr val="bg1"/>
                </a:solidFill>
                <a:latin typeface="Arial" panose="020B0604020202020204" pitchFamily="34" charset="0"/>
              </a:rPr>
              <a:t>Click </a:t>
            </a:r>
            <a:r>
              <a:rPr lang="en-US" altLang="en-US" sz="1400" b="1" dirty="0">
                <a:solidFill>
                  <a:schemeClr val="bg1"/>
                </a:solidFill>
                <a:latin typeface="Arial" panose="020B0604020202020204" pitchFamily="34" charset="0"/>
              </a:rPr>
              <a:t>OK</a:t>
            </a:r>
            <a:r>
              <a:rPr lang="en-US" altLang="en-US" sz="1400" dirty="0" smtClean="0">
                <a:solidFill>
                  <a:schemeClr val="bg1"/>
                </a:solidFill>
                <a:latin typeface="Arial" panose="020B0604020202020204" pitchFamily="34" charset="0"/>
              </a:rPr>
              <a:t>.</a:t>
            </a:r>
          </a:p>
          <a:p>
            <a:pPr lvl="1" eaLnBrk="0" fontAlgn="base" hangingPunct="0">
              <a:spcBef>
                <a:spcPct val="0"/>
              </a:spcBef>
              <a:spcAft>
                <a:spcPct val="0"/>
              </a:spcAft>
              <a:buFontTx/>
              <a:buChar char="•"/>
            </a:pPr>
            <a:endParaRPr lang="en-US" altLang="en-US" sz="1400" dirty="0">
              <a:solidFill>
                <a:schemeClr val="bg1"/>
              </a:solidFill>
              <a:latin typeface="Arial" panose="020B0604020202020204" pitchFamily="34" charset="0"/>
            </a:endParaRPr>
          </a:p>
          <a:p>
            <a:pPr lvl="0" eaLnBrk="0" fontAlgn="base" hangingPunct="0">
              <a:spcBef>
                <a:spcPct val="0"/>
              </a:spcBef>
              <a:spcAft>
                <a:spcPct val="0"/>
              </a:spcAft>
              <a:buFontTx/>
              <a:buAutoNum type="arabicPeriod" startAt="3"/>
            </a:pPr>
            <a:r>
              <a:rPr lang="en-US" altLang="en-US" sz="1400" b="1" dirty="0">
                <a:solidFill>
                  <a:schemeClr val="bg1"/>
                </a:solidFill>
                <a:latin typeface="Arial" panose="020B0604020202020204" pitchFamily="34" charset="0"/>
              </a:rPr>
              <a:t>Enter Values for the Scenario</a:t>
            </a:r>
            <a:r>
              <a:rPr lang="en-US" altLang="en-US" sz="1400" dirty="0">
                <a:solidFill>
                  <a:schemeClr val="bg1"/>
                </a:solidFill>
                <a:latin typeface="Arial" panose="020B0604020202020204" pitchFamily="34" charset="0"/>
              </a:rPr>
              <a:t>:</a:t>
            </a:r>
          </a:p>
          <a:p>
            <a:pPr lvl="1" eaLnBrk="0" fontAlgn="base" hangingPunct="0">
              <a:spcBef>
                <a:spcPct val="0"/>
              </a:spcBef>
              <a:spcAft>
                <a:spcPct val="0"/>
              </a:spcAft>
              <a:buFontTx/>
              <a:buChar char="•"/>
            </a:pPr>
            <a:r>
              <a:rPr lang="en-US" altLang="en-US" sz="1400" dirty="0">
                <a:solidFill>
                  <a:schemeClr val="bg1"/>
                </a:solidFill>
                <a:latin typeface="Arial" panose="020B0604020202020204" pitchFamily="34" charset="0"/>
              </a:rPr>
              <a:t>Enter new values for each product's Units Sold for the scenario.</a:t>
            </a:r>
          </a:p>
          <a:p>
            <a:pPr lvl="1" eaLnBrk="0" fontAlgn="base" hangingPunct="0">
              <a:spcBef>
                <a:spcPct val="0"/>
              </a:spcBef>
              <a:spcAft>
                <a:spcPct val="0"/>
              </a:spcAft>
              <a:buFontTx/>
              <a:buChar char="•"/>
            </a:pPr>
            <a:r>
              <a:rPr lang="en-US" altLang="en-US" sz="1400" dirty="0">
                <a:solidFill>
                  <a:schemeClr val="bg1"/>
                </a:solidFill>
                <a:latin typeface="Arial" panose="020B0604020202020204" pitchFamily="34" charset="0"/>
              </a:rPr>
              <a:t>Click </a:t>
            </a:r>
            <a:r>
              <a:rPr lang="en-US" altLang="en-US" sz="1400" b="1" dirty="0">
                <a:solidFill>
                  <a:schemeClr val="bg1"/>
                </a:solidFill>
                <a:latin typeface="Arial" panose="020B0604020202020204" pitchFamily="34" charset="0"/>
              </a:rPr>
              <a:t>OK</a:t>
            </a:r>
            <a:r>
              <a:rPr lang="en-US" altLang="en-US" sz="1400" dirty="0">
                <a:solidFill>
                  <a:schemeClr val="bg1"/>
                </a:solidFill>
                <a:latin typeface="Arial" panose="020B0604020202020204" pitchFamily="34" charset="0"/>
              </a:rPr>
              <a:t> to save</a:t>
            </a:r>
            <a:r>
              <a:rPr lang="en-US" altLang="en-US" sz="1400" dirty="0" smtClean="0">
                <a:solidFill>
                  <a:schemeClr val="bg1"/>
                </a:solidFill>
                <a:latin typeface="Arial" panose="020B0604020202020204" pitchFamily="34" charset="0"/>
              </a:rPr>
              <a:t>.</a:t>
            </a:r>
          </a:p>
          <a:p>
            <a:pPr lvl="1" eaLnBrk="0" fontAlgn="base" hangingPunct="0">
              <a:spcBef>
                <a:spcPct val="0"/>
              </a:spcBef>
              <a:spcAft>
                <a:spcPct val="0"/>
              </a:spcAft>
              <a:buFontTx/>
              <a:buChar char="•"/>
            </a:pPr>
            <a:endParaRPr lang="en-US" altLang="en-US" sz="1400" dirty="0">
              <a:solidFill>
                <a:schemeClr val="bg1"/>
              </a:solidFill>
              <a:latin typeface="Arial" panose="020B0604020202020204" pitchFamily="34" charset="0"/>
            </a:endParaRPr>
          </a:p>
          <a:p>
            <a:pPr lvl="0" eaLnBrk="0" fontAlgn="base" hangingPunct="0">
              <a:spcBef>
                <a:spcPct val="0"/>
              </a:spcBef>
              <a:spcAft>
                <a:spcPct val="0"/>
              </a:spcAft>
              <a:buFontTx/>
              <a:buAutoNum type="arabicPeriod" startAt="4"/>
            </a:pPr>
            <a:r>
              <a:rPr lang="en-US" altLang="en-US" sz="1400" b="1" dirty="0">
                <a:solidFill>
                  <a:schemeClr val="bg1"/>
                </a:solidFill>
                <a:latin typeface="Arial" panose="020B0604020202020204" pitchFamily="34" charset="0"/>
              </a:rPr>
              <a:t>Repeat for Additional Scenarios</a:t>
            </a:r>
            <a:r>
              <a:rPr lang="en-US" altLang="en-US" sz="1400" dirty="0">
                <a:solidFill>
                  <a:schemeClr val="bg1"/>
                </a:solidFill>
                <a:latin typeface="Arial" panose="020B0604020202020204" pitchFamily="34" charset="0"/>
              </a:rPr>
              <a:t>:</a:t>
            </a:r>
          </a:p>
          <a:p>
            <a:pPr lvl="1" eaLnBrk="0" fontAlgn="base" hangingPunct="0">
              <a:spcBef>
                <a:spcPct val="0"/>
              </a:spcBef>
              <a:spcAft>
                <a:spcPct val="0"/>
              </a:spcAft>
              <a:buFontTx/>
              <a:buChar char="•"/>
            </a:pPr>
            <a:r>
              <a:rPr lang="en-US" altLang="en-US" sz="1400" dirty="0">
                <a:solidFill>
                  <a:schemeClr val="bg1"/>
                </a:solidFill>
                <a:latin typeface="Arial" panose="020B0604020202020204" pitchFamily="34" charset="0"/>
              </a:rPr>
              <a:t>Add and configure other scenarios (e.g., "Base Sales", "Low Sales</a:t>
            </a:r>
            <a:r>
              <a:rPr lang="en-US" altLang="en-US" sz="1400" dirty="0" smtClean="0">
                <a:solidFill>
                  <a:schemeClr val="bg1"/>
                </a:solidFill>
                <a:latin typeface="Arial" panose="020B0604020202020204" pitchFamily="34" charset="0"/>
              </a:rPr>
              <a:t>").</a:t>
            </a:r>
          </a:p>
          <a:p>
            <a:pPr lvl="0" eaLnBrk="0" fontAlgn="base" hangingPunct="0">
              <a:spcBef>
                <a:spcPct val="0"/>
              </a:spcBef>
              <a:spcAft>
                <a:spcPct val="0"/>
              </a:spcAft>
              <a:buFontTx/>
              <a:buAutoNum type="arabicPeriod" startAt="5"/>
            </a:pPr>
            <a:endParaRPr lang="en-US" altLang="en-US" sz="1400" b="1" dirty="0">
              <a:solidFill>
                <a:schemeClr val="bg1"/>
              </a:solidFill>
              <a:latin typeface="Arial" panose="020B0604020202020204" pitchFamily="34" charset="0"/>
            </a:endParaRPr>
          </a:p>
          <a:p>
            <a:pPr lvl="0" eaLnBrk="0" fontAlgn="base" hangingPunct="0">
              <a:spcBef>
                <a:spcPct val="0"/>
              </a:spcBef>
              <a:spcAft>
                <a:spcPct val="0"/>
              </a:spcAft>
              <a:buFontTx/>
              <a:buAutoNum type="arabicPeriod" startAt="5"/>
            </a:pPr>
            <a:r>
              <a:rPr lang="en-US" altLang="en-US" sz="1400" b="1" dirty="0" smtClean="0">
                <a:solidFill>
                  <a:schemeClr val="bg1"/>
                </a:solidFill>
                <a:latin typeface="Arial" panose="020B0604020202020204" pitchFamily="34" charset="0"/>
              </a:rPr>
              <a:t>View </a:t>
            </a:r>
            <a:r>
              <a:rPr lang="en-US" altLang="en-US" sz="1400" b="1" dirty="0">
                <a:solidFill>
                  <a:schemeClr val="bg1"/>
                </a:solidFill>
                <a:latin typeface="Arial" panose="020B0604020202020204" pitchFamily="34" charset="0"/>
              </a:rPr>
              <a:t>Scenarios</a:t>
            </a:r>
            <a:r>
              <a:rPr lang="en-US" altLang="en-US" sz="1400" dirty="0">
                <a:solidFill>
                  <a:schemeClr val="bg1"/>
                </a:solidFill>
                <a:latin typeface="Arial" panose="020B0604020202020204" pitchFamily="34" charset="0"/>
              </a:rPr>
              <a:t>:</a:t>
            </a:r>
          </a:p>
          <a:p>
            <a:pPr lvl="1" eaLnBrk="0" fontAlgn="base" hangingPunct="0">
              <a:spcBef>
                <a:spcPct val="0"/>
              </a:spcBef>
              <a:spcAft>
                <a:spcPct val="0"/>
              </a:spcAft>
              <a:buFontTx/>
              <a:buChar char="•"/>
            </a:pPr>
            <a:r>
              <a:rPr lang="en-US" altLang="en-US" sz="1400" dirty="0">
                <a:solidFill>
                  <a:schemeClr val="bg1"/>
                </a:solidFill>
                <a:latin typeface="Arial" panose="020B0604020202020204" pitchFamily="34" charset="0"/>
              </a:rPr>
              <a:t>Select a scenario and click </a:t>
            </a:r>
            <a:r>
              <a:rPr lang="en-US" altLang="en-US" sz="1400" b="1" dirty="0">
                <a:solidFill>
                  <a:schemeClr val="bg1"/>
                </a:solidFill>
                <a:latin typeface="Arial" panose="020B0604020202020204" pitchFamily="34" charset="0"/>
              </a:rPr>
              <a:t>Show</a:t>
            </a:r>
            <a:r>
              <a:rPr lang="en-US" altLang="en-US" sz="1400" dirty="0">
                <a:solidFill>
                  <a:schemeClr val="bg1"/>
                </a:solidFill>
                <a:latin typeface="Arial" panose="020B0604020202020204" pitchFamily="34" charset="0"/>
              </a:rPr>
              <a:t> to see the updated values in your worksheet</a:t>
            </a:r>
            <a:endParaRPr kumimoji="0" lang="en-US" altLang="en-US" sz="1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875536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Scenario Manager</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6" name="Content Placeholder 5"/>
          <p:cNvSpPr>
            <a:spLocks noGrp="1"/>
          </p:cNvSpPr>
          <p:nvPr>
            <p:ph sz="half" idx="1"/>
          </p:nvPr>
        </p:nvSpPr>
        <p:spPr/>
        <p:txBody>
          <a:bodyPr>
            <a:normAutofit/>
          </a:bodyPr>
          <a:lstStyle/>
          <a:p>
            <a:pPr marL="0" indent="0">
              <a:buNone/>
            </a:pPr>
            <a:r>
              <a:rPr lang="en-GB" sz="1800" b="1" dirty="0"/>
              <a:t>Before Scenario Analysis</a:t>
            </a:r>
          </a:p>
          <a:p>
            <a:r>
              <a:rPr lang="en-GB" sz="1800" dirty="0"/>
              <a:t>Current Units Sold for Widget B:</a:t>
            </a:r>
          </a:p>
          <a:p>
            <a:pPr marL="457200" lvl="1" indent="0">
              <a:buNone/>
            </a:pPr>
            <a:r>
              <a:rPr lang="en-GB" dirty="0"/>
              <a:t>	</a:t>
            </a:r>
            <a:r>
              <a:rPr lang="en-GB" dirty="0" smtClean="0"/>
              <a:t>Current </a:t>
            </a:r>
            <a:r>
              <a:rPr lang="en-GB" dirty="0"/>
              <a:t>Value: 150</a:t>
            </a:r>
          </a:p>
          <a:p>
            <a:r>
              <a:rPr lang="en-GB" sz="1800" dirty="0"/>
              <a:t>Current Profit:</a:t>
            </a:r>
          </a:p>
          <a:p>
            <a:pPr marL="457200" lvl="1" indent="0">
              <a:buNone/>
            </a:pPr>
            <a:r>
              <a:rPr lang="en-GB" dirty="0"/>
              <a:t>	</a:t>
            </a:r>
            <a:r>
              <a:rPr lang="en-GB" dirty="0" smtClean="0"/>
              <a:t>Current </a:t>
            </a:r>
            <a:r>
              <a:rPr lang="en-GB" dirty="0"/>
              <a:t>Value: $1,200</a:t>
            </a:r>
          </a:p>
          <a:p>
            <a:endParaRPr lang="en-GB" sz="1800" b="1" dirty="0" smtClean="0"/>
          </a:p>
          <a:p>
            <a:pPr marL="0" indent="0">
              <a:buNone/>
            </a:pPr>
            <a:r>
              <a:rPr lang="en-GB" sz="1800" b="1" dirty="0"/>
              <a:t>After Scenario Analysis ("High Sales")</a:t>
            </a:r>
          </a:p>
          <a:p>
            <a:r>
              <a:rPr lang="en-GB" sz="1800" dirty="0"/>
              <a:t>Required Units Sold for Widget B:</a:t>
            </a:r>
          </a:p>
          <a:p>
            <a:pPr marL="457200" lvl="1" indent="0">
              <a:buNone/>
            </a:pPr>
            <a:r>
              <a:rPr lang="en-GB" dirty="0" smtClean="0"/>
              <a:t>	Calculated </a:t>
            </a:r>
            <a:r>
              <a:rPr lang="en-GB" dirty="0"/>
              <a:t>Value: 250</a:t>
            </a:r>
          </a:p>
          <a:p>
            <a:r>
              <a:rPr lang="en-GB" sz="1800" dirty="0"/>
              <a:t>Achieved Profit:</a:t>
            </a:r>
          </a:p>
          <a:p>
            <a:pPr marL="457200" lvl="1" indent="0">
              <a:buNone/>
            </a:pPr>
            <a:r>
              <a:rPr lang="en-GB" dirty="0" smtClean="0"/>
              <a:t>	Projected </a:t>
            </a:r>
            <a:r>
              <a:rPr lang="en-GB" dirty="0"/>
              <a:t>Value: $1,800</a:t>
            </a:r>
          </a:p>
          <a:p>
            <a:endParaRPr lang="en-US" sz="1800" dirty="0"/>
          </a:p>
        </p:txBody>
      </p:sp>
      <p:pic>
        <p:nvPicPr>
          <p:cNvPr id="16" name="Content Placeholder 1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66648" y="1517715"/>
            <a:ext cx="7198632" cy="2122468"/>
          </a:xfr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0679" y="3967162"/>
            <a:ext cx="7270569" cy="2209801"/>
          </a:xfrm>
          <a:prstGeom prst="rect">
            <a:avLst/>
          </a:prstGeom>
        </p:spPr>
      </p:pic>
    </p:spTree>
    <p:extLst>
      <p:ext uri="{BB962C8B-B14F-4D97-AF65-F5344CB8AC3E}">
        <p14:creationId xmlns:p14="http://schemas.microsoft.com/office/powerpoint/2010/main" val="2354568707"/>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909</Words>
  <Application>Microsoft Office PowerPoint</Application>
  <PresentationFormat>Widescreen</PresentationFormat>
  <Paragraphs>150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Calibri</vt:lpstr>
      <vt:lpstr>Tahoma</vt:lpstr>
      <vt:lpstr>Trade Gothic LT Pro</vt:lpstr>
      <vt:lpstr>Trebuchet MS</vt:lpstr>
      <vt:lpstr>Office Theme</vt:lpstr>
      <vt:lpstr>What-If Analysis in Excel</vt:lpstr>
      <vt:lpstr>What is What-If Analysis?</vt:lpstr>
      <vt:lpstr>Importance of What-If Analysis</vt:lpstr>
      <vt:lpstr>Types of What-If Analysis</vt:lpstr>
      <vt:lpstr>What is Goal Seek ?</vt:lpstr>
      <vt:lpstr>Goal Seek</vt:lpstr>
      <vt:lpstr>What is Scenario Manager?</vt:lpstr>
      <vt:lpstr>Scenario Manager</vt:lpstr>
      <vt:lpstr>Scenario Manager</vt:lpstr>
      <vt:lpstr> Overall Conclusion on What-If Analysis in Excel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2024-10-14T13:26:46Z</dcterms:created>
  <dcterms:modified xsi:type="dcterms:W3CDTF">2024-10-14T15:21:23Z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