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959566"/>
            <a:ext cx="8610600" cy="1938992"/>
          </a:xfrm>
          <a:prstGeom prst="rect">
            <a:avLst/>
          </a:prstGeom>
          <a:noFill/>
        </p:spPr>
        <p:txBody>
          <a:bodyPr wrap="square" rtlCol="0">
            <a:spAutoFit/>
          </a:bodyPr>
          <a:lstStyle/>
          <a:p>
            <a:r>
              <a:rPr lang="en-US" sz="2400" dirty="0"/>
              <a:t>STUDENT NAME: S.SEETHALAKSHMI</a:t>
            </a:r>
          </a:p>
          <a:p>
            <a:r>
              <a:rPr lang="en-US" sz="2400" dirty="0"/>
              <a:t>REGISTER NO:      312204254</a:t>
            </a:r>
          </a:p>
          <a:p>
            <a:r>
              <a:rPr lang="en-US" sz="2400" dirty="0"/>
              <a:t>DEPARTMENT:    ACCOUNTING AND FINANCE </a:t>
            </a:r>
          </a:p>
          <a:p>
            <a:r>
              <a:rPr lang="en-US" sz="2400" dirty="0"/>
              <a:t>COLLEGE       :    ANNAI VIOLET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C4F83996-D23E-E0D4-BB95-1983442175EA}"/>
              </a:ext>
            </a:extLst>
          </p:cNvPr>
          <p:cNvSpPr txBox="1"/>
          <p:nvPr/>
        </p:nvSpPr>
        <p:spPr>
          <a:xfrm>
            <a:off x="739775" y="1464469"/>
            <a:ext cx="8422084" cy="3693319"/>
          </a:xfrm>
          <a:prstGeom prst="rect">
            <a:avLst/>
          </a:prstGeom>
          <a:noFill/>
        </p:spPr>
        <p:txBody>
          <a:bodyPr wrap="square">
            <a:spAutoFit/>
          </a:bodyPr>
          <a:lstStyle/>
          <a:p>
            <a:pPr marL="342900" indent="-342900">
              <a:buAutoNum type="arabicPeriod"/>
            </a:pPr>
            <a:r>
              <a:rPr lang="en-US" dirty="0"/>
              <a:t>Data Collection</a:t>
            </a:r>
          </a:p>
          <a:p>
            <a:r>
              <a:rPr lang="en-US" dirty="0"/>
              <a:t>2. Data Preparation</a:t>
            </a:r>
          </a:p>
          <a:p>
            <a:r>
              <a:rPr lang="en-US" dirty="0"/>
              <a:t>3. Data Modeling Techniques</a:t>
            </a:r>
          </a:p>
          <a:p>
            <a:r>
              <a:rPr lang="en-US" dirty="0"/>
              <a:t>4. Key Metrics Development</a:t>
            </a:r>
          </a:p>
          <a:p>
            <a:r>
              <a:rPr lang="en-US" dirty="0"/>
              <a:t>5. Visualization and Reporting</a:t>
            </a:r>
          </a:p>
          <a:p>
            <a:r>
              <a:rPr lang="en-US" dirty="0"/>
              <a:t>6. Implementation and Action Planning</a:t>
            </a:r>
          </a:p>
          <a:p>
            <a:r>
              <a:rPr lang="en-US" dirty="0"/>
              <a:t>7. Compliance and Risk Management</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41BFC72-154F-2EE7-F2D2-CC2A4DCC8EEB}"/>
              </a:ext>
            </a:extLst>
          </p:cNvPr>
          <p:cNvSpPr txBox="1"/>
          <p:nvPr/>
        </p:nvSpPr>
        <p:spPr>
          <a:xfrm>
            <a:off x="588169" y="1510784"/>
            <a:ext cx="6107906" cy="2308324"/>
          </a:xfrm>
          <a:prstGeom prst="rect">
            <a:avLst/>
          </a:prstGeom>
          <a:noFill/>
        </p:spPr>
        <p:txBody>
          <a:bodyPr wrap="square">
            <a:spAutoFit/>
          </a:bodyPr>
          <a:lstStyle/>
          <a:p>
            <a:pPr marL="342900" indent="-342900">
              <a:buAutoNum type="arabicPeriod"/>
            </a:pPr>
            <a:r>
              <a:rPr lang="en-US" dirty="0"/>
              <a:t>Data Collection</a:t>
            </a:r>
          </a:p>
          <a:p>
            <a:pPr marL="342900" indent="-342900">
              <a:buAutoNum type="arabicPeriod"/>
            </a:pPr>
            <a:r>
              <a:rPr lang="en-US" dirty="0"/>
              <a:t>Data Preparation</a:t>
            </a:r>
          </a:p>
          <a:p>
            <a:pPr marL="342900" indent="-342900">
              <a:buAutoNum type="arabicPeriod"/>
            </a:pPr>
            <a:r>
              <a:rPr lang="en-US" dirty="0"/>
              <a:t>3. Data Modeling Techniques</a:t>
            </a:r>
          </a:p>
          <a:p>
            <a:r>
              <a:rPr lang="en-US" dirty="0"/>
              <a:t>4. Key Metrics Development</a:t>
            </a:r>
          </a:p>
          <a:p>
            <a:r>
              <a:rPr lang="en-US" dirty="0"/>
              <a:t>5. Visualization and Reporting</a:t>
            </a:r>
          </a:p>
          <a:p>
            <a:r>
              <a:rPr lang="en-US" dirty="0"/>
              <a:t>6. Implementation and Action Planning</a:t>
            </a:r>
          </a:p>
          <a:p>
            <a:r>
              <a:rPr lang="en-US" dirty="0"/>
              <a:t>7. Compliance and Risk Management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4B32FF-98C2-5D06-5C1F-88C9F76E5E7C}"/>
              </a:ext>
            </a:extLst>
          </p:cNvPr>
          <p:cNvSpPr txBox="1"/>
          <p:nvPr/>
        </p:nvSpPr>
        <p:spPr>
          <a:xfrm>
            <a:off x="755332" y="1456789"/>
            <a:ext cx="7965281" cy="4247317"/>
          </a:xfrm>
          <a:prstGeom prst="rect">
            <a:avLst/>
          </a:prstGeom>
          <a:noFill/>
        </p:spPr>
        <p:txBody>
          <a:bodyPr wrap="square">
            <a:spAutoFit/>
          </a:bodyPr>
          <a:lstStyle/>
          <a:p>
            <a:r>
              <a:rPr lang="en-US" dirty="0"/>
              <a:t>Conclusion for Salary and Compensation Analysis through Data </a:t>
            </a:r>
            <a:r>
              <a:rPr lang="en-US" dirty="0" err="1"/>
              <a:t>ModelingThe</a:t>
            </a:r>
            <a:r>
              <a:rPr lang="en-US" dirty="0"/>
              <a:t> salary and compensation analysis conducted through data modeling has provided valuable insights into the organization's pay structure and equity. By leveraging robust statistical methods, we identified key factors influencing compensation and highlighted areas of concern, such as pay disparities among different demographic </a:t>
            </a:r>
            <a:r>
              <a:rPr lang="en-US" dirty="0" err="1"/>
              <a:t>groups.Our</a:t>
            </a:r>
            <a:r>
              <a:rPr lang="en-US" dirty="0"/>
              <a:t> findings suggest that while some roles align well with market benchmarks, others exhibit significant gaps that warrant attention. The analysis emphasizes the importance of continuous monitoring and adaptation of compensation strategies to remain competitive and </a:t>
            </a:r>
            <a:r>
              <a:rPr lang="en-US" dirty="0" err="1"/>
              <a:t>equitable.By</a:t>
            </a:r>
            <a:r>
              <a:rPr lang="en-US" dirty="0"/>
              <a:t> implementing the recommendations based on this analysis—such as revising pay scales, enhancing transparency in compensation policies, and conducting regular reviews—organizations can foster a fair workplace culture that promotes employee satisfaction and retention. Ultimately, a data-driven approach to compensation not only enhances organizational effectiveness but also supports long-term strategic goals.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389103" y="2019300"/>
            <a:ext cx="8421647" cy="2800767"/>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dirty="0">
                <a:solidFill>
                  <a:srgbClr val="0F0F0F"/>
                </a:solidFill>
                <a:latin typeface="Times New Roman" panose="02020603050405020304" pitchFamily="18" charset="0"/>
                <a:cs typeface="Times New Roman" panose="02020603050405020304" pitchFamily="18" charset="0"/>
              </a:rPr>
              <a:t>Salary and Compensation Analysis through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FD31235-B7DC-9D94-185B-83DFDD895D00}"/>
              </a:ext>
            </a:extLst>
          </p:cNvPr>
          <p:cNvSpPr txBox="1"/>
          <p:nvPr/>
        </p:nvSpPr>
        <p:spPr>
          <a:xfrm>
            <a:off x="1438275" y="2378868"/>
            <a:ext cx="7328296" cy="1754326"/>
          </a:xfrm>
          <a:prstGeom prst="rect">
            <a:avLst/>
          </a:prstGeom>
          <a:noFill/>
        </p:spPr>
        <p:txBody>
          <a:bodyPr wrap="square">
            <a:spAutoFit/>
          </a:bodyPr>
          <a:lstStyle/>
          <a:p>
            <a:r>
              <a:rPr lang="en-US" b="1" dirty="0"/>
              <a:t>Expected Outcomes1. A comprehensive report detailing salary disparities and trends within the organization.2. Recommendations for adjusting compensation structures to ensure equity and competitiveness.3. Insights into the effectiveness of existing compensation strategies on employee retention and satisfaction.4. A predictive model to guide future salary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project aimed to analyze salary and compensation structures within the organization using data modeling techniques. The goal was to identify disparities, optimize compensation packages, and ensure equitable pay practices.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97F029D-0142-0EEE-B572-891EA7336AE2}"/>
              </a:ext>
            </a:extLst>
          </p:cNvPr>
          <p:cNvSpPr txBox="1"/>
          <p:nvPr/>
        </p:nvSpPr>
        <p:spPr>
          <a:xfrm>
            <a:off x="901899" y="1857375"/>
            <a:ext cx="7099101" cy="3139321"/>
          </a:xfrm>
          <a:prstGeom prst="rect">
            <a:avLst/>
          </a:prstGeom>
          <a:noFill/>
        </p:spPr>
        <p:txBody>
          <a:bodyPr wrap="square">
            <a:spAutoFit/>
          </a:bodyPr>
          <a:lstStyle/>
          <a:p>
            <a:pPr marL="342900" indent="-342900">
              <a:buAutoNum type="arabicPeriod"/>
            </a:pPr>
            <a:r>
              <a:rPr lang="en-US" dirty="0"/>
              <a:t>HR Professional</a:t>
            </a:r>
          </a:p>
          <a:p>
            <a:r>
              <a:rPr lang="en-US" dirty="0"/>
              <a:t>2. Management and Executives</a:t>
            </a:r>
          </a:p>
          <a:p>
            <a:r>
              <a:rPr lang="en-US" dirty="0"/>
              <a:t>3. Finance Teams </a:t>
            </a:r>
          </a:p>
          <a:p>
            <a:r>
              <a:rPr lang="en-US" dirty="0"/>
              <a:t>4. Department Heads</a:t>
            </a:r>
          </a:p>
          <a:p>
            <a:r>
              <a:rPr lang="en-US" dirty="0"/>
              <a:t>5. Recruitment Teams</a:t>
            </a:r>
          </a:p>
          <a:p>
            <a:r>
              <a:rPr lang="en-US" dirty="0"/>
              <a:t>6.Employees</a:t>
            </a:r>
          </a:p>
          <a:p>
            <a:r>
              <a:rPr lang="en-US" dirty="0"/>
              <a:t>7. Compliance Officers</a:t>
            </a:r>
          </a:p>
          <a:p>
            <a:r>
              <a:rPr lang="en-US" dirty="0"/>
              <a:t>8. External Auditors/Consultants</a:t>
            </a:r>
          </a:p>
          <a:p>
            <a:r>
              <a:rPr lang="en-US" dirty="0"/>
              <a:t>9. </a:t>
            </a:r>
            <a:r>
              <a:rPr lang="en-US"/>
              <a:t>Diversity and Inclusion Officers</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54AF5AA-939D-E78C-0BA8-F386615C909A}"/>
              </a:ext>
            </a:extLst>
          </p:cNvPr>
          <p:cNvSpPr txBox="1"/>
          <p:nvPr/>
        </p:nvSpPr>
        <p:spPr>
          <a:xfrm>
            <a:off x="3053953" y="2699265"/>
            <a:ext cx="6107906" cy="1477328"/>
          </a:xfrm>
          <a:prstGeom prst="rect">
            <a:avLst/>
          </a:prstGeom>
          <a:noFill/>
        </p:spPr>
        <p:txBody>
          <a:bodyPr wrap="square">
            <a:spAutoFit/>
          </a:bodyPr>
          <a:lstStyle/>
          <a:p>
            <a:r>
              <a:rPr lang="en-US" dirty="0"/>
              <a:t>Our solution leverages advanced data modeling techniques to provide organizations with a comprehensive analysis of salary and compensation structures. By integrating various data sources, we create actionable insights that help businesses attract, retain, and motivate talent effectively.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CC9A39A-C63B-9D76-8A2E-60FB6E066712}"/>
              </a:ext>
            </a:extLst>
          </p:cNvPr>
          <p:cNvSpPr txBox="1"/>
          <p:nvPr/>
        </p:nvSpPr>
        <p:spPr>
          <a:xfrm>
            <a:off x="1107281" y="1729769"/>
            <a:ext cx="8054578" cy="2585323"/>
          </a:xfrm>
          <a:prstGeom prst="rect">
            <a:avLst/>
          </a:prstGeom>
          <a:noFill/>
        </p:spPr>
        <p:txBody>
          <a:bodyPr wrap="square">
            <a:spAutoFit/>
          </a:bodyPr>
          <a:lstStyle/>
          <a:p>
            <a:r>
              <a:rPr lang="en-US" dirty="0"/>
              <a:t>1. Employee ID: Unique identifier for each employee (numerical).2. Job Title: Position held by the employee (categorical).3. Department: Department of employment (categorical).4. Years of Experience: Total years of relevant work experience (numerical).5. Education Level: Highest degree obtained (categorical: High School, Bachelor's, Master's, Doctorate).6. Base Salary: Annual base salary (numerical).7. Bonus: Annual bonus amount (numerical).8. Stock Options: Value of stock options provided (numerical).9. Total Compensation: Sum of base salary, bonus, and stock options (numerical).10. Location: Geographic location of the employee (categorical: city or state).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5D97B42-1450-F7EC-238A-B9419757BE5E}"/>
              </a:ext>
            </a:extLst>
          </p:cNvPr>
          <p:cNvSpPr txBox="1"/>
          <p:nvPr/>
        </p:nvSpPr>
        <p:spPr>
          <a:xfrm>
            <a:off x="2526030" y="1951789"/>
            <a:ext cx="6107906" cy="3139321"/>
          </a:xfrm>
          <a:prstGeom prst="rect">
            <a:avLst/>
          </a:prstGeom>
          <a:noFill/>
        </p:spPr>
        <p:txBody>
          <a:bodyPr wrap="square">
            <a:spAutoFit/>
          </a:bodyPr>
          <a:lstStyle/>
          <a:p>
            <a:pPr marL="342900" indent="-342900">
              <a:buAutoNum type="arabicPeriod"/>
            </a:pPr>
            <a:r>
              <a:rPr lang="en-US" dirty="0"/>
              <a:t>Real-Time Insights </a:t>
            </a:r>
          </a:p>
          <a:p>
            <a:r>
              <a:rPr lang="en-US" dirty="0"/>
              <a:t>2. Predictive Capabilities</a:t>
            </a:r>
          </a:p>
          <a:p>
            <a:r>
              <a:rPr lang="en-US" dirty="0"/>
              <a:t>3. Customization and Flexibility</a:t>
            </a:r>
          </a:p>
          <a:p>
            <a:r>
              <a:rPr lang="en-US" dirty="0"/>
              <a:t>4. Interactive Visualizations</a:t>
            </a:r>
          </a:p>
          <a:p>
            <a:r>
              <a:rPr lang="en-US" dirty="0"/>
              <a:t>5. Market Benchmarking</a:t>
            </a:r>
          </a:p>
          <a:p>
            <a:r>
              <a:rPr lang="en-US" dirty="0"/>
              <a:t>6. Employee Empowerment</a:t>
            </a:r>
          </a:p>
          <a:p>
            <a:r>
              <a:rPr lang="en-US" dirty="0"/>
              <a:t>7. Strategic Talent Management</a:t>
            </a:r>
          </a:p>
          <a:p>
            <a:endParaRPr lang="en-US" dirty="0"/>
          </a:p>
          <a:p>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seethalakshmi0217@gmail.com</cp:lastModifiedBy>
  <cp:revision>16</cp:revision>
  <dcterms:created xsi:type="dcterms:W3CDTF">2024-03-29T15:07:22Z</dcterms:created>
  <dcterms:modified xsi:type="dcterms:W3CDTF">2024-09-27T09:06:10Z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