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2" r:id="rId2"/>
    <p:sldId id="363" r:id="rId3"/>
    <p:sldId id="309" r:id="rId4"/>
    <p:sldId id="317" r:id="rId5"/>
    <p:sldId id="310" r:id="rId6"/>
    <p:sldId id="311" r:id="rId7"/>
    <p:sldId id="314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2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7B607-8848-4879-82F6-6CD45F49473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55EC-C1C5-4F26-A83C-B05462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00DA-0376-480A-BF5D-BE0BE5C47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07A0-FDA7-437F-82C2-9B2DFE1E7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EE06-665D-4BA6-8438-52C2CE1D3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0112-BC7D-44C3-8CC7-0F715298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E31A-79AC-4E52-9D75-A58F11C5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08AA-1AC0-4CDB-8920-6C592EB2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ED6A-6792-45C3-A073-7A3DE143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A59E4-E454-40EC-A7F8-82FEA92AA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3B08-E054-49F3-B8A1-92362B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6D81-8FBE-49F7-AAFB-E436509A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F583-83DB-4622-A441-BEBA3668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DE516-0806-446E-8A89-4F772052D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20CED-2421-4849-8D54-7D5169A2B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DF92-8AD4-40CA-84F1-5F2F3B5C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096B0-7192-4101-B440-99B026F0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207A-3D3C-47AF-B8B9-F006C58A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9D25-0D30-406E-8761-2FB4D886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21A4-F52B-450A-893E-A3203F40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A628-F054-4DCC-AA84-FDA7B16F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CB00-50A9-4BA7-8725-D06C8ABE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E8C3-4FA7-45A7-8007-54346E4D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CDDC-C5F6-4F2A-BFD3-371F650F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D3E84-1376-466C-94A8-314858F4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DC35E-BCC4-4E85-B208-6B997867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EC0A-C0DD-428D-A321-77E7A010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6026-96A7-41E2-96A1-BB176B9F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96EE-E590-4A93-AA1E-E9606FA8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C0B1-B4D6-481C-8C3B-B9D2DB34C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A99CA-B841-42A3-87BB-F3E0F3B1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6B890-8C50-41EB-A1B8-E16A5EC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FD521-C122-4009-B07D-CE11012C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6C0C-36D6-4B7A-B1F6-5F5FB575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5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D75C-6A79-4463-AE36-1FFBB7C6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E1D10-DAB0-452A-BB76-C5B5EC62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C08B5-B36C-4DA2-999C-580589E0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B6F73-94B0-4414-B097-6BC1D37BF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43F17-52DA-4180-AA12-843B014A5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6467D-5EF5-469D-A588-D7D9BBCC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81997-B030-4A98-A1E3-5CC040B9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66DE2-EFCA-4199-8DC0-8F5B2B15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4BF9-81E1-4D34-A22D-6D8666F4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FC50F-A0FB-42A4-8E77-52193758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7F4D9-E27B-4D03-A537-F280581C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D2AD4-7738-4F8A-A5A3-FE81B04E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56594-D04C-4B48-A2FC-FB31BFCA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24022-03EC-4EC4-8BFD-A78B92B2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E490A-8107-4AE4-8CFB-711BE31B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3065-CFD5-41EE-99C1-C541072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7FC8-17A0-4DD1-AB4A-C275E28C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2CFC2-B393-49AA-AF12-0817DE3C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0414D-BA03-4435-806E-B1FC2BB9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4AA5C-E623-4AC1-BCFB-0F09470B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6309-426A-490C-A03A-C046EE05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07B6-FCBE-4D49-AD3F-33DADCC1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91426-2BCA-4C1E-B813-D1A2AD857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4AF2E-543A-4475-893A-F9A826C32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92F59-648F-4CD9-86E0-0A8524DE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098F9-BB9C-47A3-8592-C9C42B79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39E3-AF04-4562-9DEE-D31504D2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9A118-0922-4668-92CE-318DC5ED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ACA8-84ED-4693-9D48-85B6548D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1703-F1C5-48D1-B187-A819FD05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A808-EDAF-496A-8649-1AA26B504F3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2702-8450-43E0-8210-D14ABA376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B28D-A189-413D-A63B-6126FBE9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A74C-9D38-4523-8F7F-CA0DF8F8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11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506" y="1255587"/>
            <a:ext cx="6216984" cy="838179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Makine</a:t>
            </a:r>
            <a:r>
              <a:rPr lang="tr-TR" sz="596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Öğrenmesi</a:t>
            </a:r>
            <a:endParaRPr lang="en-US" sz="198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4006" y="2953391"/>
            <a:ext cx="5522234" cy="1726500"/>
          </a:xfrm>
        </p:spPr>
        <p:txBody>
          <a:bodyPr>
            <a:normAutofit fontScale="92500" lnSpcReduction="10000"/>
          </a:bodyPr>
          <a:lstStyle/>
          <a:p>
            <a:r>
              <a:rPr lang="tr-TR" sz="475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Perceptron</a:t>
            </a:r>
          </a:p>
          <a:p>
            <a:r>
              <a:rPr lang="tr-TR" sz="3536" dirty="0">
                <a:solidFill>
                  <a:srgbClr val="FA9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Perceptron Algoritması</a:t>
            </a:r>
          </a:p>
          <a:p>
            <a:br>
              <a:rPr lang="tr-TR" sz="99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tr-TR" sz="243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Ş. Sefa İşci</a:t>
            </a:r>
            <a:endParaRPr lang="en-US" sz="265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8986" y="5138797"/>
            <a:ext cx="2372270" cy="385159"/>
          </a:xfrm>
          <a:prstGeom prst="rect">
            <a:avLst/>
          </a:prstGeom>
          <a:noFill/>
        </p:spPr>
        <p:txBody>
          <a:bodyPr wrap="square" lIns="76634" tIns="38317" rIns="76634" bIns="38317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kave.bilgi.org.tr/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2" y="4552966"/>
            <a:ext cx="1041739" cy="684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7949A-086E-487F-963B-F766D6C071D8}"/>
              </a:ext>
            </a:extLst>
          </p:cNvPr>
          <p:cNvSpPr/>
          <p:nvPr/>
        </p:nvSpPr>
        <p:spPr>
          <a:xfrm>
            <a:off x="5644592" y="21540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EAF885-7844-4665-A79D-2D48EA70E5AF}"/>
              </a:ext>
            </a:extLst>
          </p:cNvPr>
          <p:cNvCxnSpPr>
            <a:cxnSpLocks/>
          </p:cNvCxnSpPr>
          <p:nvPr/>
        </p:nvCxnSpPr>
        <p:spPr>
          <a:xfrm>
            <a:off x="3219612" y="2790437"/>
            <a:ext cx="5752771" cy="0"/>
          </a:xfrm>
          <a:prstGeom prst="line">
            <a:avLst/>
          </a:prstGeom>
          <a:ln w="38100">
            <a:solidFill>
              <a:srgbClr val="FA960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29D98-62B5-456F-A4A5-95E8C5B44A3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5DC2A-DDD3-4E98-8D68-67CA972A9F1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8740C-FB39-430F-9579-0956E11A7C3F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047987-1E92-4879-A84F-198BD04653C1}"/>
              </a:ext>
            </a:extLst>
          </p:cNvPr>
          <p:cNvSpPr/>
          <p:nvPr/>
        </p:nvSpPr>
        <p:spPr>
          <a:xfrm>
            <a:off x="9581381" y="6045624"/>
            <a:ext cx="2610523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Derin Öğrenme – Yapay Sinir Ağları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CA76-98C1-4430-8EF3-F9501784187F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16110875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30EF9D-6DFF-4980-A5DC-0A03A5249EDC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4EF94-386A-42B7-A7CE-D3BAD068E6C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9B94E-F394-4834-AF74-7E2E4C4D3E4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79D73-5650-4782-B262-EC60E0F90F1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DC52E-9331-472A-BF8E-7D6F6C0951C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34062E-0924-433D-9D05-E6CB65AD4E7A}"/>
              </a:ext>
            </a:extLst>
          </p:cNvPr>
          <p:cNvGrpSpPr/>
          <p:nvPr/>
        </p:nvGrpSpPr>
        <p:grpSpPr>
          <a:xfrm>
            <a:off x="6095998" y="639104"/>
            <a:ext cx="5259373" cy="5259373"/>
            <a:chOff x="6096000" y="647279"/>
            <a:chExt cx="5259373" cy="52593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47279"/>
              <a:ext cx="5259373" cy="52593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209ADA-C1AB-4011-8DEC-A20A48CA5E2E}"/>
                </a:ext>
              </a:extLst>
            </p:cNvPr>
            <p:cNvSpPr/>
            <p:nvPr/>
          </p:nvSpPr>
          <p:spPr>
            <a:xfrm>
              <a:off x="7454216" y="1096692"/>
              <a:ext cx="2542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Makine Öğrenmesi</a:t>
              </a:r>
              <a:endParaRPr lang="en-US" sz="2400" dirty="0">
                <a:solidFill>
                  <a:srgbClr val="237373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34C5AC-5C29-4C8E-BE38-632FC495CA6E}"/>
                </a:ext>
              </a:extLst>
            </p:cNvPr>
            <p:cNvSpPr/>
            <p:nvPr/>
          </p:nvSpPr>
          <p:spPr>
            <a:xfrm>
              <a:off x="9418901" y="4837978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Perceptron</a:t>
              </a:r>
              <a:endParaRPr lang="en-US" sz="2000" dirty="0">
                <a:solidFill>
                  <a:srgbClr val="237373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FA4C7-8662-41E8-8470-CEA1BEDEE66E}"/>
              </a:ext>
            </a:extLst>
          </p:cNvPr>
          <p:cNvGrpSpPr/>
          <p:nvPr/>
        </p:nvGrpSpPr>
        <p:grpSpPr>
          <a:xfrm>
            <a:off x="836629" y="2635695"/>
            <a:ext cx="4555943" cy="1586609"/>
            <a:chOff x="836601" y="1418144"/>
            <a:chExt cx="4555943" cy="1586609"/>
          </a:xfrm>
        </p:grpSpPr>
        <p:sp>
          <p:nvSpPr>
            <p:cNvPr id="24" name="Rounded Rectangle 13">
              <a:extLst>
                <a:ext uri="{FF2B5EF4-FFF2-40B4-BE49-F238E27FC236}">
                  <a16:creationId xmlns:a16="http://schemas.microsoft.com/office/drawing/2014/main" id="{3D55E18C-58C4-45A4-8DFF-33D457B66E09}"/>
                </a:ext>
              </a:extLst>
            </p:cNvPr>
            <p:cNvSpPr/>
            <p:nvPr/>
          </p:nvSpPr>
          <p:spPr>
            <a:xfrm>
              <a:off x="836615" y="1424776"/>
              <a:ext cx="4555929" cy="1579977"/>
            </a:xfrm>
            <a:prstGeom prst="roundRect">
              <a:avLst>
                <a:gd name="adj" fmla="val 32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  <a:alpha val="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3">
                <a:latin typeface="Gill Sans MT" panose="020B0502020104020203" pitchFamily="34" charset="0"/>
              </a:endParaRPr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0F502ADE-9110-4715-87B6-98EA6D84C145}"/>
                </a:ext>
              </a:extLst>
            </p:cNvPr>
            <p:cNvSpPr/>
            <p:nvPr/>
          </p:nvSpPr>
          <p:spPr>
            <a:xfrm>
              <a:off x="836601" y="1418144"/>
              <a:ext cx="4555929" cy="515113"/>
            </a:xfrm>
            <a:prstGeom prst="round2SameRect">
              <a:avLst/>
            </a:prstGeom>
            <a:solidFill>
              <a:srgbClr val="237373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9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FE7846-FA9F-4A7D-AF6E-06284EB3D5CE}"/>
                </a:ext>
              </a:extLst>
            </p:cNvPr>
            <p:cNvSpPr txBox="1"/>
            <p:nvPr/>
          </p:nvSpPr>
          <p:spPr>
            <a:xfrm>
              <a:off x="1060356" y="2053506"/>
              <a:ext cx="4108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Perceptron Algoritması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Yanlılık (Bias) ile Perceptron Algoritması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Perceptron ve İleri Yayılım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69DCBC-8472-4B93-8E30-2D3D1EE8A316}"/>
                </a:ext>
              </a:extLst>
            </p:cNvPr>
            <p:cNvSpPr/>
            <p:nvPr/>
          </p:nvSpPr>
          <p:spPr>
            <a:xfrm>
              <a:off x="927009" y="1445479"/>
              <a:ext cx="4375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PERCEPTRON ALGORİTMASI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01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Perceptron Algoritması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722AFC-0DFD-4DFB-9D1A-23CA06199DC4}"/>
                  </a:ext>
                </a:extLst>
              </p:cNvPr>
              <p:cNvSpPr/>
              <p:nvPr/>
            </p:nvSpPr>
            <p:spPr>
              <a:xfrm>
                <a:off x="4409179" y="1996582"/>
                <a:ext cx="1608454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722AFC-0DFD-4DFB-9D1A-23CA06199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79" y="1996582"/>
                <a:ext cx="1608454" cy="339004"/>
              </a:xfrm>
              <a:prstGeom prst="rect">
                <a:avLst/>
              </a:prstGeom>
              <a:blipFill>
                <a:blip r:embed="rId3"/>
                <a:stretch>
                  <a:fillRect t="-110909" r="-26515" b="-1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A27A5E-4174-4D37-A99F-E26EE069E7BA}"/>
                  </a:ext>
                </a:extLst>
              </p:cNvPr>
              <p:cNvSpPr/>
              <p:nvPr/>
            </p:nvSpPr>
            <p:spPr>
              <a:xfrm>
                <a:off x="4878768" y="2377438"/>
                <a:ext cx="3117135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tr-TR" sz="1603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tr-TR" sz="1603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603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1603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1603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tr-TR" sz="1603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A27A5E-4174-4D37-A99F-E26EE069E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68" y="2377438"/>
                <a:ext cx="3117135" cy="385234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DC6334-BED2-4139-8617-E918D1D111ED}"/>
                  </a:ext>
                </a:extLst>
              </p:cNvPr>
              <p:cNvSpPr/>
              <p:nvPr/>
            </p:nvSpPr>
            <p:spPr>
              <a:xfrm>
                <a:off x="5155815" y="2789555"/>
                <a:ext cx="1676549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60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603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DC6334-BED2-4139-8617-E918D1D11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815" y="2789555"/>
                <a:ext cx="1676549" cy="385234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C7FFCC6-F609-4C0D-B0E4-4F2B0EF8ED80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966CA-7A95-47DF-BCA7-52874986222C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A73DC-7C52-4BD8-99C2-664DDD54CE85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C58B9-30FC-4B8A-B9C7-B84F5A4812F9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A4FFE-9C0A-45B9-89A3-4C9811E648C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8A8C2-32E4-4DD2-BDA2-5FBCCC1D82CA}"/>
              </a:ext>
            </a:extLst>
          </p:cNvPr>
          <p:cNvSpPr/>
          <p:nvPr/>
        </p:nvSpPr>
        <p:spPr>
          <a:xfrm>
            <a:off x="431200" y="1377925"/>
            <a:ext cx="4427815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</a:rPr>
              <a:t>Orjinden geçen doğrusal sınıflandırıcı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0B80A-D99D-4F9E-AAA0-48688E8F7D61}"/>
              </a:ext>
            </a:extLst>
          </p:cNvPr>
          <p:cNvSpPr txBox="1"/>
          <p:nvPr/>
        </p:nvSpPr>
        <p:spPr>
          <a:xfrm>
            <a:off x="558031" y="1996582"/>
            <a:ext cx="2729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00B050"/>
                </a:solidFill>
                <a:latin typeface="Gill Sans MT" panose="020B0502020104020203" pitchFamily="34" charset="0"/>
              </a:rPr>
              <a:t>Aynı gözlem üzerinden örnek :</a:t>
            </a:r>
            <a:endParaRPr lang="en-US" sz="16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45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Perceptron Algoritması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31D7C9-F41B-48BD-80A8-9ED163B1CE47}"/>
              </a:ext>
            </a:extLst>
          </p:cNvPr>
          <p:cNvGrpSpPr/>
          <p:nvPr/>
        </p:nvGrpSpPr>
        <p:grpSpPr>
          <a:xfrm>
            <a:off x="1032213" y="2038464"/>
            <a:ext cx="3586724" cy="1178207"/>
            <a:chOff x="1032213" y="2038464"/>
            <a:chExt cx="3586724" cy="1178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722AFC-0DFD-4DFB-9D1A-23CA06199DC4}"/>
                    </a:ext>
                  </a:extLst>
                </p:cNvPr>
                <p:cNvSpPr/>
                <p:nvPr/>
              </p:nvSpPr>
              <p:spPr>
                <a:xfrm>
                  <a:off x="1032213" y="2038464"/>
                  <a:ext cx="1608454" cy="339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3">
                                <a:latin typeface="Cambria Math" panose="02040503050406030204" pitchFamily="18" charset="0"/>
                              </a:rPr>
                              <m:t>=0 (</m:t>
                            </m:r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𝑣𝑒𝑘𝑡</m:t>
                            </m:r>
                            <m:r>
                              <a:rPr lang="en-US" sz="1603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oMath>
                    </m:oMathPara>
                  </a14:m>
                  <a:endParaRPr lang="en-US" sz="1603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722AFC-0DFD-4DFB-9D1A-23CA06199D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213" y="2038464"/>
                  <a:ext cx="1608454" cy="339004"/>
                </a:xfrm>
                <a:prstGeom prst="rect">
                  <a:avLst/>
                </a:prstGeom>
                <a:blipFill>
                  <a:blip r:embed="rId3"/>
                  <a:stretch>
                    <a:fillRect t="-108929" r="-26515" b="-16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A27A5E-4174-4D37-A99F-E26EE069E7BA}"/>
                    </a:ext>
                  </a:extLst>
                </p:cNvPr>
                <p:cNvSpPr/>
                <p:nvPr/>
              </p:nvSpPr>
              <p:spPr>
                <a:xfrm>
                  <a:off x="1501802" y="2419320"/>
                  <a:ext cx="3117135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3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𝒊𝒇</m:t>
                        </m:r>
                        <m:r>
                          <a:rPr lang="tr-TR" sz="1603" b="1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1603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3" i="1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60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1603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1603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sz="1603" i="1">
                            <a:latin typeface="Cambria Math" panose="02040503050406030204" pitchFamily="18" charset="0"/>
                          </a:rPr>
                          <m:t>≠0</m:t>
                        </m:r>
                        <m:r>
                          <a:rPr lang="tr-TR" sz="1603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3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𝒕𝒉𝒆𝒏</m:t>
                        </m:r>
                      </m:oMath>
                    </m:oMathPara>
                  </a14:m>
                  <a:endParaRPr lang="en-US" sz="1603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A27A5E-4174-4D37-A99F-E26EE069E7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802" y="2419320"/>
                  <a:ext cx="3117135" cy="385234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0DC6334-BED2-4139-8617-E918D1D111ED}"/>
                    </a:ext>
                  </a:extLst>
                </p:cNvPr>
                <p:cNvSpPr/>
                <p:nvPr/>
              </p:nvSpPr>
              <p:spPr>
                <a:xfrm>
                  <a:off x="1778849" y="2831437"/>
                  <a:ext cx="1676549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3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3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3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3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603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3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en-US" sz="1603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0DC6334-BED2-4139-8617-E918D1D11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849" y="2831437"/>
                  <a:ext cx="1676549" cy="385234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FFCC6-F609-4C0D-B0E4-4F2B0EF8ED80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966CA-7A95-47DF-BCA7-52874986222C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A73DC-7C52-4BD8-99C2-664DDD54CE85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C58B9-30FC-4B8A-B9C7-B84F5A4812F9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A4FFE-9C0A-45B9-89A3-4C9811E648C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A0C26A-CEF1-47EA-AD6E-4A6453FF4854}"/>
              </a:ext>
            </a:extLst>
          </p:cNvPr>
          <p:cNvCxnSpPr>
            <a:cxnSpLocks/>
          </p:cNvCxnSpPr>
          <p:nvPr/>
        </p:nvCxnSpPr>
        <p:spPr>
          <a:xfrm>
            <a:off x="5347641" y="1305530"/>
            <a:ext cx="0" cy="4600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13CB59-A3B7-4B3F-9021-6FF35D57F5B5}"/>
              </a:ext>
            </a:extLst>
          </p:cNvPr>
          <p:cNvSpPr/>
          <p:nvPr/>
        </p:nvSpPr>
        <p:spPr>
          <a:xfrm>
            <a:off x="431200" y="1377925"/>
            <a:ext cx="4427815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</a:rPr>
              <a:t>Orjinden geçen doğrusal sınıflandırıcı</a:t>
            </a:r>
          </a:p>
        </p:txBody>
      </p:sp>
    </p:spTree>
    <p:extLst>
      <p:ext uri="{BB962C8B-B14F-4D97-AF65-F5344CB8AC3E}">
        <p14:creationId xmlns:p14="http://schemas.microsoft.com/office/powerpoint/2010/main" val="2936177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Perceptron Algoritması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7DE385-2AF7-4165-8814-0E323BB6419E}"/>
                  </a:ext>
                </a:extLst>
              </p:cNvPr>
              <p:cNvSpPr/>
              <p:nvPr/>
            </p:nvSpPr>
            <p:spPr>
              <a:xfrm>
                <a:off x="3480586" y="2119291"/>
                <a:ext cx="5188023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603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3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3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603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603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3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3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3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3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603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3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tr-TR" sz="1603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tr-TR" sz="160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epochs</m:t>
                          </m:r>
                        </m:e>
                      </m:d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7DE385-2AF7-4165-8814-0E323BB64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86" y="2119291"/>
                <a:ext cx="5188023" cy="375552"/>
              </a:xfrm>
              <a:prstGeom prst="rect">
                <a:avLst/>
              </a:prstGeom>
              <a:blipFill>
                <a:blip r:embed="rId3"/>
                <a:stretch>
                  <a:fillRect t="-142623" r="-9988" b="-2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7C4027-EFA7-49C2-A45D-DFAC9CFD4EA5}"/>
                  </a:ext>
                </a:extLst>
              </p:cNvPr>
              <p:cNvSpPr/>
              <p:nvPr/>
            </p:nvSpPr>
            <p:spPr>
              <a:xfrm>
                <a:off x="4798830" y="2535053"/>
                <a:ext cx="1608454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7C4027-EFA7-49C2-A45D-DFAC9CFD4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30" y="2535053"/>
                <a:ext cx="1608454" cy="339004"/>
              </a:xfrm>
              <a:prstGeom prst="rect">
                <a:avLst/>
              </a:prstGeom>
              <a:blipFill>
                <a:blip r:embed="rId4"/>
                <a:stretch>
                  <a:fillRect t="-110909" r="-26515" b="-1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B69571-5F66-4100-84F3-9F465A2D02FE}"/>
                  </a:ext>
                </a:extLst>
              </p:cNvPr>
              <p:cNvSpPr/>
              <p:nvPr/>
            </p:nvSpPr>
            <p:spPr>
              <a:xfrm>
                <a:off x="4798829" y="2881881"/>
                <a:ext cx="2785634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m:rPr>
                          <m:nor/>
                        </m:rPr>
                        <a:rPr lang="tr-TR" sz="1603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1603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epoch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603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m:rPr>
                          <m:nor/>
                        </m:rPr>
                        <a:rPr lang="tr-TR" sz="1603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epochs</m:t>
                      </m:r>
                      <m:r>
                        <a:rPr lang="tr-TR" sz="1603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B69571-5F66-4100-84F3-9F465A2D0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29" y="2881881"/>
                <a:ext cx="2785634" cy="33900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6638CC-71FE-49E4-8916-2A6005A84AB6}"/>
                  </a:ext>
                </a:extLst>
              </p:cNvPr>
              <p:cNvSpPr/>
              <p:nvPr/>
            </p:nvSpPr>
            <p:spPr>
              <a:xfrm>
                <a:off x="5228349" y="3262737"/>
                <a:ext cx="1888402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tr-TR" sz="1603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sz="1603" i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6638CC-71FE-49E4-8916-2A6005A84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49" y="3262737"/>
                <a:ext cx="1888402" cy="33900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52BA3F-004B-419F-A470-AA893E463938}"/>
                  </a:ext>
                </a:extLst>
              </p:cNvPr>
              <p:cNvSpPr/>
              <p:nvPr/>
            </p:nvSpPr>
            <p:spPr>
              <a:xfrm>
                <a:off x="5716521" y="3674126"/>
                <a:ext cx="2464328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603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1603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1603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52BA3F-004B-419F-A470-AA893E463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521" y="3674126"/>
                <a:ext cx="2464328" cy="385234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30FBC0-CA1A-4879-AA04-4FC794BE6961}"/>
                  </a:ext>
                </a:extLst>
              </p:cNvPr>
              <p:cNvSpPr/>
              <p:nvPr/>
            </p:nvSpPr>
            <p:spPr>
              <a:xfrm>
                <a:off x="6047872" y="4091918"/>
                <a:ext cx="1676549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60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603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30FBC0-CA1A-4879-AA04-4FC794BE6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872" y="4091918"/>
                <a:ext cx="1676549" cy="385234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98341B-B4D5-426F-B48F-C4B8FF96BB6A}"/>
                  </a:ext>
                </a:extLst>
              </p:cNvPr>
              <p:cNvSpPr/>
              <p:nvPr/>
            </p:nvSpPr>
            <p:spPr>
              <a:xfrm>
                <a:off x="4798832" y="4491949"/>
                <a:ext cx="1120435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98341B-B4D5-426F-B48F-C4B8FF96B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32" y="4491949"/>
                <a:ext cx="1120435" cy="339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695862B-B79F-46AA-85B7-693733683659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79AE3-495E-4344-8FDB-A54ED995E235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4ECE6-E1E2-4E1E-B4C3-B69D1CC19413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1B2C4F-61F5-429E-9226-E99F6B0A6A5F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201D23-59E0-492B-9F30-A68C8FBCD94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0C88FB-AD14-4722-8A2F-454BFE766FA2}"/>
              </a:ext>
            </a:extLst>
          </p:cNvPr>
          <p:cNvSpPr/>
          <p:nvPr/>
        </p:nvSpPr>
        <p:spPr>
          <a:xfrm>
            <a:off x="431200" y="1377925"/>
            <a:ext cx="4427815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</a:rPr>
              <a:t>Orjinden geçen doğrusal sınıflandırıcı</a:t>
            </a:r>
          </a:p>
        </p:txBody>
      </p:sp>
    </p:spTree>
    <p:extLst>
      <p:ext uri="{BB962C8B-B14F-4D97-AF65-F5344CB8AC3E}">
        <p14:creationId xmlns:p14="http://schemas.microsoft.com/office/powerpoint/2010/main" val="189376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Perceptron Algoritması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4ED7A-927B-4CB6-B716-2AB63242CA31}"/>
              </a:ext>
            </a:extLst>
          </p:cNvPr>
          <p:cNvCxnSpPr>
            <a:cxnSpLocks/>
          </p:cNvCxnSpPr>
          <p:nvPr/>
        </p:nvCxnSpPr>
        <p:spPr>
          <a:xfrm flipH="1" flipV="1">
            <a:off x="4417057" y="1853481"/>
            <a:ext cx="1" cy="3292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E748E-D4F4-4F63-8CA8-6007F257C204}"/>
              </a:ext>
            </a:extLst>
          </p:cNvPr>
          <p:cNvCxnSpPr>
            <a:cxnSpLocks/>
          </p:cNvCxnSpPr>
          <p:nvPr/>
        </p:nvCxnSpPr>
        <p:spPr>
          <a:xfrm>
            <a:off x="4064648" y="4884001"/>
            <a:ext cx="44012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353D7-78FF-479C-820B-C7D27C2DFFD1}"/>
                  </a:ext>
                </a:extLst>
              </p:cNvPr>
              <p:cNvSpPr txBox="1"/>
              <p:nvPr/>
            </p:nvSpPr>
            <p:spPr>
              <a:xfrm>
                <a:off x="8201593" y="4884001"/>
                <a:ext cx="528612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353D7-78FF-479C-820B-C7D27C2D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93" y="4884001"/>
                <a:ext cx="528612" cy="364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E4F6650-B0D7-4E46-A0CA-ED45375B7F24}"/>
              </a:ext>
            </a:extLst>
          </p:cNvPr>
          <p:cNvSpPr/>
          <p:nvPr/>
        </p:nvSpPr>
        <p:spPr>
          <a:xfrm>
            <a:off x="3491123" y="3017362"/>
            <a:ext cx="434734" cy="636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536" dirty="0">
                <a:solidFill>
                  <a:srgbClr val="006496"/>
                </a:solidFill>
                <a:latin typeface="Consolas" panose="020B0609020204030204" pitchFamily="49" charset="0"/>
              </a:rPr>
              <a:t>-</a:t>
            </a:r>
            <a:endParaRPr lang="en-US" sz="3536" dirty="0">
              <a:solidFill>
                <a:srgbClr val="00649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93615-31EF-4D4E-9031-72B78543DC29}"/>
              </a:ext>
            </a:extLst>
          </p:cNvPr>
          <p:cNvSpPr/>
          <p:nvPr/>
        </p:nvSpPr>
        <p:spPr>
          <a:xfrm>
            <a:off x="5257848" y="3718229"/>
            <a:ext cx="372218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52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endParaRPr lang="en-US" sz="2652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15E8FA-D3C4-4B28-823D-543529A8C2B5}"/>
                  </a:ext>
                </a:extLst>
              </p:cNvPr>
              <p:cNvSpPr txBox="1"/>
              <p:nvPr/>
            </p:nvSpPr>
            <p:spPr>
              <a:xfrm>
                <a:off x="3888444" y="1675798"/>
                <a:ext cx="528612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15E8FA-D3C4-4B28-823D-543529A8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44" y="1675798"/>
                <a:ext cx="528612" cy="364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C7FD354-D2F8-43A2-BEA3-7CC9C31A6A34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3E365-B851-48B2-8DC9-9D0DD9338AC1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D574D-5929-483F-B69F-D987394F6925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7DC2-A79F-46F6-8506-62A1AEAC07D4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87A93-7C93-46F8-80FC-B5F0BB787A42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AE3A43-7844-41A7-85BC-8E1BBABDFCDA}"/>
              </a:ext>
            </a:extLst>
          </p:cNvPr>
          <p:cNvGrpSpPr/>
          <p:nvPr/>
        </p:nvGrpSpPr>
        <p:grpSpPr>
          <a:xfrm>
            <a:off x="720436" y="1321172"/>
            <a:ext cx="1145635" cy="1601538"/>
            <a:chOff x="932872" y="1322708"/>
            <a:chExt cx="1145635" cy="1601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F177498-A72A-446F-8DC5-CF93A8000541}"/>
                    </a:ext>
                  </a:extLst>
                </p:cNvPr>
                <p:cNvSpPr txBox="1"/>
                <p:nvPr/>
              </p:nvSpPr>
              <p:spPr>
                <a:xfrm>
                  <a:off x="932872" y="1322708"/>
                  <a:ext cx="1145635" cy="650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FF9B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1600" b="0" i="1" smtClean="0">
                                <a:solidFill>
                                  <a:srgbClr val="FF9B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600" b="0" i="1" smtClean="0">
                                <a:solidFill>
                                  <a:srgbClr val="FF9B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  <m:sup>
                            <m:r>
                              <a:rPr lang="tr-T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tr-TR" sz="1600" b="0" i="1" smtClean="0">
                            <a:solidFill>
                              <a:srgbClr val="FF9B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sz="1600" b="0" i="1" smtClean="0">
                                <a:solidFill>
                                  <a:srgbClr val="FF9B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tr-TR" sz="1600" b="0" i="1" smtClean="0">
                                    <a:solidFill>
                                      <a:srgbClr val="FF9B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F177498-A72A-446F-8DC5-CF93A8000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872" y="1322708"/>
                  <a:ext cx="1145635" cy="6506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7C9BD9-4CB0-483A-ADB9-54F612D994BF}"/>
                    </a:ext>
                  </a:extLst>
                </p:cNvPr>
                <p:cNvSpPr txBox="1"/>
                <p:nvPr/>
              </p:nvSpPr>
              <p:spPr>
                <a:xfrm>
                  <a:off x="932872" y="2273555"/>
                  <a:ext cx="1145635" cy="650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FF9B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1600" b="0" i="1" smtClean="0">
                                <a:solidFill>
                                  <a:srgbClr val="FF9B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600" b="0" i="1" smtClean="0">
                                <a:solidFill>
                                  <a:srgbClr val="FF9B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  <m:sup>
                            <m:r>
                              <a:rPr lang="tr-T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tr-TR" sz="1600" b="0" i="1" smtClean="0">
                            <a:solidFill>
                              <a:srgbClr val="FF9B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sz="1600" b="0" i="1" smtClean="0">
                                <a:solidFill>
                                  <a:srgbClr val="FF9B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tr-TR" sz="1600" b="0" i="1" smtClean="0">
                                    <a:solidFill>
                                      <a:srgbClr val="FF9B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tr-TR" sz="1600" b="0" i="1" smtClean="0">
                                        <a:solidFill>
                                          <a:srgbClr val="FF9B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7C9BD9-4CB0-483A-ADB9-54F612D99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872" y="2273555"/>
                  <a:ext cx="1145635" cy="6506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2072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Yanlılık ile Perceptron Algoritması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7DE385-2AF7-4165-8814-0E323BB6419E}"/>
                  </a:ext>
                </a:extLst>
              </p:cNvPr>
              <p:cNvSpPr/>
              <p:nvPr/>
            </p:nvSpPr>
            <p:spPr>
              <a:xfrm>
                <a:off x="3491390" y="2075174"/>
                <a:ext cx="5188023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603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3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𝑃𝐸𝑅𝐶𝐸𝑃𝑇𝑅𝑂𝑁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3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603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603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3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3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3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3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3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603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3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tr-TR" sz="1603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tr-TR" sz="160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epochs</m:t>
                          </m:r>
                        </m:e>
                      </m:d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7DE385-2AF7-4165-8814-0E323BB64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90" y="2075174"/>
                <a:ext cx="5188023" cy="375552"/>
              </a:xfrm>
              <a:prstGeom prst="rect">
                <a:avLst/>
              </a:prstGeom>
              <a:blipFill>
                <a:blip r:embed="rId3"/>
                <a:stretch>
                  <a:fillRect t="-140323" r="-9988" b="-2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7C4027-EFA7-49C2-A45D-DFAC9CFD4EA5}"/>
                  </a:ext>
                </a:extLst>
              </p:cNvPr>
              <p:cNvSpPr/>
              <p:nvPr/>
            </p:nvSpPr>
            <p:spPr>
              <a:xfrm>
                <a:off x="4660190" y="2490520"/>
                <a:ext cx="1608454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𝑣𝑒𝑘𝑡</m:t>
                          </m:r>
                          <m:r>
                            <a:rPr lang="en-US" sz="1603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7C4027-EFA7-49C2-A45D-DFAC9CFD4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90" y="2490520"/>
                <a:ext cx="1608454" cy="339004"/>
              </a:xfrm>
              <a:prstGeom prst="rect">
                <a:avLst/>
              </a:prstGeom>
              <a:blipFill>
                <a:blip r:embed="rId4"/>
                <a:stretch>
                  <a:fillRect t="-110909" r="-26515" b="-1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B69571-5F66-4100-84F3-9F465A2D02FE}"/>
                  </a:ext>
                </a:extLst>
              </p:cNvPr>
              <p:cNvSpPr/>
              <p:nvPr/>
            </p:nvSpPr>
            <p:spPr>
              <a:xfrm>
                <a:off x="4660189" y="2837349"/>
                <a:ext cx="2785634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m:rPr>
                          <m:nor/>
                        </m:rPr>
                        <a:rPr lang="tr-TR" sz="1603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1603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epoch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603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m:rPr>
                          <m:nor/>
                        </m:rPr>
                        <a:rPr lang="tr-TR" sz="1603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epochs</m:t>
                      </m:r>
                      <m:r>
                        <a:rPr lang="tr-TR" sz="1603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B69571-5F66-4100-84F3-9F465A2D0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89" y="2837349"/>
                <a:ext cx="2785634" cy="33900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6638CC-71FE-49E4-8916-2A6005A84AB6}"/>
                  </a:ext>
                </a:extLst>
              </p:cNvPr>
              <p:cNvSpPr/>
              <p:nvPr/>
            </p:nvSpPr>
            <p:spPr>
              <a:xfrm>
                <a:off x="5089709" y="3218205"/>
                <a:ext cx="1888402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tr-TR" sz="1603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sz="1603" i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6638CC-71FE-49E4-8916-2A6005A84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09" y="3218205"/>
                <a:ext cx="1888402" cy="33900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52BA3F-004B-419F-A470-AA893E463938}"/>
                  </a:ext>
                </a:extLst>
              </p:cNvPr>
              <p:cNvSpPr/>
              <p:nvPr/>
            </p:nvSpPr>
            <p:spPr>
              <a:xfrm>
                <a:off x="5577881" y="3629594"/>
                <a:ext cx="2826287" cy="378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tr-TR" sz="1603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3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tr-TR" sz="1603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1603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3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52BA3F-004B-419F-A470-AA893E463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81" y="3629594"/>
                <a:ext cx="2826287" cy="37882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30FBC0-CA1A-4879-AA04-4FC794BE6961}"/>
                  </a:ext>
                </a:extLst>
              </p:cNvPr>
              <p:cNvSpPr/>
              <p:nvPr/>
            </p:nvSpPr>
            <p:spPr>
              <a:xfrm>
                <a:off x="5909232" y="4047386"/>
                <a:ext cx="1676549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60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603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30FBC0-CA1A-4879-AA04-4FC794BE6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232" y="4047386"/>
                <a:ext cx="1676549" cy="385234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004C96-1E2C-4A8E-A854-71EC7D7952E4}"/>
                  </a:ext>
                </a:extLst>
              </p:cNvPr>
              <p:cNvSpPr/>
              <p:nvPr/>
            </p:nvSpPr>
            <p:spPr>
              <a:xfrm>
                <a:off x="5909231" y="4428558"/>
                <a:ext cx="1291636" cy="355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004C96-1E2C-4A8E-A854-71EC7D795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231" y="4428558"/>
                <a:ext cx="1291636" cy="355867"/>
              </a:xfrm>
              <a:prstGeom prst="rect">
                <a:avLst/>
              </a:prstGeom>
              <a:blipFill>
                <a:blip r:embed="rId9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0A8D32-6B24-42D0-BE96-EDDCFC404457}"/>
                  </a:ext>
                </a:extLst>
              </p:cNvPr>
              <p:cNvSpPr/>
              <p:nvPr/>
            </p:nvSpPr>
            <p:spPr>
              <a:xfrm>
                <a:off x="4660189" y="4823089"/>
                <a:ext cx="1311576" cy="339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3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3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3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3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0A8D32-6B24-42D0-BE96-EDDCFC404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89" y="4823089"/>
                <a:ext cx="1311576" cy="339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E5CA86E-3BA9-49ED-ACD4-5B8DE09F736E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C3925C-F2F4-41B4-BCCA-3726BC0703CD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7C36F-57F1-4F9D-B379-F2E747026725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35E71-733B-4BA0-9BBA-9AA464616C3C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C1D67-FBA7-43A6-B9D0-48DC13A32129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889C88-8EB5-42A6-A990-EC61DD296A4D}"/>
              </a:ext>
            </a:extLst>
          </p:cNvPr>
          <p:cNvSpPr/>
          <p:nvPr/>
        </p:nvSpPr>
        <p:spPr>
          <a:xfrm>
            <a:off x="431199" y="1377925"/>
            <a:ext cx="2648482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</a:rPr>
              <a:t>Doğrusal sınıflandırıcı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FEAD38-9A22-4C4D-B5ED-D00A45A22061}"/>
                  </a:ext>
                </a:extLst>
              </p:cNvPr>
              <p:cNvSpPr/>
              <p:nvPr/>
            </p:nvSpPr>
            <p:spPr>
              <a:xfrm>
                <a:off x="2974999" y="1796835"/>
                <a:ext cx="14492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𝒇𝒖𝒍𝒍</m:t>
                      </m:r>
                      <m:r>
                        <a:rPr lang="tr-T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FEAD38-9A22-4C4D-B5ED-D00A45A22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999" y="1796835"/>
                <a:ext cx="1449243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4F167771-CE80-4C82-B345-DD6C5A4A3919}"/>
              </a:ext>
            </a:extLst>
          </p:cNvPr>
          <p:cNvSpPr/>
          <p:nvPr/>
        </p:nvSpPr>
        <p:spPr>
          <a:xfrm>
            <a:off x="4810633" y="3288437"/>
            <a:ext cx="280582" cy="1495988"/>
          </a:xfrm>
          <a:prstGeom prst="leftBrace">
            <a:avLst>
              <a:gd name="adj1" fmla="val 84045"/>
              <a:gd name="adj2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F58DF6-8210-4DD6-AE6D-163333FF57A6}"/>
                  </a:ext>
                </a:extLst>
              </p:cNvPr>
              <p:cNvSpPr txBox="1"/>
              <p:nvPr/>
            </p:nvSpPr>
            <p:spPr>
              <a:xfrm>
                <a:off x="834503" y="2706413"/>
                <a:ext cx="677172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smtClean="0">
                          <a:solidFill>
                            <a:srgbClr val="FF9B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sz="1600" b="1" i="1" smtClean="0">
                          <a:solidFill>
                            <a:srgbClr val="FF9B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600" b="1" i="1" smtClean="0">
                              <a:solidFill>
                                <a:srgbClr val="FF9B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600" b="1" i="1" smtClean="0">
                              <a:solidFill>
                                <a:srgbClr val="FF9B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tr-TR" sz="1600" b="1" i="1" smtClean="0">
                              <a:solidFill>
                                <a:srgbClr val="FF9B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rgbClr val="FF9B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F58DF6-8210-4DD6-AE6D-163333FF5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03" y="2706413"/>
                <a:ext cx="677172" cy="250646"/>
              </a:xfrm>
              <a:prstGeom prst="rect">
                <a:avLst/>
              </a:prstGeom>
              <a:blipFill>
                <a:blip r:embed="rId12"/>
                <a:stretch>
                  <a:fillRect l="-4505" t="-2439" r="-1802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77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2" grpId="0"/>
      <p:bldP spid="14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Perceptron ve İleri Yayılım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A44C0AC-807D-4A05-9683-93EA6E80837D}"/>
              </a:ext>
            </a:extLst>
          </p:cNvPr>
          <p:cNvSpPr/>
          <p:nvPr/>
        </p:nvSpPr>
        <p:spPr>
          <a:xfrm>
            <a:off x="1779340" y="3299222"/>
            <a:ext cx="679602" cy="685116"/>
          </a:xfrm>
          <a:prstGeom prst="flowChartConnector">
            <a:avLst/>
          </a:prstGeom>
          <a:solidFill>
            <a:srgbClr val="0070C0">
              <a:alpha val="50000"/>
            </a:srgbClr>
          </a:solidFill>
          <a:ln w="25400">
            <a:solidFill>
              <a:srgbClr val="00649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5394449-5D5E-4CB9-8810-167A801B1215}"/>
              </a:ext>
            </a:extLst>
          </p:cNvPr>
          <p:cNvSpPr/>
          <p:nvPr/>
        </p:nvSpPr>
        <p:spPr>
          <a:xfrm>
            <a:off x="1786294" y="2298704"/>
            <a:ext cx="679602" cy="685116"/>
          </a:xfrm>
          <a:prstGeom prst="flowChartConnector">
            <a:avLst/>
          </a:prstGeom>
          <a:solidFill>
            <a:srgbClr val="0070C0">
              <a:alpha val="50000"/>
            </a:srgbClr>
          </a:solidFill>
          <a:ln w="25400">
            <a:solidFill>
              <a:srgbClr val="00649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16B5EC5-A5FD-45C4-A0EF-681D6DA4C547}"/>
              </a:ext>
            </a:extLst>
          </p:cNvPr>
          <p:cNvSpPr/>
          <p:nvPr/>
        </p:nvSpPr>
        <p:spPr>
          <a:xfrm>
            <a:off x="9767136" y="3279268"/>
            <a:ext cx="679602" cy="685116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00649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8D6F9E2-2775-4ED7-BB87-E4C86D3895D3}"/>
              </a:ext>
            </a:extLst>
          </p:cNvPr>
          <p:cNvSpPr/>
          <p:nvPr/>
        </p:nvSpPr>
        <p:spPr>
          <a:xfrm>
            <a:off x="1786294" y="5015086"/>
            <a:ext cx="679602" cy="685116"/>
          </a:xfrm>
          <a:prstGeom prst="flowChartConnector">
            <a:avLst/>
          </a:prstGeom>
          <a:solidFill>
            <a:srgbClr val="0070C0">
              <a:alpha val="50000"/>
            </a:srgbClr>
          </a:solidFill>
          <a:ln w="25400">
            <a:solidFill>
              <a:srgbClr val="00649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E6D96B6-9841-4705-A489-87F5E7DCAAEB}"/>
              </a:ext>
            </a:extLst>
          </p:cNvPr>
          <p:cNvSpPr/>
          <p:nvPr/>
        </p:nvSpPr>
        <p:spPr>
          <a:xfrm>
            <a:off x="1786294" y="1302250"/>
            <a:ext cx="679602" cy="685116"/>
          </a:xfrm>
          <a:prstGeom prst="flowChartConnector">
            <a:avLst/>
          </a:prstGeom>
          <a:solidFill>
            <a:srgbClr val="0070C0">
              <a:alpha val="50000"/>
            </a:srgbClr>
          </a:solidFill>
          <a:ln w="25400">
            <a:solidFill>
              <a:srgbClr val="00649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CF224B-B52C-4FAF-9716-6B54037DC7B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465896" y="1644808"/>
            <a:ext cx="2528953" cy="1765749"/>
          </a:xfrm>
          <a:prstGeom prst="straightConnector1">
            <a:avLst/>
          </a:prstGeom>
          <a:ln w="25400">
            <a:solidFill>
              <a:srgbClr val="0070C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86DAE-6816-45BA-95E1-9F236104104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465895" y="2641262"/>
            <a:ext cx="2469860" cy="865507"/>
          </a:xfrm>
          <a:prstGeom prst="straightConnector1">
            <a:avLst/>
          </a:prstGeom>
          <a:ln w="25400">
            <a:solidFill>
              <a:srgbClr val="0070C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0C3F7-393C-4C70-A04E-C216DB1BB32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65896" y="3850103"/>
            <a:ext cx="2528953" cy="1507541"/>
          </a:xfrm>
          <a:prstGeom prst="straightConnector1">
            <a:avLst/>
          </a:prstGeom>
          <a:ln w="25400">
            <a:solidFill>
              <a:srgbClr val="0070C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928BB94-7D91-4C8F-8180-CC6BCE72DCB8}"/>
              </a:ext>
            </a:extLst>
          </p:cNvPr>
          <p:cNvSpPr/>
          <p:nvPr/>
        </p:nvSpPr>
        <p:spPr>
          <a:xfrm>
            <a:off x="4935755" y="3243474"/>
            <a:ext cx="804744" cy="808227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 w="25400">
            <a:solidFill>
              <a:srgbClr val="00649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91B05-258F-484D-A548-5C26A576AEBF}"/>
                  </a:ext>
                </a:extLst>
              </p:cNvPr>
              <p:cNvSpPr txBox="1"/>
              <p:nvPr/>
            </p:nvSpPr>
            <p:spPr>
              <a:xfrm>
                <a:off x="4994849" y="3323360"/>
                <a:ext cx="686556" cy="571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1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712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91B05-258F-484D-A548-5C26A576A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49" y="3323360"/>
                <a:ext cx="686556" cy="57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71">
            <a:extLst>
              <a:ext uri="{FF2B5EF4-FFF2-40B4-BE49-F238E27FC236}">
                <a16:creationId xmlns:a16="http://schemas.microsoft.com/office/drawing/2014/main" id="{F421E541-E2B3-4E79-9B18-7DE1EA3D97D6}"/>
              </a:ext>
            </a:extLst>
          </p:cNvPr>
          <p:cNvSpPr/>
          <p:nvPr/>
        </p:nvSpPr>
        <p:spPr>
          <a:xfrm>
            <a:off x="7194316" y="3239985"/>
            <a:ext cx="1124914" cy="791976"/>
          </a:xfrm>
          <a:prstGeom prst="roundRect">
            <a:avLst/>
          </a:prstGeom>
          <a:solidFill>
            <a:srgbClr val="FF9B00">
              <a:alpha val="49804"/>
            </a:srgbClr>
          </a:solidFill>
          <a:ln w="25400">
            <a:solidFill>
              <a:srgbClr val="00649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3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94B663-0181-4578-906F-F4CAC31AD95E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 flipV="1">
            <a:off x="5740499" y="3635973"/>
            <a:ext cx="1453816" cy="11614"/>
          </a:xfrm>
          <a:prstGeom prst="straightConnector1">
            <a:avLst/>
          </a:prstGeom>
          <a:ln w="254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838E47-60AC-4835-ADA4-557F567FD864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2458941" y="3641781"/>
            <a:ext cx="2476814" cy="5807"/>
          </a:xfrm>
          <a:prstGeom prst="straightConnector1">
            <a:avLst/>
          </a:prstGeom>
          <a:ln w="25400">
            <a:solidFill>
              <a:srgbClr val="0070C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6">
            <a:extLst>
              <a:ext uri="{FF2B5EF4-FFF2-40B4-BE49-F238E27FC236}">
                <a16:creationId xmlns:a16="http://schemas.microsoft.com/office/drawing/2014/main" id="{D7E23D24-01C9-458C-B0D3-8363996D9D19}"/>
              </a:ext>
            </a:extLst>
          </p:cNvPr>
          <p:cNvCxnSpPr/>
          <p:nvPr/>
        </p:nvCxnSpPr>
        <p:spPr>
          <a:xfrm rot="10800000" flipV="1">
            <a:off x="7504155" y="3410557"/>
            <a:ext cx="493945" cy="4486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CE5BE2-C5D3-49CC-A62E-F54EB9C68944}"/>
                  </a:ext>
                </a:extLst>
              </p:cNvPr>
              <p:cNvSpPr txBox="1"/>
              <p:nvPr/>
            </p:nvSpPr>
            <p:spPr>
              <a:xfrm>
                <a:off x="2043113" y="4331684"/>
                <a:ext cx="152285" cy="340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10" b="1" i="1">
                          <a:solidFill>
                            <a:srgbClr val="0064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210" b="1" dirty="0">
                  <a:solidFill>
                    <a:srgbClr val="006496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CE5BE2-C5D3-49CC-A62E-F54EB9C68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13" y="4331684"/>
                <a:ext cx="152285" cy="340093"/>
              </a:xfrm>
              <a:prstGeom prst="rect">
                <a:avLst/>
              </a:prstGeom>
              <a:blipFill>
                <a:blip r:embed="rId4"/>
                <a:stretch>
                  <a:fillRect l="-40000" r="-4000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C66D7-1480-4842-A7FB-0A815FF49458}"/>
              </a:ext>
            </a:extLst>
          </p:cNvPr>
          <p:cNvCxnSpPr/>
          <p:nvPr/>
        </p:nvCxnSpPr>
        <p:spPr>
          <a:xfrm flipV="1">
            <a:off x="8319229" y="3627335"/>
            <a:ext cx="1453816" cy="11614"/>
          </a:xfrm>
          <a:prstGeom prst="straightConnector1">
            <a:avLst/>
          </a:prstGeom>
          <a:ln w="25400">
            <a:solidFill>
              <a:srgbClr val="FF9B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79BD86-1647-4807-9D88-FF295EC87A27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9A89B3-B7A7-429A-BEED-140087047FBF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D7934-5DFC-4C5D-A6AC-9C10143EC55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38EA2F-9A63-444F-8610-7FA9D9E5C260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D86C7A-8C4C-4565-9ADD-95B25B57414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2980157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/>
      <p:bldP spid="19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275</Words>
  <Application>Microsoft Office PowerPoint</Application>
  <PresentationFormat>Widescreen</PresentationFormat>
  <Paragraphs>77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Gill Sans MT</vt:lpstr>
      <vt:lpstr>MV Boli</vt:lpstr>
      <vt:lpstr>Office Theme</vt:lpstr>
      <vt:lpstr>Makine Öğrenmesi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</dc:title>
  <dc:creator>Sefa Isci</dc:creator>
  <cp:lastModifiedBy>Sefa Isci</cp:lastModifiedBy>
  <cp:revision>12</cp:revision>
  <dcterms:created xsi:type="dcterms:W3CDTF">2020-08-23T13:36:42Z</dcterms:created>
  <dcterms:modified xsi:type="dcterms:W3CDTF">2020-08-30T02:32:26Z</dcterms:modified>
</cp:coreProperties>
</file>