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62" r:id="rId2"/>
    <p:sldId id="363" r:id="rId3"/>
    <p:sldId id="303" r:id="rId4"/>
    <p:sldId id="309" r:id="rId5"/>
    <p:sldId id="304" r:id="rId6"/>
    <p:sldId id="31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8D54B-7612-45A7-AE1B-F56CB8782923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63784-7AC3-477B-BCC1-E68C99B7E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3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700DA-0376-480A-BF5D-BE0BE5C47E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55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6637E-20EC-4F0F-954F-F20E22A6A9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63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6637E-20EC-4F0F-954F-F20E22A6A9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73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6637E-20EC-4F0F-954F-F20E22A6A9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3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6637E-20EC-4F0F-954F-F20E22A6A9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3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27321-45E7-479C-A789-9F2224BB6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D3FA9F-529E-4F0B-AF60-699576BC4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1E5B6-27E5-4B99-80C6-3F1FD8D10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35CD4-288E-42D1-98D2-1A147E25FC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2CC84-10FB-4B67-B812-5A23D88B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24CD9-32F6-4E2F-BAC8-A2DFAA7C4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804F3-4240-4712-A029-6413024B2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38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A06C6-836A-4C85-A9FD-66DD0DAE1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EF4A3E-A82F-49B0-8D12-B254946EB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E8711-4D45-431D-B24A-D5EC7ADC1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35CD4-288E-42D1-98D2-1A147E25FC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EFF9C-70A4-4608-AB45-CA45007A9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52D1D-B571-47E6-9877-87EFD2395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804F3-4240-4712-A029-6413024B2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099900-503A-49BC-9564-E92AF0195D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3F68B3-5079-4E40-B9E6-538E18439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E786C-9269-4D90-82B6-E12CD8A87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35CD4-288E-42D1-98D2-1A147E25FC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CDC3F-F4E1-490A-88A0-C43CBC2FD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E8E18-6038-49C0-879E-78EC892D0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804F3-4240-4712-A029-6413024B2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06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A3551-793E-4240-8CF8-D41EF4E37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8ED80-F2B6-43A8-9424-635D65A1B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05A89-7990-4B72-B3E6-36B087538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35CD4-288E-42D1-98D2-1A147E25FC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B3425-9AAF-4BC7-9BEB-9C5F01BDD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B0886-0A0F-451C-ADF0-2CFDA4052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804F3-4240-4712-A029-6413024B2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63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7814-DECD-438F-9F0A-7E7456B24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26CEC-A98E-46C7-B83A-67AFB5378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133CB-E784-4185-BE7C-7EC95DAD0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35CD4-288E-42D1-98D2-1A147E25FC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DEBDE-6EAC-436B-80DB-35DFA20FA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2B5A5-58E7-408C-947B-167F57E5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804F3-4240-4712-A029-6413024B2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6941E-E9A3-47B8-80CD-9A8C8D1C0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BF2E1-818F-434F-BDB4-73A05511C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2F078C-895B-4AF8-8771-E5209A0EA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5420F-D4F8-4D91-B4BF-861CA369F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35CD4-288E-42D1-98D2-1A147E25FC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744A3-CC4A-4046-9D5B-D9172202B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E20A9-4317-4B4E-9D2E-98272D6FE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804F3-4240-4712-A029-6413024B2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79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6A6EA-69BE-47B4-B05E-32BBEEE03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6C0FB-21E4-4A99-8AD7-E7E3C9142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FF0879-B7AB-4062-AE0B-376EC41C3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5188D3-F276-462A-961E-6739212F48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8B903D-DD80-42EF-8CE9-C3E7FEA65B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0FBE70-D12B-4875-8586-3DCC888D1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35CD4-288E-42D1-98D2-1A147E25FC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A46F72-1F4F-45C2-8B13-EA717941A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A266ED-0A42-4AA8-9413-7A84021C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804F3-4240-4712-A029-6413024B2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05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26DA-6D64-4A2A-A69B-5FB7B3339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5E08F5-7E3D-4FD1-AB34-131F2E5FE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35CD4-288E-42D1-98D2-1A147E25FC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2D366A-FDA5-4ED5-B7E8-885C73E9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0F8671-E0E1-4801-86CD-5FD39DCA6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804F3-4240-4712-A029-6413024B2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69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F0CCCB-C96C-4C83-A24E-A1800AF3F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35CD4-288E-42D1-98D2-1A147E25FC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A6FEF7-266C-4289-9136-12BCA5DF8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9CD42B-FE26-4AF5-81C5-C76D9C193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804F3-4240-4712-A029-6413024B2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49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7B58F-5FB4-42EF-9803-9FED0C0AD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028DC-3804-427A-A4C9-BEA2035AD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7C2F41-1329-4F8B-BAE8-5F5DF86CC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FBDC8-B9AC-4EAF-ACD0-3A3092129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35CD4-288E-42D1-98D2-1A147E25FC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CD4C6-0C75-40C3-88B0-BA5DBAA4C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35CA5-11A5-464C-9B69-34BAA25DE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804F3-4240-4712-A029-6413024B2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34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B9DBA-6124-4599-BB5D-C2DF702E8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0C086A-4F9F-43EB-9805-A8BBD3379D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2BEA5-7C83-4D39-B1B9-BA505A897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38A33-894F-4687-9CB2-B7C75C82E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35CD4-288E-42D1-98D2-1A147E25FC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0CB05-8F6F-4D1F-A613-A32CECED1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DE588-D880-4544-9BF6-C30414EA2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804F3-4240-4712-A029-6413024B2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39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24F5E2-83ED-4509-8EEF-1FFDD192D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58C37-92B1-4FC8-B215-5471497C0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CA344-C08C-48B1-8360-E9CD0ACCB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35CD4-288E-42D1-98D2-1A147E25FCB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25509-00F5-4CCA-B20D-E5390E8813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F69F6-7473-4BB1-87B7-3D6150135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804F3-4240-4712-A029-6413024B2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94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0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73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7506" y="1255587"/>
            <a:ext cx="6216984" cy="838179"/>
          </a:xfrm>
        </p:spPr>
        <p:txBody>
          <a:bodyPr>
            <a:noAutofit/>
          </a:bodyPr>
          <a:lstStyle/>
          <a:p>
            <a:r>
              <a:rPr lang="tr-T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Makine</a:t>
            </a:r>
            <a:r>
              <a:rPr lang="tr-TR" sz="5966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 Öğrenmesi</a:t>
            </a:r>
            <a:endParaRPr lang="en-US" sz="1989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34006" y="2953391"/>
            <a:ext cx="5522234" cy="1726500"/>
          </a:xfrm>
        </p:spPr>
        <p:txBody>
          <a:bodyPr>
            <a:normAutofit fontScale="92500" lnSpcReduction="10000"/>
          </a:bodyPr>
          <a:lstStyle/>
          <a:p>
            <a:r>
              <a:rPr lang="tr-TR" sz="475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Perceptron</a:t>
            </a:r>
          </a:p>
          <a:p>
            <a:r>
              <a:rPr lang="tr-TR" sz="3536" dirty="0">
                <a:solidFill>
                  <a:srgbClr val="FA960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Kayıp ve Maliyet Fonksiyonları</a:t>
            </a:r>
          </a:p>
          <a:p>
            <a:br>
              <a:rPr lang="tr-TR" sz="994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</a:br>
            <a:r>
              <a:rPr lang="tr-TR" sz="243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Ş. Sefa İşci</a:t>
            </a:r>
            <a:endParaRPr lang="en-US" sz="2652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08986" y="5138797"/>
            <a:ext cx="2372270" cy="385159"/>
          </a:xfrm>
          <a:prstGeom prst="rect">
            <a:avLst/>
          </a:prstGeom>
          <a:noFill/>
        </p:spPr>
        <p:txBody>
          <a:bodyPr wrap="square" lIns="76634" tIns="38317" rIns="76634" bIns="38317">
            <a:spAutoFit/>
          </a:bodyPr>
          <a:lstStyle/>
          <a:p>
            <a:pPr algn="ctr"/>
            <a:r>
              <a:rPr lang="tr-T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kave.bilgi.org.tr/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252" y="4552966"/>
            <a:ext cx="1041739" cy="6843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E57949A-086E-487F-963B-F766D6C071D8}"/>
              </a:ext>
            </a:extLst>
          </p:cNvPr>
          <p:cNvSpPr/>
          <p:nvPr/>
        </p:nvSpPr>
        <p:spPr>
          <a:xfrm>
            <a:off x="5644592" y="2154078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2020</a:t>
            </a:r>
            <a:endParaRPr 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9EAF885-7844-4665-A79D-2D48EA70E5AF}"/>
              </a:ext>
            </a:extLst>
          </p:cNvPr>
          <p:cNvCxnSpPr>
            <a:cxnSpLocks/>
          </p:cNvCxnSpPr>
          <p:nvPr/>
        </p:nvCxnSpPr>
        <p:spPr>
          <a:xfrm>
            <a:off x="3219612" y="2790437"/>
            <a:ext cx="5752771" cy="0"/>
          </a:xfrm>
          <a:prstGeom prst="line">
            <a:avLst/>
          </a:prstGeom>
          <a:ln w="38100">
            <a:solidFill>
              <a:srgbClr val="FA9605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8C29D98-62B5-456F-A4A5-95E8C5B44A32}"/>
              </a:ext>
            </a:extLst>
          </p:cNvPr>
          <p:cNvSpPr/>
          <p:nvPr/>
        </p:nvSpPr>
        <p:spPr>
          <a:xfrm>
            <a:off x="99" y="0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6FCA76-98C1-4430-8EF3-F9501784187F}"/>
              </a:ext>
            </a:extLst>
          </p:cNvPr>
          <p:cNvSpPr/>
          <p:nvPr/>
        </p:nvSpPr>
        <p:spPr>
          <a:xfrm>
            <a:off x="98" y="6352859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1D4BC4-5D50-4AA1-A48A-8514F99DCE3E}"/>
              </a:ext>
            </a:extLst>
          </p:cNvPr>
          <p:cNvSpPr/>
          <p:nvPr/>
        </p:nvSpPr>
        <p:spPr>
          <a:xfrm>
            <a:off x="98" y="6049774"/>
            <a:ext cx="12191801" cy="303085"/>
          </a:xfrm>
          <a:prstGeom prst="rect">
            <a:avLst/>
          </a:prstGeom>
          <a:solidFill>
            <a:srgbClr val="237373"/>
          </a:solidFill>
          <a:ln>
            <a:solidFill>
              <a:srgbClr val="1E5A4B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26">
              <a:solidFill>
                <a:srgbClr val="A40000"/>
              </a:solidFill>
              <a:latin typeface="Gill Sans MT" panose="020B05020201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CE0605-E019-4E01-BCAB-FB3B51CC265A}"/>
              </a:ext>
            </a:extLst>
          </p:cNvPr>
          <p:cNvSpPr txBox="1"/>
          <p:nvPr/>
        </p:nvSpPr>
        <p:spPr>
          <a:xfrm>
            <a:off x="94" y="6046814"/>
            <a:ext cx="3287851" cy="296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Karmaşık Sistemler ve Veri Bilimi Topluluğu</a:t>
            </a:r>
            <a:endParaRPr lang="en-US" sz="1326" dirty="0">
              <a:solidFill>
                <a:schemeClr val="bg1"/>
              </a:solidFill>
              <a:latin typeface="Gill Sans MT" panose="020B0502020104020203" pitchFamily="34" charset="0"/>
              <a:cs typeface="MV Boli" panose="02000500030200090000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004E15-44BB-4DB7-BE4B-4265098A0B29}"/>
              </a:ext>
            </a:extLst>
          </p:cNvPr>
          <p:cNvSpPr/>
          <p:nvPr/>
        </p:nvSpPr>
        <p:spPr>
          <a:xfrm>
            <a:off x="9790349" y="6045624"/>
            <a:ext cx="2401555" cy="2963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Makine Öğrenmesi - Perceptron</a:t>
            </a:r>
            <a:endParaRPr lang="en-US" sz="1326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08756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A30EF9D-6DFF-4980-A5DC-0A03A5249EDC}"/>
              </a:ext>
            </a:extLst>
          </p:cNvPr>
          <p:cNvSpPr/>
          <p:nvPr/>
        </p:nvSpPr>
        <p:spPr>
          <a:xfrm>
            <a:off x="99" y="0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94EF94-386A-42B7-A7CE-D3BAD068E6C2}"/>
              </a:ext>
            </a:extLst>
          </p:cNvPr>
          <p:cNvSpPr/>
          <p:nvPr/>
        </p:nvSpPr>
        <p:spPr>
          <a:xfrm>
            <a:off x="98" y="6049774"/>
            <a:ext cx="12191801" cy="303085"/>
          </a:xfrm>
          <a:prstGeom prst="rect">
            <a:avLst/>
          </a:prstGeom>
          <a:solidFill>
            <a:srgbClr val="237373"/>
          </a:solidFill>
          <a:ln>
            <a:solidFill>
              <a:srgbClr val="1E5A4B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26">
              <a:solidFill>
                <a:srgbClr val="A40000"/>
              </a:solidFill>
              <a:latin typeface="Gill Sans MT" panose="020B05020201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49B94E-F394-4834-AF74-7E2E4C4D3E49}"/>
              </a:ext>
            </a:extLst>
          </p:cNvPr>
          <p:cNvSpPr txBox="1"/>
          <p:nvPr/>
        </p:nvSpPr>
        <p:spPr>
          <a:xfrm>
            <a:off x="94" y="6046814"/>
            <a:ext cx="3287851" cy="296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Karmaşık Sistemler ve Veri Bilimi Topluluğu</a:t>
            </a:r>
            <a:endParaRPr lang="en-US" sz="1326" dirty="0">
              <a:solidFill>
                <a:schemeClr val="bg1"/>
              </a:solidFill>
              <a:latin typeface="Gill Sans MT" panose="020B0502020104020203" pitchFamily="34" charset="0"/>
              <a:cs typeface="MV Boli" panose="0200050003020009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479D73-5650-4782-B262-EC60E0F90F13}"/>
              </a:ext>
            </a:extLst>
          </p:cNvPr>
          <p:cNvSpPr/>
          <p:nvPr/>
        </p:nvSpPr>
        <p:spPr>
          <a:xfrm>
            <a:off x="9790349" y="6045624"/>
            <a:ext cx="2401555" cy="2963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Makine Öğrenmesi - Perceptron</a:t>
            </a:r>
            <a:endParaRPr lang="en-US" sz="1326" dirty="0">
              <a:latin typeface="Gill Sans MT" panose="020B05020201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8DC52E-9331-472A-BF8E-7D6F6C0951CA}"/>
              </a:ext>
            </a:extLst>
          </p:cNvPr>
          <p:cNvSpPr/>
          <p:nvPr/>
        </p:nvSpPr>
        <p:spPr>
          <a:xfrm>
            <a:off x="98" y="6352859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C34062E-0924-433D-9D05-E6CB65AD4E7A}"/>
              </a:ext>
            </a:extLst>
          </p:cNvPr>
          <p:cNvGrpSpPr/>
          <p:nvPr/>
        </p:nvGrpSpPr>
        <p:grpSpPr>
          <a:xfrm>
            <a:off x="6095998" y="639104"/>
            <a:ext cx="5259373" cy="5259373"/>
            <a:chOff x="6096000" y="647279"/>
            <a:chExt cx="5259373" cy="525937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647279"/>
              <a:ext cx="5259373" cy="5259373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B209ADA-C1AB-4011-8DEC-A20A48CA5E2E}"/>
                </a:ext>
              </a:extLst>
            </p:cNvPr>
            <p:cNvSpPr/>
            <p:nvPr/>
          </p:nvSpPr>
          <p:spPr>
            <a:xfrm>
              <a:off x="7454216" y="1096692"/>
              <a:ext cx="254294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2400" dirty="0">
                  <a:solidFill>
                    <a:srgbClr val="237373"/>
                  </a:solidFill>
                  <a:latin typeface="Gill Sans MT" panose="020B0502020104020203" pitchFamily="34" charset="0"/>
                </a:rPr>
                <a:t>Makine Öğrenmesi</a:t>
              </a:r>
              <a:endParaRPr lang="en-US" sz="2400" dirty="0">
                <a:solidFill>
                  <a:srgbClr val="237373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234C5AC-5C29-4C8E-BE38-632FC495CA6E}"/>
                </a:ext>
              </a:extLst>
            </p:cNvPr>
            <p:cNvSpPr/>
            <p:nvPr/>
          </p:nvSpPr>
          <p:spPr>
            <a:xfrm>
              <a:off x="9418901" y="4837978"/>
              <a:ext cx="134043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2000" dirty="0">
                  <a:solidFill>
                    <a:srgbClr val="237373"/>
                  </a:solidFill>
                  <a:latin typeface="Gill Sans MT" panose="020B0502020104020203" pitchFamily="34" charset="0"/>
                </a:rPr>
                <a:t>Perceptron</a:t>
              </a:r>
              <a:endParaRPr lang="en-US" sz="2000" dirty="0">
                <a:solidFill>
                  <a:srgbClr val="237373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73FA4C7-8662-41E8-8470-CEA1BEDEE66E}"/>
              </a:ext>
            </a:extLst>
          </p:cNvPr>
          <p:cNvGrpSpPr/>
          <p:nvPr/>
        </p:nvGrpSpPr>
        <p:grpSpPr>
          <a:xfrm>
            <a:off x="836629" y="2635695"/>
            <a:ext cx="4555943" cy="1586609"/>
            <a:chOff x="836601" y="1418144"/>
            <a:chExt cx="4555943" cy="1586609"/>
          </a:xfrm>
        </p:grpSpPr>
        <p:sp>
          <p:nvSpPr>
            <p:cNvPr id="24" name="Rounded Rectangle 13">
              <a:extLst>
                <a:ext uri="{FF2B5EF4-FFF2-40B4-BE49-F238E27FC236}">
                  <a16:creationId xmlns:a16="http://schemas.microsoft.com/office/drawing/2014/main" id="{3D55E18C-58C4-45A4-8DFF-33D457B66E09}"/>
                </a:ext>
              </a:extLst>
            </p:cNvPr>
            <p:cNvSpPr/>
            <p:nvPr/>
          </p:nvSpPr>
          <p:spPr>
            <a:xfrm>
              <a:off x="836615" y="1424776"/>
              <a:ext cx="4555929" cy="1579977"/>
            </a:xfrm>
            <a:prstGeom prst="roundRect">
              <a:avLst>
                <a:gd name="adj" fmla="val 3297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  <a:alpha val="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3">
                <a:latin typeface="Gill Sans MT" panose="020B0502020104020203" pitchFamily="34" charset="0"/>
              </a:endParaRPr>
            </a:p>
          </p:txBody>
        </p:sp>
        <p:sp>
          <p:nvSpPr>
            <p:cNvPr id="25" name="Rectangle: Top Corners Rounded 24">
              <a:extLst>
                <a:ext uri="{FF2B5EF4-FFF2-40B4-BE49-F238E27FC236}">
                  <a16:creationId xmlns:a16="http://schemas.microsoft.com/office/drawing/2014/main" id="{0F502ADE-9110-4715-87B6-98EA6D84C145}"/>
                </a:ext>
              </a:extLst>
            </p:cNvPr>
            <p:cNvSpPr/>
            <p:nvPr/>
          </p:nvSpPr>
          <p:spPr>
            <a:xfrm>
              <a:off x="836601" y="1418144"/>
              <a:ext cx="4555929" cy="515113"/>
            </a:xfrm>
            <a:prstGeom prst="round2SameRect">
              <a:avLst/>
            </a:prstGeom>
            <a:solidFill>
              <a:srgbClr val="237373"/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89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7FE7846-FA9F-4A7D-AF6E-06284EB3D5CE}"/>
                </a:ext>
              </a:extLst>
            </p:cNvPr>
            <p:cNvSpPr txBox="1"/>
            <p:nvPr/>
          </p:nvSpPr>
          <p:spPr>
            <a:xfrm>
              <a:off x="1060356" y="2053506"/>
              <a:ext cx="41084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83184" indent="-383184">
                <a:buFont typeface="Arial" panose="020B0604020202020204" pitchFamily="34" charset="0"/>
                <a:buChar char="•"/>
              </a:pPr>
              <a:r>
                <a:rPr lang="tr-TR" sz="1600" dirty="0">
                  <a:latin typeface="Gill Sans MT" panose="020B0502020104020203" pitchFamily="34" charset="0"/>
                </a:rPr>
                <a:t>Kayıp Fonksiyonları</a:t>
              </a:r>
            </a:p>
            <a:p>
              <a:pPr marL="383184" indent="-383184">
                <a:buFont typeface="Arial" panose="020B0604020202020204" pitchFamily="34" charset="0"/>
                <a:buChar char="•"/>
              </a:pPr>
              <a:r>
                <a:rPr lang="tr-TR" sz="1600" dirty="0">
                  <a:latin typeface="Gill Sans MT" panose="020B0502020104020203" pitchFamily="34" charset="0"/>
                </a:rPr>
                <a:t>Genelleştirilmiş Lojistik Kayıp Fonksiyonu</a:t>
              </a:r>
            </a:p>
            <a:p>
              <a:pPr marL="383184" indent="-383184">
                <a:buFont typeface="Arial" panose="020B0604020202020204" pitchFamily="34" charset="0"/>
                <a:buChar char="•"/>
              </a:pPr>
              <a:r>
                <a:rPr lang="tr-TR" sz="1600" dirty="0">
                  <a:latin typeface="Gill Sans MT" panose="020B0502020104020203" pitchFamily="34" charset="0"/>
                </a:rPr>
                <a:t>Kayıp ve Maliyet Fonksiyonu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69DCBC-8472-4B93-8E30-2D3D1EE8A316}"/>
                </a:ext>
              </a:extLst>
            </p:cNvPr>
            <p:cNvSpPr/>
            <p:nvPr/>
          </p:nvSpPr>
          <p:spPr>
            <a:xfrm>
              <a:off x="927007" y="1475645"/>
              <a:ext cx="437511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tr-TR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MT" panose="020B0502020104020203" pitchFamily="34" charset="0"/>
                </a:rPr>
                <a:t>KAYIP VE MALİYET FONKSİYONLARI</a:t>
              </a:r>
              <a:endPara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140111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39650A9C-E721-40CB-8B03-767E3B0AD2DF}"/>
              </a:ext>
            </a:extLst>
          </p:cNvPr>
          <p:cNvSpPr/>
          <p:nvPr/>
        </p:nvSpPr>
        <p:spPr>
          <a:xfrm>
            <a:off x="98" y="555240"/>
            <a:ext cx="12191801" cy="584775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tr-TR" sz="3200" dirty="0">
                <a:latin typeface="Gill Sans MT" panose="020B0502020104020203" pitchFamily="34" charset="0"/>
              </a:rPr>
              <a:t>Kayıp Fonksiyonları</a:t>
            </a:r>
            <a:endParaRPr lang="en-US" sz="3200" dirty="0">
              <a:latin typeface="Gill Sans MT" panose="020B0502020104020203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33D8B26-4E1F-412F-AEBC-ACCDBB617CD4}"/>
              </a:ext>
            </a:extLst>
          </p:cNvPr>
          <p:cNvCxnSpPr>
            <a:cxnSpLocks/>
          </p:cNvCxnSpPr>
          <p:nvPr/>
        </p:nvCxnSpPr>
        <p:spPr>
          <a:xfrm flipV="1">
            <a:off x="828626" y="1945732"/>
            <a:ext cx="0" cy="280410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6417FF-D8B8-4616-9560-FF8EDCA6EC85}"/>
              </a:ext>
            </a:extLst>
          </p:cNvPr>
          <p:cNvCxnSpPr>
            <a:cxnSpLocks/>
          </p:cNvCxnSpPr>
          <p:nvPr/>
        </p:nvCxnSpPr>
        <p:spPr>
          <a:xfrm>
            <a:off x="486299" y="4429930"/>
            <a:ext cx="307785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6AA13A2-8196-4F0B-8120-AE68E619337C}"/>
              </a:ext>
            </a:extLst>
          </p:cNvPr>
          <p:cNvCxnSpPr>
            <a:cxnSpLocks/>
          </p:cNvCxnSpPr>
          <p:nvPr/>
        </p:nvCxnSpPr>
        <p:spPr>
          <a:xfrm flipV="1">
            <a:off x="4767665" y="1945732"/>
            <a:ext cx="0" cy="280410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C977769-5B2A-40A4-9EA3-E9CC6657AACF}"/>
              </a:ext>
            </a:extLst>
          </p:cNvPr>
          <p:cNvCxnSpPr>
            <a:cxnSpLocks/>
          </p:cNvCxnSpPr>
          <p:nvPr/>
        </p:nvCxnSpPr>
        <p:spPr>
          <a:xfrm>
            <a:off x="4359284" y="4429930"/>
            <a:ext cx="322729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C3D9979-375E-41E0-85A9-C3B104B9B924}"/>
              </a:ext>
            </a:extLst>
          </p:cNvPr>
          <p:cNvCxnSpPr>
            <a:cxnSpLocks/>
          </p:cNvCxnSpPr>
          <p:nvPr/>
        </p:nvCxnSpPr>
        <p:spPr>
          <a:xfrm flipV="1">
            <a:off x="9887531" y="1959349"/>
            <a:ext cx="0" cy="280410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2D27CBD-E33B-4FE1-9914-3D0FAE1C827C}"/>
              </a:ext>
            </a:extLst>
          </p:cNvPr>
          <p:cNvCxnSpPr>
            <a:cxnSpLocks/>
          </p:cNvCxnSpPr>
          <p:nvPr/>
        </p:nvCxnSpPr>
        <p:spPr>
          <a:xfrm>
            <a:off x="8253713" y="4443547"/>
            <a:ext cx="344244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2694A5B-9A27-4CF4-AF0E-B8C1C029BDBB}"/>
                  </a:ext>
                </a:extLst>
              </p:cNvPr>
              <p:cNvSpPr txBox="1"/>
              <p:nvPr/>
            </p:nvSpPr>
            <p:spPr>
              <a:xfrm>
                <a:off x="530658" y="1580514"/>
                <a:ext cx="596061" cy="3061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8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89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tr-TR" sz="1989" i="1">
                              <a:latin typeface="Cambria Math" panose="02040503050406030204" pitchFamily="18" charset="0"/>
                            </a:rPr>
                            <m:t>𝑚𝑠𝑒</m:t>
                          </m:r>
                        </m:sub>
                      </m:sSub>
                    </m:oMath>
                  </m:oMathPara>
                </a14:m>
                <a:endParaRPr lang="en-US" sz="1989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2694A5B-9A27-4CF4-AF0E-B8C1C029B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58" y="1580514"/>
                <a:ext cx="596061" cy="306109"/>
              </a:xfrm>
              <a:prstGeom prst="rect">
                <a:avLst/>
              </a:prstGeom>
              <a:blipFill>
                <a:blip r:embed="rId3"/>
                <a:stretch>
                  <a:fillRect l="-9184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8A72129-86CB-4D32-AC8E-4A70CE8760C4}"/>
                  </a:ext>
                </a:extLst>
              </p:cNvPr>
              <p:cNvSpPr txBox="1"/>
              <p:nvPr/>
            </p:nvSpPr>
            <p:spPr>
              <a:xfrm>
                <a:off x="4304843" y="1580513"/>
                <a:ext cx="926536" cy="3311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8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89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tr-TR" sz="1989" i="1">
                              <a:latin typeface="Cambria Math" panose="02040503050406030204" pitchFamily="18" charset="0"/>
                            </a:rPr>
                            <m:t>𝑙𝑜𝑔𝑖𝑠𝑡𝑖𝑐</m:t>
                          </m:r>
                        </m:sub>
                      </m:sSub>
                    </m:oMath>
                  </m:oMathPara>
                </a14:m>
                <a:endParaRPr lang="en-US" sz="1989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8A72129-86CB-4D32-AC8E-4A70CE876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843" y="1580513"/>
                <a:ext cx="926536" cy="331116"/>
              </a:xfrm>
              <a:prstGeom prst="rect">
                <a:avLst/>
              </a:prstGeom>
              <a:blipFill>
                <a:blip r:embed="rId4"/>
                <a:stretch>
                  <a:fillRect l="-5921" r="-3947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AFAB0E4B-F019-4B69-AF57-F5EDE3C68B06}"/>
                  </a:ext>
                </a:extLst>
              </p:cNvPr>
              <p:cNvSpPr txBox="1"/>
              <p:nvPr/>
            </p:nvSpPr>
            <p:spPr>
              <a:xfrm>
                <a:off x="9509863" y="1594130"/>
                <a:ext cx="756361" cy="3311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8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89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tr-TR" sz="1989" i="1">
                              <a:latin typeface="Cambria Math" panose="02040503050406030204" pitchFamily="18" charset="0"/>
                            </a:rPr>
                            <m:t>h𝑖𝑛𝑔𝑒</m:t>
                          </m:r>
                        </m:sub>
                      </m:sSub>
                    </m:oMath>
                  </m:oMathPara>
                </a14:m>
                <a:endParaRPr lang="en-US" sz="1989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AFAB0E4B-F019-4B69-AF57-F5EDE3C68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9863" y="1594130"/>
                <a:ext cx="756361" cy="331116"/>
              </a:xfrm>
              <a:prstGeom prst="rect">
                <a:avLst/>
              </a:prstGeom>
              <a:blipFill>
                <a:blip r:embed="rId5"/>
                <a:stretch>
                  <a:fillRect l="-7258" r="-4032" b="-24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27C4210-A173-4031-9B8F-266EE28AB1CB}"/>
                  </a:ext>
                </a:extLst>
              </p:cNvPr>
              <p:cNvSpPr txBox="1"/>
              <p:nvPr/>
            </p:nvSpPr>
            <p:spPr>
              <a:xfrm>
                <a:off x="3437343" y="4443548"/>
                <a:ext cx="185500" cy="3061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989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1989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27C4210-A173-4031-9B8F-266EE28AB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343" y="4443548"/>
                <a:ext cx="185500" cy="306109"/>
              </a:xfrm>
              <a:prstGeom prst="rect">
                <a:avLst/>
              </a:prstGeom>
              <a:blipFill>
                <a:blip r:embed="rId6"/>
                <a:stretch>
                  <a:fillRect l="-20000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D6D3DA8B-6C61-4791-B6EC-4EDB264A8CCC}"/>
                  </a:ext>
                </a:extLst>
              </p:cNvPr>
              <p:cNvSpPr txBox="1"/>
              <p:nvPr/>
            </p:nvSpPr>
            <p:spPr>
              <a:xfrm>
                <a:off x="7459768" y="4449559"/>
                <a:ext cx="185500" cy="3061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989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1989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D6D3DA8B-6C61-4791-B6EC-4EDB264A8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768" y="4449559"/>
                <a:ext cx="185500" cy="306109"/>
              </a:xfrm>
              <a:prstGeom prst="rect">
                <a:avLst/>
              </a:prstGeom>
              <a:blipFill>
                <a:blip r:embed="rId7"/>
                <a:stretch>
                  <a:fillRect l="-20000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B182F83-FC13-4A6E-B7FA-529D95B72467}"/>
                  </a:ext>
                </a:extLst>
              </p:cNvPr>
              <p:cNvSpPr txBox="1"/>
              <p:nvPr/>
            </p:nvSpPr>
            <p:spPr>
              <a:xfrm>
                <a:off x="11569351" y="4463177"/>
                <a:ext cx="185500" cy="3061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989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1989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B182F83-FC13-4A6E-B7FA-529D95B72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9351" y="4463177"/>
                <a:ext cx="185500" cy="306109"/>
              </a:xfrm>
              <a:prstGeom prst="rect">
                <a:avLst/>
              </a:prstGeom>
              <a:blipFill>
                <a:blip r:embed="rId8"/>
                <a:stretch>
                  <a:fillRect l="-20000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c 19">
            <a:extLst>
              <a:ext uri="{FF2B5EF4-FFF2-40B4-BE49-F238E27FC236}">
                <a16:creationId xmlns:a16="http://schemas.microsoft.com/office/drawing/2014/main" id="{AAFC7044-A0CA-4478-BE1B-FC164DD39F12}"/>
              </a:ext>
            </a:extLst>
          </p:cNvPr>
          <p:cNvSpPr/>
          <p:nvPr/>
        </p:nvSpPr>
        <p:spPr>
          <a:xfrm rot="8084486">
            <a:off x="937889" y="1757819"/>
            <a:ext cx="2611679" cy="2598229"/>
          </a:xfrm>
          <a:prstGeom prst="arc">
            <a:avLst>
              <a:gd name="adj1" fmla="val 13527073"/>
              <a:gd name="adj2" fmla="val 2839187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58269B0-C0C7-408E-A517-2E49E0F324F3}"/>
              </a:ext>
            </a:extLst>
          </p:cNvPr>
          <p:cNvSpPr/>
          <p:nvPr/>
        </p:nvSpPr>
        <p:spPr>
          <a:xfrm>
            <a:off x="4756055" y="2420868"/>
            <a:ext cx="2354151" cy="1991974"/>
          </a:xfrm>
          <a:custGeom>
            <a:avLst/>
            <a:gdLst>
              <a:gd name="connsiteX0" fmla="*/ 2130725 w 2130725"/>
              <a:gd name="connsiteY0" fmla="*/ 0 h 1802921"/>
              <a:gd name="connsiteX1" fmla="*/ 1889185 w 2130725"/>
              <a:gd name="connsiteY1" fmla="*/ 914400 h 1802921"/>
              <a:gd name="connsiteX2" fmla="*/ 1138687 w 2130725"/>
              <a:gd name="connsiteY2" fmla="*/ 1595887 h 1802921"/>
              <a:gd name="connsiteX3" fmla="*/ 0 w 2130725"/>
              <a:gd name="connsiteY3" fmla="*/ 1802921 h 1802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0725" h="1802921">
                <a:moveTo>
                  <a:pt x="2130725" y="0"/>
                </a:moveTo>
                <a:cubicBezTo>
                  <a:pt x="2092625" y="324209"/>
                  <a:pt x="2054525" y="648419"/>
                  <a:pt x="1889185" y="914400"/>
                </a:cubicBezTo>
                <a:cubicBezTo>
                  <a:pt x="1723845" y="1180381"/>
                  <a:pt x="1453551" y="1447800"/>
                  <a:pt x="1138687" y="1595887"/>
                </a:cubicBezTo>
                <a:cubicBezTo>
                  <a:pt x="823823" y="1743974"/>
                  <a:pt x="411911" y="1773447"/>
                  <a:pt x="0" y="1802921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11332D5E-9F86-42BA-8A8D-7501B010E5C7}"/>
              </a:ext>
            </a:extLst>
          </p:cNvPr>
          <p:cNvSpPr/>
          <p:nvPr/>
        </p:nvSpPr>
        <p:spPr>
          <a:xfrm>
            <a:off x="4767665" y="2423073"/>
            <a:ext cx="2354151" cy="1991974"/>
          </a:xfrm>
          <a:custGeom>
            <a:avLst/>
            <a:gdLst>
              <a:gd name="connsiteX0" fmla="*/ 2130725 w 2130725"/>
              <a:gd name="connsiteY0" fmla="*/ 0 h 1802921"/>
              <a:gd name="connsiteX1" fmla="*/ 1889185 w 2130725"/>
              <a:gd name="connsiteY1" fmla="*/ 914400 h 1802921"/>
              <a:gd name="connsiteX2" fmla="*/ 1138687 w 2130725"/>
              <a:gd name="connsiteY2" fmla="*/ 1595887 h 1802921"/>
              <a:gd name="connsiteX3" fmla="*/ 0 w 2130725"/>
              <a:gd name="connsiteY3" fmla="*/ 1802921 h 1802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0725" h="1802921">
                <a:moveTo>
                  <a:pt x="2130725" y="0"/>
                </a:moveTo>
                <a:cubicBezTo>
                  <a:pt x="2092625" y="324209"/>
                  <a:pt x="2054525" y="648419"/>
                  <a:pt x="1889185" y="914400"/>
                </a:cubicBezTo>
                <a:cubicBezTo>
                  <a:pt x="1723845" y="1180381"/>
                  <a:pt x="1453551" y="1447800"/>
                  <a:pt x="1138687" y="1595887"/>
                </a:cubicBezTo>
                <a:cubicBezTo>
                  <a:pt x="823823" y="1743974"/>
                  <a:pt x="411911" y="1773447"/>
                  <a:pt x="0" y="1802921"/>
                </a:cubicBezTo>
              </a:path>
            </a:pathLst>
          </a:custGeom>
          <a:noFill/>
          <a:ln w="38100">
            <a:solidFill>
              <a:srgbClr val="0070C0"/>
            </a:solidFill>
          </a:ln>
          <a:scene3d>
            <a:camera prst="orthographicFront">
              <a:rot lat="0" lon="10799978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79A2822-019C-4ED3-989F-5614438CAE19}"/>
              </a:ext>
            </a:extLst>
          </p:cNvPr>
          <p:cNvSpPr/>
          <p:nvPr/>
        </p:nvSpPr>
        <p:spPr>
          <a:xfrm>
            <a:off x="10457943" y="4393033"/>
            <a:ext cx="101028" cy="101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EBC9D18F-B77F-44C8-AE12-4D1A46AFA2AB}"/>
              </a:ext>
            </a:extLst>
          </p:cNvPr>
          <p:cNvSpPr/>
          <p:nvPr/>
        </p:nvSpPr>
        <p:spPr>
          <a:xfrm>
            <a:off x="9179373" y="4393033"/>
            <a:ext cx="101028" cy="101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B23C5E30-26E6-42F7-A7E4-78C2B1A38D33}"/>
              </a:ext>
            </a:extLst>
          </p:cNvPr>
          <p:cNvSpPr/>
          <p:nvPr/>
        </p:nvSpPr>
        <p:spPr>
          <a:xfrm>
            <a:off x="9837016" y="3719769"/>
            <a:ext cx="101028" cy="101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42BDDCB-95FC-4167-9AAB-9FD8E69593F0}"/>
              </a:ext>
            </a:extLst>
          </p:cNvPr>
          <p:cNvCxnSpPr>
            <a:stCxn id="32" idx="1"/>
          </p:cNvCxnSpPr>
          <p:nvPr/>
        </p:nvCxnSpPr>
        <p:spPr>
          <a:xfrm flipH="1" flipV="1">
            <a:off x="8644692" y="2420868"/>
            <a:ext cx="1828046" cy="198696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FB1FC65-29A9-4D0C-A503-96F7C4661423}"/>
              </a:ext>
            </a:extLst>
          </p:cNvPr>
          <p:cNvCxnSpPr>
            <a:cxnSpLocks/>
            <a:stCxn id="32" idx="6"/>
          </p:cNvCxnSpPr>
          <p:nvPr/>
        </p:nvCxnSpPr>
        <p:spPr>
          <a:xfrm flipV="1">
            <a:off x="10558971" y="4442356"/>
            <a:ext cx="877899" cy="1191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E0749CB-9B81-4A10-91EA-9B2A4E731A94}"/>
              </a:ext>
            </a:extLst>
          </p:cNvPr>
          <p:cNvCxnSpPr>
            <a:stCxn id="123" idx="7"/>
          </p:cNvCxnSpPr>
          <p:nvPr/>
        </p:nvCxnSpPr>
        <p:spPr>
          <a:xfrm flipV="1">
            <a:off x="9265607" y="2420868"/>
            <a:ext cx="1942918" cy="1986960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2D374F3-D0A0-4C1D-B362-48CC948AE40B}"/>
              </a:ext>
            </a:extLst>
          </p:cNvPr>
          <p:cNvCxnSpPr>
            <a:cxnSpLocks/>
          </p:cNvCxnSpPr>
          <p:nvPr/>
        </p:nvCxnSpPr>
        <p:spPr>
          <a:xfrm flipV="1">
            <a:off x="8301474" y="4448963"/>
            <a:ext cx="877899" cy="1191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30263433-C3FB-4068-97A5-92434A627869}"/>
              </a:ext>
            </a:extLst>
          </p:cNvPr>
          <p:cNvSpPr/>
          <p:nvPr/>
        </p:nvSpPr>
        <p:spPr>
          <a:xfrm>
            <a:off x="7107451" y="4391842"/>
            <a:ext cx="101028" cy="101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B1524ED-85A5-4C86-9C5B-D6243EE94F56}"/>
              </a:ext>
            </a:extLst>
          </p:cNvPr>
          <p:cNvSpPr/>
          <p:nvPr/>
        </p:nvSpPr>
        <p:spPr>
          <a:xfrm>
            <a:off x="99" y="0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C761F57-B666-490D-B7D6-E1DC870B4E04}"/>
              </a:ext>
            </a:extLst>
          </p:cNvPr>
          <p:cNvSpPr/>
          <p:nvPr/>
        </p:nvSpPr>
        <p:spPr>
          <a:xfrm>
            <a:off x="98" y="6049774"/>
            <a:ext cx="12191801" cy="303085"/>
          </a:xfrm>
          <a:prstGeom prst="rect">
            <a:avLst/>
          </a:prstGeom>
          <a:solidFill>
            <a:srgbClr val="237373"/>
          </a:solidFill>
          <a:ln>
            <a:solidFill>
              <a:srgbClr val="1E5A4B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26">
              <a:solidFill>
                <a:srgbClr val="A40000"/>
              </a:solidFill>
              <a:latin typeface="Gill Sans MT" panose="020B0502020104020203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5CDF320-68CC-444A-8843-5FA9E17558EF}"/>
              </a:ext>
            </a:extLst>
          </p:cNvPr>
          <p:cNvSpPr txBox="1"/>
          <p:nvPr/>
        </p:nvSpPr>
        <p:spPr>
          <a:xfrm>
            <a:off x="94" y="6046814"/>
            <a:ext cx="3287851" cy="296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Karmaşık Sistemler ve Veri Bilimi Topluluğu</a:t>
            </a:r>
            <a:endParaRPr lang="en-US" sz="1326" dirty="0">
              <a:solidFill>
                <a:schemeClr val="bg1"/>
              </a:solidFill>
              <a:latin typeface="Gill Sans MT" panose="020B0502020104020203" pitchFamily="34" charset="0"/>
              <a:cs typeface="MV Boli" panose="02000500030200090000" pitchFamily="2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CB1A396-1B32-475B-A243-9A77366B8AC5}"/>
              </a:ext>
            </a:extLst>
          </p:cNvPr>
          <p:cNvSpPr/>
          <p:nvPr/>
        </p:nvSpPr>
        <p:spPr>
          <a:xfrm>
            <a:off x="9790349" y="6045624"/>
            <a:ext cx="2401555" cy="2963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Makine Öğrenmesi - Perceptron</a:t>
            </a:r>
            <a:endParaRPr lang="en-US" sz="1326" dirty="0">
              <a:latin typeface="Gill Sans MT" panose="020B0502020104020203" pitchFamily="34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2ABC77F0-8554-4B1C-B64B-F24ED8CAB2A2}"/>
              </a:ext>
            </a:extLst>
          </p:cNvPr>
          <p:cNvSpPr/>
          <p:nvPr/>
        </p:nvSpPr>
        <p:spPr>
          <a:xfrm>
            <a:off x="98" y="6352859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</p:spTree>
    <p:extLst>
      <p:ext uri="{BB962C8B-B14F-4D97-AF65-F5344CB8AC3E}">
        <p14:creationId xmlns:p14="http://schemas.microsoft.com/office/powerpoint/2010/main" val="407660039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A3079715-E470-47E4-865B-3AEB56C6F86C}"/>
              </a:ext>
            </a:extLst>
          </p:cNvPr>
          <p:cNvSpPr/>
          <p:nvPr/>
        </p:nvSpPr>
        <p:spPr>
          <a:xfrm>
            <a:off x="3080659" y="3683080"/>
            <a:ext cx="3895956" cy="2020567"/>
          </a:xfrm>
          <a:custGeom>
            <a:avLst/>
            <a:gdLst>
              <a:gd name="connsiteX0" fmla="*/ 0 w 3355675"/>
              <a:gd name="connsiteY0" fmla="*/ 1828800 h 1828800"/>
              <a:gd name="connsiteX1" fmla="*/ 1500996 w 3355675"/>
              <a:gd name="connsiteY1" fmla="*/ 1664898 h 1828800"/>
              <a:gd name="connsiteX2" fmla="*/ 2501660 w 3355675"/>
              <a:gd name="connsiteY2" fmla="*/ 966159 h 1828800"/>
              <a:gd name="connsiteX3" fmla="*/ 3355675 w 3355675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55675" h="1828800">
                <a:moveTo>
                  <a:pt x="0" y="1828800"/>
                </a:moveTo>
                <a:cubicBezTo>
                  <a:pt x="542026" y="1818735"/>
                  <a:pt x="1084053" y="1808671"/>
                  <a:pt x="1500996" y="1664898"/>
                </a:cubicBezTo>
                <a:cubicBezTo>
                  <a:pt x="1917939" y="1521125"/>
                  <a:pt x="2192547" y="1243642"/>
                  <a:pt x="2501660" y="966159"/>
                </a:cubicBezTo>
                <a:cubicBezTo>
                  <a:pt x="2810773" y="688676"/>
                  <a:pt x="3186022" y="212785"/>
                  <a:pt x="3355675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8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9650A9C-E721-40CB-8B03-767E3B0AD2DF}"/>
              </a:ext>
            </a:extLst>
          </p:cNvPr>
          <p:cNvSpPr/>
          <p:nvPr/>
        </p:nvSpPr>
        <p:spPr>
          <a:xfrm>
            <a:off x="98" y="555240"/>
            <a:ext cx="12191801" cy="584775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tr-TR" sz="3200" dirty="0">
                <a:latin typeface="Gill Sans MT" panose="020B0502020104020203" pitchFamily="34" charset="0"/>
              </a:rPr>
              <a:t>Genelleştirilmiş Lojistik Kayıp Fonksiyonu</a:t>
            </a:r>
            <a:endParaRPr lang="en-US" sz="3200" dirty="0">
              <a:latin typeface="Gill Sans MT" panose="020B0502020104020203" pitchFamily="34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6AA13A2-8196-4F0B-8120-AE68E619337C}"/>
              </a:ext>
            </a:extLst>
          </p:cNvPr>
          <p:cNvCxnSpPr>
            <a:cxnSpLocks/>
          </p:cNvCxnSpPr>
          <p:nvPr/>
        </p:nvCxnSpPr>
        <p:spPr>
          <a:xfrm flipV="1">
            <a:off x="6096001" y="2881798"/>
            <a:ext cx="0" cy="28249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C977769-5B2A-40A4-9EA3-E9CC6657AACF}"/>
              </a:ext>
            </a:extLst>
          </p:cNvPr>
          <p:cNvCxnSpPr>
            <a:cxnSpLocks/>
          </p:cNvCxnSpPr>
          <p:nvPr/>
        </p:nvCxnSpPr>
        <p:spPr>
          <a:xfrm>
            <a:off x="3042778" y="5699137"/>
            <a:ext cx="6150161" cy="75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D6D3DA8B-6C61-4791-B6EC-4EDB264A8CCC}"/>
                  </a:ext>
                </a:extLst>
              </p:cNvPr>
              <p:cNvSpPr txBox="1"/>
              <p:nvPr/>
            </p:nvSpPr>
            <p:spPr>
              <a:xfrm>
                <a:off x="9214202" y="5553699"/>
                <a:ext cx="164148" cy="272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768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1768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D6D3DA8B-6C61-4791-B6EC-4EDB264A8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4202" y="5553699"/>
                <a:ext cx="164148" cy="272062"/>
              </a:xfrm>
              <a:prstGeom prst="rect">
                <a:avLst/>
              </a:prstGeom>
              <a:blipFill>
                <a:blip r:embed="rId3"/>
                <a:stretch>
                  <a:fillRect l="-23077" r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val 37">
            <a:extLst>
              <a:ext uri="{FF2B5EF4-FFF2-40B4-BE49-F238E27FC236}">
                <a16:creationId xmlns:a16="http://schemas.microsoft.com/office/drawing/2014/main" id="{69B4AAE7-E0DC-4F11-894C-71E28CCF16E4}"/>
              </a:ext>
            </a:extLst>
          </p:cNvPr>
          <p:cNvSpPr/>
          <p:nvPr/>
        </p:nvSpPr>
        <p:spPr>
          <a:xfrm>
            <a:off x="7046687" y="5656208"/>
            <a:ext cx="101028" cy="101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8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C96A896-59DC-465A-B9B9-2E8E61B6BA81}"/>
              </a:ext>
            </a:extLst>
          </p:cNvPr>
          <p:cNvSpPr/>
          <p:nvPr/>
        </p:nvSpPr>
        <p:spPr>
          <a:xfrm>
            <a:off x="5032310" y="5665587"/>
            <a:ext cx="101028" cy="101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8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B349BAB-CE77-4230-9B2A-9BD4E2EF1262}"/>
              </a:ext>
            </a:extLst>
          </p:cNvPr>
          <p:cNvCxnSpPr>
            <a:cxnSpLocks/>
            <a:stCxn id="39" idx="7"/>
          </p:cNvCxnSpPr>
          <p:nvPr/>
        </p:nvCxnSpPr>
        <p:spPr>
          <a:xfrm flipV="1">
            <a:off x="5118543" y="3664869"/>
            <a:ext cx="2013012" cy="2015513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030A506-6ECD-4129-A9BF-076F2545AEA1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3080659" y="5706722"/>
            <a:ext cx="1951651" cy="9379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29DAED0-AF57-46E0-9436-696E1BA95A08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5130519" y="3674381"/>
            <a:ext cx="1930964" cy="1996622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0AA7086-B8DA-46C5-8A7B-20AE3C43405E}"/>
              </a:ext>
            </a:extLst>
          </p:cNvPr>
          <p:cNvCxnSpPr>
            <a:cxnSpLocks/>
          </p:cNvCxnSpPr>
          <p:nvPr/>
        </p:nvCxnSpPr>
        <p:spPr>
          <a:xfrm>
            <a:off x="7147716" y="5712395"/>
            <a:ext cx="1951651" cy="9379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6650CD41-961E-41DC-A432-85E1ECE2F591}"/>
              </a:ext>
            </a:extLst>
          </p:cNvPr>
          <p:cNvSpPr/>
          <p:nvPr/>
        </p:nvSpPr>
        <p:spPr>
          <a:xfrm>
            <a:off x="5232013" y="3680825"/>
            <a:ext cx="3895956" cy="2020567"/>
          </a:xfrm>
          <a:custGeom>
            <a:avLst/>
            <a:gdLst>
              <a:gd name="connsiteX0" fmla="*/ 0 w 3355675"/>
              <a:gd name="connsiteY0" fmla="*/ 1828800 h 1828800"/>
              <a:gd name="connsiteX1" fmla="*/ 1500996 w 3355675"/>
              <a:gd name="connsiteY1" fmla="*/ 1664898 h 1828800"/>
              <a:gd name="connsiteX2" fmla="*/ 2501660 w 3355675"/>
              <a:gd name="connsiteY2" fmla="*/ 966159 h 1828800"/>
              <a:gd name="connsiteX3" fmla="*/ 3355675 w 3355675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55675" h="1828800">
                <a:moveTo>
                  <a:pt x="0" y="1828800"/>
                </a:moveTo>
                <a:cubicBezTo>
                  <a:pt x="542026" y="1818735"/>
                  <a:pt x="1084053" y="1808671"/>
                  <a:pt x="1500996" y="1664898"/>
                </a:cubicBezTo>
                <a:cubicBezTo>
                  <a:pt x="1917939" y="1521125"/>
                  <a:pt x="2192547" y="1243642"/>
                  <a:pt x="2501660" y="966159"/>
                </a:cubicBezTo>
                <a:cubicBezTo>
                  <a:pt x="2810773" y="688676"/>
                  <a:pt x="3186022" y="212785"/>
                  <a:pt x="3355675" y="0"/>
                </a:cubicBezTo>
              </a:path>
            </a:pathLst>
          </a:custGeom>
          <a:noFill/>
          <a:ln w="38100">
            <a:solidFill>
              <a:srgbClr val="0070C0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8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DB33CE1-947B-44AF-8E7D-BF4DBD30224D}"/>
                  </a:ext>
                </a:extLst>
              </p:cNvPr>
              <p:cNvSpPr txBox="1"/>
              <p:nvPr/>
            </p:nvSpPr>
            <p:spPr>
              <a:xfrm>
                <a:off x="6997134" y="5754276"/>
                <a:ext cx="176330" cy="272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768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68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DB33CE1-947B-44AF-8E7D-BF4DBD302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134" y="5754276"/>
                <a:ext cx="176330" cy="272062"/>
              </a:xfrm>
              <a:prstGeom prst="rect">
                <a:avLst/>
              </a:prstGeom>
              <a:blipFill>
                <a:blip r:embed="rId4"/>
                <a:stretch>
                  <a:fillRect l="-31034" r="-2758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6419164-4FD5-48A7-8A64-B20221AF1F08}"/>
                  </a:ext>
                </a:extLst>
              </p:cNvPr>
              <p:cNvSpPr txBox="1"/>
              <p:nvPr/>
            </p:nvSpPr>
            <p:spPr>
              <a:xfrm>
                <a:off x="4847733" y="5758056"/>
                <a:ext cx="346249" cy="272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768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768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6419164-4FD5-48A7-8A64-B20221AF1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733" y="5758056"/>
                <a:ext cx="346249" cy="272062"/>
              </a:xfrm>
              <a:prstGeom prst="rect">
                <a:avLst/>
              </a:prstGeom>
              <a:blipFill>
                <a:blip r:embed="rId5"/>
                <a:stretch>
                  <a:fillRect l="-3509" r="-14035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978CEF57-FD7C-476F-995A-9718B983C6D7}"/>
                  </a:ext>
                </a:extLst>
              </p:cNvPr>
              <p:cNvSpPr/>
              <p:nvPr/>
            </p:nvSpPr>
            <p:spPr>
              <a:xfrm>
                <a:off x="5895486" y="2541899"/>
                <a:ext cx="376192" cy="3643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68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lang="en-US" sz="1768" dirty="0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978CEF57-FD7C-476F-995A-9718B983C6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486" y="2541899"/>
                <a:ext cx="376192" cy="3643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2C17B9D-BBFA-429F-87B9-F9962E7E783A}"/>
                  </a:ext>
                </a:extLst>
              </p:cNvPr>
              <p:cNvSpPr txBox="1"/>
              <p:nvPr/>
            </p:nvSpPr>
            <p:spPr>
              <a:xfrm>
                <a:off x="758783" y="1546832"/>
                <a:ext cx="10748455" cy="7032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76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68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tr-TR" sz="1768" i="1">
                              <a:latin typeface="Cambria Math" panose="02040503050406030204" pitchFamily="18" charset="0"/>
                            </a:rPr>
                            <m:t>𝑙𝑜𝑔𝑖𝑠𝑡𝑖𝑐</m:t>
                          </m:r>
                        </m:sub>
                      </m:sSub>
                      <m:r>
                        <a:rPr lang="tr-TR" sz="1768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tr-TR" sz="1768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1768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d>
                        <m:dPr>
                          <m:ctrlPr>
                            <a:rPr lang="tr-TR" sz="1768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1768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tr-TR" sz="1768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tr-TR" sz="1768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𝒍𝒐𝒈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tr-TR" sz="1768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tr-TR" sz="1768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tr-TR" sz="1768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tr-TR" sz="1768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tr-TR" sz="1768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tr-TR" sz="1768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tr-TR" sz="1768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𝒆</m:t>
                                          </m:r>
                                        </m:e>
                                        <m:sup>
                                          <m:r>
                                            <a:rPr lang="tr-TR" sz="1768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tr-TR" sz="1768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a:rPr lang="tr-TR" sz="1768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tr-TR" sz="1768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1768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tr-TR" sz="1768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d>
                        <m:dPr>
                          <m:ctrlPr>
                            <a:rPr lang="tr-TR" sz="1768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17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tr-TR" sz="1768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768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tr-TR" sz="1768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tr-TR" sz="1768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tr-TR" sz="1768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𝒍𝒐𝒈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tr-TR" sz="1768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tr-TR" sz="1768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tr-TR" sz="1768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tr-TR" sz="1768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tr-TR" sz="1768" b="1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tr-TR" sz="1768" b="1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𝒆</m:t>
                                          </m:r>
                                        </m:e>
                                        <m:sup>
                                          <m:r>
                                            <a:rPr lang="tr-TR" sz="1768" b="1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tr-TR" sz="1768" b="1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d>
                      <m:r>
                        <a:rPr lang="tr-TR" sz="1768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tr-TR" sz="1768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1768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d>
                        <m:dPr>
                          <m:ctrlPr>
                            <a:rPr lang="tr-TR" sz="1768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1768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768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𝒌𝒂𝒚</m:t>
                              </m:r>
                              <m:r>
                                <a:rPr lang="tr-TR" sz="1768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𝚤</m:t>
                              </m:r>
                              <m:r>
                                <a:rPr lang="tr-TR" sz="1768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tr-TR" sz="1768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tr-TR" sz="1768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tr-TR" sz="1768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tr-TR" sz="1768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tr-TR" sz="1768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tr-TR" sz="1768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1768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tr-TR" sz="1768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d>
                        <m:dPr>
                          <m:ctrlPr>
                            <a:rPr lang="tr-TR" sz="17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1768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768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𝒌𝒂𝒚</m:t>
                              </m:r>
                              <m:r>
                                <a:rPr lang="tr-TR" sz="1768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𝚤</m:t>
                              </m:r>
                              <m:r>
                                <a:rPr lang="tr-TR" sz="1768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tr-TR" sz="1768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tr-TR" sz="17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tr-TR" sz="17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tr-TR" sz="1768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768" b="1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2C17B9D-BBFA-429F-87B9-F9962E7E7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783" y="1546832"/>
                <a:ext cx="10748455" cy="7032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 79">
            <a:extLst>
              <a:ext uri="{FF2B5EF4-FFF2-40B4-BE49-F238E27FC236}">
                <a16:creationId xmlns:a16="http://schemas.microsoft.com/office/drawing/2014/main" id="{0C77596F-7D0D-4E46-828D-6530C6FDAB1A}"/>
              </a:ext>
            </a:extLst>
          </p:cNvPr>
          <p:cNvSpPr/>
          <p:nvPr/>
        </p:nvSpPr>
        <p:spPr>
          <a:xfrm>
            <a:off x="99" y="0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432D04F-2D2D-4C13-9E4B-992B0BC2E532}"/>
              </a:ext>
            </a:extLst>
          </p:cNvPr>
          <p:cNvSpPr/>
          <p:nvPr/>
        </p:nvSpPr>
        <p:spPr>
          <a:xfrm>
            <a:off x="98" y="6049774"/>
            <a:ext cx="12191801" cy="303085"/>
          </a:xfrm>
          <a:prstGeom prst="rect">
            <a:avLst/>
          </a:prstGeom>
          <a:solidFill>
            <a:srgbClr val="237373"/>
          </a:solidFill>
          <a:ln>
            <a:solidFill>
              <a:srgbClr val="1E5A4B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26">
              <a:solidFill>
                <a:srgbClr val="A40000"/>
              </a:solidFill>
              <a:latin typeface="Gill Sans MT" panose="020B05020201040202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68ED09D-E303-4247-8D57-205517C839B3}"/>
              </a:ext>
            </a:extLst>
          </p:cNvPr>
          <p:cNvSpPr txBox="1"/>
          <p:nvPr/>
        </p:nvSpPr>
        <p:spPr>
          <a:xfrm>
            <a:off x="94" y="6046814"/>
            <a:ext cx="3287851" cy="296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Karmaşık Sistemler ve Veri Bilimi Topluluğu</a:t>
            </a:r>
            <a:endParaRPr lang="en-US" sz="1326" dirty="0">
              <a:solidFill>
                <a:schemeClr val="bg1"/>
              </a:solidFill>
              <a:latin typeface="Gill Sans MT" panose="020B0502020104020203" pitchFamily="34" charset="0"/>
              <a:cs typeface="MV Boli" panose="02000500030200090000" pitchFamily="2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243249F-BB9A-4F27-8423-83B88B15D504}"/>
              </a:ext>
            </a:extLst>
          </p:cNvPr>
          <p:cNvSpPr/>
          <p:nvPr/>
        </p:nvSpPr>
        <p:spPr>
          <a:xfrm>
            <a:off x="9790349" y="6045624"/>
            <a:ext cx="2401555" cy="2963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Makine Öğrenmesi - Perceptron</a:t>
            </a:r>
            <a:endParaRPr lang="en-US" sz="1326" dirty="0">
              <a:latin typeface="Gill Sans MT" panose="020B0502020104020203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4A2E8E2-DE20-45BA-AF1B-F19FB5D19EE7}"/>
              </a:ext>
            </a:extLst>
          </p:cNvPr>
          <p:cNvSpPr/>
          <p:nvPr/>
        </p:nvSpPr>
        <p:spPr>
          <a:xfrm>
            <a:off x="98" y="6352859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CCE24B2-5F14-4FDE-86F5-BE6109A7159A}"/>
              </a:ext>
            </a:extLst>
          </p:cNvPr>
          <p:cNvSpPr/>
          <p:nvPr/>
        </p:nvSpPr>
        <p:spPr>
          <a:xfrm>
            <a:off x="6045484" y="4622111"/>
            <a:ext cx="101028" cy="101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8"/>
          </a:p>
        </p:txBody>
      </p:sp>
    </p:spTree>
    <p:extLst>
      <p:ext uri="{BB962C8B-B14F-4D97-AF65-F5344CB8AC3E}">
        <p14:creationId xmlns:p14="http://schemas.microsoft.com/office/powerpoint/2010/main" val="365153416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39650A9C-E721-40CB-8B03-767E3B0AD2DF}"/>
              </a:ext>
            </a:extLst>
          </p:cNvPr>
          <p:cNvSpPr/>
          <p:nvPr/>
        </p:nvSpPr>
        <p:spPr>
          <a:xfrm>
            <a:off x="98" y="555240"/>
            <a:ext cx="12191801" cy="584775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tr-TR" sz="3200" dirty="0">
                <a:latin typeface="Gill Sans MT" panose="020B0502020104020203" pitchFamily="34" charset="0"/>
              </a:rPr>
              <a:t>Kayıp ve Maliyet Fonksiyonu</a:t>
            </a:r>
            <a:endParaRPr lang="en-US" sz="3200" dirty="0">
              <a:latin typeface="Gill Sans MT" panose="020B05020201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67C18B-C454-46DF-99D6-1E14C7BD1CA8}"/>
              </a:ext>
            </a:extLst>
          </p:cNvPr>
          <p:cNvSpPr/>
          <p:nvPr/>
        </p:nvSpPr>
        <p:spPr>
          <a:xfrm>
            <a:off x="423150" y="1331291"/>
            <a:ext cx="3380926" cy="432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25"/>
              </a:spcAft>
            </a:pPr>
            <a:r>
              <a:rPr lang="tr-TR" sz="2210" dirty="0">
                <a:solidFill>
                  <a:srgbClr val="C00000"/>
                </a:solidFill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Menteşe Kaybı (Hinge Loss)</a:t>
            </a:r>
            <a:endParaRPr lang="en-US" sz="2210" dirty="0">
              <a:solidFill>
                <a:srgbClr val="C00000"/>
              </a:solidFill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2A21B1C-38BC-4125-A6D2-26BCCFE07D74}"/>
              </a:ext>
            </a:extLst>
          </p:cNvPr>
          <p:cNvCxnSpPr>
            <a:cxnSpLocks/>
          </p:cNvCxnSpPr>
          <p:nvPr/>
        </p:nvCxnSpPr>
        <p:spPr>
          <a:xfrm flipV="1">
            <a:off x="6106860" y="2378413"/>
            <a:ext cx="0" cy="28249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63BFE6E-2934-46C3-8D87-A82ECA960257}"/>
              </a:ext>
            </a:extLst>
          </p:cNvPr>
          <p:cNvCxnSpPr>
            <a:cxnSpLocks/>
          </p:cNvCxnSpPr>
          <p:nvPr/>
        </p:nvCxnSpPr>
        <p:spPr>
          <a:xfrm>
            <a:off x="3053637" y="5195752"/>
            <a:ext cx="6150161" cy="75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C8569F1-CD05-4F14-9A69-9399C826F011}"/>
                  </a:ext>
                </a:extLst>
              </p:cNvPr>
              <p:cNvSpPr txBox="1"/>
              <p:nvPr/>
            </p:nvSpPr>
            <p:spPr>
              <a:xfrm>
                <a:off x="9225060" y="5050314"/>
                <a:ext cx="164148" cy="272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768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1768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C8569F1-CD05-4F14-9A69-9399C826F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060" y="5050314"/>
                <a:ext cx="164148" cy="272062"/>
              </a:xfrm>
              <a:prstGeom prst="rect">
                <a:avLst/>
              </a:prstGeom>
              <a:blipFill>
                <a:blip r:embed="rId3"/>
                <a:stretch>
                  <a:fillRect l="-18519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D674AAF8-116D-4D01-B253-14CAAB407A20}"/>
              </a:ext>
            </a:extLst>
          </p:cNvPr>
          <p:cNvSpPr/>
          <p:nvPr/>
        </p:nvSpPr>
        <p:spPr>
          <a:xfrm>
            <a:off x="7057546" y="5152823"/>
            <a:ext cx="101028" cy="101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8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29A1C9-DFE1-426D-96BE-227037B93D61}"/>
              </a:ext>
            </a:extLst>
          </p:cNvPr>
          <p:cNvSpPr/>
          <p:nvPr/>
        </p:nvSpPr>
        <p:spPr>
          <a:xfrm>
            <a:off x="5043169" y="5162202"/>
            <a:ext cx="101028" cy="101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8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C4F12C1-3B61-4820-B07F-74F2772CFDB8}"/>
              </a:ext>
            </a:extLst>
          </p:cNvPr>
          <p:cNvCxnSpPr>
            <a:cxnSpLocks/>
            <a:stCxn id="14" idx="7"/>
          </p:cNvCxnSpPr>
          <p:nvPr/>
        </p:nvCxnSpPr>
        <p:spPr>
          <a:xfrm flipV="1">
            <a:off x="5129402" y="3161484"/>
            <a:ext cx="2013012" cy="2015513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2D056C5-9029-4EA1-8E87-870D05D002F2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3091518" y="5203337"/>
            <a:ext cx="1951651" cy="9379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D0BB96-53AC-4CD7-8EE8-A695D79B70E5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5141378" y="3170996"/>
            <a:ext cx="1930964" cy="1996622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36612CA-F0B5-47BF-B4D2-8095DF4E8E34}"/>
              </a:ext>
            </a:extLst>
          </p:cNvPr>
          <p:cNvCxnSpPr>
            <a:cxnSpLocks/>
          </p:cNvCxnSpPr>
          <p:nvPr/>
        </p:nvCxnSpPr>
        <p:spPr>
          <a:xfrm>
            <a:off x="7158575" y="5209010"/>
            <a:ext cx="1951651" cy="9379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61CFFA9-4761-48CB-8EDF-C11C488FD086}"/>
                  </a:ext>
                </a:extLst>
              </p:cNvPr>
              <p:cNvSpPr txBox="1"/>
              <p:nvPr/>
            </p:nvSpPr>
            <p:spPr>
              <a:xfrm>
                <a:off x="7007993" y="5250891"/>
                <a:ext cx="176330" cy="272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768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68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61CFFA9-4761-48CB-8EDF-C11C488FD0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993" y="5250891"/>
                <a:ext cx="176330" cy="272062"/>
              </a:xfrm>
              <a:prstGeom prst="rect">
                <a:avLst/>
              </a:prstGeom>
              <a:blipFill>
                <a:blip r:embed="rId4"/>
                <a:stretch>
                  <a:fillRect l="-31034" r="-2758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84A3E0-3791-4628-ADF3-F75C532EFCC3}"/>
                  </a:ext>
                </a:extLst>
              </p:cNvPr>
              <p:cNvSpPr txBox="1"/>
              <p:nvPr/>
            </p:nvSpPr>
            <p:spPr>
              <a:xfrm>
                <a:off x="4858591" y="5254671"/>
                <a:ext cx="346249" cy="272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768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768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84A3E0-3791-4628-ADF3-F75C532EF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591" y="5254671"/>
                <a:ext cx="346249" cy="272062"/>
              </a:xfrm>
              <a:prstGeom prst="rect">
                <a:avLst/>
              </a:prstGeom>
              <a:blipFill>
                <a:blip r:embed="rId5"/>
                <a:stretch>
                  <a:fillRect l="-3509" r="-1403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BCAC20B-14F4-4C95-9E31-13009BCAA5A2}"/>
                  </a:ext>
                </a:extLst>
              </p:cNvPr>
              <p:cNvSpPr/>
              <p:nvPr/>
            </p:nvSpPr>
            <p:spPr>
              <a:xfrm>
                <a:off x="5906345" y="2038514"/>
                <a:ext cx="376192" cy="3643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68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lang="en-US" sz="1768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BCAC20B-14F4-4C95-9E31-13009BCAA5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345" y="2038514"/>
                <a:ext cx="376192" cy="3643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54EECA3-229E-4E0B-A830-D3C82C4475C1}"/>
                  </a:ext>
                </a:extLst>
              </p:cNvPr>
              <p:cNvSpPr txBox="1"/>
              <p:nvPr/>
            </p:nvSpPr>
            <p:spPr>
              <a:xfrm>
                <a:off x="6253639" y="4052631"/>
                <a:ext cx="176330" cy="272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768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68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54EECA3-229E-4E0B-A830-D3C82C447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639" y="4052631"/>
                <a:ext cx="176330" cy="272062"/>
              </a:xfrm>
              <a:prstGeom prst="rect">
                <a:avLst/>
              </a:prstGeom>
              <a:blipFill>
                <a:blip r:embed="rId7"/>
                <a:stretch>
                  <a:fillRect l="-31034" r="-27586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3CEA3649-F820-4326-AAFA-1CC4D88F2588}"/>
              </a:ext>
            </a:extLst>
          </p:cNvPr>
          <p:cNvSpPr/>
          <p:nvPr/>
        </p:nvSpPr>
        <p:spPr>
          <a:xfrm>
            <a:off x="99" y="0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FC2425C-21A9-484E-B97A-E7AF177F065A}"/>
              </a:ext>
            </a:extLst>
          </p:cNvPr>
          <p:cNvSpPr/>
          <p:nvPr/>
        </p:nvSpPr>
        <p:spPr>
          <a:xfrm>
            <a:off x="98" y="6049774"/>
            <a:ext cx="12191801" cy="303085"/>
          </a:xfrm>
          <a:prstGeom prst="rect">
            <a:avLst/>
          </a:prstGeom>
          <a:solidFill>
            <a:srgbClr val="237373"/>
          </a:solidFill>
          <a:ln>
            <a:solidFill>
              <a:srgbClr val="1E5A4B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26">
              <a:solidFill>
                <a:srgbClr val="A40000"/>
              </a:solidFill>
              <a:latin typeface="Gill Sans MT" panose="020B05020201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CC5290-03AF-4C4A-A3D2-50A24FCEC23D}"/>
              </a:ext>
            </a:extLst>
          </p:cNvPr>
          <p:cNvSpPr txBox="1"/>
          <p:nvPr/>
        </p:nvSpPr>
        <p:spPr>
          <a:xfrm>
            <a:off x="94" y="6046814"/>
            <a:ext cx="3287851" cy="296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Karmaşık Sistemler ve Veri Bilimi Topluluğu</a:t>
            </a:r>
            <a:endParaRPr lang="en-US" sz="1326" dirty="0">
              <a:solidFill>
                <a:schemeClr val="bg1"/>
              </a:solidFill>
              <a:latin typeface="Gill Sans MT" panose="020B0502020104020203" pitchFamily="34" charset="0"/>
              <a:cs typeface="MV Boli" panose="02000500030200090000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C7C821F-6002-448C-9DCF-B07411AE3002}"/>
              </a:ext>
            </a:extLst>
          </p:cNvPr>
          <p:cNvSpPr/>
          <p:nvPr/>
        </p:nvSpPr>
        <p:spPr>
          <a:xfrm>
            <a:off x="9790349" y="6045624"/>
            <a:ext cx="2401555" cy="2963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Makine Öğrenmesi - Perceptron</a:t>
            </a:r>
            <a:endParaRPr lang="en-US" sz="1326" dirty="0">
              <a:latin typeface="Gill Sans MT" panose="020B0502020104020203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F82D92-CB96-44E5-BE71-00E7CE80A3A6}"/>
              </a:ext>
            </a:extLst>
          </p:cNvPr>
          <p:cNvSpPr/>
          <p:nvPr/>
        </p:nvSpPr>
        <p:spPr>
          <a:xfrm>
            <a:off x="98" y="6352859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65F091C-2BE2-426E-B89D-6B4405E7C530}"/>
              </a:ext>
            </a:extLst>
          </p:cNvPr>
          <p:cNvSpPr/>
          <p:nvPr/>
        </p:nvSpPr>
        <p:spPr>
          <a:xfrm>
            <a:off x="6066378" y="4138138"/>
            <a:ext cx="101028" cy="101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8"/>
          </a:p>
        </p:txBody>
      </p:sp>
    </p:spTree>
    <p:extLst>
      <p:ext uri="{BB962C8B-B14F-4D97-AF65-F5344CB8AC3E}">
        <p14:creationId xmlns:p14="http://schemas.microsoft.com/office/powerpoint/2010/main" val="7156820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39650A9C-E721-40CB-8B03-767E3B0AD2DF}"/>
              </a:ext>
            </a:extLst>
          </p:cNvPr>
          <p:cNvSpPr/>
          <p:nvPr/>
        </p:nvSpPr>
        <p:spPr>
          <a:xfrm>
            <a:off x="98" y="555240"/>
            <a:ext cx="12191801" cy="584775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tr-TR" sz="3200" dirty="0">
                <a:latin typeface="Gill Sans MT" panose="020B0502020104020203" pitchFamily="34" charset="0"/>
              </a:rPr>
              <a:t>Kayıp ve Maliyet Fonksiyonu</a:t>
            </a:r>
            <a:endParaRPr lang="en-US" sz="3200" dirty="0">
              <a:latin typeface="Gill Sans MT" panose="020B05020201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67C18B-C454-46DF-99D6-1E14C7BD1CA8}"/>
              </a:ext>
            </a:extLst>
          </p:cNvPr>
          <p:cNvSpPr/>
          <p:nvPr/>
        </p:nvSpPr>
        <p:spPr>
          <a:xfrm>
            <a:off x="423150" y="1331291"/>
            <a:ext cx="3380926" cy="432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25"/>
              </a:spcAft>
            </a:pPr>
            <a:r>
              <a:rPr lang="tr-TR" sz="2210" dirty="0">
                <a:solidFill>
                  <a:srgbClr val="C00000"/>
                </a:solidFill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Menteşe Kaybı (Hinge Loss)</a:t>
            </a:r>
            <a:endParaRPr lang="en-US" sz="2210" dirty="0">
              <a:solidFill>
                <a:srgbClr val="C00000"/>
              </a:solidFill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2EF0A7-626C-45BF-972A-47BA907399F3}"/>
              </a:ext>
            </a:extLst>
          </p:cNvPr>
          <p:cNvCxnSpPr>
            <a:cxnSpLocks/>
          </p:cNvCxnSpPr>
          <p:nvPr/>
        </p:nvCxnSpPr>
        <p:spPr>
          <a:xfrm flipV="1">
            <a:off x="2510740" y="2440198"/>
            <a:ext cx="0" cy="280410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4FEF6A-A351-4247-BC5F-1F71C53C6EDB}"/>
              </a:ext>
            </a:extLst>
          </p:cNvPr>
          <p:cNvCxnSpPr>
            <a:cxnSpLocks/>
          </p:cNvCxnSpPr>
          <p:nvPr/>
        </p:nvCxnSpPr>
        <p:spPr>
          <a:xfrm>
            <a:off x="876922" y="4924396"/>
            <a:ext cx="344244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4BD01BA-ED18-4157-BFA1-3D7438E98885}"/>
                  </a:ext>
                </a:extLst>
              </p:cNvPr>
              <p:cNvSpPr txBox="1"/>
              <p:nvPr/>
            </p:nvSpPr>
            <p:spPr>
              <a:xfrm>
                <a:off x="2133072" y="2074979"/>
                <a:ext cx="756361" cy="3311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8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89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tr-TR" sz="1989" i="1">
                              <a:latin typeface="Cambria Math" panose="02040503050406030204" pitchFamily="18" charset="0"/>
                            </a:rPr>
                            <m:t>h𝑖𝑛𝑔𝑒</m:t>
                          </m:r>
                        </m:sub>
                      </m:sSub>
                    </m:oMath>
                  </m:oMathPara>
                </a14:m>
                <a:endParaRPr lang="en-US" sz="1989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4BD01BA-ED18-4157-BFA1-3D7438E98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072" y="2074979"/>
                <a:ext cx="756361" cy="331116"/>
              </a:xfrm>
              <a:prstGeom prst="rect">
                <a:avLst/>
              </a:prstGeom>
              <a:blipFill>
                <a:blip r:embed="rId3"/>
                <a:stretch>
                  <a:fillRect l="-8065" r="-4032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848AE73-8B03-4D05-A7B1-1895AECE12A5}"/>
                  </a:ext>
                </a:extLst>
              </p:cNvPr>
              <p:cNvSpPr txBox="1"/>
              <p:nvPr/>
            </p:nvSpPr>
            <p:spPr>
              <a:xfrm>
                <a:off x="4192560" y="4944026"/>
                <a:ext cx="185500" cy="3061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989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1989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848AE73-8B03-4D05-A7B1-1895AECE1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560" y="4944026"/>
                <a:ext cx="185500" cy="306109"/>
              </a:xfrm>
              <a:prstGeom prst="rect">
                <a:avLst/>
              </a:prstGeom>
              <a:blipFill>
                <a:blip r:embed="rId4"/>
                <a:stretch>
                  <a:fillRect l="-20000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>
            <a:extLst>
              <a:ext uri="{FF2B5EF4-FFF2-40B4-BE49-F238E27FC236}">
                <a16:creationId xmlns:a16="http://schemas.microsoft.com/office/drawing/2014/main" id="{50FD011C-A62F-4CA9-A8D3-8EC6FCE2DEBC}"/>
              </a:ext>
            </a:extLst>
          </p:cNvPr>
          <p:cNvSpPr/>
          <p:nvPr/>
        </p:nvSpPr>
        <p:spPr>
          <a:xfrm>
            <a:off x="3081152" y="4873882"/>
            <a:ext cx="101028" cy="101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4A3B225-FD26-4935-ABB1-7EB0D6CB9DC6}"/>
              </a:ext>
            </a:extLst>
          </p:cNvPr>
          <p:cNvSpPr/>
          <p:nvPr/>
        </p:nvSpPr>
        <p:spPr>
          <a:xfrm>
            <a:off x="1802582" y="4873882"/>
            <a:ext cx="101028" cy="101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9E0753A-3F8B-4C19-BAA3-8F499BCC724F}"/>
              </a:ext>
            </a:extLst>
          </p:cNvPr>
          <p:cNvCxnSpPr>
            <a:stCxn id="29" idx="1"/>
          </p:cNvCxnSpPr>
          <p:nvPr/>
        </p:nvCxnSpPr>
        <p:spPr>
          <a:xfrm flipH="1" flipV="1">
            <a:off x="1267901" y="2901718"/>
            <a:ext cx="1828046" cy="198696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08C6756-1D27-45DA-8D5C-F95824A15D1B}"/>
              </a:ext>
            </a:extLst>
          </p:cNvPr>
          <p:cNvCxnSpPr>
            <a:cxnSpLocks/>
            <a:stCxn id="29" idx="6"/>
          </p:cNvCxnSpPr>
          <p:nvPr/>
        </p:nvCxnSpPr>
        <p:spPr>
          <a:xfrm flipV="1">
            <a:off x="3182180" y="4923205"/>
            <a:ext cx="877899" cy="1191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DA2D5D9-1454-4F6C-A932-E2FF4CFFAAEE}"/>
              </a:ext>
            </a:extLst>
          </p:cNvPr>
          <p:cNvCxnSpPr>
            <a:stCxn id="30" idx="7"/>
          </p:cNvCxnSpPr>
          <p:nvPr/>
        </p:nvCxnSpPr>
        <p:spPr>
          <a:xfrm flipV="1">
            <a:off x="1888816" y="2901718"/>
            <a:ext cx="1942918" cy="1986960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6112DBD-4651-421A-B9B5-F936E7BEB536}"/>
              </a:ext>
            </a:extLst>
          </p:cNvPr>
          <p:cNvCxnSpPr>
            <a:cxnSpLocks/>
          </p:cNvCxnSpPr>
          <p:nvPr/>
        </p:nvCxnSpPr>
        <p:spPr>
          <a:xfrm flipV="1">
            <a:off x="924683" y="4929812"/>
            <a:ext cx="877899" cy="1191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256D0D-6EB4-4AB7-9844-80F4ED1CF288}"/>
                  </a:ext>
                </a:extLst>
              </p:cNvPr>
              <p:cNvSpPr txBox="1"/>
              <p:nvPr/>
            </p:nvSpPr>
            <p:spPr>
              <a:xfrm>
                <a:off x="3043111" y="4974910"/>
                <a:ext cx="176330" cy="272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768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68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256D0D-6EB4-4AB7-9844-80F4ED1CF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111" y="4974910"/>
                <a:ext cx="176330" cy="272062"/>
              </a:xfrm>
              <a:prstGeom prst="rect">
                <a:avLst/>
              </a:prstGeom>
              <a:blipFill>
                <a:blip r:embed="rId5"/>
                <a:stretch>
                  <a:fillRect l="-31034" r="-2758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0D5398D-8FBF-4C18-BD9E-896B91582853}"/>
                  </a:ext>
                </a:extLst>
              </p:cNvPr>
              <p:cNvSpPr txBox="1"/>
              <p:nvPr/>
            </p:nvSpPr>
            <p:spPr>
              <a:xfrm>
                <a:off x="1629015" y="4955443"/>
                <a:ext cx="346249" cy="272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768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768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0D5398D-8FBF-4C18-BD9E-896B91582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015" y="4955443"/>
                <a:ext cx="346249" cy="272062"/>
              </a:xfrm>
              <a:prstGeom prst="rect">
                <a:avLst/>
              </a:prstGeom>
              <a:blipFill>
                <a:blip r:embed="rId6"/>
                <a:stretch>
                  <a:fillRect l="-3509" r="-1403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EBD69911-AD21-4AFA-AF69-A2AED80E860C}"/>
              </a:ext>
            </a:extLst>
          </p:cNvPr>
          <p:cNvSpPr/>
          <p:nvPr/>
        </p:nvSpPr>
        <p:spPr>
          <a:xfrm>
            <a:off x="5070459" y="3459769"/>
            <a:ext cx="2460545" cy="432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25"/>
              </a:spcAft>
            </a:pPr>
            <a:r>
              <a:rPr lang="tr-TR" sz="2210" dirty="0">
                <a:solidFill>
                  <a:srgbClr val="FA9600"/>
                </a:solidFill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ve 1 durumu için :</a:t>
            </a:r>
            <a:endParaRPr lang="en-US" sz="2210" dirty="0">
              <a:solidFill>
                <a:srgbClr val="FA9600"/>
              </a:solidFill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F6D8367-6FA1-4FDA-818D-1F166116B4D2}"/>
              </a:ext>
            </a:extLst>
          </p:cNvPr>
          <p:cNvSpPr/>
          <p:nvPr/>
        </p:nvSpPr>
        <p:spPr>
          <a:xfrm>
            <a:off x="4978363" y="2137715"/>
            <a:ext cx="2551917" cy="432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25"/>
              </a:spcAft>
            </a:pPr>
            <a:r>
              <a:rPr lang="tr-TR" sz="2210" dirty="0">
                <a:solidFill>
                  <a:srgbClr val="0070C0"/>
                </a:solidFill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-1 ve 1 durumu için :</a:t>
            </a:r>
            <a:endParaRPr lang="en-US" sz="2210" dirty="0">
              <a:solidFill>
                <a:srgbClr val="0070C0"/>
              </a:solidFill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5F110CC-96B3-4429-8B87-BCCA98D69D8B}"/>
                  </a:ext>
                </a:extLst>
              </p:cNvPr>
              <p:cNvSpPr txBox="1"/>
              <p:nvPr/>
            </p:nvSpPr>
            <p:spPr>
              <a:xfrm>
                <a:off x="726612" y="2628932"/>
                <a:ext cx="1404422" cy="2380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tr-TR" sz="1547" b="1" i="1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tr-TR" sz="1547" b="1">
                              <a:solidFill>
                                <a:srgbClr val="FF9900"/>
                              </a:solidFill>
                              <a:latin typeface="Cambria Math" panose="02040503050406030204" pitchFamily="18" charset="0"/>
                            </a:rPr>
                            <m:t>𝐦𝐚𝐱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tr-TR" sz="1547" b="1" i="1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547" b="1" i="1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tr-TR" sz="1547" b="1" i="1">
                                  <a:solidFill>
                                    <a:srgbClr val="FF99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tr-TR" sz="1547" b="1" i="1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547" b="1" i="1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tr-TR" sz="1547" b="1" i="1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tr-TR" sz="1547" b="1" i="1">
                                      <a:solidFill>
                                        <a:srgbClr val="FF99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1547" b="1" dirty="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5F110CC-96B3-4429-8B87-BCCA98D69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12" y="2628932"/>
                <a:ext cx="1404422" cy="238079"/>
              </a:xfrm>
              <a:prstGeom prst="rect">
                <a:avLst/>
              </a:prstGeom>
              <a:blipFill>
                <a:blip r:embed="rId7"/>
                <a:stretch>
                  <a:fillRect l="-1732"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F07C3D9-7576-47AF-8ED3-24E50F901873}"/>
                  </a:ext>
                </a:extLst>
              </p:cNvPr>
              <p:cNvSpPr txBox="1"/>
              <p:nvPr/>
            </p:nvSpPr>
            <p:spPr>
              <a:xfrm>
                <a:off x="2912910" y="2638426"/>
                <a:ext cx="1404422" cy="2380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tr-TR" sz="1547" b="1" i="1">
                              <a:solidFill>
                                <a:srgbClr val="33CC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tr-TR" sz="1547" b="1">
                              <a:solidFill>
                                <a:srgbClr val="33CCCC"/>
                              </a:solidFill>
                              <a:latin typeface="Cambria Math" panose="02040503050406030204" pitchFamily="18" charset="0"/>
                            </a:rPr>
                            <m:t>𝐦𝐚𝐱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tr-TR" sz="1547" b="1" i="1">
                                  <a:solidFill>
                                    <a:srgbClr val="33CC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sz="1547" b="1" i="1">
                                  <a:solidFill>
                                    <a:srgbClr val="33CCCC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tr-TR" sz="1547" b="1" i="1">
                                  <a:solidFill>
                                    <a:srgbClr val="33CCCC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tr-TR" sz="1547" b="1" i="1">
                                      <a:solidFill>
                                        <a:srgbClr val="33CC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547" b="1" i="1">
                                      <a:solidFill>
                                        <a:srgbClr val="33CCCC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tr-TR" sz="1547" b="1" i="1">
                                      <a:solidFill>
                                        <a:srgbClr val="33CCCC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tr-TR" sz="1547" b="1" i="1">
                                      <a:solidFill>
                                        <a:srgbClr val="33CCCC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1547" b="1" dirty="0">
                  <a:solidFill>
                    <a:srgbClr val="33CCCC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F07C3D9-7576-47AF-8ED3-24E50F901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910" y="2638426"/>
                <a:ext cx="1404422" cy="238079"/>
              </a:xfrm>
              <a:prstGeom prst="rect">
                <a:avLst/>
              </a:prstGeom>
              <a:blipFill>
                <a:blip r:embed="rId8"/>
                <a:stretch>
                  <a:fillRect l="-1739"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CCE34A27-89D6-42F4-ABE0-E07077D6ACDB}"/>
              </a:ext>
            </a:extLst>
          </p:cNvPr>
          <p:cNvSpPr/>
          <p:nvPr/>
        </p:nvSpPr>
        <p:spPr>
          <a:xfrm>
            <a:off x="5070459" y="4781822"/>
            <a:ext cx="2447337" cy="432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25"/>
              </a:spcAft>
            </a:pPr>
            <a:r>
              <a:rPr lang="tr-TR" sz="2210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Maliyet fonksiyonu :</a:t>
            </a:r>
            <a:endParaRPr lang="en-US" sz="2210" dirty="0">
              <a:latin typeface="Gill Sans MT" panose="020B05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C804A5E-7703-4848-AC9A-84D4DBE05E64}"/>
              </a:ext>
            </a:extLst>
          </p:cNvPr>
          <p:cNvSpPr/>
          <p:nvPr/>
        </p:nvSpPr>
        <p:spPr>
          <a:xfrm>
            <a:off x="99" y="0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5DFA14C-BEF2-4DB8-B1C8-C21FAE68E6D2}"/>
              </a:ext>
            </a:extLst>
          </p:cNvPr>
          <p:cNvSpPr/>
          <p:nvPr/>
        </p:nvSpPr>
        <p:spPr>
          <a:xfrm>
            <a:off x="98" y="6049774"/>
            <a:ext cx="12191801" cy="303085"/>
          </a:xfrm>
          <a:prstGeom prst="rect">
            <a:avLst/>
          </a:prstGeom>
          <a:solidFill>
            <a:srgbClr val="237373"/>
          </a:solidFill>
          <a:ln>
            <a:solidFill>
              <a:srgbClr val="1E5A4B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26">
              <a:solidFill>
                <a:srgbClr val="A40000"/>
              </a:solidFill>
              <a:latin typeface="Gill Sans MT" panose="020B050202010402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522EBFE-DA2B-4AAD-9887-6BE8E21EE597}"/>
              </a:ext>
            </a:extLst>
          </p:cNvPr>
          <p:cNvSpPr txBox="1"/>
          <p:nvPr/>
        </p:nvSpPr>
        <p:spPr>
          <a:xfrm>
            <a:off x="94" y="6046814"/>
            <a:ext cx="3287851" cy="296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Karmaşık Sistemler ve Veri Bilimi Topluluğu</a:t>
            </a:r>
            <a:endParaRPr lang="en-US" sz="1326" dirty="0">
              <a:solidFill>
                <a:schemeClr val="bg1"/>
              </a:solidFill>
              <a:latin typeface="Gill Sans MT" panose="020B0502020104020203" pitchFamily="34" charset="0"/>
              <a:cs typeface="MV Boli" panose="02000500030200090000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DE81152-EBA0-4481-BB58-77D5B84D1FDC}"/>
              </a:ext>
            </a:extLst>
          </p:cNvPr>
          <p:cNvSpPr/>
          <p:nvPr/>
        </p:nvSpPr>
        <p:spPr>
          <a:xfrm>
            <a:off x="9790349" y="6045624"/>
            <a:ext cx="2401555" cy="2963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tr-TR" sz="1326" dirty="0">
                <a:solidFill>
                  <a:schemeClr val="bg1"/>
                </a:solidFill>
                <a:latin typeface="Gill Sans MT" panose="020B0502020104020203" pitchFamily="34" charset="0"/>
                <a:cs typeface="MV Boli" panose="02000500030200090000" pitchFamily="2" charset="0"/>
              </a:rPr>
              <a:t>Makine Öğrenmesi - Perceptron</a:t>
            </a:r>
            <a:endParaRPr lang="en-US" sz="1326" dirty="0">
              <a:latin typeface="Gill Sans MT" panose="020B05020201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E3C3E98-DCA7-4160-8976-E5A73D69559D}"/>
              </a:ext>
            </a:extLst>
          </p:cNvPr>
          <p:cNvSpPr/>
          <p:nvPr/>
        </p:nvSpPr>
        <p:spPr>
          <a:xfrm>
            <a:off x="98" y="6352859"/>
            <a:ext cx="12191805" cy="50514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34804E8-D424-4257-90CE-15949A1C84BA}"/>
              </a:ext>
            </a:extLst>
          </p:cNvPr>
          <p:cNvSpPr/>
          <p:nvPr/>
        </p:nvSpPr>
        <p:spPr>
          <a:xfrm>
            <a:off x="2460226" y="4206194"/>
            <a:ext cx="101028" cy="1010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9"/>
          </a:p>
        </p:txBody>
      </p:sp>
    </p:spTree>
    <p:extLst>
      <p:ext uri="{BB962C8B-B14F-4D97-AF65-F5344CB8AC3E}">
        <p14:creationId xmlns:p14="http://schemas.microsoft.com/office/powerpoint/2010/main" val="28399130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8" grpId="0"/>
      <p:bldP spid="39" grpId="0"/>
      <p:bldP spid="4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177</Words>
  <Application>Microsoft Office PowerPoint</Application>
  <PresentationFormat>Widescreen</PresentationFormat>
  <Paragraphs>60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Gill Sans MT</vt:lpstr>
      <vt:lpstr>MV Boli</vt:lpstr>
      <vt:lpstr>Times New Roman</vt:lpstr>
      <vt:lpstr>Office Theme</vt:lpstr>
      <vt:lpstr>Makine Öğrenmesi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Makine Öğrenmesi</dc:title>
  <dc:creator>Sefa Isci</dc:creator>
  <cp:lastModifiedBy>Sefa Isci</cp:lastModifiedBy>
  <cp:revision>8</cp:revision>
  <dcterms:created xsi:type="dcterms:W3CDTF">2020-08-23T13:41:10Z</dcterms:created>
  <dcterms:modified xsi:type="dcterms:W3CDTF">2020-08-30T07:37:41Z</dcterms:modified>
</cp:coreProperties>
</file>