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notesMasterIdLst>
    <p:notesMasterId r:id="rId18"/>
  </p:notesMasterIdLst>
  <p:sldIdLst>
    <p:sldId id="256" r:id="rId2"/>
    <p:sldId id="257" r:id="rId3"/>
    <p:sldId id="259" r:id="rId4"/>
    <p:sldId id="260" r:id="rId5"/>
    <p:sldId id="261" r:id="rId6"/>
    <p:sldId id="262" r:id="rId7"/>
    <p:sldId id="263" r:id="rId8"/>
    <p:sldId id="265" r:id="rId9"/>
    <p:sldId id="266" r:id="rId10"/>
    <p:sldId id="269" r:id="rId11"/>
    <p:sldId id="272" r:id="rId12"/>
    <p:sldId id="273" r:id="rId13"/>
    <p:sldId id="274" r:id="rId14"/>
    <p:sldId id="275" r:id="rId15"/>
    <p:sldId id="285" r:id="rId16"/>
    <p:sldId id="286"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86" d="100"/>
          <a:sy n="86" d="100"/>
        </p:scale>
        <p:origin x="5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FB159-1B51-40B3-9D08-5D30A08CF12B}" type="datetimeFigureOut">
              <a:rPr lang="tr-TR" smtClean="0"/>
              <a:t>10.06.2022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E1464-578C-480D-9286-1ED26D356EA6}" type="slidenum">
              <a:rPr lang="tr-TR" smtClean="0"/>
              <a:t>‹#›</a:t>
            </a:fld>
            <a:endParaRPr lang="tr-TR"/>
          </a:p>
        </p:txBody>
      </p:sp>
    </p:spTree>
    <p:extLst>
      <p:ext uri="{BB962C8B-B14F-4D97-AF65-F5344CB8AC3E}">
        <p14:creationId xmlns:p14="http://schemas.microsoft.com/office/powerpoint/2010/main" val="441563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4475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253898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40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122260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6840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1591263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2689827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132298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328998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65E46A3-C83A-4718-AE14-DB20329299F6}" type="datetimeFigureOut">
              <a:rPr lang="tr-TR" smtClean="0"/>
              <a:t>10.06.2022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96771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65E46A3-C83A-4718-AE14-DB20329299F6}" type="datetimeFigureOut">
              <a:rPr lang="tr-TR" smtClean="0"/>
              <a:t>10.06.2022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301237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65E46A3-C83A-4718-AE14-DB20329299F6}" type="datetimeFigureOut">
              <a:rPr lang="tr-TR" smtClean="0"/>
              <a:t>10.06.2022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113805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65E46A3-C83A-4718-AE14-DB20329299F6}" type="datetimeFigureOut">
              <a:rPr lang="tr-TR" smtClean="0"/>
              <a:t>10.06.2022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237374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E46A3-C83A-4718-AE14-DB20329299F6}" type="datetimeFigureOut">
              <a:rPr lang="tr-TR" smtClean="0"/>
              <a:t>10.06.2022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176968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65E46A3-C83A-4718-AE14-DB20329299F6}" type="datetimeFigureOut">
              <a:rPr lang="tr-TR" smtClean="0"/>
              <a:t>10.06.2022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39101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65E46A3-C83A-4718-AE14-DB20329299F6}" type="datetimeFigureOut">
              <a:rPr lang="tr-TR" smtClean="0"/>
              <a:t>10.06.2022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6E3533A-C12F-4DD7-8C26-5B6AF83C55A6}" type="slidenum">
              <a:rPr lang="tr-TR" smtClean="0"/>
              <a:t>‹#›</a:t>
            </a:fld>
            <a:endParaRPr lang="tr-TR"/>
          </a:p>
        </p:txBody>
      </p:sp>
    </p:spTree>
    <p:extLst>
      <p:ext uri="{BB962C8B-B14F-4D97-AF65-F5344CB8AC3E}">
        <p14:creationId xmlns:p14="http://schemas.microsoft.com/office/powerpoint/2010/main" val="198277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5E46A3-C83A-4718-AE14-DB20329299F6}" type="datetimeFigureOut">
              <a:rPr lang="tr-TR" smtClean="0"/>
              <a:t>10.06.2022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E3533A-C12F-4DD7-8C26-5B6AF83C55A6}" type="slidenum">
              <a:rPr lang="tr-TR" smtClean="0"/>
              <a:t>‹#›</a:t>
            </a:fld>
            <a:endParaRPr lang="tr-TR"/>
          </a:p>
        </p:txBody>
      </p:sp>
    </p:spTree>
    <p:extLst>
      <p:ext uri="{BB962C8B-B14F-4D97-AF65-F5344CB8AC3E}">
        <p14:creationId xmlns:p14="http://schemas.microsoft.com/office/powerpoint/2010/main" val="280913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lyticsvidhya.com/blog/2020/05/tutorial-real-time-lane-detectionopencv" TargetMode="External"/><Relationship Id="rId2" Type="http://schemas.openxmlformats.org/officeDocument/2006/relationships/hyperlink" Target="https://www.computervision.zone/cour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EF9DC214-A16B-419D-BBB4-E91704905A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5916" y="183536"/>
            <a:ext cx="2363223" cy="2308194"/>
          </a:xfrm>
          <a:prstGeom prst="rect">
            <a:avLst/>
          </a:prstGeom>
          <a:noFill/>
          <a:ln>
            <a:noFill/>
          </a:ln>
        </p:spPr>
      </p:pic>
      <p:sp>
        <p:nvSpPr>
          <p:cNvPr id="8" name="Metin kutusu 7">
            <a:extLst>
              <a:ext uri="{FF2B5EF4-FFF2-40B4-BE49-F238E27FC236}">
                <a16:creationId xmlns:a16="http://schemas.microsoft.com/office/drawing/2014/main" id="{7ADEB926-36A4-4E5A-AA32-3CBE29D2EA6F}"/>
              </a:ext>
            </a:extLst>
          </p:cNvPr>
          <p:cNvSpPr txBox="1"/>
          <p:nvPr/>
        </p:nvSpPr>
        <p:spPr>
          <a:xfrm>
            <a:off x="1952373" y="1828695"/>
            <a:ext cx="7634798" cy="5602303"/>
          </a:xfrm>
          <a:prstGeom prst="rect">
            <a:avLst/>
          </a:prstGeom>
          <a:noFill/>
        </p:spPr>
        <p:txBody>
          <a:bodyPr wrap="square">
            <a:spAutoFit/>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tr-TR"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800"/>
              </a:spcAft>
              <a:buClrTx/>
              <a:buSzTx/>
              <a:buFontTx/>
              <a:buNone/>
              <a:tabLst/>
              <a:defRPr/>
            </a:pPr>
            <a:endParaRPr lang="tr-T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800"/>
              </a:spcAft>
              <a:buClrTx/>
              <a:buSzTx/>
              <a:buFontTx/>
              <a:buNone/>
              <a:tabLst/>
              <a:defRPr/>
            </a:pPr>
            <a:r>
              <a:rPr lang="tr-T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KOCAELİ ÜNİVERSİTESİ </a:t>
            </a:r>
          </a:p>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ELEKTRONİK VE HABERLEŞME MÜHENDİSLİĞİ </a:t>
            </a:r>
            <a:r>
              <a:rPr lang="tr-T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BÖLÜMÜ</a:t>
            </a:r>
            <a:endPar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800"/>
              </a:spcAft>
              <a:buClrTx/>
              <a:buSzTx/>
              <a:buFontTx/>
              <a:buNone/>
              <a:tabLst/>
              <a:defRPr/>
            </a:pPr>
            <a:endPar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ŞERİT TESPİTİ VE TRAFİK İŞARETİ TESPİTİ GERÇEKLEŞTİREN OTONOM ARAÇ</a:t>
            </a:r>
            <a:endParaRPr kumimoji="0" lang="tr-TR"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15000"/>
              </a:lnSpc>
              <a:spcBef>
                <a:spcPts val="0"/>
              </a:spcBef>
              <a:spcAft>
                <a:spcPts val="800"/>
              </a:spcAft>
              <a:buClrTx/>
              <a:buSzTx/>
              <a:buFontTx/>
              <a:buNone/>
              <a:tabLst/>
              <a:defRPr/>
            </a:pPr>
            <a:endParaRPr kumimoji="0" lang="tr-TR"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Hazırlayan</a:t>
            </a:r>
            <a:endParaRPr kumimoji="0" lang="tr-TR"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tr-TR" sz="180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170207022 Sefa Orha</a:t>
            </a:r>
          </a:p>
          <a:p>
            <a:pPr marL="0" marR="0" lvl="0" indent="0" algn="ctr" defTabSz="457200" rtl="0" eaLnBrk="1" fontAlgn="auto" latinLnBrk="0" hangingPunct="1">
              <a:lnSpc>
                <a:spcPct val="115000"/>
              </a:lnSpc>
              <a:spcBef>
                <a:spcPts val="0"/>
              </a:spcBef>
              <a:spcAft>
                <a:spcPts val="800"/>
              </a:spcAft>
              <a:buClrTx/>
              <a:buSzTx/>
              <a:buFontTx/>
              <a:buNone/>
              <a:tabLst/>
              <a:defRPr/>
            </a:pPr>
            <a:endPar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15000"/>
              </a:lnSpc>
              <a:spcBef>
                <a:spcPts val="0"/>
              </a:spcBef>
              <a:spcAft>
                <a:spcPts val="80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Danışman</a:t>
            </a:r>
          </a:p>
          <a:p>
            <a:pPr marL="0" marR="0" lvl="0" indent="0" algn="ctr" defTabSz="457200" rtl="0" eaLnBrk="1" fontAlgn="auto" latinLnBrk="0" hangingPunct="1">
              <a:lnSpc>
                <a:spcPct val="115000"/>
              </a:lnSpc>
              <a:spcBef>
                <a:spcPts val="0"/>
              </a:spcBef>
              <a:spcAft>
                <a:spcPts val="800"/>
              </a:spcAft>
              <a:buClrTx/>
              <a:buSzTx/>
              <a:buFontTx/>
              <a:buNone/>
              <a:tabLst/>
              <a:defRPr/>
            </a:pPr>
            <a:r>
              <a:rPr lang="tr-TR" sz="1800" dirty="0">
                <a:effectLst/>
                <a:latin typeface="Times New Roman" panose="02020603050405020304" pitchFamily="18" charset="0"/>
                <a:ea typeface="Calibri" panose="020F0502020204030204" pitchFamily="34" charset="0"/>
              </a:rPr>
              <a:t>Doç. Dr. Aysun Taşyapı Çelebi</a:t>
            </a:r>
            <a:endParaRPr kumimoji="0" lang="tr-TR" sz="1800" b="1"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15000"/>
              </a:lnSpc>
              <a:spcBef>
                <a:spcPts val="0"/>
              </a:spcBef>
              <a:spcAft>
                <a:spcPts val="800"/>
              </a:spcAft>
              <a:buClrTx/>
              <a:buSzTx/>
              <a:buFontTx/>
              <a:buNone/>
              <a:tabLst/>
              <a:defRPr/>
            </a:pPr>
            <a:endParaRPr kumimoji="0" lang="tr-TR"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142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A68D5E-FCB6-4BCB-F155-98367DC62872}"/>
              </a:ext>
            </a:extLst>
          </p:cNvPr>
          <p:cNvSpPr>
            <a:spLocks noGrp="1"/>
          </p:cNvSpPr>
          <p:nvPr>
            <p:ph type="title"/>
          </p:nvPr>
        </p:nvSpPr>
        <p:spPr/>
        <p:txBody>
          <a:bodyPr>
            <a:normAutofit/>
          </a:bodyPr>
          <a:lstStyle/>
          <a:p>
            <a:r>
              <a:rPr lang="tr-TR" sz="2800" b="1" dirty="0">
                <a:latin typeface="Times New Roman" panose="02020603050405020304" pitchFamily="18" charset="0"/>
                <a:cs typeface="Times New Roman" panose="02020603050405020304" pitchFamily="18" charset="0"/>
              </a:rPr>
              <a:t>3.Trafik İşaretlerinin Takibi</a:t>
            </a:r>
          </a:p>
        </p:txBody>
      </p:sp>
      <p:sp>
        <p:nvSpPr>
          <p:cNvPr id="3" name="İçerik Yer Tutucusu 2">
            <a:extLst>
              <a:ext uri="{FF2B5EF4-FFF2-40B4-BE49-F238E27FC236}">
                <a16:creationId xmlns:a16="http://schemas.microsoft.com/office/drawing/2014/main" id="{1D8E347C-2400-CC44-CF18-7B640B4F0BCE}"/>
              </a:ext>
            </a:extLst>
          </p:cNvPr>
          <p:cNvSpPr>
            <a:spLocks noGrp="1"/>
          </p:cNvSpPr>
          <p:nvPr>
            <p:ph idx="1"/>
          </p:nvPr>
        </p:nvSpPr>
        <p:spPr>
          <a:xfrm>
            <a:off x="677334" y="1488613"/>
            <a:ext cx="8596668" cy="3880773"/>
          </a:xfrm>
        </p:spPr>
        <p:txBody>
          <a:bodyPr/>
          <a:lstStyle/>
          <a:p>
            <a:pPr marL="0" indent="0" algn="just">
              <a:buNone/>
            </a:pPr>
            <a:r>
              <a:rPr lang="tr-TR" dirty="0">
                <a:solidFill>
                  <a:schemeClr val="tx1"/>
                </a:solidFill>
              </a:rPr>
              <a:t>İzleme süreci iki modelin kombinasyonu şeklinde düşünülmektedir. Bunlar hareket modeli ve görünüm modelidir. Hareket modeli nesnenin hareketinin hızını ve yönünü izleyerek, alınan verilere dayalı olarak nesnenin yeni konumunu tahmin etmesine olanak tanır. Görünüm modeli ise seçilen nesnenin çerçeve içinde olup olmadığının belirlenmesinden sorumludur. Nesneyi tespit etme ile izleme arasında birkaç fark vardır. İzleme algılamadan daha hızlıdır, izleme daha kararlıdır, izleme daha fazla bilgi sağlar</a:t>
            </a:r>
          </a:p>
        </p:txBody>
      </p:sp>
    </p:spTree>
    <p:extLst>
      <p:ext uri="{BB962C8B-B14F-4D97-AF65-F5344CB8AC3E}">
        <p14:creationId xmlns:p14="http://schemas.microsoft.com/office/powerpoint/2010/main" val="219464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11AEBC-D1FC-E05A-F69E-B62101A95371}"/>
              </a:ext>
            </a:extLst>
          </p:cNvPr>
          <p:cNvSpPr>
            <a:spLocks noGrp="1"/>
          </p:cNvSpPr>
          <p:nvPr>
            <p:ph type="title"/>
          </p:nvPr>
        </p:nvSpPr>
        <p:spPr/>
        <p:txBody>
          <a:bodyPr>
            <a:normAutofit/>
          </a:bodyPr>
          <a:lstStyle/>
          <a:p>
            <a:r>
              <a:rPr lang="tr-TR" sz="2800" b="1" dirty="0">
                <a:effectLst/>
                <a:latin typeface="Times New Roman" panose="02020603050405020304" pitchFamily="18" charset="0"/>
                <a:ea typeface="Calibri" panose="020F0502020204030204" pitchFamily="34" charset="0"/>
              </a:rPr>
              <a:t>3.1 CSRT Tracker</a:t>
            </a:r>
            <a:endParaRPr lang="tr-TR" sz="4800" b="1" dirty="0"/>
          </a:p>
        </p:txBody>
      </p:sp>
      <p:sp>
        <p:nvSpPr>
          <p:cNvPr id="9" name="Metin kutusu 8">
            <a:extLst>
              <a:ext uri="{FF2B5EF4-FFF2-40B4-BE49-F238E27FC236}">
                <a16:creationId xmlns:a16="http://schemas.microsoft.com/office/drawing/2014/main" id="{5815F6E4-628D-C204-0045-CDB362A72680}"/>
              </a:ext>
            </a:extLst>
          </p:cNvPr>
          <p:cNvSpPr txBox="1"/>
          <p:nvPr/>
        </p:nvSpPr>
        <p:spPr>
          <a:xfrm>
            <a:off x="677333" y="1441208"/>
            <a:ext cx="7356323" cy="2308324"/>
          </a:xfrm>
          <a:prstGeom prst="rect">
            <a:avLst/>
          </a:prstGeom>
          <a:noFill/>
        </p:spPr>
        <p:txBody>
          <a:bodyPr wrap="square">
            <a:spAutoFit/>
          </a:bodyPr>
          <a:lstStyle/>
          <a:p>
            <a:r>
              <a:rPr lang="tr-TR" dirty="0"/>
              <a:t>Bu algoritma, izleme için çerçeveden seçilen bölgenin kısmına filtre desteğini ayarlamak için uzamsal güvenilirlik haritaları kullanmaktadır. Bu da arama alanını arttırma ve dikdörtgen olmayan nesneleri izleme yeteneği verir. Güvenilirlik endeksleri, incelenen filtrelerin kalitesini kanala göre yansıtır ve yerelleştirme için ağırlıklar olarak kullanılır. Bu nedenle özellik kümeleri olarak </a:t>
            </a:r>
            <a:r>
              <a:rPr lang="tr-TR" dirty="0" err="1"/>
              <a:t>HoG’ler</a:t>
            </a:r>
            <a:r>
              <a:rPr lang="tr-TR" dirty="0"/>
              <a:t> ve renk adları kullanıldığında algoritma nispeten daha iyi performans gösterir</a:t>
            </a:r>
          </a:p>
        </p:txBody>
      </p:sp>
    </p:spTree>
    <p:extLst>
      <p:ext uri="{BB962C8B-B14F-4D97-AF65-F5344CB8AC3E}">
        <p14:creationId xmlns:p14="http://schemas.microsoft.com/office/powerpoint/2010/main" val="50682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404C47-396B-DF5B-FB1B-34CE4B6AE265}"/>
              </a:ext>
            </a:extLst>
          </p:cNvPr>
          <p:cNvSpPr>
            <a:spLocks noGrp="1"/>
          </p:cNvSpPr>
          <p:nvPr>
            <p:ph type="title"/>
          </p:nvPr>
        </p:nvSpPr>
        <p:spPr>
          <a:xfrm>
            <a:off x="677334" y="609600"/>
            <a:ext cx="8596668" cy="446843"/>
          </a:xfrm>
        </p:spPr>
        <p:txBody>
          <a:bodyPr>
            <a:normAutofit fontScale="90000"/>
          </a:bodyPr>
          <a:lstStyle/>
          <a:p>
            <a:r>
              <a:rPr lang="tr-TR" sz="3100" b="1" dirty="0">
                <a:latin typeface="Times New Roman" panose="02020603050405020304" pitchFamily="18" charset="0"/>
                <a:ea typeface="Calibri" panose="020F0502020204030204" pitchFamily="34" charset="0"/>
              </a:rPr>
              <a:t>3.2 MeanShift Tracker</a:t>
            </a:r>
            <a:br>
              <a:rPr lang="tr-TR" sz="2400" b="1" dirty="0">
                <a:effectLst/>
                <a:latin typeface="Times New Roman" panose="02020603050405020304" pitchFamily="18" charset="0"/>
                <a:ea typeface="Calibri" panose="020F0502020204030204" pitchFamily="34" charset="0"/>
              </a:rPr>
            </a:br>
            <a:br>
              <a:rPr lang="tr-TR" sz="2400" b="1" dirty="0">
                <a:effectLst/>
                <a:latin typeface="Times New Roman" panose="02020603050405020304" pitchFamily="18" charset="0"/>
                <a:ea typeface="Calibri" panose="020F0502020204030204" pitchFamily="34" charset="0"/>
              </a:rPr>
            </a:br>
            <a:endParaRPr lang="tr-TR" sz="4400" b="1" dirty="0">
              <a:solidFill>
                <a:schemeClr val="tx1"/>
              </a:solidFill>
            </a:endParaRPr>
          </a:p>
        </p:txBody>
      </p:sp>
      <p:sp>
        <p:nvSpPr>
          <p:cNvPr id="11" name="Metin kutusu 10">
            <a:extLst>
              <a:ext uri="{FF2B5EF4-FFF2-40B4-BE49-F238E27FC236}">
                <a16:creationId xmlns:a16="http://schemas.microsoft.com/office/drawing/2014/main" id="{EC270EC8-5103-DEC1-E42C-A97E01BC2041}"/>
              </a:ext>
            </a:extLst>
          </p:cNvPr>
          <p:cNvSpPr txBox="1"/>
          <p:nvPr/>
        </p:nvSpPr>
        <p:spPr>
          <a:xfrm>
            <a:off x="677334" y="1379384"/>
            <a:ext cx="6746033" cy="1200329"/>
          </a:xfrm>
          <a:prstGeom prst="rect">
            <a:avLst/>
          </a:prstGeom>
          <a:noFill/>
        </p:spPr>
        <p:txBody>
          <a:bodyPr wrap="square">
            <a:spAutoFit/>
          </a:bodyPr>
          <a:lstStyle/>
          <a:p>
            <a:r>
              <a:rPr lang="tr-TR" dirty="0"/>
              <a:t>Ortalama kaydırma, mod arama algoritması olarak adlandırılan, parametrik olmayan bir öznitelik-uzay analiz tekniğidir. Bu fonksiyondan örneklenen ayrık veriler bir olasılık yoğunluk fonksiyonu ile maksimumu belirlenir</a:t>
            </a:r>
          </a:p>
        </p:txBody>
      </p:sp>
      <p:pic>
        <p:nvPicPr>
          <p:cNvPr id="13" name="Resim 12">
            <a:extLst>
              <a:ext uri="{FF2B5EF4-FFF2-40B4-BE49-F238E27FC236}">
                <a16:creationId xmlns:a16="http://schemas.microsoft.com/office/drawing/2014/main" id="{A1E173B1-B415-9C16-EEA0-9EFE11040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336" y="3061902"/>
            <a:ext cx="5806943" cy="2133785"/>
          </a:xfrm>
          <a:prstGeom prst="rect">
            <a:avLst/>
          </a:prstGeom>
        </p:spPr>
      </p:pic>
    </p:spTree>
    <p:extLst>
      <p:ext uri="{BB962C8B-B14F-4D97-AF65-F5344CB8AC3E}">
        <p14:creationId xmlns:p14="http://schemas.microsoft.com/office/powerpoint/2010/main" val="115336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48052-C65A-B14F-C9F9-6D1FC2E1FE45}"/>
              </a:ext>
            </a:extLst>
          </p:cNvPr>
          <p:cNvSpPr>
            <a:spLocks noGrp="1"/>
          </p:cNvSpPr>
          <p:nvPr>
            <p:ph type="title"/>
          </p:nvPr>
        </p:nvSpPr>
        <p:spPr/>
        <p:txBody>
          <a:bodyPr>
            <a:normAutofit/>
          </a:bodyPr>
          <a:lstStyle/>
          <a:p>
            <a:r>
              <a:rPr lang="tr-TR" sz="2800" b="1" dirty="0">
                <a:latin typeface="Times New Roman" panose="02020603050405020304" pitchFamily="18" charset="0"/>
                <a:cs typeface="Times New Roman" panose="02020603050405020304" pitchFamily="18" charset="0"/>
              </a:rPr>
              <a:t>3.3 OpticalFlow Tracker</a:t>
            </a:r>
          </a:p>
        </p:txBody>
      </p:sp>
      <p:sp>
        <p:nvSpPr>
          <p:cNvPr id="9" name="Metin kutusu 8">
            <a:extLst>
              <a:ext uri="{FF2B5EF4-FFF2-40B4-BE49-F238E27FC236}">
                <a16:creationId xmlns:a16="http://schemas.microsoft.com/office/drawing/2014/main" id="{73D1272C-DA97-82B2-3811-816AEF956166}"/>
              </a:ext>
            </a:extLst>
          </p:cNvPr>
          <p:cNvSpPr txBox="1"/>
          <p:nvPr/>
        </p:nvSpPr>
        <p:spPr>
          <a:xfrm>
            <a:off x="677333" y="1662223"/>
            <a:ext cx="6889793" cy="2031325"/>
          </a:xfrm>
          <a:prstGeom prst="rect">
            <a:avLst/>
          </a:prstGeom>
          <a:noFill/>
        </p:spPr>
        <p:txBody>
          <a:bodyPr wrap="square">
            <a:spAutoFit/>
          </a:bodyPr>
          <a:lstStyle/>
          <a:p>
            <a:r>
              <a:rPr lang="tr-TR" dirty="0"/>
              <a:t>Optik akış, bir görüntü nesnesinin, nesnenin veya kameranın hareketinin neden olduğu ardışık iki görüntü arasındaki hareketidir. Nesnenin ilk konumdan sonraki konuma hareketini bir yer değiştirme vektörü olarak gösteren bir vektör alanıdır. Optik akış, nesnenin piksel yoğunluğunun ardışık kareler ve benzer hareketli komşu pikseller arasında değişmediği varsayımıyla çalışır.</a:t>
            </a:r>
          </a:p>
        </p:txBody>
      </p:sp>
      <p:pic>
        <p:nvPicPr>
          <p:cNvPr id="11" name="Resim 10">
            <a:extLst>
              <a:ext uri="{FF2B5EF4-FFF2-40B4-BE49-F238E27FC236}">
                <a16:creationId xmlns:a16="http://schemas.microsoft.com/office/drawing/2014/main" id="{1E988292-7821-17F9-08B7-D8260C8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963" y="3693548"/>
            <a:ext cx="3484319" cy="2621507"/>
          </a:xfrm>
          <a:prstGeom prst="rect">
            <a:avLst/>
          </a:prstGeom>
        </p:spPr>
      </p:pic>
    </p:spTree>
    <p:extLst>
      <p:ext uri="{BB962C8B-B14F-4D97-AF65-F5344CB8AC3E}">
        <p14:creationId xmlns:p14="http://schemas.microsoft.com/office/powerpoint/2010/main" val="348907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1399A-5D39-5FD3-E75C-38D57649A6E2}"/>
              </a:ext>
            </a:extLst>
          </p:cNvPr>
          <p:cNvSpPr>
            <a:spLocks noGrp="1"/>
          </p:cNvSpPr>
          <p:nvPr>
            <p:ph type="title"/>
          </p:nvPr>
        </p:nvSpPr>
        <p:spPr/>
        <p:txBody>
          <a:bodyPr>
            <a:normAutofit/>
          </a:bodyPr>
          <a:lstStyle/>
          <a:p>
            <a:r>
              <a:rPr lang="tr-TR" sz="2800" b="1" dirty="0">
                <a:latin typeface="Times New Roman" panose="02020603050405020304" pitchFamily="18" charset="0"/>
                <a:cs typeface="Times New Roman" panose="02020603050405020304" pitchFamily="18" charset="0"/>
              </a:rPr>
              <a:t>SONUÇLAR</a:t>
            </a:r>
          </a:p>
        </p:txBody>
      </p:sp>
      <p:sp>
        <p:nvSpPr>
          <p:cNvPr id="8" name="Metin kutusu 7">
            <a:extLst>
              <a:ext uri="{FF2B5EF4-FFF2-40B4-BE49-F238E27FC236}">
                <a16:creationId xmlns:a16="http://schemas.microsoft.com/office/drawing/2014/main" id="{CDC8B9CB-458A-22E3-E52E-BBE4FED6C70C}"/>
              </a:ext>
            </a:extLst>
          </p:cNvPr>
          <p:cNvSpPr txBox="1"/>
          <p:nvPr/>
        </p:nvSpPr>
        <p:spPr>
          <a:xfrm>
            <a:off x="677334" y="1559586"/>
            <a:ext cx="6102220" cy="3139321"/>
          </a:xfrm>
          <a:prstGeom prst="rect">
            <a:avLst/>
          </a:prstGeom>
          <a:noFill/>
        </p:spPr>
        <p:txBody>
          <a:bodyPr wrap="square">
            <a:spAutoFit/>
          </a:bodyPr>
          <a:lstStyle/>
          <a:p>
            <a:r>
              <a:rPr lang="tr-TR" dirty="0"/>
              <a:t>Trafik işaretlerinin tespiti için ilk başta YOLOV3 ,YOLOV5 ve SSD MobileNet-v2 algoritmaları Windows ortamında hazır veri setleri ve özel geliştirilmiş veri setleri üzerinde denenmiştir. Ancak Raspberry pi geliştirme kartına geçildiğinde yeterli Fps oranı alınamadığından bu algoritmaların kullanılması yerine CNN modeli ile trafik işaretleri sınıflandırılıp opencv kütüphanesi yardımıyla trafik işaretleri tespit edilmiştir. Ayrıca 3 farklı Tracker algoritması kullanılıp aralarındaki başarı ve Fps oranı dikkate alındığında OpticalFlow algoritmasının kullanılmasına karar verilmiştir.</a:t>
            </a:r>
          </a:p>
        </p:txBody>
      </p:sp>
      <p:pic>
        <p:nvPicPr>
          <p:cNvPr id="10" name="Resim 9">
            <a:extLst>
              <a:ext uri="{FF2B5EF4-FFF2-40B4-BE49-F238E27FC236}">
                <a16:creationId xmlns:a16="http://schemas.microsoft.com/office/drawing/2014/main" id="{39C964E2-5843-7CC2-53B1-2D48B59AF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895" y="4927601"/>
            <a:ext cx="5471634" cy="1371719"/>
          </a:xfrm>
          <a:prstGeom prst="rect">
            <a:avLst/>
          </a:prstGeom>
        </p:spPr>
      </p:pic>
    </p:spTree>
    <p:extLst>
      <p:ext uri="{BB962C8B-B14F-4D97-AF65-F5344CB8AC3E}">
        <p14:creationId xmlns:p14="http://schemas.microsoft.com/office/powerpoint/2010/main" val="107310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AE11C7-32E1-AB17-303D-0180D217CAD2}"/>
              </a:ext>
            </a:extLst>
          </p:cNvPr>
          <p:cNvSpPr>
            <a:spLocks noGrp="1"/>
          </p:cNvSpPr>
          <p:nvPr>
            <p:ph type="title"/>
          </p:nvPr>
        </p:nvSpPr>
        <p:spPr/>
        <p:txBody>
          <a:bodyPr/>
          <a:lstStyle/>
          <a:p>
            <a:r>
              <a:rPr lang="tr-TR" sz="2800" b="1" dirty="0">
                <a:latin typeface="Times New Roman" panose="02020603050405020304" pitchFamily="18" charset="0"/>
                <a:cs typeface="Times New Roman" panose="02020603050405020304" pitchFamily="18" charset="0"/>
              </a:rPr>
              <a:t>KAYNAKÇA</a:t>
            </a:r>
            <a:endParaRPr lang="tr-TR"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D5C31AC-D2CC-F1B8-BD66-5866B21CA572}"/>
              </a:ext>
            </a:extLst>
          </p:cNvPr>
          <p:cNvSpPr>
            <a:spLocks noGrp="1"/>
          </p:cNvSpPr>
          <p:nvPr>
            <p:ph idx="1"/>
          </p:nvPr>
        </p:nvSpPr>
        <p:spPr>
          <a:xfrm>
            <a:off x="677334" y="1488613"/>
            <a:ext cx="8596668" cy="3880773"/>
          </a:xfrm>
        </p:spPr>
        <p:txBody>
          <a:bodyPr>
            <a:normAutofit fontScale="92500" lnSpcReduction="10000"/>
          </a:bodyPr>
          <a:lstStyle/>
          <a:p>
            <a:pPr marL="304800" indent="-304800" algn="just">
              <a:lnSpc>
                <a:spcPct val="150000"/>
              </a:lnSpc>
              <a:spcAft>
                <a:spcPts val="800"/>
              </a:spcAft>
            </a:pPr>
            <a:r>
              <a:rPr lang="en-US" dirty="0"/>
              <a:t> Murtaza Hassan, Self Driving Car Using Raspberry Pi, (22 Şubat 2022) </a:t>
            </a:r>
            <a:r>
              <a:rPr lang="en-US" dirty="0">
                <a:hlinkClick r:id="rId2"/>
              </a:rPr>
              <a:t>https://www.computervision.zone/courses/</a:t>
            </a:r>
            <a:endParaRPr lang="tr-TR" dirty="0"/>
          </a:p>
          <a:p>
            <a:pPr marL="304800" indent="-304800" algn="just">
              <a:lnSpc>
                <a:spcPct val="150000"/>
              </a:lnSpc>
              <a:spcAft>
                <a:spcPts val="800"/>
              </a:spcAft>
            </a:pPr>
            <a:r>
              <a:rPr lang="en-US" dirty="0"/>
              <a:t>Prateek Joshi, Hands-On Tutorial on Real-Time Lane Detection using OpenCV (SelfDriving Car</a:t>
            </a:r>
            <a:r>
              <a:rPr lang="tr-TR" dirty="0"/>
              <a:t> </a:t>
            </a:r>
            <a:r>
              <a:rPr lang="en-US" dirty="0"/>
              <a:t>Project!), (13 Mayıs 2020) </a:t>
            </a:r>
            <a:r>
              <a:rPr lang="en-US" dirty="0">
                <a:hlinkClick r:id="rId3"/>
              </a:rPr>
              <a:t>https://www.analyticsvidhya.com/blog/2020/05/tutorial-real-time-lane-detectionopencv</a:t>
            </a:r>
            <a:endParaRPr lang="tr-TR" dirty="0"/>
          </a:p>
          <a:p>
            <a:pPr marL="304800" indent="-304800" algn="just">
              <a:lnSpc>
                <a:spcPct val="150000"/>
              </a:lnSpc>
              <a:spcAft>
                <a:spcPts val="800"/>
              </a:spcAft>
            </a:pPr>
            <a:r>
              <a:rPr lang="en-US" dirty="0"/>
              <a:t>Nigama Vykari, Understanding Hough Transform With A Lane Detection Model ,(30 Kasım 2021) https://blog.paperspace.com/understanding-hough-transform-lane-detectio</a:t>
            </a:r>
            <a:r>
              <a:rPr lang="tr-TR" dirty="0"/>
              <a:t>n</a:t>
            </a:r>
            <a:r>
              <a:rPr lang="en-US" dirty="0"/>
              <a:t>/</a:t>
            </a:r>
            <a:endParaRPr lang="tr-TR" dirty="0"/>
          </a:p>
        </p:txBody>
      </p:sp>
    </p:spTree>
    <p:extLst>
      <p:ext uri="{BB962C8B-B14F-4D97-AF65-F5344CB8AC3E}">
        <p14:creationId xmlns:p14="http://schemas.microsoft.com/office/powerpoint/2010/main" val="3783635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F92CF0F-24D0-8B64-DF01-D2CA224D05F5}"/>
              </a:ext>
            </a:extLst>
          </p:cNvPr>
          <p:cNvSpPr>
            <a:spLocks noGrp="1"/>
          </p:cNvSpPr>
          <p:nvPr>
            <p:ph idx="1"/>
          </p:nvPr>
        </p:nvSpPr>
        <p:spPr>
          <a:xfrm>
            <a:off x="677333" y="2831415"/>
            <a:ext cx="9203513" cy="1195169"/>
          </a:xfrm>
        </p:spPr>
        <p:txBody>
          <a:bodyPr>
            <a:normAutofit/>
          </a:bodyPr>
          <a:lstStyle/>
          <a:p>
            <a:pPr marL="0" indent="0" algn="ctr">
              <a:buNone/>
            </a:pPr>
            <a:r>
              <a:rPr lang="tr-TR" sz="2800" b="1" i="0" u="none" strike="noStrike" dirty="0">
                <a:solidFill>
                  <a:srgbClr val="90C226"/>
                </a:solidFill>
                <a:effectLst/>
                <a:latin typeface="Times New Roman" panose="02020603050405020304" pitchFamily="18" charset="0"/>
                <a:cs typeface="Times New Roman" panose="02020603050405020304" pitchFamily="18" charset="0"/>
              </a:rPr>
              <a:t>EMEKLERİNİZ ve BENİ DİNLEDİĞİNİZ İÇİN TEŞEKKÜR EDERİM ☺</a:t>
            </a:r>
            <a:endParaRPr lang="tr-T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68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9FACD99-321F-30C1-9DEB-A8424FFF660C}"/>
              </a:ext>
            </a:extLst>
          </p:cNvPr>
          <p:cNvSpPr>
            <a:spLocks noGrp="1"/>
          </p:cNvSpPr>
          <p:nvPr>
            <p:ph idx="1"/>
          </p:nvPr>
        </p:nvSpPr>
        <p:spPr>
          <a:xfrm>
            <a:off x="263372" y="953721"/>
            <a:ext cx="6436008" cy="4030461"/>
          </a:xfrm>
        </p:spPr>
        <p:txBody>
          <a:bodyPr>
            <a:noAutofit/>
          </a:bodyPr>
          <a:lstStyle/>
          <a:p>
            <a:pPr marL="0" indent="0">
              <a:buNone/>
            </a:pPr>
            <a:r>
              <a:rPr lang="tr-TR" sz="1600" dirty="0">
                <a:solidFill>
                  <a:schemeClr val="tx1"/>
                </a:solidFill>
              </a:rPr>
              <a:t>Günlük hayatta sürücü hatalarından kaynaklanan trafik kazalarının oldukça fazla olduğu görülmektedir. Satışa yeni çıkan araç modelleri sürücüye şerit takibi başta olmak üzere akıllı sürüş ve sürüş asistanı gibi otonom destekler sunan gelişmiş yöntemler ortaya çıkmaktadır. Bu çalışmada otonom araçların trafikte iken sürücüye yardımcı olması için trafik işaretlerinin doğru olarak tanınması ve şerit takibi adına bir sistemin geliştirilmesi amaçlanmıştır. Sistemin geliştirilmesi sürecinde şahsi araç üzerine montajlanmış bir kameradan alınan yol görüntüsü görüntü işleme teknikleri </a:t>
            </a:r>
            <a:r>
              <a:rPr lang="tr-TR" sz="1600">
                <a:solidFill>
                  <a:schemeClr val="tx1"/>
                </a:solidFill>
              </a:rPr>
              <a:t>ile şeridi </a:t>
            </a:r>
            <a:r>
              <a:rPr lang="tr-TR" sz="1600" dirty="0">
                <a:solidFill>
                  <a:schemeClr val="tx1"/>
                </a:solidFill>
              </a:rPr>
              <a:t>doğru bir şekilde tespit edip ve yine kameradan alınan görüntüler ile derin öğrenme algoritmaları ile trafik işaretlerinin tespiti ve otonom aracın algıladığı trafik işaretine göre tepki vermesi sağlanmıştır</a:t>
            </a:r>
            <a:endParaRPr lang="tr-TR" sz="1600" dirty="0">
              <a:solidFill>
                <a:schemeClr val="tx1"/>
              </a:solidFill>
              <a:effectLst/>
              <a:latin typeface="Times New Roman" panose="02020603050405020304" pitchFamily="18" charset="0"/>
              <a:ea typeface="Calibri" panose="020F0502020204030204" pitchFamily="34" charset="0"/>
            </a:endParaRPr>
          </a:p>
        </p:txBody>
      </p:sp>
      <p:sp>
        <p:nvSpPr>
          <p:cNvPr id="5" name="Metin kutusu 4">
            <a:extLst>
              <a:ext uri="{FF2B5EF4-FFF2-40B4-BE49-F238E27FC236}">
                <a16:creationId xmlns:a16="http://schemas.microsoft.com/office/drawing/2014/main" id="{3813C67C-2A74-A322-B717-010172116EF3}"/>
              </a:ext>
            </a:extLst>
          </p:cNvPr>
          <p:cNvSpPr txBox="1"/>
          <p:nvPr/>
        </p:nvSpPr>
        <p:spPr>
          <a:xfrm>
            <a:off x="263372" y="430501"/>
            <a:ext cx="1405630" cy="523220"/>
          </a:xfrm>
          <a:prstGeom prst="rect">
            <a:avLst/>
          </a:prstGeom>
          <a:noFill/>
        </p:spPr>
        <p:txBody>
          <a:bodyPr wrap="square">
            <a:spAutoFit/>
          </a:bodyPr>
          <a:lstStyle/>
          <a:p>
            <a:r>
              <a:rPr lang="tr-TR" sz="2800" b="1" dirty="0">
                <a:solidFill>
                  <a:schemeClr val="accent1"/>
                </a:solidFill>
                <a:latin typeface="Times New Roman" panose="02020603050405020304" pitchFamily="18" charset="0"/>
                <a:cs typeface="Times New Roman" panose="02020603050405020304" pitchFamily="18" charset="0"/>
              </a:rPr>
              <a:t>GİRİŞ</a:t>
            </a:r>
          </a:p>
        </p:txBody>
      </p:sp>
    </p:spTree>
    <p:extLst>
      <p:ext uri="{BB962C8B-B14F-4D97-AF65-F5344CB8AC3E}">
        <p14:creationId xmlns:p14="http://schemas.microsoft.com/office/powerpoint/2010/main" val="180034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E251-5C58-E9B3-1725-E4199AAC1E5D}"/>
              </a:ext>
            </a:extLst>
          </p:cNvPr>
          <p:cNvSpPr>
            <a:spLocks noGrp="1"/>
          </p:cNvSpPr>
          <p:nvPr>
            <p:ph type="title"/>
          </p:nvPr>
        </p:nvSpPr>
        <p:spPr/>
        <p:txBody>
          <a:bodyPr>
            <a:normAutofit/>
          </a:bodyPr>
          <a:lstStyle/>
          <a:p>
            <a:r>
              <a:rPr lang="tr-TR" sz="2800" b="1" dirty="0">
                <a:latin typeface="Times New Roman" panose="02020603050405020304" pitchFamily="18" charset="0"/>
                <a:cs typeface="Times New Roman" panose="02020603050405020304" pitchFamily="18" charset="0"/>
              </a:rPr>
              <a:t>1.ARACIN TASARIMI</a:t>
            </a:r>
          </a:p>
        </p:txBody>
      </p:sp>
      <p:sp>
        <p:nvSpPr>
          <p:cNvPr id="3" name="İçerik Yer Tutucusu 2">
            <a:extLst>
              <a:ext uri="{FF2B5EF4-FFF2-40B4-BE49-F238E27FC236}">
                <a16:creationId xmlns:a16="http://schemas.microsoft.com/office/drawing/2014/main" id="{F90097FE-74EF-1F3E-2F13-10C789542462}"/>
              </a:ext>
            </a:extLst>
          </p:cNvPr>
          <p:cNvSpPr>
            <a:spLocks noGrp="1"/>
          </p:cNvSpPr>
          <p:nvPr>
            <p:ph idx="1"/>
          </p:nvPr>
        </p:nvSpPr>
        <p:spPr>
          <a:xfrm>
            <a:off x="677334" y="1488613"/>
            <a:ext cx="8596668" cy="2781545"/>
          </a:xfrm>
        </p:spPr>
        <p:txBody>
          <a:bodyPr>
            <a:normAutofit/>
          </a:bodyPr>
          <a:lstStyle/>
          <a:p>
            <a:pPr marL="0" indent="0" algn="just">
              <a:buNone/>
            </a:pPr>
            <a:r>
              <a:rPr lang="tr-TR" sz="1600" dirty="0">
                <a:solidFill>
                  <a:srgbClr val="000000"/>
                </a:solidFill>
                <a:effectLst/>
                <a:latin typeface="Times New Roman" panose="02020603050405020304" pitchFamily="18" charset="0"/>
                <a:ea typeface="Calibri" panose="020F0502020204030204" pitchFamily="34" charset="0"/>
              </a:rPr>
              <a:t>3d yazıcı ile Solidworks programı ile tasarlanan araç kiti şekil 1’de gösterildiği gibi basılmıştır. Araç 2 adet dc motor, servo motor, Raspberry Pi 4b+, Raspberry pi v1.3 </a:t>
            </a:r>
            <a:r>
              <a:rPr lang="tr-TR" sz="1600" dirty="0">
                <a:solidFill>
                  <a:srgbClr val="000000"/>
                </a:solidFill>
                <a:latin typeface="Times New Roman" panose="02020603050405020304" pitchFamily="18" charset="0"/>
                <a:ea typeface="Calibri" panose="020F0502020204030204" pitchFamily="34" charset="0"/>
              </a:rPr>
              <a:t>k</a:t>
            </a:r>
            <a:r>
              <a:rPr lang="tr-TR" sz="1600" dirty="0">
                <a:solidFill>
                  <a:srgbClr val="000000"/>
                </a:solidFill>
                <a:effectLst/>
                <a:latin typeface="Times New Roman" panose="02020603050405020304" pitchFamily="18" charset="0"/>
                <a:ea typeface="Calibri" panose="020F0502020204030204" pitchFamily="34" charset="0"/>
              </a:rPr>
              <a:t>amera , dc-dc converter</a:t>
            </a:r>
            <a:r>
              <a:rPr lang="tr-TR" sz="1600" dirty="0">
                <a:solidFill>
                  <a:srgbClr val="000000"/>
                </a:solidFill>
                <a:latin typeface="Times New Roman" panose="02020603050405020304" pitchFamily="18" charset="0"/>
                <a:ea typeface="Calibri" panose="020F0502020204030204" pitchFamily="34" charset="0"/>
              </a:rPr>
              <a:t>, motor kontrol kartı, pil ve bataryadan oluşmaktadır.</a:t>
            </a:r>
            <a:endParaRPr lang="tr-TR" sz="1600" dirty="0"/>
          </a:p>
          <a:p>
            <a:pPr marL="0" indent="0" algn="just">
              <a:buNone/>
            </a:pPr>
            <a:endParaRPr lang="tr-TR" dirty="0">
              <a:solidFill>
                <a:schemeClr val="tx1"/>
              </a:solidFill>
            </a:endParaRPr>
          </a:p>
        </p:txBody>
      </p:sp>
      <p:pic>
        <p:nvPicPr>
          <p:cNvPr id="7" name="Resim 6">
            <a:extLst>
              <a:ext uri="{FF2B5EF4-FFF2-40B4-BE49-F238E27FC236}">
                <a16:creationId xmlns:a16="http://schemas.microsoft.com/office/drawing/2014/main" id="{DF6A210B-CBCE-8797-15F3-E3F66CEB7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435" y="2879385"/>
            <a:ext cx="3796352" cy="2781545"/>
          </a:xfrm>
          <a:prstGeom prst="rect">
            <a:avLst/>
          </a:prstGeom>
        </p:spPr>
      </p:pic>
    </p:spTree>
    <p:extLst>
      <p:ext uri="{BB962C8B-B14F-4D97-AF65-F5344CB8AC3E}">
        <p14:creationId xmlns:p14="http://schemas.microsoft.com/office/powerpoint/2010/main" val="218101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26692-9353-9365-D509-C43D34B5A254}"/>
              </a:ext>
            </a:extLst>
          </p:cNvPr>
          <p:cNvSpPr>
            <a:spLocks noGrp="1"/>
          </p:cNvSpPr>
          <p:nvPr>
            <p:ph type="title"/>
          </p:nvPr>
        </p:nvSpPr>
        <p:spPr/>
        <p:txBody>
          <a:bodyPr>
            <a:normAutofit/>
          </a:bodyPr>
          <a:lstStyle/>
          <a:p>
            <a:r>
              <a:rPr lang="tr-TR" sz="2800" b="1" dirty="0">
                <a:latin typeface="Times New Roman" panose="02020603050405020304" pitchFamily="18" charset="0"/>
                <a:cs typeface="Times New Roman" panose="02020603050405020304" pitchFamily="18" charset="0"/>
              </a:rPr>
              <a:t>2.ŞERİT TESPİTİ</a:t>
            </a:r>
          </a:p>
        </p:txBody>
      </p:sp>
      <p:sp>
        <p:nvSpPr>
          <p:cNvPr id="3" name="İçerik Yer Tutucusu 2">
            <a:extLst>
              <a:ext uri="{FF2B5EF4-FFF2-40B4-BE49-F238E27FC236}">
                <a16:creationId xmlns:a16="http://schemas.microsoft.com/office/drawing/2014/main" id="{4CF73347-950C-F3FC-5931-CFF1D330CE04}"/>
              </a:ext>
            </a:extLst>
          </p:cNvPr>
          <p:cNvSpPr>
            <a:spLocks noGrp="1"/>
          </p:cNvSpPr>
          <p:nvPr>
            <p:ph idx="1"/>
          </p:nvPr>
        </p:nvSpPr>
        <p:spPr>
          <a:xfrm>
            <a:off x="677334" y="1405987"/>
            <a:ext cx="4542736" cy="3880773"/>
          </a:xfrm>
        </p:spPr>
        <p:txBody>
          <a:bodyPr/>
          <a:lstStyle/>
          <a:p>
            <a:r>
              <a:rPr lang="tr-TR" dirty="0">
                <a:solidFill>
                  <a:schemeClr val="tx1"/>
                </a:solidFill>
              </a:rPr>
              <a:t>Şeridin bulunması için ilk aşamada Canny kenar belirleme algoritması kullanılmıştır. Canny kenar belirleme algoritması kenar bulmada en etkili yöntemlerden biridir. İlk aşama olarak kameradan alınan görüntü gri renk uzayına çevrilir ve görüntüdeki gürültüler Gauss bulanıklığı filtresiyle giderilir ardından kenarları bulmak için Canny algoritması kullanılır.</a:t>
            </a:r>
          </a:p>
          <a:p>
            <a:endParaRPr lang="tr-TR" dirty="0"/>
          </a:p>
        </p:txBody>
      </p:sp>
      <p:pic>
        <p:nvPicPr>
          <p:cNvPr id="5" name="Resim 4">
            <a:extLst>
              <a:ext uri="{FF2B5EF4-FFF2-40B4-BE49-F238E27FC236}">
                <a16:creationId xmlns:a16="http://schemas.microsoft.com/office/drawing/2014/main" id="{45E84930-213C-D668-2FC2-D8D5B7788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440" y="1706053"/>
            <a:ext cx="4264091" cy="2005507"/>
          </a:xfrm>
          <a:prstGeom prst="rect">
            <a:avLst/>
          </a:prstGeom>
        </p:spPr>
      </p:pic>
    </p:spTree>
    <p:extLst>
      <p:ext uri="{BB962C8B-B14F-4D97-AF65-F5344CB8AC3E}">
        <p14:creationId xmlns:p14="http://schemas.microsoft.com/office/powerpoint/2010/main" val="18106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7BB4A32-61B6-1244-E0F3-A7543F65ECF2}"/>
              </a:ext>
            </a:extLst>
          </p:cNvPr>
          <p:cNvSpPr>
            <a:spLocks noGrp="1"/>
          </p:cNvSpPr>
          <p:nvPr>
            <p:ph idx="1"/>
          </p:nvPr>
        </p:nvSpPr>
        <p:spPr>
          <a:xfrm>
            <a:off x="518713" y="1077875"/>
            <a:ext cx="8670853" cy="3382157"/>
          </a:xfrm>
        </p:spPr>
        <p:txBody>
          <a:bodyPr>
            <a:normAutofit/>
          </a:bodyPr>
          <a:lstStyle/>
          <a:p>
            <a:r>
              <a:rPr lang="tr-TR" dirty="0"/>
              <a:t>Kenarlar Canny algoritmasıyla tespit edildikten sonra şeritte gidecek araba için şerit çizgilerinin tespit edilmesi gerekmektedir. Burada devreye Color Segmentation algoritması devreye girmektedir. Aracın şeridin sağ tarafından geçeceği göz önünde  bulundurulursa aracın sol tarafında beyaz kesikli şerit çizgileri ve sağ tarafında düz sarı şerit çizgileri bulunmaktadır. Kameradan alınan görüntünün HSL renk uzayına çevrilmesi sonrasında beyaz ve sarı çizgiler için bir maskeleme işlemi yapılmaktadır. Maskeleme işleminden sonra görüntünün tamamından ziyade sadece yol görüntüsü üzerinde işlem yapılacağı için bir ROI(Region of Interest) bölgesi belirlenmiştir</a:t>
            </a:r>
          </a:p>
        </p:txBody>
      </p:sp>
    </p:spTree>
    <p:extLst>
      <p:ext uri="{BB962C8B-B14F-4D97-AF65-F5344CB8AC3E}">
        <p14:creationId xmlns:p14="http://schemas.microsoft.com/office/powerpoint/2010/main" val="368694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F4159FC-AAB1-612D-9808-4D1415627D7C}"/>
              </a:ext>
            </a:extLst>
          </p:cNvPr>
          <p:cNvSpPr>
            <a:spLocks noGrp="1"/>
          </p:cNvSpPr>
          <p:nvPr>
            <p:ph idx="1"/>
          </p:nvPr>
        </p:nvSpPr>
        <p:spPr>
          <a:xfrm>
            <a:off x="677333" y="1367162"/>
            <a:ext cx="7561597" cy="3764132"/>
          </a:xfrm>
        </p:spPr>
        <p:txBody>
          <a:bodyPr>
            <a:normAutofit/>
          </a:bodyPr>
          <a:lstStyle/>
          <a:p>
            <a:r>
              <a:rPr lang="tr-TR" dirty="0">
                <a:solidFill>
                  <a:schemeClr val="tx1"/>
                </a:solidFill>
              </a:rPr>
              <a:t>Şeridin düzgün bir şekilde tespit edilebilmesi için Hough dönüşüm tekniği kullanılmaktadır. Şuanda elde edilen görsel bir matristir. Eğim ve kesişim bilgileri için doğrudan bir geometrik model bulunmamaktadır. Hough dönüşümü bu eğim ve kesişim bilgilerini elde etmek için kullanılmaktadır. Hough dönüşümü bir görüntüdeki belirgin çizgileri bulmaya ve ayrık kenar noktaları birleştirmeye yardımcı olmaktadır</a:t>
            </a:r>
          </a:p>
        </p:txBody>
      </p:sp>
      <p:pic>
        <p:nvPicPr>
          <p:cNvPr id="7" name="Resim 6">
            <a:extLst>
              <a:ext uri="{FF2B5EF4-FFF2-40B4-BE49-F238E27FC236}">
                <a16:creationId xmlns:a16="http://schemas.microsoft.com/office/drawing/2014/main" id="{2A243DD4-3C30-022C-D7EF-70AA8576A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699" y="3657630"/>
            <a:ext cx="4208106" cy="2697714"/>
          </a:xfrm>
          <a:prstGeom prst="rect">
            <a:avLst/>
          </a:prstGeom>
        </p:spPr>
      </p:pic>
    </p:spTree>
    <p:extLst>
      <p:ext uri="{BB962C8B-B14F-4D97-AF65-F5344CB8AC3E}">
        <p14:creationId xmlns:p14="http://schemas.microsoft.com/office/powerpoint/2010/main" val="180143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F71E6F54-212E-026B-55C8-352A6A36025F}"/>
              </a:ext>
            </a:extLst>
          </p:cNvPr>
          <p:cNvSpPr txBox="1"/>
          <p:nvPr/>
        </p:nvSpPr>
        <p:spPr>
          <a:xfrm>
            <a:off x="686664" y="998430"/>
            <a:ext cx="8315746" cy="1200329"/>
          </a:xfrm>
          <a:prstGeom prst="rect">
            <a:avLst/>
          </a:prstGeom>
          <a:noFill/>
        </p:spPr>
        <p:txBody>
          <a:bodyPr wrap="square" rtlCol="0">
            <a:spAutoFit/>
          </a:bodyPr>
          <a:lstStyle/>
          <a:p>
            <a:pPr algn="just"/>
            <a:r>
              <a:rPr lang="tr-TR" dirty="0"/>
              <a:t>Yol bulunduktan sonra aracın düzgün bir şekilde yolda gitmesi için şeridin eğimi ve tespit edilen yolun arabaya olan uzaklığı hesaplanıp arabaya gerekli komutlar verilerek şeritte gitmesi sağlanmıştır.</a:t>
            </a:r>
          </a:p>
          <a:p>
            <a:pPr algn="just"/>
            <a:endParaRPr lang="tr-TR" dirty="0"/>
          </a:p>
        </p:txBody>
      </p:sp>
      <p:pic>
        <p:nvPicPr>
          <p:cNvPr id="10" name="Resim 9">
            <a:extLst>
              <a:ext uri="{FF2B5EF4-FFF2-40B4-BE49-F238E27FC236}">
                <a16:creationId xmlns:a16="http://schemas.microsoft.com/office/drawing/2014/main" id="{23C631D6-8190-6CEF-09A8-F2C9490A2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370" y="3116673"/>
            <a:ext cx="4000847" cy="2136462"/>
          </a:xfrm>
          <a:prstGeom prst="rect">
            <a:avLst/>
          </a:prstGeom>
        </p:spPr>
      </p:pic>
    </p:spTree>
    <p:extLst>
      <p:ext uri="{BB962C8B-B14F-4D97-AF65-F5344CB8AC3E}">
        <p14:creationId xmlns:p14="http://schemas.microsoft.com/office/powerpoint/2010/main" val="75179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50E7DD-1220-243C-0BE5-53FB1F6E35E3}"/>
              </a:ext>
            </a:extLst>
          </p:cNvPr>
          <p:cNvSpPr>
            <a:spLocks noGrp="1"/>
          </p:cNvSpPr>
          <p:nvPr>
            <p:ph type="title"/>
          </p:nvPr>
        </p:nvSpPr>
        <p:spPr/>
        <p:txBody>
          <a:bodyPr>
            <a:normAutofit/>
          </a:bodyPr>
          <a:lstStyle/>
          <a:p>
            <a:r>
              <a:rPr lang="tr-TR" sz="2800" b="1" dirty="0">
                <a:latin typeface="Times New Roman" panose="02020603050405020304" pitchFamily="18" charset="0"/>
                <a:cs typeface="Times New Roman" panose="02020603050405020304" pitchFamily="18" charset="0"/>
              </a:rPr>
              <a:t>2.Trafik İşaretleri Tespiti</a:t>
            </a:r>
          </a:p>
        </p:txBody>
      </p:sp>
      <p:sp>
        <p:nvSpPr>
          <p:cNvPr id="7" name="İçerik Yer Tutucusu 6">
            <a:extLst>
              <a:ext uri="{FF2B5EF4-FFF2-40B4-BE49-F238E27FC236}">
                <a16:creationId xmlns:a16="http://schemas.microsoft.com/office/drawing/2014/main" id="{E07AA1D7-0B05-87AB-397C-730D8DC1AC33}"/>
              </a:ext>
            </a:extLst>
          </p:cNvPr>
          <p:cNvSpPr>
            <a:spLocks noGrp="1"/>
          </p:cNvSpPr>
          <p:nvPr>
            <p:ph idx="1"/>
          </p:nvPr>
        </p:nvSpPr>
        <p:spPr>
          <a:xfrm>
            <a:off x="677334" y="1488613"/>
            <a:ext cx="8596668" cy="3880773"/>
          </a:xfrm>
        </p:spPr>
        <p:txBody>
          <a:bodyPr/>
          <a:lstStyle/>
          <a:p>
            <a:r>
              <a:rPr lang="tr-TR" dirty="0">
                <a:solidFill>
                  <a:schemeClr val="tx1"/>
                </a:solidFill>
              </a:rPr>
              <a:t>İlk olarak 4 farklı sınıftan oluşan veri seti CNN , LSTM , RNN ,GRU ve FFNN algoritmaları ile  sınıflandırılmıştır.  En yüksek başarıyı sağlayan CNN modeli sınıflandırma için seçilmiştir.</a:t>
            </a:r>
          </a:p>
        </p:txBody>
      </p:sp>
      <p:pic>
        <p:nvPicPr>
          <p:cNvPr id="6" name="Resim 5">
            <a:extLst>
              <a:ext uri="{FF2B5EF4-FFF2-40B4-BE49-F238E27FC236}">
                <a16:creationId xmlns:a16="http://schemas.microsoft.com/office/drawing/2014/main" id="{3C87344F-2149-4A34-0B47-464C45FED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489" y="2557486"/>
            <a:ext cx="4678111" cy="3234102"/>
          </a:xfrm>
          <a:prstGeom prst="rect">
            <a:avLst/>
          </a:prstGeom>
        </p:spPr>
      </p:pic>
    </p:spTree>
    <p:extLst>
      <p:ext uri="{BB962C8B-B14F-4D97-AF65-F5344CB8AC3E}">
        <p14:creationId xmlns:p14="http://schemas.microsoft.com/office/powerpoint/2010/main" val="390244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etin kutusu 9">
            <a:extLst>
              <a:ext uri="{FF2B5EF4-FFF2-40B4-BE49-F238E27FC236}">
                <a16:creationId xmlns:a16="http://schemas.microsoft.com/office/drawing/2014/main" id="{1EC70994-E476-4228-25B7-E24971AAC200}"/>
              </a:ext>
            </a:extLst>
          </p:cNvPr>
          <p:cNvSpPr txBox="1"/>
          <p:nvPr/>
        </p:nvSpPr>
        <p:spPr>
          <a:xfrm>
            <a:off x="671803" y="1144088"/>
            <a:ext cx="8005665" cy="2031325"/>
          </a:xfrm>
          <a:prstGeom prst="rect">
            <a:avLst/>
          </a:prstGeom>
          <a:noFill/>
        </p:spPr>
        <p:txBody>
          <a:bodyPr wrap="square">
            <a:spAutoFit/>
          </a:bodyPr>
          <a:lstStyle/>
          <a:p>
            <a:r>
              <a:rPr lang="tr-TR" dirty="0"/>
              <a:t>Trafik işaretleri birçok ülkede olduğu gibi aşağı yukarı şeklinin daire olduğu bilinmektedir. Bu yaklaşımla birlikte trafik işaretlerini tespit etmek için Opencv kütüphanesindeki cv2.HoughCircles fonksiyonu kullanılarak trafik işaretlerinin konumu belirlenmiştir. Bu fonksiyon gri tonlamalı bir görüntüde bulunan daireleri bulmak için Hough dönüşümünü kullanır. Hough dönüşümü görüntüden özellikler çıkarır ve ardından bir oylama prosedürü kullanarak görüntüde bulunan nesnelerin şeklini belirler. </a:t>
            </a:r>
          </a:p>
        </p:txBody>
      </p:sp>
      <p:pic>
        <p:nvPicPr>
          <p:cNvPr id="11" name="Resim 10">
            <a:extLst>
              <a:ext uri="{FF2B5EF4-FFF2-40B4-BE49-F238E27FC236}">
                <a16:creationId xmlns:a16="http://schemas.microsoft.com/office/drawing/2014/main" id="{F66F90A9-A7E5-9550-E66C-F60202A9B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403" y="3315373"/>
            <a:ext cx="3872613" cy="2842832"/>
          </a:xfrm>
          <a:prstGeom prst="rect">
            <a:avLst/>
          </a:prstGeom>
        </p:spPr>
      </p:pic>
    </p:spTree>
    <p:extLst>
      <p:ext uri="{BB962C8B-B14F-4D97-AF65-F5344CB8AC3E}">
        <p14:creationId xmlns:p14="http://schemas.microsoft.com/office/powerpoint/2010/main" val="1921414337"/>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1475</TotalTime>
  <Words>911</Words>
  <Application>Microsoft Office PowerPoint</Application>
  <PresentationFormat>Geniş ekran</PresentationFormat>
  <Paragraphs>39</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Times New Roman</vt:lpstr>
      <vt:lpstr>Trebuchet MS</vt:lpstr>
      <vt:lpstr>Wingdings 3</vt:lpstr>
      <vt:lpstr>Yüzeyler</vt:lpstr>
      <vt:lpstr>PowerPoint Sunusu</vt:lpstr>
      <vt:lpstr>PowerPoint Sunusu</vt:lpstr>
      <vt:lpstr>1.ARACIN TASARIMI</vt:lpstr>
      <vt:lpstr>2.ŞERİT TESPİTİ</vt:lpstr>
      <vt:lpstr>PowerPoint Sunusu</vt:lpstr>
      <vt:lpstr>PowerPoint Sunusu</vt:lpstr>
      <vt:lpstr>PowerPoint Sunusu</vt:lpstr>
      <vt:lpstr>2.Trafik İşaretleri Tespiti</vt:lpstr>
      <vt:lpstr>PowerPoint Sunusu</vt:lpstr>
      <vt:lpstr>3.Trafik İşaretlerinin Takibi</vt:lpstr>
      <vt:lpstr>3.1 CSRT Tracker</vt:lpstr>
      <vt:lpstr>3.2 MeanShift Tracker  </vt:lpstr>
      <vt:lpstr>3.3 OpticalFlow Tracker</vt:lpstr>
      <vt:lpstr>SONUÇLAR</vt:lpstr>
      <vt:lpstr>KAYNAKÇA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ruyaagul@gmail.com</dc:creator>
  <cp:lastModifiedBy>Sefa Orha</cp:lastModifiedBy>
  <cp:revision>41</cp:revision>
  <dcterms:created xsi:type="dcterms:W3CDTF">2022-05-28T12:54:38Z</dcterms:created>
  <dcterms:modified xsi:type="dcterms:W3CDTF">2022-06-10T06:04:57Z</dcterms:modified>
</cp:coreProperties>
</file>