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7" r:id="rId3"/>
    <p:sldId id="258" r:id="rId4"/>
    <p:sldId id="259" r:id="rId5"/>
    <p:sldId id="260" r:id="rId6"/>
    <p:sldId id="262" r:id="rId7"/>
    <p:sldId id="263" r:id="rId8"/>
    <p:sldId id="264" r:id="rId9"/>
    <p:sldId id="265" r:id="rId10"/>
    <p:sldId id="266" r:id="rId11"/>
    <p:sldId id="26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94" autoAdjust="0"/>
  </p:normalViewPr>
  <p:slideViewPr>
    <p:cSldViewPr snapToGrid="0">
      <p:cViewPr varScale="1">
        <p:scale>
          <a:sx n="62" d="100"/>
          <a:sy n="62" d="100"/>
        </p:scale>
        <p:origin x="145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8C3FE-7F18-4E17-97FB-64566AD97CDA}" type="datetimeFigureOut">
              <a:rPr lang="en-US" smtClean="0"/>
              <a:t>27-Mar-23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D4B3F-C3AA-4855-859F-8CF81514CD4A}" type="slidenum">
              <a:rPr lang="en-US" smtClean="0"/>
              <a:t>‹#›</a:t>
            </a:fld>
            <a:endParaRPr lang="en-US"/>
          </a:p>
        </p:txBody>
      </p:sp>
    </p:spTree>
    <p:extLst>
      <p:ext uri="{BB962C8B-B14F-4D97-AF65-F5344CB8AC3E}">
        <p14:creationId xmlns:p14="http://schemas.microsoft.com/office/powerpoint/2010/main" val="374352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74151"/>
                </a:solidFill>
                <a:effectLst/>
                <a:latin typeface="Söhne"/>
              </a:rPr>
              <a:t>Calculating poker combinations can be quite difficult due to the complexity of the game and the many different factors that need to be taken into account. These factors can include the ranking of the cards, the size of the pot and bets, the behavior of the other players, and the number of players. To calculate these combinations accurately, a poker bot needs to use mathematical algorithms and statistical analysis.</a:t>
            </a:r>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3</a:t>
            </a:fld>
            <a:endParaRPr lang="en-US"/>
          </a:p>
        </p:txBody>
      </p:sp>
    </p:spTree>
    <p:extLst>
      <p:ext uri="{BB962C8B-B14F-4D97-AF65-F5344CB8AC3E}">
        <p14:creationId xmlns:p14="http://schemas.microsoft.com/office/powerpoint/2010/main" val="402547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Cards Combinations Calculations are at the core of Shark Poker's powerful engine. The bot uses advanced algorithms to analyze every possible combination of cards that can be dealt and calculates the probability of winning for each one. This enables the bot to make smart decisions and optimize its gameplay, giving it a significant edge over human players.</a:t>
            </a:r>
          </a:p>
          <a:p>
            <a:pPr algn="l"/>
            <a:r>
              <a:rPr lang="en-US" b="0" i="0" dirty="0">
                <a:solidFill>
                  <a:srgbClr val="374151"/>
                </a:solidFill>
                <a:effectLst/>
                <a:latin typeface="Söhne"/>
              </a:rPr>
              <a:t>On the other hand, Human Behaviors Calculations, which involve analyzing human players' behavior and tendencies, are equally important but more challenging to implement. Despite the lack of accessible data, Shark Poker is continually improving its ability to recognize patterns and adapt to different playing styles. While this is an ongoing challenge, it is also an exciting opportunity for further development in the future.</a:t>
            </a:r>
          </a:p>
          <a:p>
            <a:endParaRPr lang="en-US" b="0" i="0" dirty="0">
              <a:solidFill>
                <a:srgbClr val="374151"/>
              </a:solidFill>
              <a:effectLst/>
              <a:latin typeface="Söhne"/>
            </a:endParaRPr>
          </a:p>
          <a:p>
            <a:r>
              <a:rPr lang="en-US" b="0" i="0" dirty="0">
                <a:solidFill>
                  <a:srgbClr val="374151"/>
                </a:solidFill>
                <a:effectLst/>
                <a:latin typeface="Söhne"/>
              </a:rPr>
              <a:t>The size of the pot and bets is a crucial factor in poker. To calculate the probability of winning a hand, the bot must consider the current pot size and the size of the bets. By analyzing this data, the bot can make more informed decisions, such as whether to fold, call, or raise. Our Card Shark Poker bot is designed to incorporate the size of the pot and bets into its calculations, giving it a more comprehensive understanding of the game and improving its overall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Overall, Shark Poker's focus on both Cards Combinations Calculations and </a:t>
            </a:r>
            <a:r>
              <a:rPr lang="en-US" sz="1200" dirty="0">
                <a:latin typeface="Söhne"/>
              </a:rPr>
              <a:t>S</a:t>
            </a:r>
            <a:r>
              <a:rPr lang="en-US" sz="1200" b="0" i="0" dirty="0">
                <a:effectLst/>
                <a:latin typeface="Söhne"/>
              </a:rPr>
              <a:t>ize of the pot and bets calculations</a:t>
            </a:r>
            <a:r>
              <a:rPr lang="en-US" b="0" i="0" dirty="0">
                <a:solidFill>
                  <a:srgbClr val="374151"/>
                </a:solidFill>
                <a:effectLst/>
                <a:latin typeface="Söhne"/>
              </a:rPr>
              <a:t> makes it a formidable opponent at the poker table, combining raw analytical power with advanced behavioral analysis to stay one step ahead of the game.</a:t>
            </a:r>
          </a:p>
          <a:p>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4</a:t>
            </a:fld>
            <a:endParaRPr lang="en-US"/>
          </a:p>
        </p:txBody>
      </p:sp>
    </p:spTree>
    <p:extLst>
      <p:ext uri="{BB962C8B-B14F-4D97-AF65-F5344CB8AC3E}">
        <p14:creationId xmlns:p14="http://schemas.microsoft.com/office/powerpoint/2010/main" val="120891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The number of possible combinations of 2 cards out of 52 is given by the formula: 52 choose 2, which equals 1.326. This means that there are 1.326 possible combinations of cards that the bot can have in the pre-flop stage.</a:t>
            </a:r>
          </a:p>
          <a:p>
            <a:pPr algn="l"/>
            <a:r>
              <a:rPr lang="en-US" b="0" i="0" dirty="0">
                <a:solidFill>
                  <a:srgbClr val="374151"/>
                </a:solidFill>
                <a:effectLst/>
                <a:latin typeface="Söhne"/>
              </a:rPr>
              <a:t>However, we can reduce this number by eliminating combinations that are equivalent. For instance, if the bot has Ace of diamond and 2 of diamond, it does not need to calculate the win rate for Ace of hearts and 2 of hearts, as these are equivalent hands. By applying this rule, we can reduce the number of combinations from 1.326 to 169.</a:t>
            </a:r>
          </a:p>
          <a:p>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5</a:t>
            </a:fld>
            <a:endParaRPr lang="en-US"/>
          </a:p>
        </p:txBody>
      </p:sp>
    </p:spTree>
    <p:extLst>
      <p:ext uri="{BB962C8B-B14F-4D97-AF65-F5344CB8AC3E}">
        <p14:creationId xmlns:p14="http://schemas.microsoft.com/office/powerpoint/2010/main" val="61562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Shark Poker performs a massive number of simulations - 1,225,000 simulations for each of the 169 different possible starting hands. That's a total of 207,025,000 simulations for pre-flop calculations alone.</a:t>
            </a:r>
          </a:p>
          <a:p>
            <a:pPr algn="l"/>
            <a:r>
              <a:rPr lang="en-US" b="0" i="0" dirty="0">
                <a:solidFill>
                  <a:srgbClr val="374151"/>
                </a:solidFill>
                <a:effectLst/>
                <a:latin typeface="Söhne"/>
              </a:rPr>
              <a:t>The simulations performed by Shark Poker involve calculating the combinations of player cards and community cards separately, which is done using mathematical formulas such as n choose k. The results of these simulations are used to calculate the odds of winning for each possible hand.</a:t>
            </a:r>
          </a:p>
          <a:p>
            <a:pPr algn="l"/>
            <a:r>
              <a:rPr lang="en-US" b="0" i="0" dirty="0">
                <a:solidFill>
                  <a:srgbClr val="374151"/>
                </a:solidFill>
                <a:effectLst/>
                <a:latin typeface="Söhne"/>
              </a:rPr>
              <a:t>Thanks to Shark Poker's advanced algorithms and computing power, players can trust the accuracy of its calculations and make more informed decisions during gameplay.</a:t>
            </a:r>
          </a:p>
          <a:p>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6</a:t>
            </a:fld>
            <a:endParaRPr lang="en-US"/>
          </a:p>
        </p:txBody>
      </p:sp>
    </p:spTree>
    <p:extLst>
      <p:ext uri="{BB962C8B-B14F-4D97-AF65-F5344CB8AC3E}">
        <p14:creationId xmlns:p14="http://schemas.microsoft.com/office/powerpoint/2010/main" val="68967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Shark Poker, has been designed to excel at calculating the odds of winning a hand. By performing over 207 million simulations for pre-flop status, the bot has achieved an incredibly high level of accuracy in predicting the outcome of a hand. This is reflected in the chart and statistics have provided, which show the winning probability for the 7 of spade and 10 of Hearts hand across multiple simulations.</a:t>
            </a:r>
          </a:p>
          <a:p>
            <a:pPr algn="l"/>
            <a:r>
              <a:rPr lang="en-US" b="0" i="0" dirty="0">
                <a:solidFill>
                  <a:srgbClr val="374151"/>
                </a:solidFill>
                <a:effectLst/>
                <a:latin typeface="Söhne"/>
              </a:rPr>
              <a:t>In addition to the chart, we have also calculated important statistics, such as the mean and standard deviation, to provide a more comprehensive understanding of the data. These statistics allow us to gauge the reliability and consistency of our bot's calculations, giving us confidence in its performance.</a:t>
            </a:r>
          </a:p>
          <a:p>
            <a:pPr algn="l"/>
            <a:r>
              <a:rPr lang="en-US" b="0" i="0" dirty="0">
                <a:solidFill>
                  <a:srgbClr val="374151"/>
                </a:solidFill>
                <a:effectLst/>
                <a:latin typeface="Söhne"/>
              </a:rPr>
              <a:t>Overall, Shark Poker's ability to perform complex calculations and provide accurate predictions is a testament to the power of artificial intelligence in the world of poker. With further refinement and development, we believe our bot has the potential to revolutionize the way poker is played and won.</a:t>
            </a:r>
          </a:p>
          <a:p>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7</a:t>
            </a:fld>
            <a:endParaRPr lang="en-US"/>
          </a:p>
        </p:txBody>
      </p:sp>
    </p:spTree>
    <p:extLst>
      <p:ext uri="{BB962C8B-B14F-4D97-AF65-F5344CB8AC3E}">
        <p14:creationId xmlns:p14="http://schemas.microsoft.com/office/powerpoint/2010/main" val="64485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74151"/>
                </a:solidFill>
                <a:effectLst/>
                <a:latin typeface="Söhne"/>
              </a:rPr>
              <a:t>The Flop Combinations calculation is a critical aspect of Shark Poker's success. With a total of 52 cards in the deck, the bot must consider all possible combinations of two cards for itself, and three community cards on the flop. This gives a massive total of 19,600 flop combinations to analyze. When combined with the bot's two-hole cards, the total number of possible combinations soars to a staggering close to 26 million. However, the Shark Poker bot's sophisticated algorithms employ a reduction method, significantly reducing the number of combinations that need to be analyzed to just 270 thousand.</a:t>
            </a:r>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8</a:t>
            </a:fld>
            <a:endParaRPr lang="en-US"/>
          </a:p>
        </p:txBody>
      </p:sp>
    </p:spTree>
    <p:extLst>
      <p:ext uri="{BB962C8B-B14F-4D97-AF65-F5344CB8AC3E}">
        <p14:creationId xmlns:p14="http://schemas.microsoft.com/office/powerpoint/2010/main" val="3728315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With over 29 billion simulations, Shark Poker's data set is a powerful tool for accurately predicting the outcome of Texas </a:t>
            </a:r>
            <a:r>
              <a:rPr lang="en-US" b="0" i="0" dirty="0" err="1">
                <a:solidFill>
                  <a:srgbClr val="374151"/>
                </a:solidFill>
                <a:effectLst/>
                <a:latin typeface="Söhne"/>
              </a:rPr>
              <a:t>Hold'em</a:t>
            </a:r>
            <a:r>
              <a:rPr lang="en-US" b="0" i="0" dirty="0">
                <a:solidFill>
                  <a:srgbClr val="374151"/>
                </a:solidFill>
                <a:effectLst/>
                <a:latin typeface="Söhne"/>
              </a:rPr>
              <a:t> poker games. By calculating every possible combination of player and community cards for each flop, Shark Poker has created a robust data set that enables it to accurately predict the odds of winning for any given hand. With this level of accuracy and attention to detail, Shark Poker is a force to be reckoned with in the world of online poker.</a:t>
            </a:r>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9</a:t>
            </a:fld>
            <a:endParaRPr lang="en-US"/>
          </a:p>
        </p:txBody>
      </p:sp>
    </p:spTree>
    <p:extLst>
      <p:ext uri="{BB962C8B-B14F-4D97-AF65-F5344CB8AC3E}">
        <p14:creationId xmlns:p14="http://schemas.microsoft.com/office/powerpoint/2010/main" val="4175466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74151"/>
                </a:solidFill>
                <a:effectLst/>
                <a:latin typeface="Söhne"/>
              </a:rPr>
              <a:t>The Shark Poker, accurately predicts the outcome of a hand after the flop. Through over 29 billion simulations for the flop, winning strategies have been developed and the reliability of the bot's calculations have been analyzed.</a:t>
            </a:r>
          </a:p>
          <a:p>
            <a:pPr algn="l"/>
            <a:r>
              <a:rPr lang="en-US" b="0" i="0" dirty="0">
                <a:solidFill>
                  <a:srgbClr val="374151"/>
                </a:solidFill>
                <a:effectLst/>
                <a:latin typeface="Söhne"/>
              </a:rPr>
              <a:t>The provided chart and statistics demonstrate the consistency of the bot's calculations, providing players with invaluable insights into the strengths and weaknesses of different hands. </a:t>
            </a:r>
            <a:endParaRPr lang="en-US" dirty="0"/>
          </a:p>
        </p:txBody>
      </p:sp>
      <p:sp>
        <p:nvSpPr>
          <p:cNvPr id="4" name="Slayt Numarası Yer Tutucusu 3"/>
          <p:cNvSpPr>
            <a:spLocks noGrp="1"/>
          </p:cNvSpPr>
          <p:nvPr>
            <p:ph type="sldNum" sz="quarter" idx="5"/>
          </p:nvPr>
        </p:nvSpPr>
        <p:spPr/>
        <p:txBody>
          <a:bodyPr/>
          <a:lstStyle/>
          <a:p>
            <a:fld id="{E27D4B3F-C3AA-4855-859F-8CF81514CD4A}" type="slidenum">
              <a:rPr lang="en-US" smtClean="0"/>
              <a:t>10</a:t>
            </a:fld>
            <a:endParaRPr lang="en-US"/>
          </a:p>
        </p:txBody>
      </p:sp>
    </p:spTree>
    <p:extLst>
      <p:ext uri="{BB962C8B-B14F-4D97-AF65-F5344CB8AC3E}">
        <p14:creationId xmlns:p14="http://schemas.microsoft.com/office/powerpoint/2010/main" val="813828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CDE23C7-78A4-413A-A84B-93D4CC0A9EB1}" type="datetimeFigureOut">
              <a:rPr lang="en-US" smtClean="0"/>
              <a:pPr/>
              <a:t>27-Mar-23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17137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72496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562225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847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629765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72281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25250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039747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405715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201299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4592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88061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21445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18874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8750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485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DE23C7-78A4-413A-A84B-93D4CC0A9EB1}" type="datetimeFigureOut">
              <a:rPr lang="en-US" smtClean="0"/>
              <a:pPr/>
              <a:t>27-Mar-23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5207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DE23C7-78A4-413A-A84B-93D4CC0A9EB1}" type="datetimeFigureOut">
              <a:rPr lang="en-US" smtClean="0"/>
              <a:pPr/>
              <a:t>27-Mar-23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13926543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yut bir kavram">
            <a:extLst>
              <a:ext uri="{FF2B5EF4-FFF2-40B4-BE49-F238E27FC236}">
                <a16:creationId xmlns:a16="http://schemas.microsoft.com/office/drawing/2014/main" id="{FC6A3ECD-B8FC-85A0-1B95-0D8B4125F193}"/>
              </a:ext>
            </a:extLst>
          </p:cNvPr>
          <p:cNvPicPr>
            <a:picLocks noChangeAspect="1"/>
          </p:cNvPicPr>
          <p:nvPr/>
        </p:nvPicPr>
        <p:blipFill rotWithShape="1">
          <a:blip r:embed="rId2"/>
          <a:srcRect t="24460" b="19291"/>
          <a:stretch/>
        </p:blipFill>
        <p:spPr>
          <a:xfrm>
            <a:off x="-1" y="10"/>
            <a:ext cx="12192001" cy="6857990"/>
          </a:xfrm>
          <a:prstGeom prst="rect">
            <a:avLst/>
          </a:prstGeom>
          <a:noFill/>
        </p:spPr>
      </p:pic>
      <p:sp>
        <p:nvSpPr>
          <p:cNvPr id="2" name="Başlık 1">
            <a:extLst>
              <a:ext uri="{FF2B5EF4-FFF2-40B4-BE49-F238E27FC236}">
                <a16:creationId xmlns:a16="http://schemas.microsoft.com/office/drawing/2014/main" id="{F6DDF811-2098-9DC1-ADC2-D27D6555EFAC}"/>
              </a:ext>
            </a:extLst>
          </p:cNvPr>
          <p:cNvSpPr>
            <a:spLocks noGrp="1"/>
          </p:cNvSpPr>
          <p:nvPr>
            <p:ph type="ctrTitle"/>
          </p:nvPr>
        </p:nvSpPr>
        <p:spPr>
          <a:xfrm>
            <a:off x="312665" y="-1289255"/>
            <a:ext cx="5891489" cy="3641785"/>
          </a:xfrm>
        </p:spPr>
        <p:txBody>
          <a:bodyPr>
            <a:normAutofit/>
          </a:bodyPr>
          <a:lstStyle/>
          <a:p>
            <a:r>
              <a:rPr kumimoji="0" lang="en-US" sz="4400" b="0" i="0" u="none" strike="noStrike" kern="1200" cap="all" spc="0" normalizeH="0" baseline="0" noProof="0" dirty="0">
                <a:ln w="3175" cmpd="sng">
                  <a:noFill/>
                </a:ln>
                <a:solidFill>
                  <a:srgbClr val="FFFF00"/>
                </a:solidFill>
                <a:effectLst/>
                <a:uLnTx/>
                <a:uFillTx/>
                <a:latin typeface="Söhne"/>
                <a:ea typeface="+mj-ea"/>
                <a:cs typeface="+mj-cs"/>
              </a:rPr>
              <a:t>Shark Poker bot</a:t>
            </a:r>
            <a:endParaRPr lang="en-US" u="sng" dirty="0">
              <a:solidFill>
                <a:srgbClr val="FFFF00"/>
              </a:solidFill>
            </a:endParaRPr>
          </a:p>
        </p:txBody>
      </p:sp>
      <p:sp>
        <p:nvSpPr>
          <p:cNvPr id="3" name="Alt Başlık 2">
            <a:extLst>
              <a:ext uri="{FF2B5EF4-FFF2-40B4-BE49-F238E27FC236}">
                <a16:creationId xmlns:a16="http://schemas.microsoft.com/office/drawing/2014/main" id="{35E14A1A-51F3-B3A2-019C-C02C608C2375}"/>
              </a:ext>
            </a:extLst>
          </p:cNvPr>
          <p:cNvSpPr>
            <a:spLocks noGrp="1"/>
          </p:cNvSpPr>
          <p:nvPr>
            <p:ph type="subTitle" idx="1"/>
          </p:nvPr>
        </p:nvSpPr>
        <p:spPr>
          <a:xfrm>
            <a:off x="312665" y="4505471"/>
            <a:ext cx="4114800" cy="1211818"/>
          </a:xfrm>
        </p:spPr>
        <p:txBody>
          <a:bodyPr anchor="b">
            <a:normAutofit/>
          </a:bodyPr>
          <a:lstStyle/>
          <a:p>
            <a:r>
              <a:rPr lang="en-US" dirty="0">
                <a:solidFill>
                  <a:schemeClr val="tx1"/>
                </a:solidFill>
              </a:rPr>
              <a:t>Sefa Sahan</a:t>
            </a:r>
          </a:p>
        </p:txBody>
      </p:sp>
      <p:pic>
        <p:nvPicPr>
          <p:cNvPr id="7" name="Resim 6" descr="logo içeren bir resim&#10;&#10;Açıklama otomatik olarak oluşturuldu">
            <a:extLst>
              <a:ext uri="{FF2B5EF4-FFF2-40B4-BE49-F238E27FC236}">
                <a16:creationId xmlns:a16="http://schemas.microsoft.com/office/drawing/2014/main" id="{5BC8B102-BD32-CBDA-F2AD-A98069158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757" y="805891"/>
            <a:ext cx="3194077" cy="3093277"/>
          </a:xfrm>
          <a:prstGeom prst="rect">
            <a:avLst/>
          </a:prstGeom>
        </p:spPr>
      </p:pic>
    </p:spTree>
    <p:extLst>
      <p:ext uri="{BB962C8B-B14F-4D97-AF65-F5344CB8AC3E}">
        <p14:creationId xmlns:p14="http://schemas.microsoft.com/office/powerpoint/2010/main" val="3440462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03779"/>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1086311" y="1167539"/>
            <a:ext cx="3670884" cy="461665"/>
          </a:xfrm>
          <a:prstGeom prst="rect">
            <a:avLst/>
          </a:prstGeom>
          <a:noFill/>
        </p:spPr>
        <p:txBody>
          <a:bodyPr wrap="square" rtlCol="0">
            <a:spAutoFit/>
          </a:bodyPr>
          <a:lstStyle/>
          <a:p>
            <a:r>
              <a:rPr lang="en-US" sz="2400" b="1" u="sng" dirty="0">
                <a:solidFill>
                  <a:srgbClr val="FFFF00"/>
                </a:solidFill>
              </a:rPr>
              <a:t>Flop Combinations</a:t>
            </a:r>
          </a:p>
        </p:txBody>
      </p:sp>
      <p:sp>
        <p:nvSpPr>
          <p:cNvPr id="5" name="Metin kutusu 4">
            <a:extLst>
              <a:ext uri="{FF2B5EF4-FFF2-40B4-BE49-F238E27FC236}">
                <a16:creationId xmlns:a16="http://schemas.microsoft.com/office/drawing/2014/main" id="{140BFB2A-5A46-CBCF-39D7-042090E4D37F}"/>
              </a:ext>
            </a:extLst>
          </p:cNvPr>
          <p:cNvSpPr txBox="1"/>
          <p:nvPr/>
        </p:nvSpPr>
        <p:spPr>
          <a:xfrm>
            <a:off x="6904077" y="1629204"/>
            <a:ext cx="4109012" cy="2308324"/>
          </a:xfrm>
          <a:prstGeom prst="rect">
            <a:avLst/>
          </a:prstGeom>
          <a:noFill/>
        </p:spPr>
        <p:txBody>
          <a:bodyPr wrap="square" rtlCol="0">
            <a:spAutoFit/>
          </a:bodyPr>
          <a:lstStyle/>
          <a:p>
            <a:r>
              <a:rPr lang="en-US" sz="2400" dirty="0">
                <a:solidFill>
                  <a:srgbClr val="FFFF00"/>
                </a:solidFill>
              </a:rPr>
              <a:t>Mean: 0.3934</a:t>
            </a:r>
          </a:p>
          <a:p>
            <a:r>
              <a:rPr lang="en-US" sz="2400" dirty="0">
                <a:solidFill>
                  <a:srgbClr val="FFFF00"/>
                </a:solidFill>
              </a:rPr>
              <a:t>Standard deviation: 0.0009</a:t>
            </a:r>
          </a:p>
          <a:p>
            <a:r>
              <a:rPr lang="en-US" sz="2400" dirty="0">
                <a:solidFill>
                  <a:srgbClr val="FFFF00"/>
                </a:solidFill>
              </a:rPr>
              <a:t>Minimum: 0.3922</a:t>
            </a:r>
          </a:p>
          <a:p>
            <a:r>
              <a:rPr lang="en-US" sz="2400" dirty="0">
                <a:solidFill>
                  <a:srgbClr val="FFFF00"/>
                </a:solidFill>
              </a:rPr>
              <a:t>Maximum: 0.3953</a:t>
            </a:r>
          </a:p>
          <a:p>
            <a:r>
              <a:rPr lang="en-US" sz="2400" dirty="0">
                <a:solidFill>
                  <a:srgbClr val="FFFF00"/>
                </a:solidFill>
              </a:rPr>
              <a:t>Median: 0.3932</a:t>
            </a:r>
          </a:p>
          <a:p>
            <a:r>
              <a:rPr lang="en-US" sz="2400" dirty="0">
                <a:solidFill>
                  <a:srgbClr val="FFFF00"/>
                </a:solidFill>
              </a:rPr>
              <a:t>Real:0.39265233962909424</a:t>
            </a:r>
          </a:p>
        </p:txBody>
      </p:sp>
      <p:pic>
        <p:nvPicPr>
          <p:cNvPr id="6" name="Resim 5">
            <a:extLst>
              <a:ext uri="{FF2B5EF4-FFF2-40B4-BE49-F238E27FC236}">
                <a16:creationId xmlns:a16="http://schemas.microsoft.com/office/drawing/2014/main" id="{2CE18660-C159-97CA-2715-A746BF3DA354}"/>
              </a:ext>
            </a:extLst>
          </p:cNvPr>
          <p:cNvPicPr>
            <a:picLocks noChangeAspect="1"/>
          </p:cNvPicPr>
          <p:nvPr/>
        </p:nvPicPr>
        <p:blipFill>
          <a:blip r:embed="rId3"/>
          <a:stretch>
            <a:fillRect/>
          </a:stretch>
        </p:blipFill>
        <p:spPr>
          <a:xfrm>
            <a:off x="1178911" y="1736624"/>
            <a:ext cx="5562600" cy="4333875"/>
          </a:xfrm>
          <a:prstGeom prst="rect">
            <a:avLst/>
          </a:prstGeom>
        </p:spPr>
      </p:pic>
    </p:spTree>
    <p:extLst>
      <p:ext uri="{BB962C8B-B14F-4D97-AF65-F5344CB8AC3E}">
        <p14:creationId xmlns:p14="http://schemas.microsoft.com/office/powerpoint/2010/main" val="252271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9" name="Rectangle 68">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7"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Başlık 1">
            <a:extLst>
              <a:ext uri="{FF2B5EF4-FFF2-40B4-BE49-F238E27FC236}">
                <a16:creationId xmlns:a16="http://schemas.microsoft.com/office/drawing/2014/main" id="{091B4243-51AA-F52E-18EB-EF0614BEEEFC}"/>
              </a:ext>
            </a:extLst>
          </p:cNvPr>
          <p:cNvSpPr txBox="1">
            <a:spLocks/>
          </p:cNvSpPr>
          <p:nvPr/>
        </p:nvSpPr>
        <p:spPr>
          <a:xfrm>
            <a:off x="7699047" y="364020"/>
            <a:ext cx="3489569" cy="19184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n-US" dirty="0">
                <a:solidFill>
                  <a:srgbClr val="FFFFFF"/>
                </a:solidFill>
              </a:rPr>
              <a:t>distribution of Pre flop and flop Win rate</a:t>
            </a:r>
          </a:p>
        </p:txBody>
      </p:sp>
      <p:sp useBgFill="1">
        <p:nvSpPr>
          <p:cNvPr id="129"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çizelge içeren bir resim&#10;&#10;Açıklama otomatik olarak oluşturuldu">
            <a:extLst>
              <a:ext uri="{FF2B5EF4-FFF2-40B4-BE49-F238E27FC236}">
                <a16:creationId xmlns:a16="http://schemas.microsoft.com/office/drawing/2014/main" id="{5EA55BF9-E3F1-C00B-98A4-51CCCBFF2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591540"/>
            <a:ext cx="6112382" cy="3667428"/>
          </a:xfrm>
          <a:prstGeom prst="rect">
            <a:avLst/>
          </a:prstGeom>
        </p:spPr>
      </p:pic>
    </p:spTree>
    <p:extLst>
      <p:ext uri="{BB962C8B-B14F-4D97-AF65-F5344CB8AC3E}">
        <p14:creationId xmlns:p14="http://schemas.microsoft.com/office/powerpoint/2010/main" val="256329197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7" name="Rectangle 66">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5"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2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çizelge içeren bir resim&#10;&#10;Açıklama otomatik olarak oluşturuldu">
            <a:extLst>
              <a:ext uri="{FF2B5EF4-FFF2-40B4-BE49-F238E27FC236}">
                <a16:creationId xmlns:a16="http://schemas.microsoft.com/office/drawing/2014/main" id="{88049BF9-8958-A8D6-AF31-DC3D345AB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591540"/>
            <a:ext cx="6112382" cy="3667428"/>
          </a:xfrm>
          <a:prstGeom prst="rect">
            <a:avLst/>
          </a:prstGeom>
        </p:spPr>
      </p:pic>
      <p:sp>
        <p:nvSpPr>
          <p:cNvPr id="5" name="Başlık 1">
            <a:extLst>
              <a:ext uri="{FF2B5EF4-FFF2-40B4-BE49-F238E27FC236}">
                <a16:creationId xmlns:a16="http://schemas.microsoft.com/office/drawing/2014/main" id="{335DF0B2-587E-A166-E3B5-9D9E2E21FEF5}"/>
              </a:ext>
            </a:extLst>
          </p:cNvPr>
          <p:cNvSpPr txBox="1">
            <a:spLocks/>
          </p:cNvSpPr>
          <p:nvPr/>
        </p:nvSpPr>
        <p:spPr>
          <a:xfrm>
            <a:off x="7784772" y="353290"/>
            <a:ext cx="3489569" cy="19184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n-US" dirty="0">
                <a:solidFill>
                  <a:srgbClr val="FFFFFF"/>
                </a:solidFill>
              </a:rPr>
              <a:t>After manipulate Pre flop</a:t>
            </a:r>
          </a:p>
        </p:txBody>
      </p:sp>
    </p:spTree>
    <p:extLst>
      <p:ext uri="{BB962C8B-B14F-4D97-AF65-F5344CB8AC3E}">
        <p14:creationId xmlns:p14="http://schemas.microsoft.com/office/powerpoint/2010/main" val="415248269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p:nvSpPr>
          <p:cNvPr id="66" name="Rectangle 65">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69"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124"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747BC2C-C8CE-29B4-259B-DC02F5EA1629}"/>
              </a:ext>
            </a:extLst>
          </p:cNvPr>
          <p:cNvSpPr>
            <a:spLocks noGrp="1"/>
          </p:cNvSpPr>
          <p:nvPr>
            <p:ph idx="1"/>
          </p:nvPr>
        </p:nvSpPr>
        <p:spPr>
          <a:xfrm>
            <a:off x="1180571" y="963612"/>
            <a:ext cx="2502269" cy="4149725"/>
          </a:xfrm>
        </p:spPr>
        <p:txBody>
          <a:bodyPr vert="horz" lIns="91440" tIns="45720" rIns="91440" bIns="45720" rtlCol="0" anchor="ctr">
            <a:normAutofit/>
          </a:bodyPr>
          <a:lstStyle/>
          <a:p>
            <a:pPr marL="0" indent="0" algn="r">
              <a:buNone/>
            </a:pPr>
            <a:r>
              <a:rPr kumimoji="0" lang="en-US" sz="2800" b="1" i="0" u="sng" strike="noStrike" cap="all" spc="0" normalizeH="0" noProof="0" dirty="0">
                <a:ln>
                  <a:noFill/>
                </a:ln>
                <a:effectLst/>
                <a:uLnTx/>
                <a:uFillTx/>
              </a:rPr>
              <a:t>outlines</a:t>
            </a:r>
            <a:endParaRPr lang="en-US" sz="2800" u="sng" cap="all" dirty="0"/>
          </a:p>
        </p:txBody>
      </p:sp>
      <p:sp>
        <p:nvSpPr>
          <p:cNvPr id="5" name="Metin kutusu 4">
            <a:extLst>
              <a:ext uri="{FF2B5EF4-FFF2-40B4-BE49-F238E27FC236}">
                <a16:creationId xmlns:a16="http://schemas.microsoft.com/office/drawing/2014/main" id="{F145F6F5-1990-C533-619E-B941BE37513F}"/>
              </a:ext>
            </a:extLst>
          </p:cNvPr>
          <p:cNvSpPr txBox="1"/>
          <p:nvPr/>
        </p:nvSpPr>
        <p:spPr>
          <a:xfrm>
            <a:off x="4178142" y="397981"/>
            <a:ext cx="7420282" cy="381206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000" b="0" i="0" dirty="0">
                <a:effectLst/>
                <a:latin typeface="Amasis MT Pro" panose="02040504050005020304" pitchFamily="18" charset="0"/>
              </a:rPr>
              <a:t>How difficult is it to calculate poker combinations</a:t>
            </a:r>
            <a:r>
              <a:rPr lang="en-US" sz="2000" dirty="0">
                <a:latin typeface="Amasis MT Pro" panose="02040504050005020304" pitchFamily="18" charset="0"/>
              </a:rPr>
              <a:t>?</a:t>
            </a:r>
          </a:p>
          <a:p>
            <a:pPr marL="285750" indent="-285750">
              <a:lnSpc>
                <a:spcPct val="250000"/>
              </a:lnSpc>
              <a:buFont typeface="Arial" panose="020B0604020202020204" pitchFamily="34" charset="0"/>
              <a:buChar char="•"/>
            </a:pPr>
            <a:r>
              <a:rPr lang="en-US" sz="2000" b="0" i="0" dirty="0">
                <a:effectLst/>
                <a:latin typeface="Amasis MT Pro" panose="02040504050005020304" pitchFamily="18" charset="0"/>
              </a:rPr>
              <a:t>How does the </a:t>
            </a:r>
            <a:r>
              <a:rPr lang="en-US" sz="2000" b="0" i="0" dirty="0">
                <a:solidFill>
                  <a:srgbClr val="FFFF00"/>
                </a:solidFill>
                <a:effectLst/>
                <a:latin typeface="Amasis MT Pro" panose="02040504050005020304" pitchFamily="18" charset="0"/>
              </a:rPr>
              <a:t>Shark Poker bot </a:t>
            </a:r>
            <a:r>
              <a:rPr lang="en-US" sz="2000" b="0" i="0" dirty="0">
                <a:effectLst/>
                <a:latin typeface="Amasis MT Pro" panose="02040504050005020304" pitchFamily="18" charset="0"/>
              </a:rPr>
              <a:t>perform these calculations?</a:t>
            </a:r>
          </a:p>
          <a:p>
            <a:pPr marL="285750" indent="-285750">
              <a:lnSpc>
                <a:spcPct val="250000"/>
              </a:lnSpc>
              <a:buFont typeface="Arial" panose="020B0604020202020204" pitchFamily="34" charset="0"/>
              <a:buChar char="•"/>
            </a:pPr>
            <a:r>
              <a:rPr lang="en-US" sz="2000" dirty="0">
                <a:latin typeface="Amasis MT Pro" panose="02040504050005020304" pitchFamily="18" charset="0"/>
              </a:rPr>
              <a:t>Some example of  Shark Poker Bot game.</a:t>
            </a:r>
            <a:endParaRPr lang="en-US" sz="2000" b="0" i="0" dirty="0">
              <a:effectLst/>
              <a:latin typeface="Amasis MT Pro" panose="02040504050005020304" pitchFamily="18" charset="0"/>
            </a:endParaRPr>
          </a:p>
          <a:p>
            <a:pPr marL="285750" indent="-285750">
              <a:lnSpc>
                <a:spcPct val="250000"/>
              </a:lnSpc>
              <a:buFont typeface="Arial" panose="020B0604020202020204" pitchFamily="34" charset="0"/>
              <a:buChar char="•"/>
            </a:pPr>
            <a:r>
              <a:rPr lang="en-US" sz="2000" b="0" i="0" dirty="0">
                <a:effectLst/>
                <a:latin typeface="Amasis MT Pro" panose="02040504050005020304" pitchFamily="18" charset="0"/>
              </a:rPr>
              <a:t>What are the limitations of the </a:t>
            </a:r>
            <a:r>
              <a:rPr lang="en-US" sz="2000" b="0" i="0" dirty="0">
                <a:solidFill>
                  <a:srgbClr val="FFFF00"/>
                </a:solidFill>
                <a:effectLst/>
                <a:latin typeface="Amasis MT Pro" panose="02040504050005020304" pitchFamily="18" charset="0"/>
              </a:rPr>
              <a:t>Shark Poker bot</a:t>
            </a:r>
            <a:r>
              <a:rPr lang="en-US" sz="2000" b="0" i="0" dirty="0">
                <a:effectLst/>
                <a:latin typeface="Amasis MT Pro" panose="02040504050005020304" pitchFamily="18" charset="0"/>
              </a:rPr>
              <a:t>?</a:t>
            </a:r>
          </a:p>
          <a:p>
            <a:pPr marL="285750" indent="-285750">
              <a:lnSpc>
                <a:spcPct val="250000"/>
              </a:lnSpc>
              <a:buFont typeface="Arial" panose="020B0604020202020204" pitchFamily="34" charset="0"/>
              <a:buChar char="•"/>
            </a:pPr>
            <a:r>
              <a:rPr lang="en-US" sz="2000" b="0" i="0" dirty="0">
                <a:effectLst/>
                <a:latin typeface="Amasis MT Pro" panose="02040504050005020304" pitchFamily="18" charset="0"/>
              </a:rPr>
              <a:t>What are the prospects for the </a:t>
            </a:r>
            <a:r>
              <a:rPr lang="en-US" sz="2000" b="0" i="0" dirty="0">
                <a:solidFill>
                  <a:srgbClr val="FFFF00"/>
                </a:solidFill>
                <a:effectLst/>
                <a:latin typeface="Amasis MT Pro" panose="02040504050005020304" pitchFamily="18" charset="0"/>
              </a:rPr>
              <a:t>Shark Poker bot</a:t>
            </a:r>
            <a:r>
              <a:rPr lang="en-US" sz="2000" b="0" i="0" dirty="0">
                <a:effectLst/>
                <a:latin typeface="Amasis MT Pro" panose="02040504050005020304" pitchFamily="18" charset="0"/>
              </a:rPr>
              <a:t>?</a:t>
            </a:r>
            <a:endParaRPr lang="en-US" sz="2000" dirty="0"/>
          </a:p>
        </p:txBody>
      </p:sp>
    </p:spTree>
    <p:extLst>
      <p:ext uri="{BB962C8B-B14F-4D97-AF65-F5344CB8AC3E}">
        <p14:creationId xmlns:p14="http://schemas.microsoft.com/office/powerpoint/2010/main" val="216255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2B6FDE-92C0-8405-8EA6-2554F65879D9}"/>
              </a:ext>
            </a:extLst>
          </p:cNvPr>
          <p:cNvSpPr>
            <a:spLocks noGrp="1"/>
          </p:cNvSpPr>
          <p:nvPr>
            <p:ph type="title"/>
          </p:nvPr>
        </p:nvSpPr>
        <p:spPr/>
        <p:txBody>
          <a:bodyPr/>
          <a:lstStyle/>
          <a:p>
            <a:r>
              <a:rPr lang="en-US" sz="3600" b="0" i="0" dirty="0">
                <a:solidFill>
                  <a:schemeClr val="bg1"/>
                </a:solidFill>
                <a:effectLst/>
                <a:latin typeface="Amasis MT Pro" panose="02040504050005020304" pitchFamily="18" charset="0"/>
              </a:rPr>
              <a:t>difficulties to calculate poker combinations</a:t>
            </a:r>
            <a:endParaRPr lang="en-US" dirty="0">
              <a:solidFill>
                <a:schemeClr val="bg1"/>
              </a:solidFill>
            </a:endParaRPr>
          </a:p>
        </p:txBody>
      </p:sp>
      <p:sp>
        <p:nvSpPr>
          <p:cNvPr id="3" name="İçerik Yer Tutucusu 2">
            <a:extLst>
              <a:ext uri="{FF2B5EF4-FFF2-40B4-BE49-F238E27FC236}">
                <a16:creationId xmlns:a16="http://schemas.microsoft.com/office/drawing/2014/main" id="{BE959666-BDE5-E6A8-4752-E70C90B8F5FC}"/>
              </a:ext>
            </a:extLst>
          </p:cNvPr>
          <p:cNvSpPr>
            <a:spLocks noGrp="1"/>
          </p:cNvSpPr>
          <p:nvPr>
            <p:ph idx="1"/>
          </p:nvPr>
        </p:nvSpPr>
        <p:spPr/>
        <p:txBody>
          <a:bodyPr>
            <a:normAutofit/>
          </a:bodyPr>
          <a:lstStyle/>
          <a:p>
            <a:r>
              <a:rPr lang="en-US" sz="2800" dirty="0">
                <a:latin typeface="Söhne"/>
              </a:rPr>
              <a:t>R</a:t>
            </a:r>
            <a:r>
              <a:rPr lang="en-US" sz="2800" b="0" i="0" dirty="0">
                <a:effectLst/>
                <a:latin typeface="Söhne"/>
              </a:rPr>
              <a:t>anking of the cards</a:t>
            </a:r>
          </a:p>
          <a:p>
            <a:r>
              <a:rPr lang="en-US" sz="2800" b="0" i="0" dirty="0">
                <a:effectLst/>
                <a:latin typeface="Söhne"/>
              </a:rPr>
              <a:t>Behavior of the other players</a:t>
            </a:r>
          </a:p>
          <a:p>
            <a:r>
              <a:rPr lang="en-US" sz="2800" dirty="0">
                <a:latin typeface="Söhne"/>
              </a:rPr>
              <a:t>S</a:t>
            </a:r>
            <a:r>
              <a:rPr lang="en-US" sz="2800" b="0" i="0" dirty="0">
                <a:effectLst/>
                <a:latin typeface="Söhne"/>
              </a:rPr>
              <a:t>ize of the pot and bets</a:t>
            </a:r>
          </a:p>
          <a:p>
            <a:r>
              <a:rPr lang="en-US" sz="2800" dirty="0">
                <a:latin typeface="Söhne"/>
              </a:rPr>
              <a:t>N</a:t>
            </a:r>
            <a:r>
              <a:rPr lang="en-US" sz="2800" b="0" i="0" dirty="0">
                <a:effectLst/>
                <a:latin typeface="Söhne"/>
              </a:rPr>
              <a:t>umber of players</a:t>
            </a:r>
          </a:p>
          <a:p>
            <a:pPr marL="0" indent="0">
              <a:buNone/>
            </a:pPr>
            <a:endParaRPr lang="en-US" sz="2800" dirty="0"/>
          </a:p>
        </p:txBody>
      </p:sp>
    </p:spTree>
    <p:extLst>
      <p:ext uri="{BB962C8B-B14F-4D97-AF65-F5344CB8AC3E}">
        <p14:creationId xmlns:p14="http://schemas.microsoft.com/office/powerpoint/2010/main" val="421782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DA6D12-220D-5E46-C3E6-8BDCAE779C37}"/>
              </a:ext>
            </a:extLst>
          </p:cNvPr>
          <p:cNvSpPr>
            <a:spLocks noGrp="1"/>
          </p:cNvSpPr>
          <p:nvPr>
            <p:ph type="title"/>
          </p:nvPr>
        </p:nvSpPr>
        <p:spPr/>
        <p:txBody>
          <a:bodyPr/>
          <a:lstStyle/>
          <a:p>
            <a:r>
              <a:rPr lang="en-US" sz="3600" b="0" i="0" dirty="0">
                <a:solidFill>
                  <a:schemeClr val="bg1"/>
                </a:solidFill>
                <a:effectLst/>
                <a:latin typeface="Amasis MT Pro" panose="02040504050005020304" pitchFamily="18" charset="0"/>
              </a:rPr>
              <a:t>Shark Poker bot Calculations</a:t>
            </a:r>
            <a:endParaRPr lang="en-US" dirty="0">
              <a:solidFill>
                <a:schemeClr val="bg1"/>
              </a:solidFill>
            </a:endParaRPr>
          </a:p>
        </p:txBody>
      </p:sp>
      <p:sp>
        <p:nvSpPr>
          <p:cNvPr id="3" name="İçerik Yer Tutucusu 2">
            <a:extLst>
              <a:ext uri="{FF2B5EF4-FFF2-40B4-BE49-F238E27FC236}">
                <a16:creationId xmlns:a16="http://schemas.microsoft.com/office/drawing/2014/main" id="{7EBDDBD1-39F6-DF11-2B77-CFD26A0D65F4}"/>
              </a:ext>
            </a:extLst>
          </p:cNvPr>
          <p:cNvSpPr>
            <a:spLocks noGrp="1"/>
          </p:cNvSpPr>
          <p:nvPr>
            <p:ph idx="1"/>
          </p:nvPr>
        </p:nvSpPr>
        <p:spPr/>
        <p:txBody>
          <a:bodyPr>
            <a:normAutofit/>
          </a:bodyPr>
          <a:lstStyle/>
          <a:p>
            <a:r>
              <a:rPr lang="en-US" sz="2800" dirty="0"/>
              <a:t>Cards Combinations Calculations</a:t>
            </a:r>
          </a:p>
          <a:p>
            <a:r>
              <a:rPr lang="en-US" sz="2800" dirty="0"/>
              <a:t>Human Behaviors Calculations</a:t>
            </a:r>
          </a:p>
          <a:p>
            <a:r>
              <a:rPr lang="en-US" sz="2800" dirty="0">
                <a:latin typeface="Söhne"/>
              </a:rPr>
              <a:t>S</a:t>
            </a:r>
            <a:r>
              <a:rPr lang="en-US" sz="2800" b="0" i="0" dirty="0">
                <a:effectLst/>
                <a:latin typeface="Söhne"/>
              </a:rPr>
              <a:t>ize of the pot and bets Calculations</a:t>
            </a:r>
          </a:p>
          <a:p>
            <a:pPr marL="0" indent="0">
              <a:buNone/>
            </a:pPr>
            <a:endParaRPr lang="en-US" sz="2800" dirty="0"/>
          </a:p>
          <a:p>
            <a:endParaRPr lang="en-US" sz="2800" dirty="0"/>
          </a:p>
          <a:p>
            <a:endParaRPr lang="en-US" sz="2800" dirty="0"/>
          </a:p>
        </p:txBody>
      </p:sp>
    </p:spTree>
    <p:extLst>
      <p:ext uri="{BB962C8B-B14F-4D97-AF65-F5344CB8AC3E}">
        <p14:creationId xmlns:p14="http://schemas.microsoft.com/office/powerpoint/2010/main" val="62693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62443"/>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1178911" y="820300"/>
            <a:ext cx="3585282" cy="461665"/>
          </a:xfrm>
          <a:prstGeom prst="rect">
            <a:avLst/>
          </a:prstGeom>
          <a:noFill/>
        </p:spPr>
        <p:txBody>
          <a:bodyPr wrap="square" rtlCol="0">
            <a:spAutoFit/>
          </a:bodyPr>
          <a:lstStyle/>
          <a:p>
            <a:r>
              <a:rPr lang="en-US" sz="2400" b="1" u="sng" dirty="0">
                <a:solidFill>
                  <a:srgbClr val="FFFF00"/>
                </a:solidFill>
              </a:rPr>
              <a:t>Pre Flop Combinations</a:t>
            </a:r>
          </a:p>
        </p:txBody>
      </p:sp>
      <p:grpSp>
        <p:nvGrpSpPr>
          <p:cNvPr id="67" name="Grup 66">
            <a:extLst>
              <a:ext uri="{FF2B5EF4-FFF2-40B4-BE49-F238E27FC236}">
                <a16:creationId xmlns:a16="http://schemas.microsoft.com/office/drawing/2014/main" id="{F1985D03-4834-1AE9-688A-92D8C960FCBD}"/>
              </a:ext>
            </a:extLst>
          </p:cNvPr>
          <p:cNvGrpSpPr/>
          <p:nvPr/>
        </p:nvGrpSpPr>
        <p:grpSpPr>
          <a:xfrm>
            <a:off x="1213635" y="1943263"/>
            <a:ext cx="6992092" cy="1705336"/>
            <a:chOff x="1213635" y="2649325"/>
            <a:chExt cx="6992092" cy="1705336"/>
          </a:xfrm>
        </p:grpSpPr>
        <p:grpSp>
          <p:nvGrpSpPr>
            <p:cNvPr id="27" name="Grup 26">
              <a:extLst>
                <a:ext uri="{FF2B5EF4-FFF2-40B4-BE49-F238E27FC236}">
                  <a16:creationId xmlns:a16="http://schemas.microsoft.com/office/drawing/2014/main" id="{9A92E8D2-1F70-E64F-160E-90657A9E9E5A}"/>
                </a:ext>
              </a:extLst>
            </p:cNvPr>
            <p:cNvGrpSpPr/>
            <p:nvPr/>
          </p:nvGrpSpPr>
          <p:grpSpPr>
            <a:xfrm>
              <a:off x="1213635" y="3057109"/>
              <a:ext cx="6765355" cy="924129"/>
              <a:chOff x="1824204" y="2504872"/>
              <a:chExt cx="6765355" cy="924129"/>
            </a:xfrm>
          </p:grpSpPr>
          <p:grpSp>
            <p:nvGrpSpPr>
              <p:cNvPr id="10" name="Grup 9">
                <a:extLst>
                  <a:ext uri="{FF2B5EF4-FFF2-40B4-BE49-F238E27FC236}">
                    <a16:creationId xmlns:a16="http://schemas.microsoft.com/office/drawing/2014/main" id="{F716E1A6-80F2-8A2F-D86B-0C2CA7EE1002}"/>
                  </a:ext>
                </a:extLst>
              </p:cNvPr>
              <p:cNvGrpSpPr/>
              <p:nvPr/>
            </p:nvGrpSpPr>
            <p:grpSpPr>
              <a:xfrm>
                <a:off x="1824204" y="2504872"/>
                <a:ext cx="1345553" cy="924128"/>
                <a:chOff x="1685423" y="1981118"/>
                <a:chExt cx="1345553" cy="924128"/>
              </a:xfrm>
            </p:grpSpPr>
            <p:pic>
              <p:nvPicPr>
                <p:cNvPr id="5" name="Resim 4">
                  <a:extLst>
                    <a:ext uri="{FF2B5EF4-FFF2-40B4-BE49-F238E27FC236}">
                      <a16:creationId xmlns:a16="http://schemas.microsoft.com/office/drawing/2014/main" id="{FFE2D17B-6698-EAFD-C2FF-BFEBCABDA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885" y="1981118"/>
                  <a:ext cx="660091" cy="924128"/>
                </a:xfrm>
                <a:prstGeom prst="rect">
                  <a:avLst/>
                </a:prstGeom>
              </p:spPr>
            </p:pic>
            <p:pic>
              <p:nvPicPr>
                <p:cNvPr id="9" name="Resim 8">
                  <a:extLst>
                    <a:ext uri="{FF2B5EF4-FFF2-40B4-BE49-F238E27FC236}">
                      <a16:creationId xmlns:a16="http://schemas.microsoft.com/office/drawing/2014/main" id="{35A06FE1-9EA3-15EF-7458-E8313611B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423" y="1981119"/>
                  <a:ext cx="660091" cy="924127"/>
                </a:xfrm>
                <a:prstGeom prst="rect">
                  <a:avLst/>
                </a:prstGeom>
              </p:spPr>
            </p:pic>
          </p:grpSp>
          <p:pic>
            <p:nvPicPr>
              <p:cNvPr id="13" name="Resim 12" descr="logo içeren bir resim&#10;&#10;Açıklama otomatik olarak oluşturuldu">
                <a:extLst>
                  <a:ext uri="{FF2B5EF4-FFF2-40B4-BE49-F238E27FC236}">
                    <a16:creationId xmlns:a16="http://schemas.microsoft.com/office/drawing/2014/main" id="{CCBBEE1B-E478-EF08-2A6C-88A9C3E325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17" y="2504872"/>
                <a:ext cx="660092" cy="924129"/>
              </a:xfrm>
              <a:prstGeom prst="rect">
                <a:avLst/>
              </a:prstGeom>
            </p:spPr>
          </p:pic>
          <p:pic>
            <p:nvPicPr>
              <p:cNvPr id="15" name="Resim 14">
                <a:extLst>
                  <a:ext uri="{FF2B5EF4-FFF2-40B4-BE49-F238E27FC236}">
                    <a16:creationId xmlns:a16="http://schemas.microsoft.com/office/drawing/2014/main" id="{61D5B86D-F2DB-3C0B-4ECB-D98C6F085F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579" y="2504872"/>
                <a:ext cx="660092" cy="924129"/>
              </a:xfrm>
              <a:prstGeom prst="rect">
                <a:avLst/>
              </a:prstGeom>
            </p:spPr>
          </p:pic>
          <p:pic>
            <p:nvPicPr>
              <p:cNvPr id="17" name="Resim 16">
                <a:extLst>
                  <a:ext uri="{FF2B5EF4-FFF2-40B4-BE49-F238E27FC236}">
                    <a16:creationId xmlns:a16="http://schemas.microsoft.com/office/drawing/2014/main" id="{B347DA57-0EEA-18BB-6148-C5E41F7A6A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3749" y="2504872"/>
                <a:ext cx="660091" cy="924128"/>
              </a:xfrm>
              <a:prstGeom prst="rect">
                <a:avLst/>
              </a:prstGeom>
            </p:spPr>
          </p:pic>
          <p:pic>
            <p:nvPicPr>
              <p:cNvPr id="19" name="Resim 18">
                <a:extLst>
                  <a:ext uri="{FF2B5EF4-FFF2-40B4-BE49-F238E27FC236}">
                    <a16:creationId xmlns:a16="http://schemas.microsoft.com/office/drawing/2014/main" id="{BF64CD95-026B-7290-6B08-3285F85CA7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4041" y="2504872"/>
                <a:ext cx="660092" cy="924129"/>
              </a:xfrm>
              <a:prstGeom prst="rect">
                <a:avLst/>
              </a:prstGeom>
            </p:spPr>
          </p:pic>
          <p:pic>
            <p:nvPicPr>
              <p:cNvPr id="21" name="Resim 20">
                <a:extLst>
                  <a:ext uri="{FF2B5EF4-FFF2-40B4-BE49-F238E27FC236}">
                    <a16:creationId xmlns:a16="http://schemas.microsoft.com/office/drawing/2014/main" id="{23A58315-DA31-8EA4-6932-60029D4123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46777" y="2504872"/>
                <a:ext cx="660092" cy="924129"/>
              </a:xfrm>
              <a:prstGeom prst="rect">
                <a:avLst/>
              </a:prstGeom>
            </p:spPr>
          </p:pic>
          <p:pic>
            <p:nvPicPr>
              <p:cNvPr id="23" name="Resim 22">
                <a:extLst>
                  <a:ext uri="{FF2B5EF4-FFF2-40B4-BE49-F238E27FC236}">
                    <a16:creationId xmlns:a16="http://schemas.microsoft.com/office/drawing/2014/main" id="{2CF04FA7-FCD8-F81F-AD4E-2579B2D2CA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29467" y="2504872"/>
                <a:ext cx="660092" cy="924128"/>
              </a:xfrm>
              <a:prstGeom prst="rect">
                <a:avLst/>
              </a:prstGeom>
            </p:spPr>
          </p:pic>
        </p:grpSp>
        <p:sp>
          <p:nvSpPr>
            <p:cNvPr id="24" name="Çarpım İşareti 23">
              <a:extLst>
                <a:ext uri="{FF2B5EF4-FFF2-40B4-BE49-F238E27FC236}">
                  <a16:creationId xmlns:a16="http://schemas.microsoft.com/office/drawing/2014/main" id="{561DC9FA-B751-04E6-C056-4BD954388CC4}"/>
                </a:ext>
              </a:extLst>
            </p:cNvPr>
            <p:cNvSpPr/>
            <p:nvPr/>
          </p:nvSpPr>
          <p:spPr>
            <a:xfrm>
              <a:off x="2846654" y="2649325"/>
              <a:ext cx="1917539" cy="1689904"/>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Çarpım İşareti 24">
              <a:extLst>
                <a:ext uri="{FF2B5EF4-FFF2-40B4-BE49-F238E27FC236}">
                  <a16:creationId xmlns:a16="http://schemas.microsoft.com/office/drawing/2014/main" id="{9E4D39FD-DBF2-94CD-8041-EAD3EF698AE5}"/>
                </a:ext>
              </a:extLst>
            </p:cNvPr>
            <p:cNvSpPr/>
            <p:nvPr/>
          </p:nvSpPr>
          <p:spPr>
            <a:xfrm>
              <a:off x="4631084" y="2662826"/>
              <a:ext cx="1917539" cy="1689904"/>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Çarpım İşareti 25">
              <a:extLst>
                <a:ext uri="{FF2B5EF4-FFF2-40B4-BE49-F238E27FC236}">
                  <a16:creationId xmlns:a16="http://schemas.microsoft.com/office/drawing/2014/main" id="{89793B1D-3989-1B39-062C-D1AD9DC94B80}"/>
                </a:ext>
              </a:extLst>
            </p:cNvPr>
            <p:cNvSpPr/>
            <p:nvPr/>
          </p:nvSpPr>
          <p:spPr>
            <a:xfrm>
              <a:off x="6288188" y="2664757"/>
              <a:ext cx="1917539" cy="1689904"/>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Metin kutusu 28">
            <a:extLst>
              <a:ext uri="{FF2B5EF4-FFF2-40B4-BE49-F238E27FC236}">
                <a16:creationId xmlns:a16="http://schemas.microsoft.com/office/drawing/2014/main" id="{EF9854D4-B504-CB1D-8498-5F570CD62094}"/>
              </a:ext>
            </a:extLst>
          </p:cNvPr>
          <p:cNvSpPr txBox="1"/>
          <p:nvPr/>
        </p:nvSpPr>
        <p:spPr>
          <a:xfrm>
            <a:off x="1154284" y="1014774"/>
            <a:ext cx="6422539" cy="1571199"/>
          </a:xfrm>
          <a:prstGeom prst="rect">
            <a:avLst/>
          </a:prstGeom>
          <a:noFill/>
        </p:spPr>
        <p:txBody>
          <a:bodyPr wrap="square" rtlCol="0">
            <a:spAutoFit/>
          </a:bodyPr>
          <a:lstStyle/>
          <a:p>
            <a:pPr>
              <a:lnSpc>
                <a:spcPct val="150000"/>
              </a:lnSpc>
            </a:pPr>
            <a:r>
              <a:rPr lang="pt-BR" sz="2400" b="0" i="0" dirty="0">
                <a:solidFill>
                  <a:schemeClr val="bg1"/>
                </a:solidFill>
                <a:effectLst/>
              </a:rPr>
              <a:t>n choose k = n! / (k! * (n-k)!)</a:t>
            </a:r>
          </a:p>
          <a:p>
            <a:pPr>
              <a:lnSpc>
                <a:spcPct val="150000"/>
              </a:lnSpc>
            </a:pPr>
            <a:r>
              <a:rPr lang="en-US" sz="2400" dirty="0">
                <a:solidFill>
                  <a:schemeClr val="bg1"/>
                </a:solidFill>
              </a:rPr>
              <a:t>52 choose 2 = 52! / (2! * (52 - 2)!) = 1326</a:t>
            </a:r>
          </a:p>
          <a:p>
            <a:pPr>
              <a:lnSpc>
                <a:spcPct val="150000"/>
              </a:lnSpc>
            </a:pPr>
            <a:endParaRPr lang="en-US" dirty="0">
              <a:solidFill>
                <a:schemeClr val="bg1"/>
              </a:solidFill>
            </a:endParaRPr>
          </a:p>
        </p:txBody>
      </p:sp>
      <p:grpSp>
        <p:nvGrpSpPr>
          <p:cNvPr id="68" name="Grup 67">
            <a:extLst>
              <a:ext uri="{FF2B5EF4-FFF2-40B4-BE49-F238E27FC236}">
                <a16:creationId xmlns:a16="http://schemas.microsoft.com/office/drawing/2014/main" id="{1EF422AC-9FF4-3D74-9DA5-5C84EC11DEC1}"/>
              </a:ext>
            </a:extLst>
          </p:cNvPr>
          <p:cNvGrpSpPr/>
          <p:nvPr/>
        </p:nvGrpSpPr>
        <p:grpSpPr>
          <a:xfrm>
            <a:off x="1213635" y="3247010"/>
            <a:ext cx="7829607" cy="2624460"/>
            <a:chOff x="1213635" y="4045666"/>
            <a:chExt cx="7829607" cy="2624460"/>
          </a:xfrm>
        </p:grpSpPr>
        <p:pic>
          <p:nvPicPr>
            <p:cNvPr id="34" name="Resim 33">
              <a:extLst>
                <a:ext uri="{FF2B5EF4-FFF2-40B4-BE49-F238E27FC236}">
                  <a16:creationId xmlns:a16="http://schemas.microsoft.com/office/drawing/2014/main" id="{C9B51976-1CA7-66B6-4036-8EEBFA03C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13635" y="4833156"/>
              <a:ext cx="634149" cy="887808"/>
            </a:xfrm>
            <a:prstGeom prst="rect">
              <a:avLst/>
            </a:prstGeom>
          </p:spPr>
        </p:pic>
        <p:pic>
          <p:nvPicPr>
            <p:cNvPr id="36" name="Resim 35">
              <a:extLst>
                <a:ext uri="{FF2B5EF4-FFF2-40B4-BE49-F238E27FC236}">
                  <a16:creationId xmlns:a16="http://schemas.microsoft.com/office/drawing/2014/main" id="{9F6E7255-B4E6-12C8-3F5B-3CA84003EB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2180" y="4833245"/>
              <a:ext cx="634087" cy="887721"/>
            </a:xfrm>
            <a:prstGeom prst="rect">
              <a:avLst/>
            </a:prstGeom>
          </p:spPr>
        </p:pic>
        <p:pic>
          <p:nvPicPr>
            <p:cNvPr id="38" name="Resim 37">
              <a:extLst>
                <a:ext uri="{FF2B5EF4-FFF2-40B4-BE49-F238E27FC236}">
                  <a16:creationId xmlns:a16="http://schemas.microsoft.com/office/drawing/2014/main" id="{98C545D2-4127-2F94-33A9-5183882181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8919" y="4410895"/>
              <a:ext cx="619273" cy="866982"/>
            </a:xfrm>
            <a:prstGeom prst="rect">
              <a:avLst/>
            </a:prstGeom>
          </p:spPr>
        </p:pic>
        <p:pic>
          <p:nvPicPr>
            <p:cNvPr id="40" name="Resim 39">
              <a:extLst>
                <a:ext uri="{FF2B5EF4-FFF2-40B4-BE49-F238E27FC236}">
                  <a16:creationId xmlns:a16="http://schemas.microsoft.com/office/drawing/2014/main" id="{0156FA59-EDAB-3179-4523-C717C78E24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97285" y="4410077"/>
              <a:ext cx="619273" cy="866983"/>
            </a:xfrm>
            <a:prstGeom prst="rect">
              <a:avLst/>
            </a:prstGeom>
          </p:spPr>
        </p:pic>
        <p:pic>
          <p:nvPicPr>
            <p:cNvPr id="42" name="Resim 41" descr="logo içeren bir resim&#10;&#10;Açıklama otomatik olarak oluşturuldu">
              <a:extLst>
                <a:ext uri="{FF2B5EF4-FFF2-40B4-BE49-F238E27FC236}">
                  <a16:creationId xmlns:a16="http://schemas.microsoft.com/office/drawing/2014/main" id="{BAB628F2-5DD6-A3D3-8DF0-1D93BBA144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7787" y="4410077"/>
              <a:ext cx="619274" cy="866983"/>
            </a:xfrm>
            <a:prstGeom prst="rect">
              <a:avLst/>
            </a:prstGeom>
          </p:spPr>
        </p:pic>
        <p:pic>
          <p:nvPicPr>
            <p:cNvPr id="43" name="Resim 42">
              <a:extLst>
                <a:ext uri="{FF2B5EF4-FFF2-40B4-BE49-F238E27FC236}">
                  <a16:creationId xmlns:a16="http://schemas.microsoft.com/office/drawing/2014/main" id="{AFF2E3D7-810D-F40F-88FE-4454F11F87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57186" y="4421126"/>
              <a:ext cx="619273" cy="866983"/>
            </a:xfrm>
            <a:prstGeom prst="rect">
              <a:avLst/>
            </a:prstGeom>
          </p:spPr>
        </p:pic>
        <p:pic>
          <p:nvPicPr>
            <p:cNvPr id="44" name="Resim 43">
              <a:extLst>
                <a:ext uri="{FF2B5EF4-FFF2-40B4-BE49-F238E27FC236}">
                  <a16:creationId xmlns:a16="http://schemas.microsoft.com/office/drawing/2014/main" id="{570204C8-D0E5-2F24-76F5-B5374B16E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043004" y="4421126"/>
              <a:ext cx="619272" cy="866981"/>
            </a:xfrm>
            <a:prstGeom prst="rect">
              <a:avLst/>
            </a:prstGeom>
          </p:spPr>
        </p:pic>
        <p:pic>
          <p:nvPicPr>
            <p:cNvPr id="46" name="Resim 45">
              <a:extLst>
                <a:ext uri="{FF2B5EF4-FFF2-40B4-BE49-F238E27FC236}">
                  <a16:creationId xmlns:a16="http://schemas.microsoft.com/office/drawing/2014/main" id="{5E2A7EB3-2A16-A055-5E6A-8AD4626E64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5534" y="4416009"/>
              <a:ext cx="626396" cy="876954"/>
            </a:xfrm>
            <a:prstGeom prst="rect">
              <a:avLst/>
            </a:prstGeom>
          </p:spPr>
        </p:pic>
        <p:pic>
          <p:nvPicPr>
            <p:cNvPr id="49" name="Resim 48">
              <a:extLst>
                <a:ext uri="{FF2B5EF4-FFF2-40B4-BE49-F238E27FC236}">
                  <a16:creationId xmlns:a16="http://schemas.microsoft.com/office/drawing/2014/main" id="{0EA77517-CBB3-9883-325A-46C7332BB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494450" y="4410079"/>
              <a:ext cx="619272" cy="866981"/>
            </a:xfrm>
            <a:prstGeom prst="rect">
              <a:avLst/>
            </a:prstGeom>
          </p:spPr>
        </p:pic>
        <p:pic>
          <p:nvPicPr>
            <p:cNvPr id="50" name="Resim 49">
              <a:extLst>
                <a:ext uri="{FF2B5EF4-FFF2-40B4-BE49-F238E27FC236}">
                  <a16:creationId xmlns:a16="http://schemas.microsoft.com/office/drawing/2014/main" id="{010F9AB3-75F9-119C-916A-3666BF9A02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8861" y="4410893"/>
              <a:ext cx="626396" cy="876954"/>
            </a:xfrm>
            <a:prstGeom prst="rect">
              <a:avLst/>
            </a:prstGeom>
          </p:spPr>
        </p:pic>
        <p:pic>
          <p:nvPicPr>
            <p:cNvPr id="51" name="Resim 50" descr="logo içeren bir resim&#10;&#10;Açıklama otomatik olarak oluşturuldu">
              <a:extLst>
                <a:ext uri="{FF2B5EF4-FFF2-40B4-BE49-F238E27FC236}">
                  <a16:creationId xmlns:a16="http://schemas.microsoft.com/office/drawing/2014/main" id="{5A4EF5BF-A51D-3183-6015-CAD6A0EC39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7282" y="5382454"/>
              <a:ext cx="619274" cy="866983"/>
            </a:xfrm>
            <a:prstGeom prst="rect">
              <a:avLst/>
            </a:prstGeom>
          </p:spPr>
        </p:pic>
        <p:pic>
          <p:nvPicPr>
            <p:cNvPr id="52" name="Resim 51">
              <a:extLst>
                <a:ext uri="{FF2B5EF4-FFF2-40B4-BE49-F238E27FC236}">
                  <a16:creationId xmlns:a16="http://schemas.microsoft.com/office/drawing/2014/main" id="{D5643205-80A2-A4C1-5B29-9BFB996E2B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3630" y="5382455"/>
              <a:ext cx="626396" cy="876954"/>
            </a:xfrm>
            <a:prstGeom prst="rect">
              <a:avLst/>
            </a:prstGeom>
          </p:spPr>
        </p:pic>
        <p:pic>
          <p:nvPicPr>
            <p:cNvPr id="53" name="Resim 52">
              <a:extLst>
                <a:ext uri="{FF2B5EF4-FFF2-40B4-BE49-F238E27FC236}">
                  <a16:creationId xmlns:a16="http://schemas.microsoft.com/office/drawing/2014/main" id="{CF33E2F3-75CE-AE9C-68AF-3DC530713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762" y="5434864"/>
              <a:ext cx="607278" cy="850190"/>
            </a:xfrm>
            <a:prstGeom prst="rect">
              <a:avLst/>
            </a:prstGeom>
          </p:spPr>
        </p:pic>
        <p:pic>
          <p:nvPicPr>
            <p:cNvPr id="54" name="Resim 53" descr="logo içeren bir resim&#10;&#10;Açıklama otomatik olarak oluşturuldu">
              <a:extLst>
                <a:ext uri="{FF2B5EF4-FFF2-40B4-BE49-F238E27FC236}">
                  <a16:creationId xmlns:a16="http://schemas.microsoft.com/office/drawing/2014/main" id="{FBA8CCD6-00F4-612E-3363-3B418F1E1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7787" y="5434863"/>
              <a:ext cx="619274" cy="866983"/>
            </a:xfrm>
            <a:prstGeom prst="rect">
              <a:avLst/>
            </a:prstGeom>
          </p:spPr>
        </p:pic>
        <p:pic>
          <p:nvPicPr>
            <p:cNvPr id="55" name="Resim 54">
              <a:extLst>
                <a:ext uri="{FF2B5EF4-FFF2-40B4-BE49-F238E27FC236}">
                  <a16:creationId xmlns:a16="http://schemas.microsoft.com/office/drawing/2014/main" id="{84AB18F6-C857-38DE-2B00-24BC138154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3004" y="5434864"/>
              <a:ext cx="619273" cy="866982"/>
            </a:xfrm>
            <a:prstGeom prst="rect">
              <a:avLst/>
            </a:prstGeom>
          </p:spPr>
        </p:pic>
        <p:pic>
          <p:nvPicPr>
            <p:cNvPr id="56" name="Resim 55">
              <a:extLst>
                <a:ext uri="{FF2B5EF4-FFF2-40B4-BE49-F238E27FC236}">
                  <a16:creationId xmlns:a16="http://schemas.microsoft.com/office/drawing/2014/main" id="{FA7B35A5-9835-DC3D-78FC-5888ADC2A2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5212" y="5434864"/>
              <a:ext cx="607278" cy="850189"/>
            </a:xfrm>
            <a:prstGeom prst="rect">
              <a:avLst/>
            </a:prstGeom>
          </p:spPr>
        </p:pic>
        <p:pic>
          <p:nvPicPr>
            <p:cNvPr id="57" name="Resim 56">
              <a:extLst>
                <a:ext uri="{FF2B5EF4-FFF2-40B4-BE49-F238E27FC236}">
                  <a16:creationId xmlns:a16="http://schemas.microsoft.com/office/drawing/2014/main" id="{EBA9DDCB-7845-6E65-7790-6463F05761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4449" y="5434864"/>
              <a:ext cx="619273" cy="866982"/>
            </a:xfrm>
            <a:prstGeom prst="rect">
              <a:avLst/>
            </a:prstGeom>
          </p:spPr>
        </p:pic>
        <p:pic>
          <p:nvPicPr>
            <p:cNvPr id="58" name="Resim 57">
              <a:extLst>
                <a:ext uri="{FF2B5EF4-FFF2-40B4-BE49-F238E27FC236}">
                  <a16:creationId xmlns:a16="http://schemas.microsoft.com/office/drawing/2014/main" id="{8C611CB6-C430-F51A-9794-0C99AA5D4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861" y="5434863"/>
              <a:ext cx="607278" cy="850190"/>
            </a:xfrm>
            <a:prstGeom prst="rect">
              <a:avLst/>
            </a:prstGeom>
          </p:spPr>
        </p:pic>
        <p:sp>
          <p:nvSpPr>
            <p:cNvPr id="59" name="Çarpım İşareti 58">
              <a:extLst>
                <a:ext uri="{FF2B5EF4-FFF2-40B4-BE49-F238E27FC236}">
                  <a16:creationId xmlns:a16="http://schemas.microsoft.com/office/drawing/2014/main" id="{3EB630B8-830A-1157-9B49-217729E18709}"/>
                </a:ext>
              </a:extLst>
            </p:cNvPr>
            <p:cNvSpPr/>
            <p:nvPr/>
          </p:nvSpPr>
          <p:spPr>
            <a:xfrm>
              <a:off x="2811581" y="4045885"/>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Çarpım İşareti 59">
              <a:extLst>
                <a:ext uri="{FF2B5EF4-FFF2-40B4-BE49-F238E27FC236}">
                  <a16:creationId xmlns:a16="http://schemas.microsoft.com/office/drawing/2014/main" id="{545A030B-D70E-CA2B-9BED-88C1F3110638}"/>
                </a:ext>
              </a:extLst>
            </p:cNvPr>
            <p:cNvSpPr/>
            <p:nvPr/>
          </p:nvSpPr>
          <p:spPr>
            <a:xfrm>
              <a:off x="2806598" y="5043866"/>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Çarpım İşareti 60">
              <a:extLst>
                <a:ext uri="{FF2B5EF4-FFF2-40B4-BE49-F238E27FC236}">
                  <a16:creationId xmlns:a16="http://schemas.microsoft.com/office/drawing/2014/main" id="{961E887B-A29C-9098-9B57-4CEBAFFFBBA3}"/>
                </a:ext>
              </a:extLst>
            </p:cNvPr>
            <p:cNvSpPr/>
            <p:nvPr/>
          </p:nvSpPr>
          <p:spPr>
            <a:xfrm>
              <a:off x="4312701" y="4045666"/>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Çarpım İşareti 61">
              <a:extLst>
                <a:ext uri="{FF2B5EF4-FFF2-40B4-BE49-F238E27FC236}">
                  <a16:creationId xmlns:a16="http://schemas.microsoft.com/office/drawing/2014/main" id="{E941C9FD-5B8F-3493-41F8-EE8783E1E455}"/>
                </a:ext>
              </a:extLst>
            </p:cNvPr>
            <p:cNvSpPr/>
            <p:nvPr/>
          </p:nvSpPr>
          <p:spPr>
            <a:xfrm>
              <a:off x="4291482" y="5089315"/>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Çarpım İşareti 62">
              <a:extLst>
                <a:ext uri="{FF2B5EF4-FFF2-40B4-BE49-F238E27FC236}">
                  <a16:creationId xmlns:a16="http://schemas.microsoft.com/office/drawing/2014/main" id="{CD0C5E69-EAAD-9DE5-A634-04C880CCD162}"/>
                </a:ext>
              </a:extLst>
            </p:cNvPr>
            <p:cNvSpPr/>
            <p:nvPr/>
          </p:nvSpPr>
          <p:spPr>
            <a:xfrm>
              <a:off x="5728671" y="5125968"/>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Çarpım İşareti 63">
              <a:extLst>
                <a:ext uri="{FF2B5EF4-FFF2-40B4-BE49-F238E27FC236}">
                  <a16:creationId xmlns:a16="http://schemas.microsoft.com/office/drawing/2014/main" id="{34E473AA-7E58-3C2A-3919-A8D63354992C}"/>
                </a:ext>
              </a:extLst>
            </p:cNvPr>
            <p:cNvSpPr/>
            <p:nvPr/>
          </p:nvSpPr>
          <p:spPr>
            <a:xfrm>
              <a:off x="5684299" y="4109326"/>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Çarpım İşareti 64">
              <a:extLst>
                <a:ext uri="{FF2B5EF4-FFF2-40B4-BE49-F238E27FC236}">
                  <a16:creationId xmlns:a16="http://schemas.microsoft.com/office/drawing/2014/main" id="{9B88D562-E63C-8EAB-AD3E-73E3A374FDA7}"/>
                </a:ext>
              </a:extLst>
            </p:cNvPr>
            <p:cNvSpPr/>
            <p:nvPr/>
          </p:nvSpPr>
          <p:spPr>
            <a:xfrm>
              <a:off x="7177438" y="5116321"/>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Çarpım İşareti 65">
              <a:extLst>
                <a:ext uri="{FF2B5EF4-FFF2-40B4-BE49-F238E27FC236}">
                  <a16:creationId xmlns:a16="http://schemas.microsoft.com/office/drawing/2014/main" id="{31BE3D20-115C-B69B-C5F3-243DE8D72CA8}"/>
                </a:ext>
              </a:extLst>
            </p:cNvPr>
            <p:cNvSpPr/>
            <p:nvPr/>
          </p:nvSpPr>
          <p:spPr>
            <a:xfrm>
              <a:off x="7144641" y="4088107"/>
              <a:ext cx="1865804" cy="1544158"/>
            </a:xfrm>
            <a:prstGeom prst="mathMultiply">
              <a:avLst>
                <a:gd name="adj1" fmla="val 77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up 71">
            <a:extLst>
              <a:ext uri="{FF2B5EF4-FFF2-40B4-BE49-F238E27FC236}">
                <a16:creationId xmlns:a16="http://schemas.microsoft.com/office/drawing/2014/main" id="{2067D861-9FB7-629F-82FF-2581D24807FF}"/>
              </a:ext>
            </a:extLst>
          </p:cNvPr>
          <p:cNvGrpSpPr/>
          <p:nvPr/>
        </p:nvGrpSpPr>
        <p:grpSpPr>
          <a:xfrm>
            <a:off x="1762165" y="5836745"/>
            <a:ext cx="4338079" cy="475168"/>
            <a:chOff x="1701478" y="5836745"/>
            <a:chExt cx="4338079" cy="475168"/>
          </a:xfrm>
        </p:grpSpPr>
        <p:sp>
          <p:nvSpPr>
            <p:cNvPr id="69" name="Metin kutusu 68">
              <a:extLst>
                <a:ext uri="{FF2B5EF4-FFF2-40B4-BE49-F238E27FC236}">
                  <a16:creationId xmlns:a16="http://schemas.microsoft.com/office/drawing/2014/main" id="{C25BE533-60CD-4341-C641-8F5FB47D389D}"/>
                </a:ext>
              </a:extLst>
            </p:cNvPr>
            <p:cNvSpPr txBox="1"/>
            <p:nvPr/>
          </p:nvSpPr>
          <p:spPr>
            <a:xfrm>
              <a:off x="1701478" y="5836745"/>
              <a:ext cx="1133382" cy="461665"/>
            </a:xfrm>
            <a:prstGeom prst="rect">
              <a:avLst/>
            </a:prstGeom>
            <a:noFill/>
          </p:spPr>
          <p:txBody>
            <a:bodyPr wrap="square" rtlCol="0" anchor="ctr">
              <a:spAutoFit/>
            </a:bodyPr>
            <a:lstStyle/>
            <a:p>
              <a:r>
                <a:rPr lang="en-US" sz="2400" dirty="0"/>
                <a:t>169</a:t>
              </a:r>
            </a:p>
          </p:txBody>
        </p:sp>
        <p:sp>
          <p:nvSpPr>
            <p:cNvPr id="70" name="Ok: Sağ 69">
              <a:extLst>
                <a:ext uri="{FF2B5EF4-FFF2-40B4-BE49-F238E27FC236}">
                  <a16:creationId xmlns:a16="http://schemas.microsoft.com/office/drawing/2014/main" id="{9F9817FA-5608-5822-C8CA-4117FEE52743}"/>
                </a:ext>
              </a:extLst>
            </p:cNvPr>
            <p:cNvSpPr/>
            <p:nvPr/>
          </p:nvSpPr>
          <p:spPr>
            <a:xfrm flipH="1">
              <a:off x="2559187" y="5912633"/>
              <a:ext cx="2205005" cy="36907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Metin kutusu 70">
              <a:extLst>
                <a:ext uri="{FF2B5EF4-FFF2-40B4-BE49-F238E27FC236}">
                  <a16:creationId xmlns:a16="http://schemas.microsoft.com/office/drawing/2014/main" id="{37C0DA74-E5F6-9A63-EF79-56207C91BF61}"/>
                </a:ext>
              </a:extLst>
            </p:cNvPr>
            <p:cNvSpPr txBox="1"/>
            <p:nvPr/>
          </p:nvSpPr>
          <p:spPr>
            <a:xfrm>
              <a:off x="4906175" y="5850248"/>
              <a:ext cx="1133382" cy="461665"/>
            </a:xfrm>
            <a:prstGeom prst="rect">
              <a:avLst/>
            </a:prstGeom>
            <a:noFill/>
          </p:spPr>
          <p:txBody>
            <a:bodyPr wrap="square" rtlCol="0" anchor="ctr">
              <a:spAutoFit/>
            </a:bodyPr>
            <a:lstStyle/>
            <a:p>
              <a:r>
                <a:rPr lang="en-US" sz="2400" dirty="0"/>
                <a:t>1326</a:t>
              </a:r>
            </a:p>
          </p:txBody>
        </p:sp>
      </p:grpSp>
    </p:spTree>
    <p:extLst>
      <p:ext uri="{BB962C8B-B14F-4D97-AF65-F5344CB8AC3E}">
        <p14:creationId xmlns:p14="http://schemas.microsoft.com/office/powerpoint/2010/main" val="262995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1971"/>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581245" y="1082761"/>
            <a:ext cx="3493040" cy="461665"/>
          </a:xfrm>
          <a:prstGeom prst="rect">
            <a:avLst/>
          </a:prstGeom>
          <a:noFill/>
        </p:spPr>
        <p:txBody>
          <a:bodyPr wrap="square" rtlCol="0">
            <a:spAutoFit/>
          </a:bodyPr>
          <a:lstStyle/>
          <a:p>
            <a:r>
              <a:rPr lang="en-US" sz="2400" b="1" u="sng" dirty="0">
                <a:solidFill>
                  <a:srgbClr val="FFFF00"/>
                </a:solidFill>
              </a:rPr>
              <a:t>Pre Flop Combinations</a:t>
            </a:r>
          </a:p>
        </p:txBody>
      </p:sp>
      <p:sp>
        <p:nvSpPr>
          <p:cNvPr id="29" name="Metin kutusu 28">
            <a:extLst>
              <a:ext uri="{FF2B5EF4-FFF2-40B4-BE49-F238E27FC236}">
                <a16:creationId xmlns:a16="http://schemas.microsoft.com/office/drawing/2014/main" id="{EF9854D4-B504-CB1D-8498-5F570CD62094}"/>
              </a:ext>
            </a:extLst>
          </p:cNvPr>
          <p:cNvSpPr txBox="1"/>
          <p:nvPr/>
        </p:nvSpPr>
        <p:spPr>
          <a:xfrm>
            <a:off x="581245" y="1452093"/>
            <a:ext cx="10698192" cy="2802819"/>
          </a:xfrm>
          <a:prstGeom prst="rect">
            <a:avLst/>
          </a:prstGeom>
          <a:noFill/>
        </p:spPr>
        <p:txBody>
          <a:bodyPr wrap="square" rtlCol="0">
            <a:spAutoFit/>
          </a:bodyPr>
          <a:lstStyle/>
          <a:p>
            <a:pPr>
              <a:lnSpc>
                <a:spcPct val="150000"/>
              </a:lnSpc>
            </a:pPr>
            <a:r>
              <a:rPr lang="en-US" sz="2400" dirty="0"/>
              <a:t>Player cards combinations			50 choose 2 = 50! / (2! * (50 - 2)!) = 1225</a:t>
            </a:r>
          </a:p>
          <a:p>
            <a:pPr>
              <a:lnSpc>
                <a:spcPct val="150000"/>
              </a:lnSpc>
            </a:pPr>
            <a:r>
              <a:rPr lang="en-US" sz="2400" dirty="0"/>
              <a:t>Community cards combinations  	48 choose 5 = 50! / (5! * (50 - 5)!) = 1,712,304 </a:t>
            </a:r>
          </a:p>
          <a:p>
            <a:pPr>
              <a:lnSpc>
                <a:spcPct val="150000"/>
              </a:lnSpc>
            </a:pPr>
            <a:r>
              <a:rPr lang="en-US" sz="2400" dirty="0"/>
              <a:t>For each poker hand              	1,225 * 1,712.304 = 2,097,572,400 simulations</a:t>
            </a:r>
          </a:p>
          <a:p>
            <a:pPr>
              <a:lnSpc>
                <a:spcPct val="150000"/>
              </a:lnSpc>
            </a:pPr>
            <a:r>
              <a:rPr lang="en-US" sz="2400" dirty="0"/>
              <a:t>Shark Poker simulate 				1,225 * 10,000 = 10,225,000 simulations</a:t>
            </a:r>
          </a:p>
          <a:p>
            <a:pPr>
              <a:lnSpc>
                <a:spcPct val="150000"/>
              </a:lnSpc>
            </a:pPr>
            <a:r>
              <a:rPr lang="en-US" sz="2400" dirty="0"/>
              <a:t>Total	10,225,000 * 169 = 1,728,025,000 simulations</a:t>
            </a:r>
          </a:p>
        </p:txBody>
      </p:sp>
    </p:spTree>
    <p:extLst>
      <p:ext uri="{BB962C8B-B14F-4D97-AF65-F5344CB8AC3E}">
        <p14:creationId xmlns:p14="http://schemas.microsoft.com/office/powerpoint/2010/main" val="148632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03779"/>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1086311" y="1167539"/>
            <a:ext cx="3670884" cy="461665"/>
          </a:xfrm>
          <a:prstGeom prst="rect">
            <a:avLst/>
          </a:prstGeom>
          <a:noFill/>
        </p:spPr>
        <p:txBody>
          <a:bodyPr wrap="square" rtlCol="0">
            <a:spAutoFit/>
          </a:bodyPr>
          <a:lstStyle/>
          <a:p>
            <a:r>
              <a:rPr lang="en-US" sz="2400" b="1" u="sng" dirty="0">
                <a:solidFill>
                  <a:srgbClr val="FFFF00"/>
                </a:solidFill>
              </a:rPr>
              <a:t>Pre Flop Combinations</a:t>
            </a:r>
          </a:p>
        </p:txBody>
      </p:sp>
      <p:sp>
        <p:nvSpPr>
          <p:cNvPr id="5" name="Metin kutusu 4">
            <a:extLst>
              <a:ext uri="{FF2B5EF4-FFF2-40B4-BE49-F238E27FC236}">
                <a16:creationId xmlns:a16="http://schemas.microsoft.com/office/drawing/2014/main" id="{140BFB2A-5A46-CBCF-39D7-042090E4D37F}"/>
              </a:ext>
            </a:extLst>
          </p:cNvPr>
          <p:cNvSpPr txBox="1"/>
          <p:nvPr/>
        </p:nvSpPr>
        <p:spPr>
          <a:xfrm>
            <a:off x="6904077" y="1545323"/>
            <a:ext cx="4109012" cy="2308324"/>
          </a:xfrm>
          <a:prstGeom prst="rect">
            <a:avLst/>
          </a:prstGeom>
          <a:noFill/>
        </p:spPr>
        <p:txBody>
          <a:bodyPr wrap="square" rtlCol="0">
            <a:spAutoFit/>
          </a:bodyPr>
          <a:lstStyle/>
          <a:p>
            <a:r>
              <a:rPr lang="en-US" sz="2400" dirty="0">
                <a:solidFill>
                  <a:srgbClr val="FFFF00"/>
                </a:solidFill>
              </a:rPr>
              <a:t>Mean: 0.4938</a:t>
            </a:r>
          </a:p>
          <a:p>
            <a:r>
              <a:rPr lang="en-US" sz="2400" dirty="0">
                <a:solidFill>
                  <a:srgbClr val="FFFF00"/>
                </a:solidFill>
              </a:rPr>
              <a:t>Standard deviation: 0.0001</a:t>
            </a:r>
          </a:p>
          <a:p>
            <a:r>
              <a:rPr lang="en-US" sz="2400" dirty="0">
                <a:solidFill>
                  <a:srgbClr val="FFFF00"/>
                </a:solidFill>
              </a:rPr>
              <a:t>Minimum: 0.4936</a:t>
            </a:r>
          </a:p>
          <a:p>
            <a:r>
              <a:rPr lang="en-US" sz="2400" dirty="0">
                <a:solidFill>
                  <a:srgbClr val="FFFF00"/>
                </a:solidFill>
              </a:rPr>
              <a:t>Maximum: 0.4941</a:t>
            </a:r>
          </a:p>
          <a:p>
            <a:r>
              <a:rPr lang="en-US" sz="2400" dirty="0">
                <a:solidFill>
                  <a:srgbClr val="FFFF00"/>
                </a:solidFill>
              </a:rPr>
              <a:t>Median: 0.4938</a:t>
            </a:r>
          </a:p>
          <a:p>
            <a:r>
              <a:rPr lang="en-US" sz="2400" dirty="0">
                <a:solidFill>
                  <a:srgbClr val="FFFF00"/>
                </a:solidFill>
              </a:rPr>
              <a:t>Real:0.4938546659938889</a:t>
            </a:r>
          </a:p>
        </p:txBody>
      </p:sp>
      <p:pic>
        <p:nvPicPr>
          <p:cNvPr id="4" name="Resim 3">
            <a:extLst>
              <a:ext uri="{FF2B5EF4-FFF2-40B4-BE49-F238E27FC236}">
                <a16:creationId xmlns:a16="http://schemas.microsoft.com/office/drawing/2014/main" id="{05112C07-54F6-B539-7756-73232290C439}"/>
              </a:ext>
            </a:extLst>
          </p:cNvPr>
          <p:cNvPicPr>
            <a:picLocks noChangeAspect="1"/>
          </p:cNvPicPr>
          <p:nvPr/>
        </p:nvPicPr>
        <p:blipFill>
          <a:blip r:embed="rId3"/>
          <a:stretch>
            <a:fillRect/>
          </a:stretch>
        </p:blipFill>
        <p:spPr>
          <a:xfrm>
            <a:off x="1178911" y="1686709"/>
            <a:ext cx="5648325" cy="4333875"/>
          </a:xfrm>
          <a:prstGeom prst="rect">
            <a:avLst/>
          </a:prstGeom>
        </p:spPr>
      </p:pic>
    </p:spTree>
    <p:extLst>
      <p:ext uri="{BB962C8B-B14F-4D97-AF65-F5344CB8AC3E}">
        <p14:creationId xmlns:p14="http://schemas.microsoft.com/office/powerpoint/2010/main" val="268698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03779"/>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696995" y="1372132"/>
            <a:ext cx="2893671" cy="461665"/>
          </a:xfrm>
          <a:prstGeom prst="rect">
            <a:avLst/>
          </a:prstGeom>
          <a:noFill/>
        </p:spPr>
        <p:txBody>
          <a:bodyPr wrap="square" rtlCol="0">
            <a:spAutoFit/>
          </a:bodyPr>
          <a:lstStyle/>
          <a:p>
            <a:r>
              <a:rPr lang="en-US" sz="2400" b="1" u="sng" dirty="0">
                <a:solidFill>
                  <a:srgbClr val="FFFF00"/>
                </a:solidFill>
              </a:rPr>
              <a:t>Flop Combinations</a:t>
            </a:r>
          </a:p>
        </p:txBody>
      </p:sp>
      <p:sp>
        <p:nvSpPr>
          <p:cNvPr id="29" name="Metin kutusu 28">
            <a:extLst>
              <a:ext uri="{FF2B5EF4-FFF2-40B4-BE49-F238E27FC236}">
                <a16:creationId xmlns:a16="http://schemas.microsoft.com/office/drawing/2014/main" id="{EF9854D4-B504-CB1D-8498-5F570CD62094}"/>
              </a:ext>
            </a:extLst>
          </p:cNvPr>
          <p:cNvSpPr txBox="1"/>
          <p:nvPr/>
        </p:nvSpPr>
        <p:spPr>
          <a:xfrm>
            <a:off x="696995" y="1741464"/>
            <a:ext cx="11039734" cy="2802819"/>
          </a:xfrm>
          <a:prstGeom prst="rect">
            <a:avLst/>
          </a:prstGeom>
          <a:noFill/>
        </p:spPr>
        <p:txBody>
          <a:bodyPr wrap="square" rtlCol="0">
            <a:spAutoFit/>
          </a:bodyPr>
          <a:lstStyle/>
          <a:p>
            <a:pPr>
              <a:lnSpc>
                <a:spcPct val="150000"/>
              </a:lnSpc>
            </a:pPr>
            <a:r>
              <a:rPr lang="en-US" sz="2400" dirty="0"/>
              <a:t>Bot cards combinations 			52 choose 2 = 52! / (2! * (52 - 2)!) = 1326</a:t>
            </a:r>
          </a:p>
          <a:p>
            <a:pPr>
              <a:lnSpc>
                <a:spcPct val="150000"/>
              </a:lnSpc>
            </a:pPr>
            <a:r>
              <a:rPr lang="en-US" sz="2400" dirty="0"/>
              <a:t>Three Community cards			50 choose 3 = 50! / (3! * (50 - 3)!) = 19,600</a:t>
            </a:r>
          </a:p>
          <a:p>
            <a:pPr>
              <a:lnSpc>
                <a:spcPct val="150000"/>
              </a:lnSpc>
            </a:pPr>
            <a:r>
              <a:rPr lang="en-US" sz="2400" dirty="0"/>
              <a:t>Bot hand + 3 community card      1,326 * 19600 = 25,989,600 combinations</a:t>
            </a:r>
          </a:p>
          <a:p>
            <a:pPr>
              <a:lnSpc>
                <a:spcPct val="150000"/>
              </a:lnSpc>
            </a:pPr>
            <a:r>
              <a:rPr lang="en-US" sz="2400" dirty="0"/>
              <a:t>After used same reduce combinations method like pre flop</a:t>
            </a:r>
          </a:p>
          <a:p>
            <a:pPr>
              <a:lnSpc>
                <a:spcPct val="150000"/>
              </a:lnSpc>
            </a:pPr>
            <a:r>
              <a:rPr lang="en-US" sz="2400" dirty="0">
                <a:solidFill>
                  <a:srgbClr val="FFFF00"/>
                </a:solidFill>
              </a:rPr>
              <a:t>Need to calculate 270,395 combinations for Flop</a:t>
            </a:r>
          </a:p>
        </p:txBody>
      </p:sp>
    </p:spTree>
    <p:extLst>
      <p:ext uri="{BB962C8B-B14F-4D97-AF65-F5344CB8AC3E}">
        <p14:creationId xmlns:p14="http://schemas.microsoft.com/office/powerpoint/2010/main" val="295062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940A4-A649-2A24-E51C-6D210A6B1AC4}"/>
              </a:ext>
            </a:extLst>
          </p:cNvPr>
          <p:cNvSpPr>
            <a:spLocks noGrp="1"/>
          </p:cNvSpPr>
          <p:nvPr>
            <p:ph type="title"/>
          </p:nvPr>
        </p:nvSpPr>
        <p:spPr>
          <a:xfrm>
            <a:off x="1119851" y="103779"/>
            <a:ext cx="9905998" cy="1478570"/>
          </a:xfrm>
        </p:spPr>
        <p:txBody>
          <a:bodyPr/>
          <a:lstStyle/>
          <a:p>
            <a:r>
              <a:rPr lang="en-US" b="0" i="0" dirty="0">
                <a:solidFill>
                  <a:srgbClr val="374151"/>
                </a:solidFill>
                <a:effectLst/>
                <a:latin typeface="Söhne"/>
              </a:rPr>
              <a:t>Card Combinations Calculations</a:t>
            </a:r>
            <a:endParaRPr lang="en-US" dirty="0"/>
          </a:p>
        </p:txBody>
      </p:sp>
      <p:sp>
        <p:nvSpPr>
          <p:cNvPr id="11" name="Metin kutusu 10">
            <a:extLst>
              <a:ext uri="{FF2B5EF4-FFF2-40B4-BE49-F238E27FC236}">
                <a16:creationId xmlns:a16="http://schemas.microsoft.com/office/drawing/2014/main" id="{0FEAAEB2-76AC-6910-C21A-469FE0177D38}"/>
              </a:ext>
            </a:extLst>
          </p:cNvPr>
          <p:cNvSpPr txBox="1"/>
          <p:nvPr/>
        </p:nvSpPr>
        <p:spPr>
          <a:xfrm>
            <a:off x="696995" y="1129063"/>
            <a:ext cx="2893671" cy="461665"/>
          </a:xfrm>
          <a:prstGeom prst="rect">
            <a:avLst/>
          </a:prstGeom>
          <a:noFill/>
        </p:spPr>
        <p:txBody>
          <a:bodyPr wrap="square" rtlCol="0">
            <a:spAutoFit/>
          </a:bodyPr>
          <a:lstStyle/>
          <a:p>
            <a:r>
              <a:rPr lang="en-US" sz="2400" b="1" u="sng" dirty="0">
                <a:solidFill>
                  <a:srgbClr val="FFFF00"/>
                </a:solidFill>
              </a:rPr>
              <a:t>Flop Combinations</a:t>
            </a:r>
          </a:p>
        </p:txBody>
      </p:sp>
      <p:sp>
        <p:nvSpPr>
          <p:cNvPr id="29" name="Metin kutusu 28">
            <a:extLst>
              <a:ext uri="{FF2B5EF4-FFF2-40B4-BE49-F238E27FC236}">
                <a16:creationId xmlns:a16="http://schemas.microsoft.com/office/drawing/2014/main" id="{EF9854D4-B504-CB1D-8498-5F570CD62094}"/>
              </a:ext>
            </a:extLst>
          </p:cNvPr>
          <p:cNvSpPr txBox="1"/>
          <p:nvPr/>
        </p:nvSpPr>
        <p:spPr>
          <a:xfrm>
            <a:off x="696995" y="1521540"/>
            <a:ext cx="11039734" cy="3356816"/>
          </a:xfrm>
          <a:prstGeom prst="rect">
            <a:avLst/>
          </a:prstGeom>
          <a:noFill/>
        </p:spPr>
        <p:txBody>
          <a:bodyPr wrap="square" rtlCol="0">
            <a:spAutoFit/>
          </a:bodyPr>
          <a:lstStyle/>
          <a:p>
            <a:pPr>
              <a:lnSpc>
                <a:spcPct val="150000"/>
              </a:lnSpc>
            </a:pPr>
            <a:r>
              <a:rPr lang="en-US" sz="2400" dirty="0"/>
              <a:t>Player cards combinations			47 choose 2 = 47! / (2! * (47 - 2)!) =1,081</a:t>
            </a:r>
          </a:p>
          <a:p>
            <a:pPr>
              <a:lnSpc>
                <a:spcPct val="150000"/>
              </a:lnSpc>
            </a:pPr>
            <a:r>
              <a:rPr lang="en-US" sz="2400" dirty="0"/>
              <a:t>Community cards combinations  	45 choose 2 = 45! / (2! * (45 - 2)!) = 990 </a:t>
            </a:r>
          </a:p>
          <a:p>
            <a:pPr>
              <a:lnSpc>
                <a:spcPct val="150000"/>
              </a:lnSpc>
            </a:pPr>
            <a:r>
              <a:rPr lang="en-US" sz="2400" dirty="0"/>
              <a:t>For each flop combinations		1,081 * 990 = 1,070,190 simulations</a:t>
            </a:r>
          </a:p>
          <a:p>
            <a:pPr>
              <a:lnSpc>
                <a:spcPct val="150000"/>
              </a:lnSpc>
            </a:pPr>
            <a:r>
              <a:rPr lang="en-US" sz="2400" dirty="0"/>
              <a:t>Shark Poker for each flop 		1,081 * 100 = 108,100 simulations</a:t>
            </a:r>
          </a:p>
          <a:p>
            <a:pPr>
              <a:lnSpc>
                <a:spcPct val="150000"/>
              </a:lnSpc>
            </a:pPr>
            <a:r>
              <a:rPr lang="en-US" sz="2400" b="1" dirty="0">
                <a:solidFill>
                  <a:srgbClr val="FFFF00"/>
                </a:solidFill>
              </a:rPr>
              <a:t>Total</a:t>
            </a:r>
            <a:r>
              <a:rPr lang="en-US" sz="2400" dirty="0"/>
              <a:t>		108,100 * </a:t>
            </a:r>
            <a:r>
              <a:rPr lang="en-US" sz="2400" dirty="0">
                <a:solidFill>
                  <a:srgbClr val="FFFF00"/>
                </a:solidFill>
              </a:rPr>
              <a:t>270,395</a:t>
            </a:r>
            <a:r>
              <a:rPr lang="en-US" sz="2400" dirty="0"/>
              <a:t> = </a:t>
            </a:r>
            <a:r>
              <a:rPr lang="en-US" sz="2400" dirty="0">
                <a:solidFill>
                  <a:srgbClr val="FFFF00"/>
                </a:solidFill>
              </a:rPr>
              <a:t>29,229,699,500</a:t>
            </a:r>
            <a:r>
              <a:rPr lang="en-US" sz="2400" dirty="0"/>
              <a:t> simulations</a:t>
            </a:r>
          </a:p>
          <a:p>
            <a:pPr>
              <a:lnSpc>
                <a:spcPct val="150000"/>
              </a:lnSpc>
            </a:pPr>
            <a:endParaRPr lang="en-US" sz="2400" dirty="0"/>
          </a:p>
        </p:txBody>
      </p:sp>
    </p:spTree>
    <p:extLst>
      <p:ext uri="{BB962C8B-B14F-4D97-AF65-F5344CB8AC3E}">
        <p14:creationId xmlns:p14="http://schemas.microsoft.com/office/powerpoint/2010/main" val="2941139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0</TotalTime>
  <Words>1466</Words>
  <Application>Microsoft Office PowerPoint</Application>
  <PresentationFormat>Geniş ekran</PresentationFormat>
  <Paragraphs>89</Paragraphs>
  <Slides>12</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Amasis MT Pro</vt:lpstr>
      <vt:lpstr>Arial</vt:lpstr>
      <vt:lpstr>Calibri</vt:lpstr>
      <vt:lpstr>Söhne</vt:lpstr>
      <vt:lpstr>Tw Cen MT</vt:lpstr>
      <vt:lpstr>Devre</vt:lpstr>
      <vt:lpstr>Shark Poker bot</vt:lpstr>
      <vt:lpstr>PowerPoint Sunusu</vt:lpstr>
      <vt:lpstr>difficulties to calculate poker combinations</vt:lpstr>
      <vt:lpstr>Shark Poker bot Calculations</vt:lpstr>
      <vt:lpstr>Card Combinations Calculations</vt:lpstr>
      <vt:lpstr>Card Combinations Calculations</vt:lpstr>
      <vt:lpstr>Card Combinations Calculations</vt:lpstr>
      <vt:lpstr>Card Combinations Calculations</vt:lpstr>
      <vt:lpstr>Card Combinations Calculations</vt:lpstr>
      <vt:lpstr>Card Combinations Calculations</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Shark Poker bot</dc:title>
  <dc:creator>sefa sahan</dc:creator>
  <cp:lastModifiedBy>sefa sahan</cp:lastModifiedBy>
  <cp:revision>8</cp:revision>
  <dcterms:created xsi:type="dcterms:W3CDTF">2023-03-17T13:16:57Z</dcterms:created>
  <dcterms:modified xsi:type="dcterms:W3CDTF">2023-03-27T05:18:18Z</dcterms:modified>
</cp:coreProperties>
</file>