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262" r:id="rId2"/>
    <p:sldId id="382" r:id="rId3"/>
    <p:sldId id="375" r:id="rId4"/>
    <p:sldId id="281" r:id="rId5"/>
    <p:sldId id="303" r:id="rId6"/>
    <p:sldId id="310" r:id="rId7"/>
    <p:sldId id="273" r:id="rId8"/>
    <p:sldId id="304" r:id="rId9"/>
    <p:sldId id="368" r:id="rId10"/>
    <p:sldId id="384" r:id="rId11"/>
    <p:sldId id="385" r:id="rId12"/>
    <p:sldId id="386" r:id="rId13"/>
    <p:sldId id="370" r:id="rId14"/>
    <p:sldId id="383" r:id="rId15"/>
    <p:sldId id="371" r:id="rId16"/>
    <p:sldId id="372" r:id="rId17"/>
    <p:sldId id="387" r:id="rId18"/>
    <p:sldId id="380" r:id="rId19"/>
    <p:sldId id="373" r:id="rId20"/>
    <p:sldId id="381" r:id="rId21"/>
    <p:sldId id="388" r:id="rId22"/>
    <p:sldId id="392" r:id="rId23"/>
    <p:sldId id="389" r:id="rId24"/>
    <p:sldId id="393" r:id="rId25"/>
    <p:sldId id="390" r:id="rId26"/>
    <p:sldId id="391" r:id="rId27"/>
    <p:sldId id="374" r:id="rId28"/>
    <p:sldId id="379" r:id="rId29"/>
    <p:sldId id="378" r:id="rId30"/>
    <p:sldId id="306" r:id="rId31"/>
    <p:sldId id="376" r:id="rId32"/>
    <p:sldId id="369" r:id="rId33"/>
    <p:sldId id="307" r:id="rId34"/>
    <p:sldId id="308" r:id="rId35"/>
    <p:sldId id="311" r:id="rId36"/>
    <p:sldId id="264" r:id="rId37"/>
  </p:sldIdLst>
  <p:sldSz cx="9144000" cy="6858000" type="screen4x3"/>
  <p:notesSz cx="6858000" cy="9144000"/>
  <p:embeddedFontLst>
    <p:embeddedFont>
      <p:font typeface="나눔스퀘어" panose="020B0600000101010101" pitchFamily="50" charset="-127"/>
      <p:regular r:id="rId39"/>
    </p:embeddedFont>
    <p:embeddedFont>
      <p:font typeface="나눔스퀘어 Bold" panose="020B0600000101010101" pitchFamily="50" charset="-127"/>
      <p:bold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orient="horz" pos="2886" userDrawn="1">
          <p15:clr>
            <a:srgbClr val="A4A3A4"/>
          </p15:clr>
        </p15:guide>
        <p15:guide id="3" orient="horz" pos="1162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295" userDrawn="1">
          <p15:clr>
            <a:srgbClr val="A4A3A4"/>
          </p15:clr>
        </p15:guide>
        <p15:guide id="6" pos="551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Giwon" initials="KG" lastIdx="1" clrIdx="0">
    <p:extLst>
      <p:ext uri="{19B8F6BF-5375-455C-9EA6-DF929625EA0E}">
        <p15:presenceInfo xmlns:p15="http://schemas.microsoft.com/office/powerpoint/2012/main" userId="448ebf391d2db3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D0"/>
    <a:srgbClr val="FF9915"/>
    <a:srgbClr val="FFC273"/>
    <a:srgbClr val="E6E6E6"/>
    <a:srgbClr val="FF9B19"/>
    <a:srgbClr val="F7F7F7"/>
    <a:srgbClr val="2C95F4"/>
    <a:srgbClr val="C36023"/>
    <a:srgbClr val="F67B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1299" autoAdjust="0"/>
  </p:normalViewPr>
  <p:slideViewPr>
    <p:cSldViewPr showGuides="1">
      <p:cViewPr varScale="1">
        <p:scale>
          <a:sx n="78" d="100"/>
          <a:sy n="78" d="100"/>
        </p:scale>
        <p:origin x="1915" y="62"/>
      </p:cViewPr>
      <p:guideLst>
        <p:guide orient="horz" pos="2115"/>
        <p:guide orient="horz" pos="2886"/>
        <p:guide orient="horz" pos="1162"/>
        <p:guide pos="2880"/>
        <p:guide pos="295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5D2DC-E806-42C7-BA7C-9D3E07792EF0}" type="datetimeFigureOut">
              <a:rPr lang="ko-KR" altLang="en-US" smtClean="0"/>
              <a:pPr/>
              <a:t>2020-04-06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A4F91-ABB3-4615-85B1-3BF7C7430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439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37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288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65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78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42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64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51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736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062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286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12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551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536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823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37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9342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306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698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312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3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0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01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37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853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A4F91-ABB3-4615-85B1-3BF7C743086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69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flipH="1">
            <a:off x="6490542" y="2459831"/>
            <a:ext cx="574631" cy="721398"/>
          </a:xfrm>
          <a:prstGeom prst="line">
            <a:avLst/>
          </a:prstGeom>
          <a:ln w="1016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flipH="1">
            <a:off x="4105837" y="5548032"/>
            <a:ext cx="1023284" cy="1336862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H="1">
            <a:off x="6705604" y="779929"/>
            <a:ext cx="1766047" cy="2277036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 flipH="1">
            <a:off x="7380316" y="16930"/>
            <a:ext cx="1817477" cy="228920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각 삼각형 10"/>
          <p:cNvSpPr/>
          <p:nvPr userDrawn="1"/>
        </p:nvSpPr>
        <p:spPr>
          <a:xfrm rot="16200000">
            <a:off x="3451312" y="1165312"/>
            <a:ext cx="6453336" cy="493204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79529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22"/>
          <p:cNvSpPr>
            <a:spLocks noGrp="1"/>
          </p:cNvSpPr>
          <p:nvPr>
            <p:ph type="body" sz="quarter" idx="12" hasCustomPrompt="1"/>
          </p:nvPr>
        </p:nvSpPr>
        <p:spPr>
          <a:xfrm>
            <a:off x="2619627" y="1499587"/>
            <a:ext cx="4537075" cy="79241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4400" b="1" spc="-100" baseline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 hasCustomPrompt="1"/>
          </p:nvPr>
        </p:nvSpPr>
        <p:spPr>
          <a:xfrm>
            <a:off x="1333501" y="1384300"/>
            <a:ext cx="1030496" cy="1030496"/>
          </a:xfrm>
          <a:solidFill>
            <a:schemeClr val="accent5"/>
          </a:solidFill>
        </p:spPr>
        <p:txBody>
          <a:bodyPr>
            <a:noAutofit/>
          </a:bodyPr>
          <a:lstStyle>
            <a:lvl1pPr marL="0" indent="0" algn="ctr">
              <a:buNone/>
              <a:defRPr sz="6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Ⅰ</a:t>
            </a:r>
            <a:endParaRPr lang="ko-KR" altLang="en-US" dirty="0"/>
          </a:p>
        </p:txBody>
      </p:sp>
      <p:sp>
        <p:nvSpPr>
          <p:cNvPr id="14" name="직각 삼각형 13"/>
          <p:cNvSpPr/>
          <p:nvPr userDrawn="1"/>
        </p:nvSpPr>
        <p:spPr>
          <a:xfrm rot="16200000">
            <a:off x="2116329" y="2175472"/>
            <a:ext cx="247671" cy="24767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25330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395288" y="188645"/>
            <a:ext cx="8353425" cy="579857"/>
            <a:chOff x="395288" y="188640"/>
            <a:chExt cx="8353425" cy="579857"/>
          </a:xfrm>
        </p:grpSpPr>
        <p:sp>
          <p:nvSpPr>
            <p:cNvPr id="7" name="직사각형 6"/>
            <p:cNvSpPr/>
            <p:nvPr/>
          </p:nvSpPr>
          <p:spPr>
            <a:xfrm>
              <a:off x="395288" y="188640"/>
              <a:ext cx="8353425" cy="576535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" name="직각 삼각형 7"/>
            <p:cNvSpPr/>
            <p:nvPr/>
          </p:nvSpPr>
          <p:spPr>
            <a:xfrm flipH="1">
              <a:off x="8460431" y="480216"/>
              <a:ext cx="288281" cy="28828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12" name="직각 삼각형 11"/>
          <p:cNvSpPr/>
          <p:nvPr/>
        </p:nvSpPr>
        <p:spPr>
          <a:xfrm rot="16200000">
            <a:off x="8464005" y="476654"/>
            <a:ext cx="280987" cy="288127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8" y="228176"/>
            <a:ext cx="6266259" cy="504453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spc="-100" baseline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17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8" y="241463"/>
            <a:ext cx="648071" cy="504453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800" spc="-100" baseline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80568" y="548688"/>
            <a:ext cx="349108" cy="261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fld id="{3EE53B6D-B134-4F64-8BB6-5BC7D71B55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18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00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53B6D-B134-4F64-8BB6-5BC7D71B55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4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oonkyung/Movie_recommendation" TargetMode="External"/><Relationship Id="rId2" Type="http://schemas.openxmlformats.org/officeDocument/2006/relationships/hyperlink" Target="http://bitly.kr/Zqt0GBq7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89735" y="1399282"/>
            <a:ext cx="797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분석을 통한 데이트 장소 추천 시스템</a:t>
            </a:r>
            <a:endParaRPr lang="ko-KR" altLang="en-US" sz="5400" b="1" spc="-15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2437" y="1124744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종합설계 </a:t>
            </a:r>
            <a:r>
              <a:rPr lang="en-US" altLang="ko-KR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ko-KR" altLang="en-US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차 발표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9735" y="3244334"/>
            <a:ext cx="328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지도교수 </a:t>
            </a:r>
            <a:r>
              <a:rPr lang="en-US" altLang="ko-KR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ko-KR" altLang="en-US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err="1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나보균</a:t>
            </a:r>
            <a:r>
              <a: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박정민</a:t>
            </a:r>
            <a:endParaRPr lang="ko-KR" altLang="en-US" b="1" spc="-15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454047" y="2420888"/>
            <a:ext cx="6206185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cxnSpLocks/>
          </p:cNvCxnSpPr>
          <p:nvPr/>
        </p:nvCxnSpPr>
        <p:spPr>
          <a:xfrm>
            <a:off x="422439" y="3608957"/>
            <a:ext cx="3255376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B6E2D0-B3A0-48B0-AD43-2621E4958C75}"/>
              </a:ext>
            </a:extLst>
          </p:cNvPr>
          <p:cNvSpPr txBox="1"/>
          <p:nvPr/>
        </p:nvSpPr>
        <p:spPr>
          <a:xfrm>
            <a:off x="389735" y="1907834"/>
            <a:ext cx="6494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Dating place recommendation system through keyword analysis</a:t>
            </a:r>
            <a:endParaRPr lang="ko-KR" altLang="en-US" sz="3600" b="1" spc="-15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22A2D-CFA8-49DF-939A-C360039273D7}"/>
              </a:ext>
            </a:extLst>
          </p:cNvPr>
          <p:cNvSpPr txBox="1"/>
          <p:nvPr/>
        </p:nvSpPr>
        <p:spPr>
          <a:xfrm>
            <a:off x="383242" y="3621540"/>
            <a:ext cx="328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컴퓨터공학과 </a:t>
            </a:r>
            <a:r>
              <a:rPr lang="en-US" altLang="ko-KR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2014150011 </a:t>
            </a:r>
            <a:r>
              <a:rPr lang="ko-KR" altLang="en-US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김효연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5F321EF-AFF9-4436-B53A-8F59D7B69C5C}"/>
              </a:ext>
            </a:extLst>
          </p:cNvPr>
          <p:cNvCxnSpPr>
            <a:cxnSpLocks/>
          </p:cNvCxnSpPr>
          <p:nvPr/>
        </p:nvCxnSpPr>
        <p:spPr>
          <a:xfrm>
            <a:off x="415946" y="3986163"/>
            <a:ext cx="3255376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5D99953-1A6D-4718-BF40-2EC0474A6895}"/>
              </a:ext>
            </a:extLst>
          </p:cNvPr>
          <p:cNvSpPr txBox="1"/>
          <p:nvPr/>
        </p:nvSpPr>
        <p:spPr>
          <a:xfrm>
            <a:off x="383242" y="4040229"/>
            <a:ext cx="328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컴퓨터공학과 </a:t>
            </a:r>
            <a:r>
              <a:rPr lang="en-US" altLang="ko-KR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2014154003 </a:t>
            </a:r>
            <a:r>
              <a:rPr lang="ko-KR" altLang="en-US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김기원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7889C81-EA12-48AF-87C7-DBACF406FA45}"/>
              </a:ext>
            </a:extLst>
          </p:cNvPr>
          <p:cNvCxnSpPr>
            <a:cxnSpLocks/>
          </p:cNvCxnSpPr>
          <p:nvPr/>
        </p:nvCxnSpPr>
        <p:spPr>
          <a:xfrm>
            <a:off x="415946" y="4409561"/>
            <a:ext cx="3255376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2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시스템 구조 모듈 상세설계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5-2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5139EE-EE03-4CDE-B613-1B9BC6B5B532}"/>
              </a:ext>
            </a:extLst>
          </p:cNvPr>
          <p:cNvSpPr txBox="1"/>
          <p:nvPr/>
        </p:nvSpPr>
        <p:spPr>
          <a:xfrm>
            <a:off x="653215" y="3354822"/>
            <a:ext cx="7854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+mn-ea"/>
              </a:rPr>
              <a:t>mainapp</a:t>
            </a:r>
            <a:r>
              <a:rPr lang="ko-KR" altLang="en-US" sz="1600" b="1" dirty="0">
                <a:latin typeface="+mn-ea"/>
              </a:rPr>
              <a:t>의 </a:t>
            </a:r>
            <a:r>
              <a:rPr lang="en-US" altLang="ko-KR" sz="1600" b="1" dirty="0">
                <a:latin typeface="+mn-ea"/>
              </a:rPr>
              <a:t>Bootstrap core CSS</a:t>
            </a:r>
            <a:r>
              <a:rPr lang="ko-KR" altLang="en-US" sz="1600" b="1" dirty="0">
                <a:latin typeface="+mn-ea"/>
              </a:rPr>
              <a:t>와 </a:t>
            </a:r>
            <a:r>
              <a:rPr lang="en-US" altLang="ko-KR" sz="1600" b="1" dirty="0">
                <a:latin typeface="+mn-ea"/>
              </a:rPr>
              <a:t>template style</a:t>
            </a:r>
            <a:r>
              <a:rPr lang="ko-KR" altLang="en-US" sz="1600" b="1" dirty="0">
                <a:latin typeface="+mn-ea"/>
              </a:rPr>
              <a:t>에 대한 것을 불러와 주는 역할을 해준다</a:t>
            </a:r>
            <a:r>
              <a:rPr lang="en-US" altLang="ko-KR" sz="1600" b="1" dirty="0">
                <a:latin typeface="+mn-ea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10A994-50E3-4A9E-A6B5-CC8C2F450E19}"/>
              </a:ext>
            </a:extLst>
          </p:cNvPr>
          <p:cNvSpPr txBox="1"/>
          <p:nvPr/>
        </p:nvSpPr>
        <p:spPr>
          <a:xfrm>
            <a:off x="2253944" y="6325006"/>
            <a:ext cx="4636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+mn-ea"/>
              </a:rPr>
              <a:t>mainpage</a:t>
            </a:r>
            <a:r>
              <a:rPr lang="ko-KR" altLang="en-US" sz="1600" b="1" dirty="0">
                <a:latin typeface="+mn-ea"/>
              </a:rPr>
              <a:t>부분에서  </a:t>
            </a:r>
            <a:r>
              <a:rPr lang="en-US" altLang="ko-KR" sz="1600" b="1" dirty="0">
                <a:latin typeface="+mn-ea"/>
              </a:rPr>
              <a:t>page </a:t>
            </a:r>
            <a:r>
              <a:rPr lang="ko-KR" altLang="en-US" sz="1600" b="1" dirty="0">
                <a:latin typeface="+mn-ea"/>
              </a:rPr>
              <a:t>목록 리스트를 설계 해준다</a:t>
            </a:r>
            <a:r>
              <a:rPr lang="en-US" altLang="ko-KR" sz="1600" b="1" dirty="0">
                <a:latin typeface="+mn-ea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71CBB65-A3F6-4E14-B877-912193981A0B}"/>
              </a:ext>
            </a:extLst>
          </p:cNvPr>
          <p:cNvGrpSpPr/>
          <p:nvPr/>
        </p:nvGrpSpPr>
        <p:grpSpPr>
          <a:xfrm>
            <a:off x="1589626" y="1028440"/>
            <a:ext cx="5964748" cy="2296627"/>
            <a:chOff x="1646928" y="1035764"/>
            <a:chExt cx="5964748" cy="2296627"/>
          </a:xfrm>
        </p:grpSpPr>
        <p:pic>
          <p:nvPicPr>
            <p:cNvPr id="15" name="그림 1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BBC04DDE-CFAD-45CA-8D74-7AD770F83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928" y="1044592"/>
              <a:ext cx="5964748" cy="2287799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8204B76-3A4E-4DFB-9719-274B8608E63C}"/>
                </a:ext>
              </a:extLst>
            </p:cNvPr>
            <p:cNvSpPr/>
            <p:nvPr/>
          </p:nvSpPr>
          <p:spPr>
            <a:xfrm>
              <a:off x="1654720" y="1035764"/>
              <a:ext cx="5956955" cy="2296627"/>
            </a:xfrm>
            <a:prstGeom prst="rect">
              <a:avLst/>
            </a:pr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C19C04-6399-4141-91D5-808E0104911F}"/>
              </a:ext>
            </a:extLst>
          </p:cNvPr>
          <p:cNvGrpSpPr/>
          <p:nvPr/>
        </p:nvGrpSpPr>
        <p:grpSpPr>
          <a:xfrm>
            <a:off x="1589626" y="3995798"/>
            <a:ext cx="5973153" cy="2308504"/>
            <a:chOff x="399048" y="3984361"/>
            <a:chExt cx="5973153" cy="2308504"/>
          </a:xfrm>
        </p:grpSpPr>
        <p:pic>
          <p:nvPicPr>
            <p:cNvPr id="11" name="그림 10" descr="앉아있는, 테이블, 노트북, 컴퓨터이(가) 표시된 사진&#10;&#10;자동 생성된 설명">
              <a:extLst>
                <a:ext uri="{FF2B5EF4-FFF2-40B4-BE49-F238E27FC236}">
                  <a16:creationId xmlns:a16="http://schemas.microsoft.com/office/drawing/2014/main" id="{D0A372C2-41CF-41AA-AD20-4038ADC1C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53" y="4005065"/>
              <a:ext cx="5964748" cy="22878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8D5E463-CDF1-4DF5-B4F9-46FFEB58CA70}"/>
                </a:ext>
              </a:extLst>
            </p:cNvPr>
            <p:cNvSpPr/>
            <p:nvPr/>
          </p:nvSpPr>
          <p:spPr>
            <a:xfrm>
              <a:off x="399048" y="3984361"/>
              <a:ext cx="5973151" cy="2296627"/>
            </a:xfrm>
            <a:prstGeom prst="rect">
              <a:avLst/>
            </a:pr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483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시스템 구조 모듈 상세설계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5-3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9" name="그림 8" descr="앉아있는, 테이블, 휴대폰, 전화이(가) 표시된 사진&#10;&#10;자동 생성된 설명">
            <a:extLst>
              <a:ext uri="{FF2B5EF4-FFF2-40B4-BE49-F238E27FC236}">
                <a16:creationId xmlns:a16="http://schemas.microsoft.com/office/drawing/2014/main" id="{2FCB4156-7D98-4A0F-8EBE-E30B99573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60795"/>
            <a:ext cx="8352928" cy="4428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FBCD75-B1DD-4FD8-96D7-9E5B82CDED8E}"/>
              </a:ext>
            </a:extLst>
          </p:cNvPr>
          <p:cNvSpPr txBox="1"/>
          <p:nvPr/>
        </p:nvSpPr>
        <p:spPr>
          <a:xfrm>
            <a:off x="345869" y="5647020"/>
            <a:ext cx="8452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+mn-ea"/>
              </a:rPr>
              <a:t>mainpage</a:t>
            </a:r>
            <a:r>
              <a:rPr lang="ko-KR" altLang="en-US" sz="1600" b="1" dirty="0">
                <a:latin typeface="+mn-ea"/>
              </a:rPr>
              <a:t>의 </a:t>
            </a:r>
            <a:r>
              <a:rPr lang="en-US" altLang="ko-KR" sz="1600" b="1" dirty="0">
                <a:latin typeface="+mn-ea"/>
              </a:rPr>
              <a:t>title</a:t>
            </a:r>
            <a:r>
              <a:rPr lang="ko-KR" altLang="en-US" sz="1600" b="1" dirty="0">
                <a:latin typeface="+mn-ea"/>
              </a:rPr>
              <a:t> 화면에서 주된 주제에 대한 이미지를 슬라이드로 볼 수 있도록 슬라이드 형식으로 만들어주는 역할을 한다</a:t>
            </a:r>
            <a:r>
              <a:rPr lang="en-US" altLang="ko-KR" sz="1600" b="1" dirty="0">
                <a:latin typeface="+mn-ea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19A66F-C5B8-445E-8BBE-EA8073A893C9}"/>
              </a:ext>
            </a:extLst>
          </p:cNvPr>
          <p:cNvSpPr/>
          <p:nvPr/>
        </p:nvSpPr>
        <p:spPr>
          <a:xfrm>
            <a:off x="395535" y="1147508"/>
            <a:ext cx="8352927" cy="444173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897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시스템 구조 모듈 상세설계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5-4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E6CA6728-67AE-40AE-A646-D72DF0B24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8352928" cy="45350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9CAB52-01C3-4231-9B2E-6191DE023392}"/>
              </a:ext>
            </a:extLst>
          </p:cNvPr>
          <p:cNvSpPr txBox="1"/>
          <p:nvPr/>
        </p:nvSpPr>
        <p:spPr>
          <a:xfrm>
            <a:off x="345871" y="5724537"/>
            <a:ext cx="8452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Django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Project</a:t>
            </a:r>
            <a:r>
              <a:rPr lang="ko-KR" altLang="en-US" sz="1600" b="1" dirty="0">
                <a:latin typeface="+mn-ea"/>
              </a:rPr>
              <a:t>의 </a:t>
            </a:r>
            <a:r>
              <a:rPr lang="en-US" altLang="ko-KR" sz="1600" b="1" dirty="0">
                <a:latin typeface="+mn-ea"/>
              </a:rPr>
              <a:t>form </a:t>
            </a:r>
            <a:r>
              <a:rPr lang="ko-KR" altLang="en-US" sz="1600" b="1" dirty="0">
                <a:latin typeface="+mn-ea"/>
              </a:rPr>
              <a:t>설계 이후에 개발 서버의 확인을 </a:t>
            </a:r>
            <a:r>
              <a:rPr lang="en-US" altLang="ko-KR" sz="1600" b="1" dirty="0" err="1">
                <a:latin typeface="+mn-ea"/>
              </a:rPr>
              <a:t>runserver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명령을 실행해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웹 서버를 시작 후 확인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741222-7261-4E90-9E52-3525ED552C68}"/>
              </a:ext>
            </a:extLst>
          </p:cNvPr>
          <p:cNvSpPr/>
          <p:nvPr/>
        </p:nvSpPr>
        <p:spPr>
          <a:xfrm>
            <a:off x="395536" y="1124743"/>
            <a:ext cx="8352928" cy="4535081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541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시스템 기능 모듈 상세설계</a:t>
            </a:r>
            <a:r>
              <a:rPr lang="en-US" altLang="ko-KR" dirty="0"/>
              <a:t>(</a:t>
            </a:r>
            <a:r>
              <a:rPr lang="ko-KR" altLang="en-US" dirty="0" err="1"/>
              <a:t>크롤링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5-5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6C09F9-8645-4C24-B99B-211C2523E79C}"/>
              </a:ext>
            </a:extLst>
          </p:cNvPr>
          <p:cNvSpPr/>
          <p:nvPr/>
        </p:nvSpPr>
        <p:spPr>
          <a:xfrm>
            <a:off x="914480" y="1063493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Selenium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F7C34EF-6D89-4D58-A895-9E8B9AA6F544}"/>
              </a:ext>
            </a:extLst>
          </p:cNvPr>
          <p:cNvSpPr/>
          <p:nvPr/>
        </p:nvSpPr>
        <p:spPr>
          <a:xfrm>
            <a:off x="914480" y="2009158"/>
            <a:ext cx="1353600" cy="619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Chrome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Driver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3389575-F742-4DCA-8207-93DC8682E88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591112" y="1682021"/>
            <a:ext cx="168" cy="327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A5F9C9B-4157-4D67-BA3E-8912C12921D3}"/>
              </a:ext>
            </a:extLst>
          </p:cNvPr>
          <p:cNvSpPr/>
          <p:nvPr/>
        </p:nvSpPr>
        <p:spPr>
          <a:xfrm>
            <a:off x="913549" y="2955495"/>
            <a:ext cx="1353600" cy="619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latin typeface="+mj-ea"/>
                <a:ea typeface="+mj-ea"/>
              </a:rPr>
              <a:t>키워드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254D72F-325E-47D9-B568-5FF05F13C9F6}"/>
              </a:ext>
            </a:extLst>
          </p:cNvPr>
          <p:cNvSpPr/>
          <p:nvPr/>
        </p:nvSpPr>
        <p:spPr>
          <a:xfrm>
            <a:off x="913549" y="3901832"/>
            <a:ext cx="1353600" cy="619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URL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5C53F2E-E45B-4CE5-9D16-7CE3FBA2983A}"/>
              </a:ext>
            </a:extLst>
          </p:cNvPr>
          <p:cNvSpPr/>
          <p:nvPr/>
        </p:nvSpPr>
        <p:spPr>
          <a:xfrm>
            <a:off x="913549" y="4865707"/>
            <a:ext cx="1353600" cy="619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Parse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6EAC958-B8B3-488D-9B06-3EDC6F28F311}"/>
              </a:ext>
            </a:extLst>
          </p:cNvPr>
          <p:cNvSpPr/>
          <p:nvPr/>
        </p:nvSpPr>
        <p:spPr>
          <a:xfrm>
            <a:off x="913549" y="5794507"/>
            <a:ext cx="1353600" cy="619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데이터 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저장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182625-8995-4C1C-A9E1-6C648DAC9ACE}"/>
              </a:ext>
            </a:extLst>
          </p:cNvPr>
          <p:cNvSpPr txBox="1"/>
          <p:nvPr/>
        </p:nvSpPr>
        <p:spPr>
          <a:xfrm>
            <a:off x="2674834" y="1137406"/>
            <a:ext cx="5024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Instagram </a:t>
            </a:r>
            <a:r>
              <a:rPr lang="ko-KR" altLang="en-US" sz="1400" b="1" dirty="0">
                <a:latin typeface="+mn-ea"/>
              </a:rPr>
              <a:t>특성 상 </a:t>
            </a:r>
            <a:r>
              <a:rPr lang="en-US" altLang="ko-KR" sz="1400" b="1" dirty="0" err="1">
                <a:latin typeface="+mn-ea"/>
              </a:rPr>
              <a:t>url</a:t>
            </a:r>
            <a:r>
              <a:rPr lang="ko-KR" altLang="en-US" sz="1400" b="1" dirty="0">
                <a:latin typeface="+mn-ea"/>
              </a:rPr>
              <a:t>을 특정 지을 수 없기 때문에 </a:t>
            </a:r>
            <a:r>
              <a:rPr lang="en-US" altLang="ko-KR" sz="1400" b="1" dirty="0">
                <a:latin typeface="+mn-ea"/>
              </a:rPr>
              <a:t>chrome driver</a:t>
            </a:r>
            <a:r>
              <a:rPr lang="ko-KR" altLang="en-US" sz="1400" b="1" dirty="0">
                <a:latin typeface="+mn-ea"/>
              </a:rPr>
              <a:t>를 사용하여 게시물의 고유 </a:t>
            </a:r>
            <a:r>
              <a:rPr lang="en-US" altLang="ko-KR" sz="1400" b="1" dirty="0" err="1">
                <a:latin typeface="+mn-ea"/>
              </a:rPr>
              <a:t>url</a:t>
            </a:r>
            <a:r>
              <a:rPr lang="ko-KR" altLang="en-US" sz="1400" b="1" dirty="0">
                <a:latin typeface="+mn-ea"/>
              </a:rPr>
              <a:t>을 획득한다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319E19-7EF7-4EA5-8610-B26969036B7D}"/>
              </a:ext>
            </a:extLst>
          </p:cNvPr>
          <p:cNvSpPr txBox="1"/>
          <p:nvPr/>
        </p:nvSpPr>
        <p:spPr>
          <a:xfrm>
            <a:off x="2674834" y="2974855"/>
            <a:ext cx="4707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Keyword</a:t>
            </a:r>
            <a:r>
              <a:rPr lang="ko-KR" altLang="en-US" sz="1400" b="1" dirty="0">
                <a:latin typeface="+mn-ea"/>
              </a:rPr>
              <a:t>를 활용하여 검색할 태그나 장소 등을 입력한다</a:t>
            </a:r>
            <a:endParaRPr lang="en-US" altLang="ko-KR" sz="1400" b="1" dirty="0">
              <a:latin typeface="+mn-ea"/>
            </a:endParaRPr>
          </a:p>
          <a:p>
            <a:pPr algn="ctr"/>
            <a:r>
              <a:rPr lang="en-US" altLang="ko-KR" sz="1400" b="1" dirty="0">
                <a:latin typeface="+mn-ea"/>
              </a:rPr>
              <a:t>ex) keyword = ‘</a:t>
            </a:r>
            <a:r>
              <a:rPr lang="ko-KR" altLang="en-US" sz="1400" b="1" dirty="0">
                <a:latin typeface="+mn-ea"/>
              </a:rPr>
              <a:t>데이트 코스</a:t>
            </a:r>
            <a:r>
              <a:rPr lang="en-US" altLang="ko-KR" sz="1400" b="1" dirty="0">
                <a:latin typeface="+mn-ea"/>
              </a:rPr>
              <a:t>’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180F01-50A0-4F1F-8A8D-AFAD9002478A}"/>
              </a:ext>
            </a:extLst>
          </p:cNvPr>
          <p:cNvSpPr txBox="1"/>
          <p:nvPr/>
        </p:nvSpPr>
        <p:spPr>
          <a:xfrm>
            <a:off x="2674834" y="4005064"/>
            <a:ext cx="64997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>
                <a:latin typeface="+mn-ea"/>
              </a:rPr>
              <a:t>url</a:t>
            </a:r>
            <a:r>
              <a:rPr lang="en-US" altLang="ko-KR" sz="1500" b="1" dirty="0">
                <a:latin typeface="+mn-ea"/>
              </a:rPr>
              <a:t>='https://www.instagram.com/explore/tags/{}/'.format(keyword)</a:t>
            </a:r>
            <a:endParaRPr lang="ko-KR" altLang="en-US" sz="1500" b="1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4E5393-D05C-4B5C-A6AD-35C766AE7E28}"/>
              </a:ext>
            </a:extLst>
          </p:cNvPr>
          <p:cNvSpPr txBox="1"/>
          <p:nvPr/>
        </p:nvSpPr>
        <p:spPr>
          <a:xfrm>
            <a:off x="6352338" y="4693369"/>
            <a:ext cx="2302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Parse1 = ‘id’</a:t>
            </a:r>
          </a:p>
          <a:p>
            <a:r>
              <a:rPr lang="en-US" altLang="ko-KR" sz="1400" b="1" dirty="0">
                <a:latin typeface="+mn-ea"/>
              </a:rPr>
              <a:t>Parse2 = ‘good’</a:t>
            </a:r>
          </a:p>
          <a:p>
            <a:r>
              <a:rPr lang="en-US" altLang="ko-KR" sz="1400" b="1" dirty="0">
                <a:latin typeface="+mn-ea"/>
              </a:rPr>
              <a:t>Parse3 = ‘content’</a:t>
            </a:r>
            <a:endParaRPr lang="ko-KR" altLang="en-US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Parse4 = ‘tag’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7AD6E8-EAAE-40FB-AF28-7567C7F456DC}"/>
              </a:ext>
            </a:extLst>
          </p:cNvPr>
          <p:cNvSpPr txBox="1"/>
          <p:nvPr/>
        </p:nvSpPr>
        <p:spPr>
          <a:xfrm>
            <a:off x="2674834" y="5013176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게시물에서 </a:t>
            </a:r>
            <a:r>
              <a:rPr lang="ko-KR" altLang="en-US" sz="1400" b="1" dirty="0" err="1">
                <a:latin typeface="+mn-ea"/>
              </a:rPr>
              <a:t>크롤링</a:t>
            </a:r>
            <a:r>
              <a:rPr lang="ko-KR" altLang="en-US" sz="1400" b="1" dirty="0">
                <a:latin typeface="+mn-ea"/>
              </a:rPr>
              <a:t> 할 데이터를 추출한다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8B8754-77F1-4B0D-8D0C-34E224016A89}"/>
              </a:ext>
            </a:extLst>
          </p:cNvPr>
          <p:cNvSpPr txBox="1"/>
          <p:nvPr/>
        </p:nvSpPr>
        <p:spPr>
          <a:xfrm>
            <a:off x="2674834" y="5740514"/>
            <a:ext cx="4032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dt=</a:t>
            </a:r>
            <a:r>
              <a:rPr lang="en-US" altLang="ko-KR" sz="1400" b="1" dirty="0" err="1">
                <a:latin typeface="+mn-ea"/>
              </a:rPr>
              <a:t>datetime.datetime.now</a:t>
            </a:r>
            <a:r>
              <a:rPr lang="en-US" altLang="ko-KR" sz="1400" b="1" dirty="0">
                <a:latin typeface="+mn-ea"/>
              </a:rPr>
              <a:t>()</a:t>
            </a:r>
          </a:p>
          <a:p>
            <a:r>
              <a:rPr lang="en-US" altLang="ko-KR" sz="1400" b="1" dirty="0">
                <a:latin typeface="+mn-ea"/>
              </a:rPr>
              <a:t>filename='</a:t>
            </a:r>
            <a:r>
              <a:rPr lang="en-US" altLang="ko-KR" sz="1400" b="1" dirty="0" err="1">
                <a:latin typeface="+mn-ea"/>
              </a:rPr>
              <a:t>insta</a:t>
            </a:r>
            <a:r>
              <a:rPr lang="en-US" altLang="ko-KR" sz="1400" b="1" dirty="0">
                <a:latin typeface="+mn-ea"/>
              </a:rPr>
              <a:t>'+</a:t>
            </a:r>
            <a:r>
              <a:rPr lang="en-US" altLang="ko-KR" sz="1400" b="1" dirty="0" err="1">
                <a:latin typeface="+mn-ea"/>
              </a:rPr>
              <a:t>dt.strftime</a:t>
            </a:r>
            <a:r>
              <a:rPr lang="en-US" altLang="ko-KR" sz="1400" b="1" dirty="0">
                <a:latin typeface="+mn-ea"/>
              </a:rPr>
              <a:t>("%</a:t>
            </a:r>
            <a:r>
              <a:rPr lang="en-US" altLang="ko-KR" sz="1400" b="1" dirty="0" err="1">
                <a:latin typeface="+mn-ea"/>
              </a:rPr>
              <a:t>Y%m%d</a:t>
            </a:r>
            <a:r>
              <a:rPr lang="en-US" altLang="ko-KR" sz="1400" b="1" dirty="0">
                <a:latin typeface="+mn-ea"/>
              </a:rPr>
              <a:t>")</a:t>
            </a:r>
          </a:p>
          <a:p>
            <a:r>
              <a:rPr lang="en-US" altLang="ko-KR" sz="1400" b="1" dirty="0">
                <a:latin typeface="+mn-ea"/>
              </a:rPr>
              <a:t>f=open(filemane+'.csv', 'w')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39FE68-1933-40D3-AD4B-45BE1F882159}"/>
              </a:ext>
            </a:extLst>
          </p:cNvPr>
          <p:cNvSpPr/>
          <p:nvPr/>
        </p:nvSpPr>
        <p:spPr>
          <a:xfrm>
            <a:off x="2674834" y="2176719"/>
            <a:ext cx="3415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>
                <a:latin typeface="+mn-ea"/>
              </a:rPr>
              <a:t>webdriver.Chrome</a:t>
            </a:r>
            <a:r>
              <a:rPr lang="en-US" altLang="ko-KR" sz="1400" b="1" dirty="0">
                <a:latin typeface="+mn-ea"/>
              </a:rPr>
              <a:t>('chromedriver.exe')</a:t>
            </a:r>
            <a:endParaRPr lang="ko-KR" altLang="en-US" sz="1400" b="1" dirty="0">
              <a:latin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B32464-6E46-460F-9259-EDAD335BE12E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590349" y="2628358"/>
            <a:ext cx="931" cy="327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4DECFF5-BCBB-48BD-9A20-E75DDB12595B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590349" y="3574695"/>
            <a:ext cx="0" cy="327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EE4A4E4-AAFC-48DA-9670-5896BF1F8D1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1590349" y="4521032"/>
            <a:ext cx="0" cy="344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CFCA73E-5B93-4BAF-B9E2-C5C4823162AE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1590349" y="5484907"/>
            <a:ext cx="0" cy="309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FAD85B7-3667-470C-9493-DD938CF95F0B}"/>
              </a:ext>
            </a:extLst>
          </p:cNvPr>
          <p:cNvCxnSpPr>
            <a:cxnSpLocks/>
          </p:cNvCxnSpPr>
          <p:nvPr/>
        </p:nvCxnSpPr>
        <p:spPr>
          <a:xfrm>
            <a:off x="5924685" y="5175307"/>
            <a:ext cx="4276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8DF40A1F-267E-473C-99FA-39703A30F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344" y="1476263"/>
            <a:ext cx="2941120" cy="243501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42783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시스템 구조 모듈 상세설계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5-6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3E79D65-0B2C-4455-B4B7-7AA02B658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8" y="1119838"/>
            <a:ext cx="4089232" cy="225143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FCEE72A-A9C3-49A9-B7C2-B4CD4704C3D5}"/>
              </a:ext>
            </a:extLst>
          </p:cNvPr>
          <p:cNvSpPr txBox="1"/>
          <p:nvPr/>
        </p:nvSpPr>
        <p:spPr>
          <a:xfrm>
            <a:off x="4716016" y="111983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Selenium </a:t>
            </a:r>
            <a:r>
              <a:rPr lang="ko-KR" altLang="en-US" b="1" dirty="0">
                <a:latin typeface="+mn-ea"/>
              </a:rPr>
              <a:t>으로 크롬드라이버와 연동 후</a:t>
            </a:r>
          </a:p>
          <a:p>
            <a:r>
              <a:rPr lang="ko-KR" altLang="en-US" b="1" dirty="0">
                <a:latin typeface="+mn-ea"/>
              </a:rPr>
              <a:t>검색어를 입력하여 인스타그램 </a:t>
            </a:r>
            <a:r>
              <a:rPr lang="ko-KR" altLang="en-US" b="1" dirty="0" err="1">
                <a:latin typeface="+mn-ea"/>
              </a:rPr>
              <a:t>크롤링</a:t>
            </a:r>
            <a:endParaRPr lang="en-US" altLang="ko-KR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E6A6C2-CDD1-4E20-85D6-15E6AFCDFFD6}"/>
              </a:ext>
            </a:extLst>
          </p:cNvPr>
          <p:cNvSpPr txBox="1"/>
          <p:nvPr/>
        </p:nvSpPr>
        <p:spPr>
          <a:xfrm>
            <a:off x="4716016" y="3628142"/>
            <a:ext cx="3393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파싱 내용 정의</a:t>
            </a:r>
          </a:p>
          <a:p>
            <a:endParaRPr lang="ko-KR" altLang="en-US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Parse1=ID</a:t>
            </a:r>
          </a:p>
          <a:p>
            <a:r>
              <a:rPr lang="en-US" altLang="ko-KR" b="1" dirty="0">
                <a:latin typeface="+mn-ea"/>
              </a:rPr>
              <a:t>Parse2=good</a:t>
            </a:r>
          </a:p>
          <a:p>
            <a:r>
              <a:rPr lang="en-US" altLang="ko-KR" b="1" dirty="0">
                <a:latin typeface="+mn-ea"/>
              </a:rPr>
              <a:t>Parse3=content</a:t>
            </a:r>
          </a:p>
          <a:p>
            <a:r>
              <a:rPr lang="en-US" altLang="ko-KR" b="1" dirty="0">
                <a:latin typeface="+mn-ea"/>
              </a:rPr>
              <a:t>Parse4=tag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2083E2-4206-424F-B774-30BE55CE8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8" y="3628142"/>
            <a:ext cx="4093152" cy="30575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4F5C07A-7FA1-4FE5-84D6-640848726F83}"/>
              </a:ext>
            </a:extLst>
          </p:cNvPr>
          <p:cNvSpPr/>
          <p:nvPr/>
        </p:nvSpPr>
        <p:spPr>
          <a:xfrm>
            <a:off x="452780" y="1119838"/>
            <a:ext cx="4104000" cy="2251433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A854CE-745D-46D0-A592-5061DD942591}"/>
              </a:ext>
            </a:extLst>
          </p:cNvPr>
          <p:cNvSpPr/>
          <p:nvPr/>
        </p:nvSpPr>
        <p:spPr>
          <a:xfrm>
            <a:off x="460164" y="3628142"/>
            <a:ext cx="4104000" cy="3057525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27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시스템 기능 모듈 상세설계</a:t>
            </a:r>
            <a:r>
              <a:rPr lang="en-US" altLang="ko-KR" dirty="0"/>
              <a:t>(</a:t>
            </a:r>
            <a:r>
              <a:rPr lang="ko-KR" altLang="en-US" dirty="0"/>
              <a:t>키워드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5-7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9F23921-E2D0-4935-9183-9E84A06A69FA}"/>
              </a:ext>
            </a:extLst>
          </p:cNvPr>
          <p:cNvSpPr/>
          <p:nvPr/>
        </p:nvSpPr>
        <p:spPr>
          <a:xfrm>
            <a:off x="889868" y="1268760"/>
            <a:ext cx="1353264" cy="618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B945B88-A9EA-473D-AAEC-E6DF8DC79C5C}"/>
              </a:ext>
            </a:extLst>
          </p:cNvPr>
          <p:cNvSpPr/>
          <p:nvPr/>
        </p:nvSpPr>
        <p:spPr>
          <a:xfrm>
            <a:off x="895011" y="2742771"/>
            <a:ext cx="1353264" cy="618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latin typeface="+mj-ea"/>
                <a:ea typeface="+mj-ea"/>
              </a:rPr>
              <a:t>필터링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35D010A-A217-40CD-A960-76DDF1744EB3}"/>
              </a:ext>
            </a:extLst>
          </p:cNvPr>
          <p:cNvSpPr/>
          <p:nvPr/>
        </p:nvSpPr>
        <p:spPr>
          <a:xfrm>
            <a:off x="889868" y="4216782"/>
            <a:ext cx="1353264" cy="618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키워드 연결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37EC46B-D0CE-4153-9E85-745C9EE7DE7A}"/>
              </a:ext>
            </a:extLst>
          </p:cNvPr>
          <p:cNvSpPr/>
          <p:nvPr/>
        </p:nvSpPr>
        <p:spPr>
          <a:xfrm>
            <a:off x="889868" y="5690792"/>
            <a:ext cx="1353264" cy="618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검색 및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시각화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5BCD4-5DA9-4875-A9C3-0027DE881819}"/>
              </a:ext>
            </a:extLst>
          </p:cNvPr>
          <p:cNvSpPr txBox="1"/>
          <p:nvPr/>
        </p:nvSpPr>
        <p:spPr>
          <a:xfrm>
            <a:off x="2770528" y="2167672"/>
            <a:ext cx="615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데이터 빈도수에 따른 순차 정렬</a:t>
            </a:r>
            <a:r>
              <a:rPr lang="en-US" altLang="ko-KR" b="1" dirty="0"/>
              <a:t>(</a:t>
            </a:r>
            <a:r>
              <a:rPr lang="ko-KR" altLang="en-US" b="1" dirty="0"/>
              <a:t>키워드 도출</a:t>
            </a:r>
            <a:r>
              <a:rPr lang="en-US" altLang="ko-KR" b="1" dirty="0"/>
              <a:t>)</a:t>
            </a:r>
            <a:r>
              <a:rPr lang="ko-KR" altLang="en-US" b="1" dirty="0"/>
              <a:t> 후 다시 </a:t>
            </a:r>
            <a:r>
              <a:rPr lang="en-US" altLang="ko-KR" b="1" dirty="0"/>
              <a:t>DB</a:t>
            </a:r>
            <a:r>
              <a:rPr lang="ko-KR" altLang="en-US" b="1" dirty="0"/>
              <a:t>저장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81BE08-B973-4DAE-86A2-E32D663DC3A3}"/>
              </a:ext>
            </a:extLst>
          </p:cNvPr>
          <p:cNvSpPr txBox="1"/>
          <p:nvPr/>
        </p:nvSpPr>
        <p:spPr>
          <a:xfrm>
            <a:off x="2507431" y="4341379"/>
            <a:ext cx="537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편집거리 알고리즘을 사용하여 키워드 간 유사도 확인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37ACEC-1127-4708-9308-E855CEB24D21}"/>
              </a:ext>
            </a:extLst>
          </p:cNvPr>
          <p:cNvSpPr txBox="1"/>
          <p:nvPr/>
        </p:nvSpPr>
        <p:spPr>
          <a:xfrm>
            <a:off x="2507431" y="5815390"/>
            <a:ext cx="671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특정 키워드 검색 시 유사도가 높은 키워드를 연관검색어로 확인가능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8E06D8D-D273-4945-B930-14B05ABBA97C}"/>
              </a:ext>
            </a:extLst>
          </p:cNvPr>
          <p:cNvCxnSpPr>
            <a:stCxn id="7" idx="3"/>
            <a:endCxn id="6" idx="3"/>
          </p:cNvCxnSpPr>
          <p:nvPr/>
        </p:nvCxnSpPr>
        <p:spPr>
          <a:xfrm flipH="1" flipV="1">
            <a:off x="2243132" y="1578024"/>
            <a:ext cx="5143" cy="1474011"/>
          </a:xfrm>
          <a:prstGeom prst="bentConnector3">
            <a:avLst>
              <a:gd name="adj1" fmla="val -81983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C7AC640-7424-4CCB-A91E-A754CE62808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566500" y="3361299"/>
            <a:ext cx="5143" cy="8554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E03015E-2727-4DE4-9DAB-0ADC0EF579E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566500" y="4835310"/>
            <a:ext cx="0" cy="855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E08F523-C5C8-47DF-9582-88AF9D2A335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566500" y="1887288"/>
            <a:ext cx="5143" cy="8554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81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CED33C03-ABD3-414E-B284-B58773D48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862" y="3897052"/>
            <a:ext cx="3059828" cy="2509072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시스템 기능 모듈 상세설계</a:t>
            </a:r>
            <a:r>
              <a:rPr lang="en-US" altLang="ko-KR" dirty="0"/>
              <a:t>(</a:t>
            </a:r>
            <a:r>
              <a:rPr lang="ko-KR" altLang="en-US" dirty="0"/>
              <a:t>시각화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5-8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67A9914-CC7B-46EC-A92E-C1F84DB8E6EF}"/>
              </a:ext>
            </a:extLst>
          </p:cNvPr>
          <p:cNvSpPr/>
          <p:nvPr/>
        </p:nvSpPr>
        <p:spPr>
          <a:xfrm>
            <a:off x="899592" y="1340768"/>
            <a:ext cx="1353264" cy="618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5BA64B4-D3F7-4F71-AA66-34E5519C1539}"/>
              </a:ext>
            </a:extLst>
          </p:cNvPr>
          <p:cNvSpPr/>
          <p:nvPr/>
        </p:nvSpPr>
        <p:spPr>
          <a:xfrm>
            <a:off x="899592" y="2742771"/>
            <a:ext cx="1353264" cy="618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Bokeh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4CD46CD-3991-49D1-8F57-C2867A75FA91}"/>
              </a:ext>
            </a:extLst>
          </p:cNvPr>
          <p:cNvSpPr/>
          <p:nvPr/>
        </p:nvSpPr>
        <p:spPr>
          <a:xfrm>
            <a:off x="899592" y="4144774"/>
            <a:ext cx="1353264" cy="618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게시물 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766FFB1-F00E-43EC-B45D-040DBC64E1A8}"/>
              </a:ext>
            </a:extLst>
          </p:cNvPr>
          <p:cNvSpPr/>
          <p:nvPr/>
        </p:nvSpPr>
        <p:spPr>
          <a:xfrm>
            <a:off x="899592" y="5546776"/>
            <a:ext cx="1353264" cy="618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게시물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업로드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3F3580-E53E-490B-A33E-CE9A07023475}"/>
              </a:ext>
            </a:extLst>
          </p:cNvPr>
          <p:cNvSpPr txBox="1"/>
          <p:nvPr/>
        </p:nvSpPr>
        <p:spPr>
          <a:xfrm>
            <a:off x="2699792" y="2493371"/>
            <a:ext cx="3985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파이썬 데이터 시각화 라이브러리</a:t>
            </a:r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(</a:t>
            </a:r>
            <a:r>
              <a:rPr lang="en-US" altLang="ko-KR" b="1" dirty="0" err="1">
                <a:latin typeface="+mn-ea"/>
              </a:rPr>
              <a:t>SeaBorn</a:t>
            </a:r>
            <a:r>
              <a:rPr lang="en-US" altLang="ko-KR" b="1" dirty="0">
                <a:latin typeface="+mn-ea"/>
              </a:rPr>
              <a:t>, Bokeh, Folium </a:t>
            </a:r>
            <a:r>
              <a:rPr lang="ko-KR" altLang="en-US" b="1" dirty="0">
                <a:latin typeface="+mn-ea"/>
              </a:rPr>
              <a:t>등</a:t>
            </a:r>
            <a:r>
              <a:rPr lang="en-US" altLang="ko-KR" b="1" dirty="0">
                <a:latin typeface="+mn-ea"/>
              </a:rPr>
              <a:t>)</a:t>
            </a:r>
            <a:endParaRPr lang="ko-KR" altLang="en-US" b="1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A1529C-6D8F-4023-878E-0D64ABA5E768}"/>
              </a:ext>
            </a:extLst>
          </p:cNvPr>
          <p:cNvSpPr/>
          <p:nvPr/>
        </p:nvSpPr>
        <p:spPr>
          <a:xfrm>
            <a:off x="2721209" y="3244334"/>
            <a:ext cx="5883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</a:rPr>
              <a:t>데이터를 </a:t>
            </a:r>
            <a:r>
              <a:rPr lang="en-US" altLang="ko-KR" b="1" dirty="0">
                <a:latin typeface="+mn-ea"/>
              </a:rPr>
              <a:t>html</a:t>
            </a:r>
            <a:r>
              <a:rPr lang="ko-KR" altLang="en-US" b="1" dirty="0">
                <a:latin typeface="+mn-ea"/>
              </a:rPr>
              <a:t>파일로 </a:t>
            </a:r>
            <a:r>
              <a:rPr lang="en-US" altLang="ko-KR" b="1" dirty="0">
                <a:latin typeface="+mn-ea"/>
              </a:rPr>
              <a:t>export</a:t>
            </a:r>
            <a:r>
              <a:rPr lang="ko-KR" altLang="en-US" b="1" dirty="0">
                <a:latin typeface="+mn-ea"/>
              </a:rPr>
              <a:t>하여 웹 브라우저에서 확인 가능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8A99F1B-0363-4A15-A2EF-2365C68383B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576224" y="1959296"/>
            <a:ext cx="0" cy="783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D817745-A966-4405-A453-A464955AA6F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576224" y="3361299"/>
            <a:ext cx="0" cy="783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A601A7-D97F-4E43-A61D-F62D5FFB542C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1576224" y="4763302"/>
            <a:ext cx="0" cy="783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okeh graph library 이미지 검색결과">
            <a:extLst>
              <a:ext uri="{FF2B5EF4-FFF2-40B4-BE49-F238E27FC236}">
                <a16:creationId xmlns:a16="http://schemas.microsoft.com/office/drawing/2014/main" id="{DC5A2D6E-2182-4059-A1DE-87B19EBDD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946" y="3861048"/>
            <a:ext cx="3816424" cy="255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641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시스템 기능 모듈 상세설계</a:t>
            </a:r>
            <a:r>
              <a:rPr lang="en-US" altLang="ko-KR" dirty="0"/>
              <a:t>(</a:t>
            </a:r>
            <a:r>
              <a:rPr lang="ko-KR" altLang="en-US" dirty="0"/>
              <a:t>시각화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5-9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73B01AC-C708-492A-8DF7-3284CFF8B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142984"/>
            <a:ext cx="8005312" cy="17327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FE9D7D-B0FD-4864-9853-1BB32003C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48" y="3429000"/>
            <a:ext cx="4204635" cy="30718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7224" y="3571876"/>
            <a:ext cx="287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Bokeh</a:t>
            </a:r>
            <a:r>
              <a:rPr lang="ko-KR" altLang="en-US" b="1" dirty="0"/>
              <a:t> 라이브러리를 사용</a:t>
            </a:r>
            <a:endParaRPr lang="en-US" altLang="ko-KR" b="1" dirty="0"/>
          </a:p>
          <a:p>
            <a:r>
              <a:rPr lang="ko-KR" altLang="en-US" b="1" dirty="0"/>
              <a:t>수집한 데이터 시각화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28E648-9EFB-4794-AA78-4D4EAB00117C}"/>
              </a:ext>
            </a:extLst>
          </p:cNvPr>
          <p:cNvSpPr/>
          <p:nvPr/>
        </p:nvSpPr>
        <p:spPr>
          <a:xfrm>
            <a:off x="714348" y="1142984"/>
            <a:ext cx="8005312" cy="173275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30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9632" y="228176"/>
            <a:ext cx="6266259" cy="504453"/>
          </a:xfrm>
        </p:spPr>
        <p:txBody>
          <a:bodyPr/>
          <a:lstStyle/>
          <a:p>
            <a:r>
              <a:rPr lang="ko-KR" altLang="en-US" dirty="0"/>
              <a:t>시스템 기능 모듈 상세설계</a:t>
            </a:r>
            <a:r>
              <a:rPr lang="en-US" altLang="ko-KR" dirty="0"/>
              <a:t>(</a:t>
            </a:r>
            <a:r>
              <a:rPr lang="ko-KR" altLang="en-US" dirty="0"/>
              <a:t>장소위치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1008108" cy="504453"/>
          </a:xfrm>
        </p:spPr>
        <p:txBody>
          <a:bodyPr/>
          <a:lstStyle/>
          <a:p>
            <a:r>
              <a:rPr lang="en-US" altLang="ko-KR" dirty="0"/>
              <a:t>5-10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BDC399-771D-44E5-A56A-C9555982A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08719"/>
            <a:ext cx="4161226" cy="31852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792B2B-A5B4-4058-AEDE-921F1DCFEE34}"/>
              </a:ext>
            </a:extLst>
          </p:cNvPr>
          <p:cNvSpPr txBox="1"/>
          <p:nvPr/>
        </p:nvSpPr>
        <p:spPr>
          <a:xfrm>
            <a:off x="1161104" y="1805216"/>
            <a:ext cx="1104536" cy="311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MANAGER</a:t>
            </a:r>
            <a:endParaRPr lang="ko-KR" altLang="en-US" sz="12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ED18FA-0465-4D56-9EF0-9A6B4377E6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28" y="1152320"/>
            <a:ext cx="652896" cy="652896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88BF976-B352-43F0-8731-B2C8EA428718}"/>
              </a:ext>
            </a:extLst>
          </p:cNvPr>
          <p:cNvSpPr/>
          <p:nvPr/>
        </p:nvSpPr>
        <p:spPr>
          <a:xfrm>
            <a:off x="1028144" y="2204865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게시물 관리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8FA37D6-239D-4CE7-A9B5-16D20D46D5CC}"/>
              </a:ext>
            </a:extLst>
          </p:cNvPr>
          <p:cNvSpPr/>
          <p:nvPr/>
        </p:nvSpPr>
        <p:spPr>
          <a:xfrm>
            <a:off x="1031408" y="3415786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네이버 지도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API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B50428B-A3AC-4C80-8794-0B1253180F76}"/>
              </a:ext>
            </a:extLst>
          </p:cNvPr>
          <p:cNvSpPr/>
          <p:nvPr/>
        </p:nvSpPr>
        <p:spPr>
          <a:xfrm>
            <a:off x="1031408" y="4626708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인증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D40DE99-9B4A-43D2-9694-5DD8412B8FA5}"/>
              </a:ext>
            </a:extLst>
          </p:cNvPr>
          <p:cNvSpPr/>
          <p:nvPr/>
        </p:nvSpPr>
        <p:spPr>
          <a:xfrm>
            <a:off x="1028144" y="5837629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장소위치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BC2CE5-D85B-43D9-8B89-4CCEDCCDBD52}"/>
              </a:ext>
            </a:extLst>
          </p:cNvPr>
          <p:cNvSpPr/>
          <p:nvPr/>
        </p:nvSpPr>
        <p:spPr>
          <a:xfrm>
            <a:off x="2627784" y="4291129"/>
            <a:ext cx="72806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>
                <a:latin typeface="+mn-ea"/>
              </a:rPr>
              <a:t>key발급</a:t>
            </a:r>
            <a:r>
              <a:rPr lang="ko-KR" altLang="en-US" sz="1400" b="1" dirty="0">
                <a:latin typeface="+mn-ea"/>
              </a:rPr>
              <a:t> 후 </a:t>
            </a:r>
            <a:r>
              <a:rPr lang="ko-KR" altLang="en-US" sz="1400" b="1" dirty="0" err="1">
                <a:latin typeface="+mn-ea"/>
              </a:rPr>
              <a:t>key적용</a:t>
            </a:r>
            <a:r>
              <a:rPr lang="ko-KR" altLang="en-US" sz="1400" b="1" dirty="0">
                <a:latin typeface="+mn-ea"/>
              </a:rPr>
              <a:t>(YOUR_CLIENT_ID)</a:t>
            </a:r>
          </a:p>
          <a:p>
            <a:r>
              <a:rPr lang="ko-KR" altLang="en-US" sz="1400" b="1" dirty="0">
                <a:latin typeface="+mn-ea"/>
              </a:rPr>
              <a:t>&lt;</a:t>
            </a:r>
            <a:r>
              <a:rPr lang="ko-KR" altLang="en-US" sz="1400" b="1" dirty="0" err="1">
                <a:latin typeface="+mn-ea"/>
              </a:rPr>
              <a:t>script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type</a:t>
            </a:r>
            <a:r>
              <a:rPr lang="ko-KR" altLang="en-US" sz="1400" b="1" dirty="0">
                <a:latin typeface="+mn-ea"/>
              </a:rPr>
              <a:t>="</a:t>
            </a:r>
            <a:r>
              <a:rPr lang="ko-KR" altLang="en-US" sz="1400" b="1" dirty="0" err="1">
                <a:latin typeface="+mn-ea"/>
              </a:rPr>
              <a:t>text</a:t>
            </a:r>
            <a:r>
              <a:rPr lang="ko-KR" altLang="en-US" sz="1400" b="1" dirty="0">
                <a:latin typeface="+mn-ea"/>
              </a:rPr>
              <a:t>/</a:t>
            </a:r>
            <a:r>
              <a:rPr lang="ko-KR" altLang="en-US" sz="1400" b="1" dirty="0" err="1">
                <a:latin typeface="+mn-ea"/>
              </a:rPr>
              <a:t>javascript</a:t>
            </a:r>
            <a:r>
              <a:rPr lang="ko-KR" altLang="en-US" sz="1400" b="1" dirty="0">
                <a:latin typeface="+mn-ea"/>
              </a:rPr>
              <a:t>" </a:t>
            </a:r>
            <a:r>
              <a:rPr lang="ko-KR" altLang="en-US" sz="1400" b="1" dirty="0" err="1">
                <a:latin typeface="+mn-ea"/>
              </a:rPr>
              <a:t>src</a:t>
            </a:r>
            <a:r>
              <a:rPr lang="ko-KR" altLang="en-US" sz="1400" b="1" dirty="0">
                <a:latin typeface="+mn-ea"/>
              </a:rPr>
              <a:t>="https://openapi.map.naver.com/openapi/v3/maps.js?ncpClientId=</a:t>
            </a:r>
            <a:r>
              <a:rPr lang="en-US" altLang="ko-KR" sz="1400" b="1" dirty="0">
                <a:latin typeface="+mn-ea"/>
              </a:rPr>
              <a:t>ID</a:t>
            </a:r>
            <a:r>
              <a:rPr lang="ko-KR" altLang="en-US" sz="1400" b="1" dirty="0">
                <a:latin typeface="+mn-ea"/>
              </a:rPr>
              <a:t>"&gt;</a:t>
            </a:r>
            <a:endParaRPr lang="en-US" altLang="ko-KR" sz="1400" b="1" dirty="0"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&lt;/script&gt;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8CF472-043A-403F-BE56-EA5AE1AB2C12}"/>
              </a:ext>
            </a:extLst>
          </p:cNvPr>
          <p:cNvSpPr/>
          <p:nvPr/>
        </p:nvSpPr>
        <p:spPr>
          <a:xfrm>
            <a:off x="4572000" y="5496913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>
                <a:latin typeface="+mn-ea"/>
              </a:rPr>
              <a:t>*</a:t>
            </a:r>
            <a:r>
              <a:rPr lang="ko-KR" altLang="en-US" sz="1400" b="1" dirty="0" err="1">
                <a:latin typeface="+mn-ea"/>
              </a:rPr>
              <a:t>위도경도조절</a:t>
            </a:r>
            <a:r>
              <a:rPr lang="ko-KR" altLang="en-US" sz="1400" b="1" dirty="0">
                <a:latin typeface="+mn-ea"/>
              </a:rPr>
              <a:t> &lt;</a:t>
            </a:r>
            <a:r>
              <a:rPr lang="ko-KR" altLang="en-US" sz="1400" b="1" dirty="0" err="1">
                <a:latin typeface="+mn-ea"/>
              </a:rPr>
              <a:t>script</a:t>
            </a:r>
            <a:r>
              <a:rPr lang="ko-KR" altLang="en-US" sz="1400" b="1" dirty="0">
                <a:latin typeface="+mn-ea"/>
              </a:rPr>
              <a:t>&gt; </a:t>
            </a:r>
            <a:r>
              <a:rPr lang="ko-KR" altLang="en-US" sz="1400" b="1" dirty="0" err="1">
                <a:latin typeface="+mn-ea"/>
              </a:rPr>
              <a:t>var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mapOptions</a:t>
            </a:r>
            <a:r>
              <a:rPr lang="ko-KR" altLang="en-US" sz="1400" b="1" dirty="0">
                <a:latin typeface="+mn-ea"/>
              </a:rPr>
              <a:t> = { </a:t>
            </a:r>
            <a:r>
              <a:rPr lang="ko-KR" altLang="en-US" sz="1400" b="1" dirty="0" err="1">
                <a:latin typeface="+mn-ea"/>
              </a:rPr>
              <a:t>center</a:t>
            </a:r>
            <a:r>
              <a:rPr lang="ko-KR" altLang="en-US" sz="1400" b="1" dirty="0">
                <a:latin typeface="+mn-ea"/>
              </a:rPr>
              <a:t>: </a:t>
            </a:r>
            <a:r>
              <a:rPr lang="ko-KR" altLang="en-US" sz="1400" b="1" dirty="0" err="1">
                <a:latin typeface="+mn-ea"/>
              </a:rPr>
              <a:t>new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naver.maps.LatLng</a:t>
            </a:r>
            <a:r>
              <a:rPr lang="ko-KR" altLang="en-US" sz="1400" b="1" dirty="0">
                <a:latin typeface="+mn-ea"/>
              </a:rPr>
              <a:t>(37.3595704, 127.105399), </a:t>
            </a:r>
            <a:r>
              <a:rPr lang="ko-KR" altLang="en-US" sz="1400" b="1" dirty="0" err="1">
                <a:latin typeface="+mn-ea"/>
              </a:rPr>
              <a:t>zoom</a:t>
            </a:r>
            <a:r>
              <a:rPr lang="ko-KR" altLang="en-US" sz="1400" b="1" dirty="0">
                <a:latin typeface="+mn-ea"/>
              </a:rPr>
              <a:t>: 10 }; &lt;/</a:t>
            </a:r>
            <a:r>
              <a:rPr lang="ko-KR" altLang="en-US" sz="1400" b="1" dirty="0" err="1">
                <a:latin typeface="+mn-ea"/>
              </a:rPr>
              <a:t>script</a:t>
            </a:r>
            <a:r>
              <a:rPr lang="ko-KR" altLang="en-US" sz="1400" b="1" dirty="0">
                <a:latin typeface="+mn-ea"/>
              </a:rPr>
              <a:t>&gt;</a:t>
            </a:r>
            <a:endParaRPr lang="en-US" altLang="ko-KR" sz="1400" b="1" dirty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*</a:t>
            </a:r>
            <a:r>
              <a:rPr lang="ko-KR" altLang="en-US" sz="1400" b="1" dirty="0">
                <a:latin typeface="+mn-ea"/>
              </a:rPr>
              <a:t>지도크기조절&lt;</a:t>
            </a:r>
            <a:r>
              <a:rPr lang="ko-KR" altLang="en-US" sz="1400" b="1" dirty="0" err="1">
                <a:latin typeface="+mn-ea"/>
              </a:rPr>
              <a:t>div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id</a:t>
            </a:r>
            <a:r>
              <a:rPr lang="ko-KR" altLang="en-US" sz="1400" b="1" dirty="0">
                <a:latin typeface="+mn-ea"/>
              </a:rPr>
              <a:t>="</a:t>
            </a:r>
            <a:r>
              <a:rPr lang="ko-KR" altLang="en-US" sz="1400" b="1" dirty="0" err="1">
                <a:latin typeface="+mn-ea"/>
              </a:rPr>
              <a:t>map</a:t>
            </a:r>
            <a:r>
              <a:rPr lang="ko-KR" altLang="en-US" sz="1400" b="1" dirty="0">
                <a:latin typeface="+mn-ea"/>
              </a:rPr>
              <a:t>" </a:t>
            </a:r>
            <a:r>
              <a:rPr lang="ko-KR" altLang="en-US" sz="1400" b="1" dirty="0" err="1">
                <a:latin typeface="+mn-ea"/>
              </a:rPr>
              <a:t>style</a:t>
            </a:r>
            <a:r>
              <a:rPr lang="ko-KR" altLang="en-US" sz="1400" b="1" dirty="0">
                <a:latin typeface="+mn-ea"/>
              </a:rPr>
              <a:t>="width:100%;height:400px;"&gt;&lt;/</a:t>
            </a:r>
            <a:r>
              <a:rPr lang="ko-KR" altLang="en-US" sz="1400" b="1" dirty="0" err="1">
                <a:latin typeface="+mn-ea"/>
              </a:rPr>
              <a:t>div</a:t>
            </a:r>
            <a:r>
              <a:rPr lang="ko-KR" altLang="en-US" sz="1400" b="1" dirty="0">
                <a:latin typeface="+mn-ea"/>
              </a:rPr>
              <a:t>&gt;</a:t>
            </a:r>
          </a:p>
          <a:p>
            <a:endParaRPr lang="ko-KR" altLang="en-US" sz="1400" b="1" dirty="0"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639CD6E-126D-4879-89AF-EBF06FC9EA0E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704776" y="2823393"/>
            <a:ext cx="3264" cy="5923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203175F-BD9E-4112-8CAC-3405CDFBAE0D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708040" y="4034314"/>
            <a:ext cx="0" cy="592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192A45D-60CE-4FEE-878E-97E36E02F7B4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1704776" y="5245236"/>
            <a:ext cx="3264" cy="5923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67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8069" y="228176"/>
            <a:ext cx="6266259" cy="504453"/>
          </a:xfrm>
        </p:spPr>
        <p:txBody>
          <a:bodyPr/>
          <a:lstStyle/>
          <a:p>
            <a:r>
              <a:rPr lang="ko-KR" altLang="en-US" dirty="0"/>
              <a:t>시스템 기능 모듈 상세설계</a:t>
            </a:r>
            <a:r>
              <a:rPr lang="en-US" altLang="ko-KR" dirty="0"/>
              <a:t>(</a:t>
            </a:r>
            <a:r>
              <a:rPr lang="ko-KR" altLang="en-US" dirty="0"/>
              <a:t>회원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936100" cy="504453"/>
          </a:xfrm>
        </p:spPr>
        <p:txBody>
          <a:bodyPr/>
          <a:lstStyle/>
          <a:p>
            <a:r>
              <a:rPr lang="en-US" altLang="ko-KR" dirty="0"/>
              <a:t>5-11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EA3F656-0E7E-4653-B200-B2040DEE079E}"/>
              </a:ext>
            </a:extLst>
          </p:cNvPr>
          <p:cNvSpPr/>
          <p:nvPr/>
        </p:nvSpPr>
        <p:spPr>
          <a:xfrm>
            <a:off x="3535328" y="2135565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506CEA0-6D77-4604-87FC-FBF676503507}"/>
              </a:ext>
            </a:extLst>
          </p:cNvPr>
          <p:cNvSpPr/>
          <p:nvPr/>
        </p:nvSpPr>
        <p:spPr>
          <a:xfrm>
            <a:off x="5491872" y="2136989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회원가입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CBD8426-04CF-448A-A4A5-99E02DBC2308}"/>
              </a:ext>
            </a:extLst>
          </p:cNvPr>
          <p:cNvSpPr/>
          <p:nvPr/>
        </p:nvSpPr>
        <p:spPr>
          <a:xfrm>
            <a:off x="7020272" y="3492960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8191079-1A8C-493B-AF5F-025C9941FB31}"/>
              </a:ext>
            </a:extLst>
          </p:cNvPr>
          <p:cNvSpPr/>
          <p:nvPr/>
        </p:nvSpPr>
        <p:spPr>
          <a:xfrm>
            <a:off x="3450992" y="3492961"/>
            <a:ext cx="1521936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회원정보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F438460-D2FF-4B90-AC0D-8B7F11A435F9}"/>
              </a:ext>
            </a:extLst>
          </p:cNvPr>
          <p:cNvSpPr/>
          <p:nvPr/>
        </p:nvSpPr>
        <p:spPr>
          <a:xfrm>
            <a:off x="1619672" y="5333461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개인정보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9723B3D-64F6-45FC-A368-0A77E4801460}"/>
              </a:ext>
            </a:extLst>
          </p:cNvPr>
          <p:cNvSpPr/>
          <p:nvPr/>
        </p:nvSpPr>
        <p:spPr>
          <a:xfrm>
            <a:off x="3535328" y="5333461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선호 장소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8F13C78-A4B4-4F8A-86DE-B5EFC5F7FA82}"/>
              </a:ext>
            </a:extLst>
          </p:cNvPr>
          <p:cNvSpPr/>
          <p:nvPr/>
        </p:nvSpPr>
        <p:spPr>
          <a:xfrm>
            <a:off x="5450984" y="5333461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장소 캘린더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3002A78-4481-459E-9747-96C82FEB43A8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4211960" y="2754093"/>
            <a:ext cx="0" cy="738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EE9EB15-E47B-4FD6-B0CA-3730B6F9BA12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4211960" y="4111489"/>
            <a:ext cx="0" cy="1221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7F599F7-6E25-4C7F-BB9C-E74A2E36B42A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rot="16200000" flipH="1">
            <a:off x="4558802" y="3764647"/>
            <a:ext cx="1221972" cy="191565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DE39545-D95C-4692-BABF-58B328E6037F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5400000">
            <a:off x="2643146" y="3764647"/>
            <a:ext cx="1221972" cy="191565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0BB01AF-22BD-4F54-A65E-6AA50BAAA8F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888592" y="2444829"/>
            <a:ext cx="603280" cy="1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AE2AA2F-D03F-4645-8268-CB84FD5FAF3F}"/>
              </a:ext>
            </a:extLst>
          </p:cNvPr>
          <p:cNvSpPr txBox="1"/>
          <p:nvPr/>
        </p:nvSpPr>
        <p:spPr>
          <a:xfrm>
            <a:off x="3865480" y="1629331"/>
            <a:ext cx="652896" cy="31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USER</a:t>
            </a:r>
            <a:endParaRPr lang="ko-KR" altLang="en-US" sz="1200" b="1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385C8EDC-060F-4B6F-A8E7-C30DBF2051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512" y="980728"/>
            <a:ext cx="652896" cy="6528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A312589-ACB0-43A7-B2F6-250B8B04E1F9}"/>
              </a:ext>
            </a:extLst>
          </p:cNvPr>
          <p:cNvSpPr txBox="1"/>
          <p:nvPr/>
        </p:nvSpPr>
        <p:spPr>
          <a:xfrm>
            <a:off x="4850844" y="2446316"/>
            <a:ext cx="6528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NO</a:t>
            </a:r>
            <a:endParaRPr lang="ko-KR" alt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4226AC-D923-42E7-8F8C-8D230AD52D70}"/>
              </a:ext>
            </a:extLst>
          </p:cNvPr>
          <p:cNvSpPr txBox="1"/>
          <p:nvPr/>
        </p:nvSpPr>
        <p:spPr>
          <a:xfrm>
            <a:off x="3635896" y="2943297"/>
            <a:ext cx="6528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YES</a:t>
            </a:r>
            <a:endParaRPr lang="ko-KR" altLang="en-US" sz="1200" b="1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E480553D-765D-4D99-950A-C35E471375BA}"/>
              </a:ext>
            </a:extLst>
          </p:cNvPr>
          <p:cNvCxnSpPr>
            <a:stCxn id="9" idx="3"/>
            <a:endCxn id="12" idx="0"/>
          </p:cNvCxnSpPr>
          <p:nvPr/>
        </p:nvCxnSpPr>
        <p:spPr>
          <a:xfrm>
            <a:off x="6845136" y="2446253"/>
            <a:ext cx="851768" cy="104670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94AA3EF-48B6-4F99-8E4B-805305BB249B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4972928" y="3802224"/>
            <a:ext cx="204734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1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rot="5400000">
            <a:off x="-2" y="-1"/>
            <a:ext cx="1268761" cy="1268761"/>
          </a:xfrm>
          <a:prstGeom prst="rtTriangle">
            <a:avLst/>
          </a:prstGeom>
          <a:solidFill>
            <a:srgbClr val="FF9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3608" y="157681"/>
            <a:ext cx="29145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CONTENTS</a:t>
            </a:r>
            <a:endParaRPr lang="ko-KR" altLang="en-US" sz="4400" b="1" spc="-15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323528" y="335280"/>
            <a:ext cx="1048072" cy="103078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497096" y="-72197"/>
            <a:ext cx="1122576" cy="1125504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3555286" y="449961"/>
            <a:ext cx="398140" cy="398140"/>
            <a:chOff x="3570062" y="1207105"/>
            <a:chExt cx="398140" cy="398140"/>
          </a:xfrm>
        </p:grpSpPr>
        <p:cxnSp>
          <p:nvCxnSpPr>
            <p:cNvPr id="22" name="직선 연결선 21"/>
            <p:cNvCxnSpPr/>
            <p:nvPr/>
          </p:nvCxnSpPr>
          <p:spPr>
            <a:xfrm flipH="1">
              <a:off x="3572230" y="1211867"/>
              <a:ext cx="385606" cy="37924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각 삼각형 24"/>
            <p:cNvSpPr/>
            <p:nvPr/>
          </p:nvSpPr>
          <p:spPr>
            <a:xfrm rot="16200000">
              <a:off x="3570062" y="1207105"/>
              <a:ext cx="398140" cy="39814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650169" y="1249441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종합설계 개요</a:t>
            </a:r>
          </a:p>
        </p:txBody>
      </p:sp>
      <p:sp>
        <p:nvSpPr>
          <p:cNvPr id="35" name="직각 삼각형 34"/>
          <p:cNvSpPr/>
          <p:nvPr/>
        </p:nvSpPr>
        <p:spPr>
          <a:xfrm rot="16200000">
            <a:off x="1058042" y="2143879"/>
            <a:ext cx="170848" cy="17084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27" name="직사각형 26"/>
          <p:cNvSpPr/>
          <p:nvPr/>
        </p:nvSpPr>
        <p:spPr>
          <a:xfrm>
            <a:off x="1058042" y="1793195"/>
            <a:ext cx="417614" cy="3188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50169" y="1795649"/>
            <a:ext cx="182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관련 연구 및 사례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50169" y="2341857"/>
            <a:ext cx="2207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시스템 수행 시나리오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50169" y="2888065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시스템 구성도</a:t>
            </a: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8650949" y="6165312"/>
            <a:ext cx="493059" cy="50443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8388424" y="6021288"/>
            <a:ext cx="755576" cy="72008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B7B78D-73B2-4776-9940-1EE822561403}"/>
              </a:ext>
            </a:extLst>
          </p:cNvPr>
          <p:cNvSpPr txBox="1"/>
          <p:nvPr/>
        </p:nvSpPr>
        <p:spPr>
          <a:xfrm>
            <a:off x="1650169" y="3980481"/>
            <a:ext cx="2297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개발 환경 및 개발 방법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A16CD7-F0F2-4748-A046-622F0F3DC7E4}"/>
              </a:ext>
            </a:extLst>
          </p:cNvPr>
          <p:cNvSpPr txBox="1"/>
          <p:nvPr/>
        </p:nvSpPr>
        <p:spPr>
          <a:xfrm>
            <a:off x="1650169" y="5072897"/>
            <a:ext cx="3019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업무 분담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FF1AFA-0D32-4081-9600-53900936F7E7}"/>
              </a:ext>
            </a:extLst>
          </p:cNvPr>
          <p:cNvSpPr txBox="1"/>
          <p:nvPr/>
        </p:nvSpPr>
        <p:spPr>
          <a:xfrm>
            <a:off x="1650169" y="5619105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수행 일정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7F0B9A-7AF7-4CFA-AB31-3F63973EC493}"/>
              </a:ext>
            </a:extLst>
          </p:cNvPr>
          <p:cNvSpPr txBox="1"/>
          <p:nvPr/>
        </p:nvSpPr>
        <p:spPr>
          <a:xfrm>
            <a:off x="1650169" y="6165312"/>
            <a:ext cx="3019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필요기술 및 참고문헌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18B710-6CE2-4ED0-BECD-074B90952D13}"/>
              </a:ext>
            </a:extLst>
          </p:cNvPr>
          <p:cNvSpPr txBox="1"/>
          <p:nvPr/>
        </p:nvSpPr>
        <p:spPr>
          <a:xfrm>
            <a:off x="1650169" y="3434273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시스템 모듈 상세 설계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98D622-7F66-4895-B594-193A44DD14B2}"/>
              </a:ext>
            </a:extLst>
          </p:cNvPr>
          <p:cNvSpPr txBox="1"/>
          <p:nvPr/>
        </p:nvSpPr>
        <p:spPr>
          <a:xfrm>
            <a:off x="1650169" y="4526689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데모 환경 설계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F081306-7BD7-4508-93A4-4E85CE6EBF62}"/>
              </a:ext>
            </a:extLst>
          </p:cNvPr>
          <p:cNvSpPr/>
          <p:nvPr/>
        </p:nvSpPr>
        <p:spPr>
          <a:xfrm>
            <a:off x="1058042" y="1268760"/>
            <a:ext cx="417614" cy="3188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58" name="직각 삼각형 57">
            <a:extLst>
              <a:ext uri="{FF2B5EF4-FFF2-40B4-BE49-F238E27FC236}">
                <a16:creationId xmlns:a16="http://schemas.microsoft.com/office/drawing/2014/main" id="{D8083087-EA45-4CD6-A68D-6ABDE02FDD88}"/>
              </a:ext>
            </a:extLst>
          </p:cNvPr>
          <p:cNvSpPr/>
          <p:nvPr/>
        </p:nvSpPr>
        <p:spPr>
          <a:xfrm rot="16200000">
            <a:off x="1058042" y="2697208"/>
            <a:ext cx="170848" cy="17084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1177EDD-20E6-420B-8411-389A8BD750DF}"/>
              </a:ext>
            </a:extLst>
          </p:cNvPr>
          <p:cNvSpPr/>
          <p:nvPr/>
        </p:nvSpPr>
        <p:spPr>
          <a:xfrm>
            <a:off x="1058042" y="2346524"/>
            <a:ext cx="417614" cy="3188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3</a:t>
            </a:r>
          </a:p>
        </p:txBody>
      </p:sp>
      <p:sp>
        <p:nvSpPr>
          <p:cNvPr id="60" name="직각 삼각형 59">
            <a:extLst>
              <a:ext uri="{FF2B5EF4-FFF2-40B4-BE49-F238E27FC236}">
                <a16:creationId xmlns:a16="http://schemas.microsoft.com/office/drawing/2014/main" id="{E8642379-97DC-417E-B0CB-77D4094A60CC}"/>
              </a:ext>
            </a:extLst>
          </p:cNvPr>
          <p:cNvSpPr/>
          <p:nvPr/>
        </p:nvSpPr>
        <p:spPr>
          <a:xfrm rot="16200000">
            <a:off x="1058042" y="3250537"/>
            <a:ext cx="170848" cy="17084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364A64A-995F-4F15-8699-907FD513DB7A}"/>
              </a:ext>
            </a:extLst>
          </p:cNvPr>
          <p:cNvSpPr/>
          <p:nvPr/>
        </p:nvSpPr>
        <p:spPr>
          <a:xfrm>
            <a:off x="1058042" y="2899853"/>
            <a:ext cx="417614" cy="3188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4</a:t>
            </a:r>
          </a:p>
        </p:txBody>
      </p:sp>
      <p:sp>
        <p:nvSpPr>
          <p:cNvPr id="62" name="직각 삼각형 61">
            <a:extLst>
              <a:ext uri="{FF2B5EF4-FFF2-40B4-BE49-F238E27FC236}">
                <a16:creationId xmlns:a16="http://schemas.microsoft.com/office/drawing/2014/main" id="{75318799-7CD1-43A6-AA49-D4912745E573}"/>
              </a:ext>
            </a:extLst>
          </p:cNvPr>
          <p:cNvSpPr/>
          <p:nvPr/>
        </p:nvSpPr>
        <p:spPr>
          <a:xfrm rot="16200000">
            <a:off x="1058042" y="3803866"/>
            <a:ext cx="170848" cy="17084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A884EC3-69CE-4C62-8F6C-0D12CBAD63B5}"/>
              </a:ext>
            </a:extLst>
          </p:cNvPr>
          <p:cNvSpPr/>
          <p:nvPr/>
        </p:nvSpPr>
        <p:spPr>
          <a:xfrm>
            <a:off x="1058042" y="3453182"/>
            <a:ext cx="417614" cy="3188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5</a:t>
            </a:r>
          </a:p>
        </p:txBody>
      </p:sp>
      <p:sp>
        <p:nvSpPr>
          <p:cNvPr id="64" name="직각 삼각형 63">
            <a:extLst>
              <a:ext uri="{FF2B5EF4-FFF2-40B4-BE49-F238E27FC236}">
                <a16:creationId xmlns:a16="http://schemas.microsoft.com/office/drawing/2014/main" id="{641827BC-3ACD-47F2-93CF-CDA7B82CE5A2}"/>
              </a:ext>
            </a:extLst>
          </p:cNvPr>
          <p:cNvSpPr/>
          <p:nvPr/>
        </p:nvSpPr>
        <p:spPr>
          <a:xfrm rot="16200000">
            <a:off x="1058042" y="4357195"/>
            <a:ext cx="170848" cy="17084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463DA4A-237A-4035-88DB-B7E0ED3EF0F5}"/>
              </a:ext>
            </a:extLst>
          </p:cNvPr>
          <p:cNvSpPr/>
          <p:nvPr/>
        </p:nvSpPr>
        <p:spPr>
          <a:xfrm>
            <a:off x="1058042" y="4006511"/>
            <a:ext cx="417614" cy="3188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6</a:t>
            </a:r>
          </a:p>
        </p:txBody>
      </p:sp>
      <p:sp>
        <p:nvSpPr>
          <p:cNvPr id="66" name="직각 삼각형 65">
            <a:extLst>
              <a:ext uri="{FF2B5EF4-FFF2-40B4-BE49-F238E27FC236}">
                <a16:creationId xmlns:a16="http://schemas.microsoft.com/office/drawing/2014/main" id="{E30E00DB-F45E-42DD-B39F-9B0EB96A24E4}"/>
              </a:ext>
            </a:extLst>
          </p:cNvPr>
          <p:cNvSpPr/>
          <p:nvPr/>
        </p:nvSpPr>
        <p:spPr>
          <a:xfrm rot="16200000">
            <a:off x="1058042" y="4910524"/>
            <a:ext cx="170848" cy="17084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57F3DC6-52B7-408D-8875-11C1A84BEB22}"/>
              </a:ext>
            </a:extLst>
          </p:cNvPr>
          <p:cNvSpPr/>
          <p:nvPr/>
        </p:nvSpPr>
        <p:spPr>
          <a:xfrm>
            <a:off x="1058042" y="4559840"/>
            <a:ext cx="417614" cy="3188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7</a:t>
            </a:r>
          </a:p>
        </p:txBody>
      </p:sp>
      <p:sp>
        <p:nvSpPr>
          <p:cNvPr id="68" name="직각 삼각형 67">
            <a:extLst>
              <a:ext uri="{FF2B5EF4-FFF2-40B4-BE49-F238E27FC236}">
                <a16:creationId xmlns:a16="http://schemas.microsoft.com/office/drawing/2014/main" id="{97C19EF7-CC51-4DA8-B5FC-71442A0F49CE}"/>
              </a:ext>
            </a:extLst>
          </p:cNvPr>
          <p:cNvSpPr/>
          <p:nvPr/>
        </p:nvSpPr>
        <p:spPr>
          <a:xfrm rot="16200000">
            <a:off x="1058042" y="5463853"/>
            <a:ext cx="170848" cy="17084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5F50649-6306-4CC2-83EB-FD1A0A802ABF}"/>
              </a:ext>
            </a:extLst>
          </p:cNvPr>
          <p:cNvSpPr/>
          <p:nvPr/>
        </p:nvSpPr>
        <p:spPr>
          <a:xfrm>
            <a:off x="1058042" y="5113169"/>
            <a:ext cx="417614" cy="3188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8</a:t>
            </a:r>
          </a:p>
        </p:txBody>
      </p:sp>
      <p:sp>
        <p:nvSpPr>
          <p:cNvPr id="70" name="직각 삼각형 69">
            <a:extLst>
              <a:ext uri="{FF2B5EF4-FFF2-40B4-BE49-F238E27FC236}">
                <a16:creationId xmlns:a16="http://schemas.microsoft.com/office/drawing/2014/main" id="{200181DF-EDA8-4172-B742-F547255FDD62}"/>
              </a:ext>
            </a:extLst>
          </p:cNvPr>
          <p:cNvSpPr/>
          <p:nvPr/>
        </p:nvSpPr>
        <p:spPr>
          <a:xfrm rot="16200000">
            <a:off x="1058042" y="6017182"/>
            <a:ext cx="170848" cy="17084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5A5068A-203F-4377-B881-94B55349D02E}"/>
              </a:ext>
            </a:extLst>
          </p:cNvPr>
          <p:cNvSpPr/>
          <p:nvPr/>
        </p:nvSpPr>
        <p:spPr>
          <a:xfrm>
            <a:off x="1058042" y="5666498"/>
            <a:ext cx="417614" cy="3188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9</a:t>
            </a:r>
          </a:p>
        </p:txBody>
      </p:sp>
      <p:sp>
        <p:nvSpPr>
          <p:cNvPr id="72" name="직각 삼각형 71">
            <a:extLst>
              <a:ext uri="{FF2B5EF4-FFF2-40B4-BE49-F238E27FC236}">
                <a16:creationId xmlns:a16="http://schemas.microsoft.com/office/drawing/2014/main" id="{4B4EECE7-0BC3-4B41-A779-1B238C09D8A9}"/>
              </a:ext>
            </a:extLst>
          </p:cNvPr>
          <p:cNvSpPr/>
          <p:nvPr/>
        </p:nvSpPr>
        <p:spPr>
          <a:xfrm rot="16200000">
            <a:off x="1058042" y="6570520"/>
            <a:ext cx="170848" cy="17084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881CBCD-0C2B-4CA0-89D8-DD80BDC322B3}"/>
              </a:ext>
            </a:extLst>
          </p:cNvPr>
          <p:cNvSpPr/>
          <p:nvPr/>
        </p:nvSpPr>
        <p:spPr>
          <a:xfrm>
            <a:off x="1058042" y="6219827"/>
            <a:ext cx="417614" cy="3188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10</a:t>
            </a:r>
            <a:endParaRPr lang="en-US" altLang="ko-KR" sz="2400" b="1" spc="-15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57795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8069" y="228176"/>
            <a:ext cx="6266259" cy="504453"/>
          </a:xfrm>
        </p:spPr>
        <p:txBody>
          <a:bodyPr/>
          <a:lstStyle/>
          <a:p>
            <a:r>
              <a:rPr lang="ko-KR" altLang="en-US" dirty="0"/>
              <a:t>시스템 기능 모듈 상세설계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936100" cy="504453"/>
          </a:xfrm>
        </p:spPr>
        <p:txBody>
          <a:bodyPr/>
          <a:lstStyle/>
          <a:p>
            <a:r>
              <a:rPr lang="en-US" altLang="ko-KR" dirty="0"/>
              <a:t>5-12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EA3F656-0E7E-4653-B200-B2040DEE079E}"/>
              </a:ext>
            </a:extLst>
          </p:cNvPr>
          <p:cNvSpPr/>
          <p:nvPr/>
        </p:nvSpPr>
        <p:spPr>
          <a:xfrm>
            <a:off x="3146992" y="2135565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506CEA0-6D77-4604-87FC-FBF676503507}"/>
              </a:ext>
            </a:extLst>
          </p:cNvPr>
          <p:cNvSpPr/>
          <p:nvPr/>
        </p:nvSpPr>
        <p:spPr>
          <a:xfrm>
            <a:off x="6675120" y="2135565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E2AA2F-D03F-4645-8268-CB84FD5FAF3F}"/>
              </a:ext>
            </a:extLst>
          </p:cNvPr>
          <p:cNvSpPr txBox="1"/>
          <p:nvPr/>
        </p:nvSpPr>
        <p:spPr>
          <a:xfrm>
            <a:off x="3269900" y="1638414"/>
            <a:ext cx="1107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MANAGER</a:t>
            </a:r>
            <a:endParaRPr lang="ko-KR" altLang="en-US" sz="1200" b="1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385C8EDC-060F-4B6F-A8E7-C30DBF2051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76" y="980728"/>
            <a:ext cx="652896" cy="652896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E2C0147-E116-4C39-B529-879276ADFC4C}"/>
              </a:ext>
            </a:extLst>
          </p:cNvPr>
          <p:cNvSpPr/>
          <p:nvPr/>
        </p:nvSpPr>
        <p:spPr>
          <a:xfrm>
            <a:off x="3146992" y="3429000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관리자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페이지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A674C7C-E85F-4012-98DD-0F6548FD52A2}"/>
              </a:ext>
            </a:extLst>
          </p:cNvPr>
          <p:cNvSpPr/>
          <p:nvPr/>
        </p:nvSpPr>
        <p:spPr>
          <a:xfrm>
            <a:off x="1259632" y="4722435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회원 관리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717F6EB-14FA-4418-B9D7-77751C6DAB5E}"/>
              </a:ext>
            </a:extLst>
          </p:cNvPr>
          <p:cNvSpPr/>
          <p:nvPr/>
        </p:nvSpPr>
        <p:spPr>
          <a:xfrm>
            <a:off x="4990378" y="4722435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게시물 관리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3CFBA95-9898-4774-BBE9-2120BE17D24F}"/>
              </a:ext>
            </a:extLst>
          </p:cNvPr>
          <p:cNvSpPr/>
          <p:nvPr/>
        </p:nvSpPr>
        <p:spPr>
          <a:xfrm>
            <a:off x="3233626" y="5979973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게시물 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업로드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5E9C297-71B1-4360-9AD4-A4D0FAE5F9C7}"/>
              </a:ext>
            </a:extLst>
          </p:cNvPr>
          <p:cNvSpPr/>
          <p:nvPr/>
        </p:nvSpPr>
        <p:spPr>
          <a:xfrm>
            <a:off x="6747128" y="5978824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인기장소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순위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93C0BD6-331D-4725-B68A-407D8D1577A8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4500256" y="2754094"/>
            <a:ext cx="2521505" cy="984170"/>
          </a:xfrm>
          <a:prstGeom prst="bentConnector3">
            <a:avLst>
              <a:gd name="adj1" fmla="val 100367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31280D2-4EDD-429D-89A6-E4012D8D1DCC}"/>
              </a:ext>
            </a:extLst>
          </p:cNvPr>
          <p:cNvCxnSpPr>
            <a:stCxn id="8" idx="2"/>
            <a:endCxn id="21" idx="0"/>
          </p:cNvCxnSpPr>
          <p:nvPr/>
        </p:nvCxnSpPr>
        <p:spPr>
          <a:xfrm>
            <a:off x="3823624" y="2754093"/>
            <a:ext cx="0" cy="674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4DBB6D9-5FA6-4827-AB93-2C2A7672DAF3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rot="5400000">
            <a:off x="2542491" y="3441301"/>
            <a:ext cx="674907" cy="188736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9D00131E-B298-4543-ABE7-C08DCEBC9458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 rot="16200000" flipH="1">
            <a:off x="4407864" y="3463288"/>
            <a:ext cx="674907" cy="184338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B832303-24F9-41B4-B224-0499358FAF6E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rot="5400000">
            <a:off x="4469129" y="4782092"/>
            <a:ext cx="639010" cy="175675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651FF7E-DCAE-41C1-B734-9148D26D1C2A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rot="16200000" flipH="1">
            <a:off x="6226455" y="4781518"/>
            <a:ext cx="637861" cy="175675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A23179F-5CBC-45B1-917A-42E4625F730C}"/>
              </a:ext>
            </a:extLst>
          </p:cNvPr>
          <p:cNvSpPr txBox="1"/>
          <p:nvPr/>
        </p:nvSpPr>
        <p:spPr>
          <a:xfrm>
            <a:off x="7240065" y="5429854"/>
            <a:ext cx="16524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조회수를 통한 </a:t>
            </a:r>
            <a:endParaRPr lang="en-US" altLang="ko-KR" sz="1400" dirty="0"/>
          </a:p>
          <a:p>
            <a:pPr algn="ctr"/>
            <a:r>
              <a:rPr lang="ko-KR" altLang="en-US" sz="1400" dirty="0"/>
              <a:t>인기장소 선정</a:t>
            </a:r>
            <a:endParaRPr lang="ko-KR" altLang="en-US" sz="1200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9EAB8F1-9D8E-4D86-BEE0-4E05E3B14E44}"/>
              </a:ext>
            </a:extLst>
          </p:cNvPr>
          <p:cNvCxnSpPr>
            <a:stCxn id="25" idx="3"/>
            <a:endCxn id="9" idx="2"/>
          </p:cNvCxnSpPr>
          <p:nvPr/>
        </p:nvCxnSpPr>
        <p:spPr>
          <a:xfrm flipV="1">
            <a:off x="6343642" y="2754093"/>
            <a:ext cx="1008110" cy="22776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8C76F9A-1950-4AAF-9B32-D65D899B19FC}"/>
              </a:ext>
            </a:extLst>
          </p:cNvPr>
          <p:cNvSpPr/>
          <p:nvPr/>
        </p:nvSpPr>
        <p:spPr>
          <a:xfrm>
            <a:off x="4990377" y="5978824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네이버 지도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API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798D829-1D6B-444E-AB6B-E2198193B97F}"/>
              </a:ext>
            </a:extLst>
          </p:cNvPr>
          <p:cNvCxnSpPr>
            <a:stCxn id="25" idx="2"/>
            <a:endCxn id="24" idx="0"/>
          </p:cNvCxnSpPr>
          <p:nvPr/>
        </p:nvCxnSpPr>
        <p:spPr>
          <a:xfrm flipH="1">
            <a:off x="5667009" y="5340963"/>
            <a:ext cx="1" cy="637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461890A-EC4B-493E-BEB7-98EA886CD463}"/>
              </a:ext>
            </a:extLst>
          </p:cNvPr>
          <p:cNvSpPr txBox="1"/>
          <p:nvPr/>
        </p:nvSpPr>
        <p:spPr>
          <a:xfrm>
            <a:off x="7310702" y="3830363"/>
            <a:ext cx="116986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인기장소 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데이터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950119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0077" y="228176"/>
            <a:ext cx="6266259" cy="504453"/>
          </a:xfrm>
        </p:spPr>
        <p:txBody>
          <a:bodyPr/>
          <a:lstStyle/>
          <a:p>
            <a:r>
              <a:rPr lang="ko-KR" altLang="en-US" dirty="0"/>
              <a:t>시스템 기능 모듈 상세설계</a:t>
            </a:r>
            <a:r>
              <a:rPr lang="en-US" altLang="ko-KR" dirty="0"/>
              <a:t>(</a:t>
            </a:r>
            <a:r>
              <a:rPr lang="ko-KR" altLang="en-US" dirty="0"/>
              <a:t>회원가입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936100" cy="504453"/>
          </a:xfrm>
        </p:spPr>
        <p:txBody>
          <a:bodyPr/>
          <a:lstStyle/>
          <a:p>
            <a:r>
              <a:rPr lang="en-US" altLang="ko-KR" dirty="0"/>
              <a:t>5-13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id="{2771F52A-C7CE-437A-B1FE-61D0D7BB6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74910"/>
            <a:ext cx="8352928" cy="564162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5244FB3-24C5-43A7-8A32-EB8008561FA1}"/>
              </a:ext>
            </a:extLst>
          </p:cNvPr>
          <p:cNvSpPr/>
          <p:nvPr/>
        </p:nvSpPr>
        <p:spPr>
          <a:xfrm>
            <a:off x="395536" y="974910"/>
            <a:ext cx="8352464" cy="5654914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42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0077" y="228176"/>
            <a:ext cx="6266259" cy="504453"/>
          </a:xfrm>
        </p:spPr>
        <p:txBody>
          <a:bodyPr/>
          <a:lstStyle/>
          <a:p>
            <a:r>
              <a:rPr lang="ko-KR" altLang="en-US" dirty="0"/>
              <a:t>시스템 기능 모듈 상세설계</a:t>
            </a:r>
            <a:r>
              <a:rPr lang="en-US" altLang="ko-KR" dirty="0"/>
              <a:t>(</a:t>
            </a:r>
            <a:r>
              <a:rPr lang="ko-KR" altLang="en-US" dirty="0"/>
              <a:t>회원가입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936100" cy="504453"/>
          </a:xfrm>
        </p:spPr>
        <p:txBody>
          <a:bodyPr/>
          <a:lstStyle/>
          <a:p>
            <a:r>
              <a:rPr lang="en-US" altLang="ko-KR" dirty="0"/>
              <a:t>5-14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41DD697-F034-412D-BDF0-22569BA5D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1001525"/>
            <a:ext cx="8352000" cy="4854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02AF8F-FD0D-4B9A-A5C6-30B47569B520}"/>
              </a:ext>
            </a:extLst>
          </p:cNvPr>
          <p:cNvSpPr txBox="1"/>
          <p:nvPr/>
        </p:nvSpPr>
        <p:spPr>
          <a:xfrm>
            <a:off x="323528" y="5936212"/>
            <a:ext cx="84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회원가입 페이지 </a:t>
            </a:r>
            <a:r>
              <a:rPr lang="en-US" altLang="ko-KR" b="1" dirty="0">
                <a:latin typeface="+mn-ea"/>
              </a:rPr>
              <a:t>form</a:t>
            </a:r>
            <a:r>
              <a:rPr lang="ko-KR" altLang="en-US" b="1" dirty="0">
                <a:latin typeface="+mn-ea"/>
              </a:rPr>
              <a:t>을 설계하는 것으로 기본적인 회원가입 틀을 만든다</a:t>
            </a:r>
            <a:r>
              <a:rPr lang="en-US" altLang="ko-KR" b="1" dirty="0">
                <a:latin typeface="+mn-ea"/>
              </a:rPr>
              <a:t>.</a:t>
            </a:r>
            <a:endParaRPr lang="ko-KR" altLang="en-US" b="1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13C9CC-8A86-4A15-81C8-AD25D5B97FF3}"/>
              </a:ext>
            </a:extLst>
          </p:cNvPr>
          <p:cNvSpPr/>
          <p:nvPr/>
        </p:nvSpPr>
        <p:spPr>
          <a:xfrm>
            <a:off x="395536" y="1005349"/>
            <a:ext cx="8352464" cy="4851125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78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0077" y="228176"/>
            <a:ext cx="6266259" cy="504453"/>
          </a:xfrm>
        </p:spPr>
        <p:txBody>
          <a:bodyPr/>
          <a:lstStyle/>
          <a:p>
            <a:r>
              <a:rPr lang="ko-KR" altLang="en-US" dirty="0"/>
              <a:t>시스템 기능 모듈 상세설계</a:t>
            </a:r>
            <a:r>
              <a:rPr lang="en-US" altLang="ko-KR" dirty="0"/>
              <a:t>(</a:t>
            </a:r>
            <a:r>
              <a:rPr lang="ko-KR" altLang="en-US" dirty="0"/>
              <a:t>회원가입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1008108" cy="504453"/>
          </a:xfrm>
        </p:spPr>
        <p:txBody>
          <a:bodyPr/>
          <a:lstStyle/>
          <a:p>
            <a:r>
              <a:rPr lang="en-US" altLang="ko-KR" dirty="0"/>
              <a:t>5-15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EB3F81-D8D3-452A-9010-C43574AA6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980729"/>
            <a:ext cx="8352928" cy="489896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05B6E49-BEFB-4F28-9C81-5395C418B792}"/>
              </a:ext>
            </a:extLst>
          </p:cNvPr>
          <p:cNvSpPr txBox="1"/>
          <p:nvPr/>
        </p:nvSpPr>
        <p:spPr>
          <a:xfrm>
            <a:off x="323528" y="5936212"/>
            <a:ext cx="842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회원가입 페이지를 보여주기 위한 함수로써</a:t>
            </a:r>
            <a:r>
              <a:rPr lang="en-US" altLang="ko-KR" b="1" dirty="0">
                <a:latin typeface="+mn-ea"/>
              </a:rPr>
              <a:t>, POST</a:t>
            </a:r>
            <a:r>
              <a:rPr lang="ko-KR" altLang="en-US" b="1" dirty="0">
                <a:latin typeface="+mn-ea"/>
              </a:rPr>
              <a:t>로 받아온 데이터의 키 값을 이용해 </a:t>
            </a:r>
            <a:r>
              <a:rPr lang="en-US" altLang="ko-KR" b="1" dirty="0">
                <a:latin typeface="+mn-ea"/>
              </a:rPr>
              <a:t>value</a:t>
            </a:r>
            <a:r>
              <a:rPr lang="ko-KR" altLang="en-US" b="1" dirty="0">
                <a:latin typeface="+mn-ea"/>
              </a:rPr>
              <a:t>를 받고 </a:t>
            </a:r>
            <a:r>
              <a:rPr lang="en-US" altLang="ko-KR" b="1" dirty="0">
                <a:latin typeface="+mn-ea"/>
              </a:rPr>
              <a:t>none</a:t>
            </a:r>
            <a:r>
              <a:rPr lang="ko-KR" altLang="en-US" b="1" dirty="0">
                <a:latin typeface="+mn-ea"/>
              </a:rPr>
              <a:t>값을 반환하거나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문자열을 암호화 해준다</a:t>
            </a:r>
            <a:r>
              <a:rPr lang="en-US" altLang="ko-KR" b="1" dirty="0">
                <a:latin typeface="+mn-ea"/>
              </a:rPr>
              <a:t>.</a:t>
            </a:r>
            <a:endParaRPr lang="ko-KR" altLang="en-US" b="1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A7AE66-C9CC-4C61-836C-867ADC50D277}"/>
              </a:ext>
            </a:extLst>
          </p:cNvPr>
          <p:cNvSpPr/>
          <p:nvPr/>
        </p:nvSpPr>
        <p:spPr>
          <a:xfrm>
            <a:off x="395768" y="994016"/>
            <a:ext cx="8352464" cy="4883255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335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0077" y="228176"/>
            <a:ext cx="6266259" cy="504453"/>
          </a:xfrm>
        </p:spPr>
        <p:txBody>
          <a:bodyPr/>
          <a:lstStyle/>
          <a:p>
            <a:r>
              <a:rPr lang="ko-KR" altLang="en-US" dirty="0"/>
              <a:t>시스템 기능 모듈 상세설계</a:t>
            </a:r>
            <a:r>
              <a:rPr lang="en-US" altLang="ko-KR" dirty="0"/>
              <a:t>(</a:t>
            </a:r>
            <a:r>
              <a:rPr lang="ko-KR" altLang="en-US" dirty="0"/>
              <a:t>로그인 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1008108" cy="504453"/>
          </a:xfrm>
        </p:spPr>
        <p:txBody>
          <a:bodyPr/>
          <a:lstStyle/>
          <a:p>
            <a:r>
              <a:rPr lang="en-US" altLang="ko-KR" dirty="0"/>
              <a:t>5-16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5B6E49-BEFB-4F28-9C81-5395C418B792}"/>
              </a:ext>
            </a:extLst>
          </p:cNvPr>
          <p:cNvSpPr txBox="1"/>
          <p:nvPr/>
        </p:nvSpPr>
        <p:spPr>
          <a:xfrm>
            <a:off x="323528" y="5936212"/>
            <a:ext cx="842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로그인 페이지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form </a:t>
            </a:r>
            <a:r>
              <a:rPr lang="ko-KR" altLang="en-US" b="1" dirty="0">
                <a:latin typeface="+mn-ea"/>
              </a:rPr>
              <a:t>설계를 위한 코드로써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로그인 로그아웃의 틀을 만들어 준다</a:t>
            </a:r>
            <a:r>
              <a:rPr lang="en-US" altLang="ko-KR" b="1" dirty="0">
                <a:latin typeface="+mn-ea"/>
              </a:rPr>
              <a:t>.</a:t>
            </a:r>
            <a:endParaRPr lang="ko-KR" altLang="en-US" b="1" dirty="0">
              <a:latin typeface="+mn-ea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A4E07F3-4FC2-43CD-BC08-8CA0998C4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05349"/>
            <a:ext cx="8352464" cy="479991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62CD888-C29D-4252-B291-E8B28C0C617A}"/>
              </a:ext>
            </a:extLst>
          </p:cNvPr>
          <p:cNvSpPr/>
          <p:nvPr/>
        </p:nvSpPr>
        <p:spPr>
          <a:xfrm>
            <a:off x="395536" y="1005349"/>
            <a:ext cx="8352464" cy="4799915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65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0077" y="228176"/>
            <a:ext cx="6266259" cy="504453"/>
          </a:xfrm>
        </p:spPr>
        <p:txBody>
          <a:bodyPr/>
          <a:lstStyle/>
          <a:p>
            <a:r>
              <a:rPr lang="ko-KR" altLang="en-US" dirty="0"/>
              <a:t>시스템 기능 모듈 상세설계</a:t>
            </a:r>
            <a:r>
              <a:rPr lang="en-US" altLang="ko-KR" dirty="0"/>
              <a:t>(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로그아웃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1008108" cy="504453"/>
          </a:xfrm>
        </p:spPr>
        <p:txBody>
          <a:bodyPr/>
          <a:lstStyle/>
          <a:p>
            <a:r>
              <a:rPr lang="en-US" altLang="ko-KR" dirty="0"/>
              <a:t>5-17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6" name="그림 5" descr="스크린샷, 전화, 휴대폰, 앉아있는이(가) 표시된 사진&#10;&#10;자동 생성된 설명">
            <a:extLst>
              <a:ext uri="{FF2B5EF4-FFF2-40B4-BE49-F238E27FC236}">
                <a16:creationId xmlns:a16="http://schemas.microsoft.com/office/drawing/2014/main" id="{7E1FB80C-3522-4BF2-8E58-03BD9CF53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0728"/>
            <a:ext cx="8352928" cy="489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DE5F87-F9CC-484C-AA3C-C1F941D06DBA}"/>
              </a:ext>
            </a:extLst>
          </p:cNvPr>
          <p:cNvSpPr txBox="1"/>
          <p:nvPr/>
        </p:nvSpPr>
        <p:spPr>
          <a:xfrm>
            <a:off x="323528" y="5936212"/>
            <a:ext cx="842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로그인 함수</a:t>
            </a:r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POST</a:t>
            </a:r>
            <a:r>
              <a:rPr lang="ko-KR" altLang="en-US" b="1" dirty="0">
                <a:latin typeface="+mn-ea"/>
              </a:rPr>
              <a:t>로 들어온 데이터를 </a:t>
            </a:r>
            <a:r>
              <a:rPr lang="en-US" altLang="ko-KR" b="1" dirty="0">
                <a:latin typeface="+mn-ea"/>
              </a:rPr>
              <a:t>username</a:t>
            </a:r>
            <a:r>
              <a:rPr lang="ko-KR" altLang="en-US" b="1" dirty="0">
                <a:latin typeface="+mn-ea"/>
              </a:rPr>
              <a:t>으로 받고 </a:t>
            </a:r>
            <a:r>
              <a:rPr lang="en-US" altLang="ko-KR" b="1" dirty="0">
                <a:latin typeface="+mn-ea"/>
              </a:rPr>
              <a:t>db</a:t>
            </a:r>
            <a:r>
              <a:rPr lang="ko-KR" altLang="en-US" b="1" dirty="0">
                <a:latin typeface="+mn-ea"/>
              </a:rPr>
              <a:t>에서 </a:t>
            </a:r>
            <a:r>
              <a:rPr lang="en-US" altLang="ko-KR" b="1" dirty="0">
                <a:latin typeface="+mn-ea"/>
              </a:rPr>
              <a:t>user</a:t>
            </a:r>
            <a:r>
              <a:rPr lang="ko-KR" altLang="en-US" b="1" dirty="0">
                <a:latin typeface="+mn-ea"/>
              </a:rPr>
              <a:t>데이터를 가져온다</a:t>
            </a:r>
            <a:r>
              <a:rPr lang="en-US" altLang="ko-KR" b="1" dirty="0">
                <a:latin typeface="+mn-ea"/>
              </a:rPr>
              <a:t>.</a:t>
            </a:r>
            <a:endParaRPr lang="ko-KR" altLang="en-US" b="1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D1B518-A9B0-445E-A918-D9E14AC56D1C}"/>
              </a:ext>
            </a:extLst>
          </p:cNvPr>
          <p:cNvSpPr/>
          <p:nvPr/>
        </p:nvSpPr>
        <p:spPr>
          <a:xfrm>
            <a:off x="395536" y="980728"/>
            <a:ext cx="8352464" cy="4896544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70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0077" y="228176"/>
            <a:ext cx="6266259" cy="504453"/>
          </a:xfrm>
        </p:spPr>
        <p:txBody>
          <a:bodyPr/>
          <a:lstStyle/>
          <a:p>
            <a:r>
              <a:rPr lang="ko-KR" altLang="en-US" dirty="0"/>
              <a:t>시스템 기능 모듈 상세설계</a:t>
            </a:r>
            <a:r>
              <a:rPr lang="en-US" altLang="ko-KR" dirty="0"/>
              <a:t>(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로그아웃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1008108" cy="504453"/>
          </a:xfrm>
        </p:spPr>
        <p:txBody>
          <a:bodyPr/>
          <a:lstStyle/>
          <a:p>
            <a:r>
              <a:rPr lang="en-US" altLang="ko-KR" dirty="0"/>
              <a:t>5-18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14" name="그림 13" descr="화면이(가) 표시된 사진&#10;&#10;자동 생성된 설명">
            <a:extLst>
              <a:ext uri="{FF2B5EF4-FFF2-40B4-BE49-F238E27FC236}">
                <a16:creationId xmlns:a16="http://schemas.microsoft.com/office/drawing/2014/main" id="{5F97C105-9FF1-4219-855E-F59E7AB68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3" y="980728"/>
            <a:ext cx="8309841" cy="40324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C4DFF2-BFC9-47AD-806F-E05D43C57B0E}"/>
              </a:ext>
            </a:extLst>
          </p:cNvPr>
          <p:cNvSpPr txBox="1"/>
          <p:nvPr/>
        </p:nvSpPr>
        <p:spPr>
          <a:xfrm>
            <a:off x="410100" y="5189194"/>
            <a:ext cx="842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로그아웃 함수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로그인을</a:t>
            </a:r>
            <a:r>
              <a:rPr lang="ko-KR" altLang="en-US" b="1" dirty="0">
                <a:latin typeface="+mn-ea"/>
              </a:rPr>
              <a:t> 했다면 </a:t>
            </a:r>
            <a:r>
              <a:rPr lang="en-US" altLang="ko-KR" b="1" dirty="0">
                <a:latin typeface="+mn-ea"/>
              </a:rPr>
              <a:t>username</a:t>
            </a:r>
            <a:r>
              <a:rPr lang="ko-KR" altLang="en-US" b="1" dirty="0">
                <a:latin typeface="+mn-ea"/>
              </a:rPr>
              <a:t>을 출력하고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세션에 있는 </a:t>
            </a:r>
            <a:r>
              <a:rPr lang="en-US" altLang="ko-KR" b="1" dirty="0">
                <a:latin typeface="+mn-ea"/>
              </a:rPr>
              <a:t>user</a:t>
            </a:r>
            <a:r>
              <a:rPr lang="ko-KR" altLang="en-US" b="1" dirty="0">
                <a:latin typeface="+mn-ea"/>
              </a:rPr>
              <a:t>가 없다면 로그인을 요청한다</a:t>
            </a:r>
            <a:r>
              <a:rPr lang="en-US" altLang="ko-KR" b="1" dirty="0">
                <a:latin typeface="+mn-ea"/>
              </a:rPr>
              <a:t>.</a:t>
            </a:r>
            <a:endParaRPr lang="ko-KR" altLang="en-US" b="1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61DFB0-E8C4-4919-9107-9BAD451E19C3}"/>
              </a:ext>
            </a:extLst>
          </p:cNvPr>
          <p:cNvSpPr/>
          <p:nvPr/>
        </p:nvSpPr>
        <p:spPr>
          <a:xfrm>
            <a:off x="438158" y="994015"/>
            <a:ext cx="8309842" cy="4019161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094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0077" y="228176"/>
            <a:ext cx="6266259" cy="504453"/>
          </a:xfrm>
        </p:spPr>
        <p:txBody>
          <a:bodyPr/>
          <a:lstStyle/>
          <a:p>
            <a:r>
              <a:rPr lang="ko-KR" altLang="en-US" dirty="0"/>
              <a:t>시스템 기능 모듈 상세설계</a:t>
            </a:r>
            <a:r>
              <a:rPr lang="en-US" altLang="ko-KR" dirty="0"/>
              <a:t>(</a:t>
            </a:r>
            <a:r>
              <a:rPr lang="ko-KR" altLang="en-US" dirty="0"/>
              <a:t>추천장소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936100" cy="504453"/>
          </a:xfrm>
        </p:spPr>
        <p:txBody>
          <a:bodyPr/>
          <a:lstStyle/>
          <a:p>
            <a:r>
              <a:rPr lang="en-US" altLang="ko-KR" dirty="0"/>
              <a:t>5-19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A2BE37-94D8-4A20-83C6-F7B3CD292BBD}"/>
              </a:ext>
            </a:extLst>
          </p:cNvPr>
          <p:cNvSpPr/>
          <p:nvPr/>
        </p:nvSpPr>
        <p:spPr>
          <a:xfrm>
            <a:off x="3895368" y="1286422"/>
            <a:ext cx="1353264" cy="6185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사용자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53C308-DF65-4BDD-95CE-C4FEBDEB766E}"/>
              </a:ext>
            </a:extLst>
          </p:cNvPr>
          <p:cNvSpPr/>
          <p:nvPr/>
        </p:nvSpPr>
        <p:spPr>
          <a:xfrm>
            <a:off x="3909368" y="2708920"/>
            <a:ext cx="1353264" cy="6185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선호장소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8E16C6-776F-49C9-AD94-C45162D02CB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572000" y="1904950"/>
            <a:ext cx="14000" cy="8039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A20B3C2-9686-4597-A1F9-F28378FF7813}"/>
              </a:ext>
            </a:extLst>
          </p:cNvPr>
          <p:cNvSpPr/>
          <p:nvPr/>
        </p:nvSpPr>
        <p:spPr>
          <a:xfrm>
            <a:off x="3895368" y="4184046"/>
            <a:ext cx="1353264" cy="6185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리뷰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614BC36-A363-4D0A-B27F-8D833BF4B2FD}"/>
              </a:ext>
            </a:extLst>
          </p:cNvPr>
          <p:cNvSpPr/>
          <p:nvPr/>
        </p:nvSpPr>
        <p:spPr>
          <a:xfrm>
            <a:off x="3895368" y="5765331"/>
            <a:ext cx="1353264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0D4EE9C-C268-4AF4-B183-C9FC976AC1F5}"/>
              </a:ext>
            </a:extLst>
          </p:cNvPr>
          <p:cNvSpPr/>
          <p:nvPr/>
        </p:nvSpPr>
        <p:spPr>
          <a:xfrm>
            <a:off x="1475656" y="3989254"/>
            <a:ext cx="1353264" cy="10081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다른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사용자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5E7CC47-039C-443D-A1DF-85587F9C559C}"/>
              </a:ext>
            </a:extLst>
          </p:cNvPr>
          <p:cNvSpPr/>
          <p:nvPr/>
        </p:nvSpPr>
        <p:spPr>
          <a:xfrm>
            <a:off x="7134944" y="3077272"/>
            <a:ext cx="1584176" cy="7625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협업 필터링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54F0DFC-FA1C-438B-9D3B-434B2A9FFF8B}"/>
              </a:ext>
            </a:extLst>
          </p:cNvPr>
          <p:cNvCxnSpPr>
            <a:stCxn id="20" idx="3"/>
            <a:endCxn id="25" idx="2"/>
          </p:cNvCxnSpPr>
          <p:nvPr/>
        </p:nvCxnSpPr>
        <p:spPr>
          <a:xfrm flipV="1">
            <a:off x="5248632" y="3839816"/>
            <a:ext cx="2678400" cy="223477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89A29EB-0857-40A6-B801-3AE889B0F0AB}"/>
              </a:ext>
            </a:extLst>
          </p:cNvPr>
          <p:cNvCxnSpPr>
            <a:stCxn id="25" idx="0"/>
            <a:endCxn id="6" idx="3"/>
          </p:cNvCxnSpPr>
          <p:nvPr/>
        </p:nvCxnSpPr>
        <p:spPr>
          <a:xfrm rot="16200000" flipV="1">
            <a:off x="5847039" y="997279"/>
            <a:ext cx="1481586" cy="267840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41966A1-1960-48E6-B798-D1789C2F24C6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flipH="1">
            <a:off x="4572000" y="3327448"/>
            <a:ext cx="14000" cy="856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451F777-0598-44F3-BA2B-8D032392411A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4572000" y="4802574"/>
            <a:ext cx="0" cy="9627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578FE7C6-15D9-46FB-9CAA-BF6F61028A10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16200000" flipH="1">
            <a:off x="2485214" y="4664440"/>
            <a:ext cx="1077229" cy="174308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39A22B8-17FB-422A-B3FC-DB76DDCDEBDF}"/>
              </a:ext>
            </a:extLst>
          </p:cNvPr>
          <p:cNvSpPr txBox="1"/>
          <p:nvPr/>
        </p:nvSpPr>
        <p:spPr>
          <a:xfrm>
            <a:off x="3011464" y="2070895"/>
            <a:ext cx="1556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데이트 장소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선호 데이트 장소 </a:t>
            </a:r>
            <a:endParaRPr lang="ko-KR" altLang="en-US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2F884C-C431-41A2-B5CF-953311FC081B}"/>
              </a:ext>
            </a:extLst>
          </p:cNvPr>
          <p:cNvSpPr txBox="1"/>
          <p:nvPr/>
        </p:nvSpPr>
        <p:spPr>
          <a:xfrm>
            <a:off x="3283020" y="3494137"/>
            <a:ext cx="1252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장소에 대한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리뷰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작성</a:t>
            </a:r>
            <a:endParaRPr lang="ko-KR" altLang="en-US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EB031E-61EB-445A-8C25-57705B976636}"/>
              </a:ext>
            </a:extLst>
          </p:cNvPr>
          <p:cNvSpPr txBox="1"/>
          <p:nvPr/>
        </p:nvSpPr>
        <p:spPr>
          <a:xfrm>
            <a:off x="3159395" y="5032184"/>
            <a:ext cx="1471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선호장소와 그에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대한 리뷰 저장</a:t>
            </a:r>
            <a:endParaRPr lang="ko-KR" altLang="en-US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720C2F-BBD5-438A-A2E6-A4CFDF36003E}"/>
              </a:ext>
            </a:extLst>
          </p:cNvPr>
          <p:cNvSpPr txBox="1"/>
          <p:nvPr/>
        </p:nvSpPr>
        <p:spPr>
          <a:xfrm>
            <a:off x="619931" y="5503721"/>
            <a:ext cx="147194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선호장소와 그에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대한 리뷰 저장</a:t>
            </a:r>
            <a:endParaRPr lang="ko-KR" altLang="en-US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2869C6C-E633-4A8A-9745-BAD0835F6827}"/>
              </a:ext>
            </a:extLst>
          </p:cNvPr>
          <p:cNvSpPr txBox="1"/>
          <p:nvPr/>
        </p:nvSpPr>
        <p:spPr>
          <a:xfrm>
            <a:off x="6484430" y="1690996"/>
            <a:ext cx="1471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사용자에게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추천 장소를 제공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79817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9592" y="228176"/>
            <a:ext cx="6266259" cy="504453"/>
          </a:xfrm>
        </p:spPr>
        <p:txBody>
          <a:bodyPr/>
          <a:lstStyle/>
          <a:p>
            <a:r>
              <a:rPr lang="ko-KR" altLang="en-US" dirty="0"/>
              <a:t>협업 필터링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1224132" cy="504453"/>
          </a:xfrm>
        </p:spPr>
        <p:txBody>
          <a:bodyPr/>
          <a:lstStyle/>
          <a:p>
            <a:r>
              <a:rPr lang="en-US" altLang="ko-KR" b="1" dirty="0"/>
              <a:t>※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1026" name="Picture 2" descr="협업필터링 이미지 검색결과">
            <a:extLst>
              <a:ext uri="{FF2B5EF4-FFF2-40B4-BE49-F238E27FC236}">
                <a16:creationId xmlns:a16="http://schemas.microsoft.com/office/drawing/2014/main" id="{A769970A-07BC-406F-B876-4204728A5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7" y="896607"/>
            <a:ext cx="8281165" cy="347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BC735B-8799-49D2-993A-95C6D6557C99}"/>
              </a:ext>
            </a:extLst>
          </p:cNvPr>
          <p:cNvSpPr txBox="1"/>
          <p:nvPr/>
        </p:nvSpPr>
        <p:spPr>
          <a:xfrm>
            <a:off x="899591" y="5140944"/>
            <a:ext cx="626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협업 필터링 알고리즘을 활용한 데이트 장소 추천 서비스 구현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48D52-4176-40F1-99C7-420F3127F5BB}"/>
              </a:ext>
            </a:extLst>
          </p:cNvPr>
          <p:cNvSpPr txBox="1"/>
          <p:nvPr/>
        </p:nvSpPr>
        <p:spPr>
          <a:xfrm>
            <a:off x="1187624" y="6156012"/>
            <a:ext cx="722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사용자에게 맞는 데이트 장소를 추천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67F9AE-7819-42A9-A1B1-4E8153EAE429}"/>
              </a:ext>
            </a:extLst>
          </p:cNvPr>
          <p:cNvSpPr txBox="1"/>
          <p:nvPr/>
        </p:nvSpPr>
        <p:spPr>
          <a:xfrm>
            <a:off x="1669981" y="4518414"/>
            <a:ext cx="7222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ex) [</a:t>
            </a:r>
            <a:r>
              <a:rPr lang="ko-KR" altLang="en-US" sz="1400" dirty="0"/>
              <a:t>유저</a:t>
            </a:r>
            <a:r>
              <a:rPr lang="en-US" altLang="ko-KR" sz="1400" dirty="0"/>
              <a:t>1 : A, B, C] , [</a:t>
            </a:r>
            <a:r>
              <a:rPr lang="ko-KR" altLang="en-US" sz="1400" dirty="0"/>
              <a:t>유저</a:t>
            </a:r>
            <a:r>
              <a:rPr lang="en-US" altLang="ko-KR" sz="1400" dirty="0"/>
              <a:t>2: A, B] </a:t>
            </a:r>
            <a:r>
              <a:rPr lang="ko-KR" altLang="en-US" sz="1400" dirty="0"/>
              <a:t>일시 사용자 </a:t>
            </a:r>
            <a:r>
              <a:rPr lang="en-US" altLang="ko-KR" sz="1400" dirty="0"/>
              <a:t>2</a:t>
            </a:r>
            <a:r>
              <a:rPr lang="ko-KR" altLang="en-US" sz="1400" dirty="0"/>
              <a:t>에게 </a:t>
            </a:r>
            <a:r>
              <a:rPr lang="en-US" altLang="ko-KR" sz="1400" dirty="0"/>
              <a:t>C</a:t>
            </a:r>
            <a:r>
              <a:rPr lang="ko-KR" altLang="en-US" sz="1400" dirty="0"/>
              <a:t>를 추천</a:t>
            </a:r>
            <a:r>
              <a:rPr lang="en-US" altLang="ko-KR" sz="1400" dirty="0"/>
              <a:t>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14883A-4262-42F2-AE9A-881E74B491B7}"/>
              </a:ext>
            </a:extLst>
          </p:cNvPr>
          <p:cNvGrpSpPr/>
          <p:nvPr/>
        </p:nvGrpSpPr>
        <p:grpSpPr>
          <a:xfrm>
            <a:off x="539552" y="5133983"/>
            <a:ext cx="316981" cy="383249"/>
            <a:chOff x="5617542" y="2303907"/>
            <a:chExt cx="820340" cy="99184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5A732AF-199D-41E1-91F0-E6C5BA8A592A}"/>
                </a:ext>
              </a:extLst>
            </p:cNvPr>
            <p:cNvSpPr/>
            <p:nvPr/>
          </p:nvSpPr>
          <p:spPr>
            <a:xfrm rot="1023939">
              <a:off x="5617542" y="2303907"/>
              <a:ext cx="798840" cy="798840"/>
            </a:xfrm>
            <a:prstGeom prst="roundRect">
              <a:avLst/>
            </a:prstGeom>
            <a:solidFill>
              <a:srgbClr val="FF99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C46EF40-F8EE-4E25-BA4E-5B8B18B67B42}"/>
                </a:ext>
              </a:extLst>
            </p:cNvPr>
            <p:cNvSpPr/>
            <p:nvPr/>
          </p:nvSpPr>
          <p:spPr>
            <a:xfrm rot="1023939">
              <a:off x="6063638" y="2921503"/>
              <a:ext cx="374244" cy="374244"/>
            </a:xfrm>
            <a:prstGeom prst="roundRect">
              <a:avLst/>
            </a:prstGeom>
            <a:solidFill>
              <a:srgbClr val="E6E6E6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0643AAA-79EE-45F5-AEB4-E18B97B22A52}"/>
              </a:ext>
            </a:extLst>
          </p:cNvPr>
          <p:cNvSpPr/>
          <p:nvPr/>
        </p:nvSpPr>
        <p:spPr>
          <a:xfrm rot="1023939">
            <a:off x="1066155" y="6291109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9F842CF-065E-4343-B9A7-8E4E64038A8F}"/>
              </a:ext>
            </a:extLst>
          </p:cNvPr>
          <p:cNvGrpSpPr/>
          <p:nvPr/>
        </p:nvGrpSpPr>
        <p:grpSpPr>
          <a:xfrm>
            <a:off x="1282177" y="4183354"/>
            <a:ext cx="7898335" cy="338554"/>
            <a:chOff x="1066153" y="5394702"/>
            <a:chExt cx="7898335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AC0145-9D9D-43A6-8ED2-179159AA34C1}"/>
                </a:ext>
              </a:extLst>
            </p:cNvPr>
            <p:cNvSpPr txBox="1"/>
            <p:nvPr/>
          </p:nvSpPr>
          <p:spPr>
            <a:xfrm>
              <a:off x="1187624" y="5394702"/>
              <a:ext cx="77768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선호 음식이 유사한 다른 사용자의 이력을 통해 사용자에게 새로운 음식을 추천</a:t>
              </a:r>
              <a:endParaRPr lang="en-US" altLang="ko-KR" sz="1600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B774FC1-BBE3-46A1-97F6-F571287E31D7}"/>
                </a:ext>
              </a:extLst>
            </p:cNvPr>
            <p:cNvSpPr/>
            <p:nvPr/>
          </p:nvSpPr>
          <p:spPr>
            <a:xfrm rot="1023939">
              <a:off x="1066153" y="5529799"/>
              <a:ext cx="108000" cy="108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3096D2-6D7D-4E42-949F-3528E874C641}"/>
              </a:ext>
            </a:extLst>
          </p:cNvPr>
          <p:cNvSpPr/>
          <p:nvPr/>
        </p:nvSpPr>
        <p:spPr>
          <a:xfrm>
            <a:off x="6828898" y="1847309"/>
            <a:ext cx="328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A</a:t>
            </a:r>
            <a:endParaRPr lang="ko-KR" altLang="en-US" sz="16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C99064-3790-47BC-8EB8-5A20B0B0422D}"/>
              </a:ext>
            </a:extLst>
          </p:cNvPr>
          <p:cNvSpPr/>
          <p:nvPr/>
        </p:nvSpPr>
        <p:spPr>
          <a:xfrm>
            <a:off x="6828898" y="2818174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B</a:t>
            </a:r>
            <a:endParaRPr lang="ko-KR" altLang="en-US" sz="16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D72AF1-9F48-4BFB-B9C1-BF7CA2805C81}"/>
              </a:ext>
            </a:extLst>
          </p:cNvPr>
          <p:cNvSpPr/>
          <p:nvPr/>
        </p:nvSpPr>
        <p:spPr>
          <a:xfrm>
            <a:off x="6854932" y="3872949"/>
            <a:ext cx="316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C</a:t>
            </a:r>
            <a:endParaRPr lang="ko-KR" alt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F395BF-AB38-4D98-82C4-FA4EF4324939}"/>
              </a:ext>
            </a:extLst>
          </p:cNvPr>
          <p:cNvSpPr txBox="1"/>
          <p:nvPr/>
        </p:nvSpPr>
        <p:spPr>
          <a:xfrm>
            <a:off x="1178547" y="5661248"/>
            <a:ext cx="722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선호 장소가 유사한 다른 사용자의 정보를 활용</a:t>
            </a:r>
            <a:endParaRPr lang="en-US" altLang="ko-KR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F192299-7B84-43AE-A00D-07D03D98D015}"/>
              </a:ext>
            </a:extLst>
          </p:cNvPr>
          <p:cNvSpPr/>
          <p:nvPr/>
        </p:nvSpPr>
        <p:spPr>
          <a:xfrm rot="1023939">
            <a:off x="1057078" y="5796345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77274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0077" y="228176"/>
            <a:ext cx="6266259" cy="504453"/>
          </a:xfrm>
        </p:spPr>
        <p:txBody>
          <a:bodyPr/>
          <a:lstStyle/>
          <a:p>
            <a:r>
              <a:rPr lang="ko-KR" altLang="en-US" dirty="0"/>
              <a:t>시스템 기능 모듈 상세설계</a:t>
            </a:r>
            <a:r>
              <a:rPr lang="en-US" altLang="ko-KR" dirty="0"/>
              <a:t>(</a:t>
            </a:r>
            <a:r>
              <a:rPr lang="ko-KR" altLang="en-US" dirty="0"/>
              <a:t>장소 캘린더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919036" cy="504453"/>
          </a:xfrm>
        </p:spPr>
        <p:txBody>
          <a:bodyPr/>
          <a:lstStyle/>
          <a:p>
            <a:r>
              <a:rPr lang="en-US" altLang="ko-KR" dirty="0"/>
              <a:t>5-20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8C2885D-16BF-44A2-B012-A8B7DD072781}"/>
              </a:ext>
            </a:extLst>
          </p:cNvPr>
          <p:cNvSpPr/>
          <p:nvPr/>
        </p:nvSpPr>
        <p:spPr>
          <a:xfrm>
            <a:off x="1386584" y="2060848"/>
            <a:ext cx="1521936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758156D-3E26-4977-AEE8-22AB872C24C7}"/>
              </a:ext>
            </a:extLst>
          </p:cNvPr>
          <p:cNvSpPr/>
          <p:nvPr/>
        </p:nvSpPr>
        <p:spPr>
          <a:xfrm>
            <a:off x="3978872" y="5186736"/>
            <a:ext cx="1521936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게시물 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5633992-FD26-439D-A572-178BB4DC5ED5}"/>
              </a:ext>
            </a:extLst>
          </p:cNvPr>
          <p:cNvSpPr/>
          <p:nvPr/>
        </p:nvSpPr>
        <p:spPr>
          <a:xfrm>
            <a:off x="1386584" y="5186736"/>
            <a:ext cx="1521936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장소 캘린더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ACC8ED0-66C4-4B5E-86C6-D76EA577AEDE}"/>
              </a:ext>
            </a:extLst>
          </p:cNvPr>
          <p:cNvSpPr/>
          <p:nvPr/>
        </p:nvSpPr>
        <p:spPr>
          <a:xfrm>
            <a:off x="1386584" y="3623792"/>
            <a:ext cx="1521936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회원정보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8CF35F6-F54B-4D02-AAFF-959FBAE897D6}"/>
              </a:ext>
            </a:extLst>
          </p:cNvPr>
          <p:cNvCxnSpPr>
            <a:stCxn id="7" idx="1"/>
            <a:endCxn id="10" idx="3"/>
          </p:cNvCxnSpPr>
          <p:nvPr/>
        </p:nvCxnSpPr>
        <p:spPr>
          <a:xfrm flipH="1">
            <a:off x="2908520" y="5496000"/>
            <a:ext cx="10703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D531C9C-3287-461C-ABFE-4CA50CC41801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2147552" y="2679376"/>
            <a:ext cx="0" cy="944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230E4D9-817F-4C04-A055-30350222E6A0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2147552" y="4242320"/>
            <a:ext cx="0" cy="944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2BCADB-5031-4622-8F6B-31E6F88124C6}"/>
              </a:ext>
            </a:extLst>
          </p:cNvPr>
          <p:cNvSpPr txBox="1"/>
          <p:nvPr/>
        </p:nvSpPr>
        <p:spPr>
          <a:xfrm>
            <a:off x="4151500" y="4836311"/>
            <a:ext cx="1107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MANAGER</a:t>
            </a:r>
            <a:endParaRPr lang="ko-KR" altLang="en-US" sz="12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2FB0F96-402B-4952-8740-92DD1AE5A9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776" y="4178625"/>
            <a:ext cx="652896" cy="6528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6587914-5C98-4102-805C-358427F20B03}"/>
              </a:ext>
            </a:extLst>
          </p:cNvPr>
          <p:cNvSpPr txBox="1"/>
          <p:nvPr/>
        </p:nvSpPr>
        <p:spPr>
          <a:xfrm>
            <a:off x="1593828" y="1739750"/>
            <a:ext cx="1107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USER</a:t>
            </a:r>
            <a:endParaRPr lang="ko-KR" altLang="en-US" sz="1200" b="1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8183E3F-41FE-4C7E-A4D6-C1F58195D5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104" y="1082064"/>
            <a:ext cx="652896" cy="652896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325300D-7A4E-4631-BCC4-7DBE2FD33216}"/>
              </a:ext>
            </a:extLst>
          </p:cNvPr>
          <p:cNvSpPr/>
          <p:nvPr/>
        </p:nvSpPr>
        <p:spPr>
          <a:xfrm>
            <a:off x="3978872" y="2060848"/>
            <a:ext cx="1521936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회원가입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B0583B4-F5BA-4647-8E84-C6AE70A0E88A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2908520" y="2370112"/>
            <a:ext cx="10703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FF1A294-58B0-4DE0-B6EF-D18EAD7C982F}"/>
              </a:ext>
            </a:extLst>
          </p:cNvPr>
          <p:cNvSpPr/>
          <p:nvPr/>
        </p:nvSpPr>
        <p:spPr>
          <a:xfrm>
            <a:off x="6434440" y="3630121"/>
            <a:ext cx="1521936" cy="618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2CFC638-5A14-4FE8-A40D-0CD35EC528EB}"/>
              </a:ext>
            </a:extLst>
          </p:cNvPr>
          <p:cNvCxnSpPr>
            <a:stCxn id="25" idx="3"/>
            <a:endCxn id="28" idx="0"/>
          </p:cNvCxnSpPr>
          <p:nvPr/>
        </p:nvCxnSpPr>
        <p:spPr>
          <a:xfrm>
            <a:off x="5500808" y="2370112"/>
            <a:ext cx="1694600" cy="126000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A75CB4-3730-48C4-8018-4DB8160A6ADE}"/>
              </a:ext>
            </a:extLst>
          </p:cNvPr>
          <p:cNvSpPr txBox="1"/>
          <p:nvPr/>
        </p:nvSpPr>
        <p:spPr>
          <a:xfrm>
            <a:off x="3102924" y="2401428"/>
            <a:ext cx="652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NO</a:t>
            </a:r>
            <a:endParaRPr lang="ko-KR" altLang="en-US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7FBCCF-656D-45FC-835D-24C89001480A}"/>
              </a:ext>
            </a:extLst>
          </p:cNvPr>
          <p:cNvSpPr txBox="1"/>
          <p:nvPr/>
        </p:nvSpPr>
        <p:spPr>
          <a:xfrm>
            <a:off x="1593828" y="2975021"/>
            <a:ext cx="652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YES</a:t>
            </a:r>
            <a:endParaRPr lang="ko-KR" altLang="en-US" sz="1200" b="1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A25D44D-C154-4185-B39B-54981013FF54}"/>
              </a:ext>
            </a:extLst>
          </p:cNvPr>
          <p:cNvCxnSpPr>
            <a:stCxn id="28" idx="2"/>
            <a:endCxn id="7" idx="3"/>
          </p:cNvCxnSpPr>
          <p:nvPr/>
        </p:nvCxnSpPr>
        <p:spPr>
          <a:xfrm rot="5400000">
            <a:off x="5724433" y="4025024"/>
            <a:ext cx="1247351" cy="169460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3월 축제 캘린더. 사진을 클릭하면 크게 볼 수 있습니다. 정리 / 김세원 기자ㆍ그래픽 / 김지애 디자이너">
            <a:extLst>
              <a:ext uri="{FF2B5EF4-FFF2-40B4-BE49-F238E27FC236}">
                <a16:creationId xmlns:a16="http://schemas.microsoft.com/office/drawing/2014/main" id="{9680EBF9-FB81-4E8A-A7BE-0F4082F88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88" y="881248"/>
            <a:ext cx="8388424" cy="574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88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5618" y="228176"/>
            <a:ext cx="6266259" cy="504453"/>
          </a:xfrm>
        </p:spPr>
        <p:txBody>
          <a:bodyPr/>
          <a:lstStyle/>
          <a:p>
            <a:r>
              <a:rPr lang="ko-KR" altLang="en-US" dirty="0"/>
              <a:t>종합설계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92084" cy="504453"/>
          </a:xfrm>
        </p:spPr>
        <p:txBody>
          <a:bodyPr/>
          <a:lstStyle/>
          <a:p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568" y="548688"/>
            <a:ext cx="349108" cy="261939"/>
          </a:xfrm>
        </p:spPr>
        <p:txBody>
          <a:bodyPr/>
          <a:lstStyle/>
          <a:p>
            <a:fld id="{3EE53B6D-B134-4F64-8BB6-5BC7D71B55C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E5275F-1517-4ED3-B4E6-56AEDEACBE8E}"/>
              </a:ext>
            </a:extLst>
          </p:cNvPr>
          <p:cNvSpPr txBox="1"/>
          <p:nvPr/>
        </p:nvSpPr>
        <p:spPr>
          <a:xfrm>
            <a:off x="991959" y="1878628"/>
            <a:ext cx="7603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많은 데이터가 존재함에 따라 사람들이 결정에 대한 어려움을 겪음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F2AACD9-5A2D-4878-B8A5-007835EEE294}"/>
              </a:ext>
            </a:extLst>
          </p:cNvPr>
          <p:cNvSpPr/>
          <p:nvPr/>
        </p:nvSpPr>
        <p:spPr>
          <a:xfrm rot="1023939">
            <a:off x="835491" y="2023562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20D0E7D-9795-43DF-92AB-71E5B25103CE}"/>
              </a:ext>
            </a:extLst>
          </p:cNvPr>
          <p:cNvGrpSpPr/>
          <p:nvPr/>
        </p:nvGrpSpPr>
        <p:grpSpPr>
          <a:xfrm>
            <a:off x="521840" y="1277641"/>
            <a:ext cx="316981" cy="383249"/>
            <a:chOff x="5617542" y="2303907"/>
            <a:chExt cx="820340" cy="99184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A883D8B-BE52-4931-B35E-98BE09F2AE45}"/>
                </a:ext>
              </a:extLst>
            </p:cNvPr>
            <p:cNvSpPr/>
            <p:nvPr/>
          </p:nvSpPr>
          <p:spPr>
            <a:xfrm rot="1023939">
              <a:off x="5617542" y="2303907"/>
              <a:ext cx="798840" cy="798840"/>
            </a:xfrm>
            <a:prstGeom prst="roundRect">
              <a:avLst/>
            </a:prstGeom>
            <a:solidFill>
              <a:srgbClr val="FF99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974A105-FC7B-4DC0-8575-E271446C6C1C}"/>
                </a:ext>
              </a:extLst>
            </p:cNvPr>
            <p:cNvSpPr/>
            <p:nvPr/>
          </p:nvSpPr>
          <p:spPr>
            <a:xfrm rot="1023939">
              <a:off x="6063638" y="2921503"/>
              <a:ext cx="374244" cy="374244"/>
            </a:xfrm>
            <a:prstGeom prst="roundRect">
              <a:avLst/>
            </a:prstGeom>
            <a:solidFill>
              <a:srgbClr val="E6E6E6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4CC99EE-EF96-4092-BA25-2E0DC7DB7AF4}"/>
              </a:ext>
            </a:extLst>
          </p:cNvPr>
          <p:cNvSpPr txBox="1"/>
          <p:nvPr/>
        </p:nvSpPr>
        <p:spPr>
          <a:xfrm>
            <a:off x="863590" y="1239143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수요배경</a:t>
            </a:r>
            <a:endParaRPr lang="en-US" altLang="ko-KR" sz="2400" b="1" dirty="0">
              <a:latin typeface="+mj-ea"/>
              <a:ea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8A21386-B464-40F8-9813-CD7C86A3D8F7}"/>
              </a:ext>
            </a:extLst>
          </p:cNvPr>
          <p:cNvGrpSpPr/>
          <p:nvPr/>
        </p:nvGrpSpPr>
        <p:grpSpPr>
          <a:xfrm>
            <a:off x="483588" y="3467498"/>
            <a:ext cx="316981" cy="383249"/>
            <a:chOff x="5617542" y="2303907"/>
            <a:chExt cx="820340" cy="99184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31BE333-5FE7-47F5-9E7F-9EEFDA6010CD}"/>
                </a:ext>
              </a:extLst>
            </p:cNvPr>
            <p:cNvSpPr/>
            <p:nvPr/>
          </p:nvSpPr>
          <p:spPr>
            <a:xfrm rot="1023939">
              <a:off x="5617542" y="2303907"/>
              <a:ext cx="798840" cy="798840"/>
            </a:xfrm>
            <a:prstGeom prst="roundRect">
              <a:avLst/>
            </a:prstGeom>
            <a:solidFill>
              <a:srgbClr val="FF99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510FA10-8724-4B9F-A6A7-AB73AD0BB7C7}"/>
                </a:ext>
              </a:extLst>
            </p:cNvPr>
            <p:cNvSpPr/>
            <p:nvPr/>
          </p:nvSpPr>
          <p:spPr>
            <a:xfrm rot="1023939">
              <a:off x="6063638" y="2921503"/>
              <a:ext cx="374244" cy="374244"/>
            </a:xfrm>
            <a:prstGeom prst="roundRect">
              <a:avLst/>
            </a:prstGeom>
            <a:solidFill>
              <a:srgbClr val="E6E6E6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FD7DB2C-7E94-4664-B203-722F880A3C7C}"/>
              </a:ext>
            </a:extLst>
          </p:cNvPr>
          <p:cNvSpPr txBox="1"/>
          <p:nvPr/>
        </p:nvSpPr>
        <p:spPr>
          <a:xfrm>
            <a:off x="825338" y="3429000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개발목표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2802B4-0A29-4277-8C3B-44C8816221C6}"/>
              </a:ext>
            </a:extLst>
          </p:cNvPr>
          <p:cNvSpPr txBox="1"/>
          <p:nvPr/>
        </p:nvSpPr>
        <p:spPr>
          <a:xfrm>
            <a:off x="984235" y="4072545"/>
            <a:ext cx="7804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회원 맞춤형 추천 및 인기장소를 한눈에 확인 할 수 있는 웹 사이트 구현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779E0CC-6C4E-4427-95DD-57A50CAA6F13}"/>
              </a:ext>
            </a:extLst>
          </p:cNvPr>
          <p:cNvSpPr/>
          <p:nvPr/>
        </p:nvSpPr>
        <p:spPr>
          <a:xfrm rot="1023939">
            <a:off x="841054" y="4208207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990EFAE-5E51-4677-87EA-FD53B97444B3}"/>
              </a:ext>
            </a:extLst>
          </p:cNvPr>
          <p:cNvGrpSpPr/>
          <p:nvPr/>
        </p:nvGrpSpPr>
        <p:grpSpPr>
          <a:xfrm>
            <a:off x="483588" y="5123682"/>
            <a:ext cx="316981" cy="383249"/>
            <a:chOff x="5617542" y="2303907"/>
            <a:chExt cx="820340" cy="99184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8C2B61E3-2EFD-4C92-93DA-EE590C4CEAFF}"/>
                </a:ext>
              </a:extLst>
            </p:cNvPr>
            <p:cNvSpPr/>
            <p:nvPr/>
          </p:nvSpPr>
          <p:spPr>
            <a:xfrm rot="1023939">
              <a:off x="5617542" y="2303907"/>
              <a:ext cx="798840" cy="798840"/>
            </a:xfrm>
            <a:prstGeom prst="roundRect">
              <a:avLst/>
            </a:prstGeom>
            <a:solidFill>
              <a:srgbClr val="FF99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EFEACB4-CA3C-4D96-9E4C-05824F2FE3B4}"/>
                </a:ext>
              </a:extLst>
            </p:cNvPr>
            <p:cNvSpPr/>
            <p:nvPr/>
          </p:nvSpPr>
          <p:spPr>
            <a:xfrm rot="1023939">
              <a:off x="6063638" y="2921503"/>
              <a:ext cx="374244" cy="374244"/>
            </a:xfrm>
            <a:prstGeom prst="roundRect">
              <a:avLst/>
            </a:prstGeom>
            <a:solidFill>
              <a:srgbClr val="E6E6E6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D379D20-C441-42DE-A4F0-5D672F72B27D}"/>
              </a:ext>
            </a:extLst>
          </p:cNvPr>
          <p:cNvSpPr txBox="1"/>
          <p:nvPr/>
        </p:nvSpPr>
        <p:spPr>
          <a:xfrm>
            <a:off x="825338" y="5085184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개발효과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7CE81B-F438-4FBF-B978-836792DC1F3D}"/>
              </a:ext>
            </a:extLst>
          </p:cNvPr>
          <p:cNvSpPr txBox="1"/>
          <p:nvPr/>
        </p:nvSpPr>
        <p:spPr>
          <a:xfrm>
            <a:off x="951006" y="5658278"/>
            <a:ext cx="7804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데이트 장소 고민을 하는 대한민국 커플들에게 딱 맞는 데이트 장소를 제공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A598F05-3415-4213-9E5F-896136502096}"/>
              </a:ext>
            </a:extLst>
          </p:cNvPr>
          <p:cNvSpPr/>
          <p:nvPr/>
        </p:nvSpPr>
        <p:spPr>
          <a:xfrm rot="1023939">
            <a:off x="807825" y="5768300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77D50D-B7B7-4161-9344-9950CC66B374}"/>
              </a:ext>
            </a:extLst>
          </p:cNvPr>
          <p:cNvSpPr txBox="1"/>
          <p:nvPr/>
        </p:nvSpPr>
        <p:spPr>
          <a:xfrm>
            <a:off x="986003" y="2442636"/>
            <a:ext cx="7769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기업은 방대한 양의 데이터를 활용하여 차별화된 데이터를 제공하는 추세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3285501-9F1E-4781-8BD2-B059B3D547A7}"/>
              </a:ext>
            </a:extLst>
          </p:cNvPr>
          <p:cNvSpPr/>
          <p:nvPr/>
        </p:nvSpPr>
        <p:spPr>
          <a:xfrm rot="1023939">
            <a:off x="829536" y="2587570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072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 환경 및 개발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6-1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ECF8AA-4EB8-491D-9B0E-52C6161E75D7}"/>
              </a:ext>
            </a:extLst>
          </p:cNvPr>
          <p:cNvSpPr/>
          <p:nvPr/>
        </p:nvSpPr>
        <p:spPr>
          <a:xfrm>
            <a:off x="1187624" y="848148"/>
            <a:ext cx="532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개발언어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A28DDD-FB9F-4D02-A05C-1BD7F3CBDABA}"/>
              </a:ext>
            </a:extLst>
          </p:cNvPr>
          <p:cNvSpPr/>
          <p:nvPr/>
        </p:nvSpPr>
        <p:spPr>
          <a:xfrm>
            <a:off x="1187624" y="2782783"/>
            <a:ext cx="61714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사용 프레임워크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A759D41-EEEE-4DA8-959C-951E023B0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81" y="1259345"/>
            <a:ext cx="1214264" cy="1214264"/>
          </a:xfrm>
          <a:prstGeom prst="rect">
            <a:avLst/>
          </a:prstGeom>
        </p:spPr>
      </p:pic>
      <p:pic>
        <p:nvPicPr>
          <p:cNvPr id="18" name="그림 17" descr="그리기이(가) 표시된 사진&#10;&#10;자동 생성된 설명">
            <a:extLst>
              <a:ext uri="{FF2B5EF4-FFF2-40B4-BE49-F238E27FC236}">
                <a16:creationId xmlns:a16="http://schemas.microsoft.com/office/drawing/2014/main" id="{8460CF27-5089-4FC3-96AE-9FF627ECEC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55" y="1259345"/>
            <a:ext cx="1213200" cy="1213200"/>
          </a:xfrm>
          <a:prstGeom prst="rect">
            <a:avLst/>
          </a:prstGeom>
        </p:spPr>
      </p:pic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2442E149-7FD0-48AB-B2E2-DC96DA4A07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64" y="1254333"/>
            <a:ext cx="1213200" cy="12132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7D5FC2-4606-49E0-BE74-3F035E16F397}"/>
              </a:ext>
            </a:extLst>
          </p:cNvPr>
          <p:cNvSpPr/>
          <p:nvPr/>
        </p:nvSpPr>
        <p:spPr>
          <a:xfrm>
            <a:off x="1396861" y="2419497"/>
            <a:ext cx="1049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Python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6693E7B-B2FF-4A98-8812-B7E0DAE12AA2}"/>
              </a:ext>
            </a:extLst>
          </p:cNvPr>
          <p:cNvSpPr/>
          <p:nvPr/>
        </p:nvSpPr>
        <p:spPr>
          <a:xfrm>
            <a:off x="3693517" y="2419497"/>
            <a:ext cx="971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MySQL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CECEC3-C45D-47ED-AAA1-28D01A7D7BF2}"/>
              </a:ext>
            </a:extLst>
          </p:cNvPr>
          <p:cNvSpPr/>
          <p:nvPr/>
        </p:nvSpPr>
        <p:spPr>
          <a:xfrm>
            <a:off x="5911734" y="2419497"/>
            <a:ext cx="971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Django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9C947A3-25F0-43B8-AB7D-FA71BA67CB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55" y="3154571"/>
            <a:ext cx="1213200" cy="1213200"/>
          </a:xfrm>
          <a:prstGeom prst="rect">
            <a:avLst/>
          </a:prstGeom>
        </p:spPr>
      </p:pic>
      <p:pic>
        <p:nvPicPr>
          <p:cNvPr id="31" name="그림 30" descr="표지판, 녹색, 그리기이(가) 표시된 사진&#10;&#10;자동 생성된 설명">
            <a:extLst>
              <a:ext uri="{FF2B5EF4-FFF2-40B4-BE49-F238E27FC236}">
                <a16:creationId xmlns:a16="http://schemas.microsoft.com/office/drawing/2014/main" id="{557B68F2-8F76-462F-9667-4830155859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45" y="3152423"/>
            <a:ext cx="1213200" cy="12132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E5BB8012-5767-4445-8977-C4CDD8422C7F}"/>
              </a:ext>
            </a:extLst>
          </p:cNvPr>
          <p:cNvSpPr/>
          <p:nvPr/>
        </p:nvSpPr>
        <p:spPr>
          <a:xfrm>
            <a:off x="1396860" y="4335153"/>
            <a:ext cx="1049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Python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0EF225-D677-4EDB-A1CC-1E538764E791}"/>
              </a:ext>
            </a:extLst>
          </p:cNvPr>
          <p:cNvSpPr/>
          <p:nvPr/>
        </p:nvSpPr>
        <p:spPr>
          <a:xfrm>
            <a:off x="3049780" y="4335153"/>
            <a:ext cx="2258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MySQL </a:t>
            </a:r>
            <a:r>
              <a:rPr lang="en-US" altLang="ko-KR" b="1" dirty="0" err="1">
                <a:latin typeface="+mj-ea"/>
                <a:ea typeface="+mj-ea"/>
              </a:rPr>
              <a:t>WorkBench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0DA532B-2EC6-4842-9A04-1315A40239E3}"/>
              </a:ext>
            </a:extLst>
          </p:cNvPr>
          <p:cNvSpPr/>
          <p:nvPr/>
        </p:nvSpPr>
        <p:spPr>
          <a:xfrm rot="1023939">
            <a:off x="1024977" y="975899"/>
            <a:ext cx="144609" cy="144609"/>
          </a:xfrm>
          <a:prstGeom prst="roundRect">
            <a:avLst/>
          </a:prstGeom>
          <a:solidFill>
            <a:srgbClr val="FFC273"/>
          </a:solidFill>
          <a:ln>
            <a:solidFill>
              <a:srgbClr val="FFC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9CF8CC5-6D02-493B-8C8D-4DAA3F161658}"/>
              </a:ext>
            </a:extLst>
          </p:cNvPr>
          <p:cNvSpPr/>
          <p:nvPr/>
        </p:nvSpPr>
        <p:spPr>
          <a:xfrm rot="1023939">
            <a:off x="1024978" y="2910533"/>
            <a:ext cx="144609" cy="144609"/>
          </a:xfrm>
          <a:prstGeom prst="roundRect">
            <a:avLst/>
          </a:prstGeom>
          <a:solidFill>
            <a:srgbClr val="FFC273"/>
          </a:solidFill>
          <a:ln>
            <a:solidFill>
              <a:srgbClr val="FFC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EFEFB3-0FD0-4AC7-9330-A9C4D433C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9555" y="5161451"/>
            <a:ext cx="1213200" cy="122730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DBC1E8-6052-402B-BFCF-067F7DA90580}"/>
              </a:ext>
            </a:extLst>
          </p:cNvPr>
          <p:cNvSpPr/>
          <p:nvPr/>
        </p:nvSpPr>
        <p:spPr>
          <a:xfrm>
            <a:off x="3796552" y="6371962"/>
            <a:ext cx="619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EC2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48919C-9EC9-4CE5-ABC4-3EAC46755C7A}"/>
              </a:ext>
            </a:extLst>
          </p:cNvPr>
          <p:cNvSpPr/>
          <p:nvPr/>
        </p:nvSpPr>
        <p:spPr>
          <a:xfrm>
            <a:off x="1170117" y="4745647"/>
            <a:ext cx="61714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AWS</a:t>
            </a:r>
            <a:r>
              <a:rPr lang="ko-KR" altLang="en-US" sz="2000" b="1" dirty="0">
                <a:latin typeface="+mj-ea"/>
                <a:ea typeface="+mj-ea"/>
              </a:rPr>
              <a:t> 서비스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825924C-B3D9-487C-8016-65464E8D8BEA}"/>
              </a:ext>
            </a:extLst>
          </p:cNvPr>
          <p:cNvSpPr/>
          <p:nvPr/>
        </p:nvSpPr>
        <p:spPr>
          <a:xfrm rot="1023939">
            <a:off x="1007471" y="4873397"/>
            <a:ext cx="144609" cy="144609"/>
          </a:xfrm>
          <a:prstGeom prst="roundRect">
            <a:avLst/>
          </a:prstGeom>
          <a:solidFill>
            <a:srgbClr val="FFC273"/>
          </a:solidFill>
          <a:ln>
            <a:solidFill>
              <a:srgbClr val="FFC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건물, 대형, 표지판, 시계이(가) 표시된 사진&#10;&#10;자동 생성된 설명">
            <a:extLst>
              <a:ext uri="{FF2B5EF4-FFF2-40B4-BE49-F238E27FC236}">
                <a16:creationId xmlns:a16="http://schemas.microsoft.com/office/drawing/2014/main" id="{A1B83258-6811-4B4C-B199-538ECE0C93C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81" y="5197468"/>
            <a:ext cx="1213200" cy="12132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BF21A9B-FF0C-41B8-95AE-218F9A561BED}"/>
              </a:ext>
            </a:extLst>
          </p:cNvPr>
          <p:cNvSpPr/>
          <p:nvPr/>
        </p:nvSpPr>
        <p:spPr>
          <a:xfrm>
            <a:off x="1599077" y="6371404"/>
            <a:ext cx="740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RDS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18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개발환경 및 개발방법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6-2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A5BD60-5616-4EFF-AFCC-7F0965FFA114}"/>
              </a:ext>
            </a:extLst>
          </p:cNvPr>
          <p:cNvSpPr txBox="1"/>
          <p:nvPr/>
        </p:nvSpPr>
        <p:spPr>
          <a:xfrm>
            <a:off x="1566306" y="1597770"/>
            <a:ext cx="5515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Python </a:t>
            </a:r>
            <a:r>
              <a:rPr lang="ko-KR" altLang="en-US" sz="1600" dirty="0"/>
              <a:t>언어를 사용하여 </a:t>
            </a:r>
            <a:r>
              <a:rPr lang="en-US" altLang="ko-KR" sz="1600" dirty="0"/>
              <a:t>Instagram </a:t>
            </a:r>
            <a:r>
              <a:rPr lang="ko-KR" altLang="en-US" sz="1600" dirty="0" err="1"/>
              <a:t>크롤러</a:t>
            </a:r>
            <a:r>
              <a:rPr lang="ko-KR" altLang="en-US" sz="1600" dirty="0"/>
              <a:t> 구현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336271B-37C9-4C5F-A443-B1242661C5FD}"/>
              </a:ext>
            </a:extLst>
          </p:cNvPr>
          <p:cNvSpPr/>
          <p:nvPr/>
        </p:nvSpPr>
        <p:spPr>
          <a:xfrm rot="1023939">
            <a:off x="1460847" y="1707142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5B4E5A-98F2-45A6-9F02-E6F787C22111}"/>
              </a:ext>
            </a:extLst>
          </p:cNvPr>
          <p:cNvSpPr txBox="1"/>
          <p:nvPr/>
        </p:nvSpPr>
        <p:spPr>
          <a:xfrm>
            <a:off x="1251473" y="115833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+mj-ea"/>
                <a:ea typeface="+mj-ea"/>
              </a:rPr>
              <a:t>크롤러</a:t>
            </a:r>
            <a:endParaRPr lang="en-US" altLang="ko-KR" b="1" dirty="0">
              <a:latin typeface="+mj-ea"/>
              <a:ea typeface="+mj-ea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3D7281B-C5E9-47F2-BBBE-5CDC03966843}"/>
              </a:ext>
            </a:extLst>
          </p:cNvPr>
          <p:cNvGrpSpPr/>
          <p:nvPr/>
        </p:nvGrpSpPr>
        <p:grpSpPr>
          <a:xfrm>
            <a:off x="908773" y="1117880"/>
            <a:ext cx="316981" cy="383249"/>
            <a:chOff x="5617542" y="2303907"/>
            <a:chExt cx="820340" cy="99184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DA91AE7-2D37-4CB4-A82D-3FD5C6817256}"/>
                </a:ext>
              </a:extLst>
            </p:cNvPr>
            <p:cNvSpPr/>
            <p:nvPr/>
          </p:nvSpPr>
          <p:spPr>
            <a:xfrm rot="1023939">
              <a:off x="5617542" y="2303907"/>
              <a:ext cx="798840" cy="798840"/>
            </a:xfrm>
            <a:prstGeom prst="roundRect">
              <a:avLst/>
            </a:prstGeom>
            <a:solidFill>
              <a:srgbClr val="FF99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416CD92-D4BB-4D3C-B169-C874918002FF}"/>
                </a:ext>
              </a:extLst>
            </p:cNvPr>
            <p:cNvSpPr/>
            <p:nvPr/>
          </p:nvSpPr>
          <p:spPr>
            <a:xfrm rot="1023939">
              <a:off x="6063638" y="2921503"/>
              <a:ext cx="374244" cy="374244"/>
            </a:xfrm>
            <a:prstGeom prst="roundRect">
              <a:avLst/>
            </a:prstGeom>
            <a:solidFill>
              <a:srgbClr val="E6E6E6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B43F902-CD63-4B86-9C5C-900A1B63424E}"/>
              </a:ext>
            </a:extLst>
          </p:cNvPr>
          <p:cNvSpPr txBox="1"/>
          <p:nvPr/>
        </p:nvSpPr>
        <p:spPr>
          <a:xfrm>
            <a:off x="1566306" y="3556004"/>
            <a:ext cx="5515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Django</a:t>
            </a:r>
            <a:r>
              <a:rPr lang="ko-KR" altLang="en-US" sz="1600" dirty="0"/>
              <a:t>랑 </a:t>
            </a:r>
            <a:r>
              <a:rPr lang="en-US" altLang="ko-KR" sz="1600" dirty="0"/>
              <a:t>Bootstrap CSS</a:t>
            </a:r>
            <a:r>
              <a:rPr lang="ko-KR" altLang="en-US" sz="1600" dirty="0"/>
              <a:t>을 이용하여 페이지 구현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F45DC77-43BA-48FB-B1CF-A53D5BF7F03C}"/>
              </a:ext>
            </a:extLst>
          </p:cNvPr>
          <p:cNvSpPr/>
          <p:nvPr/>
        </p:nvSpPr>
        <p:spPr>
          <a:xfrm rot="1023939">
            <a:off x="1460847" y="3665376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9CA5FF-FC0D-419B-AAA1-4FCEBDE75316}"/>
              </a:ext>
            </a:extLst>
          </p:cNvPr>
          <p:cNvSpPr txBox="1"/>
          <p:nvPr/>
        </p:nvSpPr>
        <p:spPr>
          <a:xfrm>
            <a:off x="1251473" y="312903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Web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5AA01EF-30FB-47E6-86FD-42ADD70E20B7}"/>
              </a:ext>
            </a:extLst>
          </p:cNvPr>
          <p:cNvGrpSpPr/>
          <p:nvPr/>
        </p:nvGrpSpPr>
        <p:grpSpPr>
          <a:xfrm>
            <a:off x="899592" y="3068960"/>
            <a:ext cx="316981" cy="383249"/>
            <a:chOff x="5617542" y="2303907"/>
            <a:chExt cx="820340" cy="991840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7C537767-9415-4ABE-B7A7-3F23B7F7CF1E}"/>
                </a:ext>
              </a:extLst>
            </p:cNvPr>
            <p:cNvSpPr/>
            <p:nvPr/>
          </p:nvSpPr>
          <p:spPr>
            <a:xfrm rot="1023939">
              <a:off x="5617542" y="2303907"/>
              <a:ext cx="798840" cy="798840"/>
            </a:xfrm>
            <a:prstGeom prst="roundRect">
              <a:avLst/>
            </a:prstGeom>
            <a:solidFill>
              <a:srgbClr val="FF99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E41C1024-63AB-4CCA-8B78-E3B50F3E82C9}"/>
                </a:ext>
              </a:extLst>
            </p:cNvPr>
            <p:cNvSpPr/>
            <p:nvPr/>
          </p:nvSpPr>
          <p:spPr>
            <a:xfrm rot="1023939">
              <a:off x="6063638" y="2921503"/>
              <a:ext cx="374244" cy="374244"/>
            </a:xfrm>
            <a:prstGeom prst="roundRect">
              <a:avLst/>
            </a:prstGeom>
            <a:solidFill>
              <a:srgbClr val="E6E6E6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30443FF-2646-43DE-BCF2-64CFA9E90EAA}"/>
              </a:ext>
            </a:extLst>
          </p:cNvPr>
          <p:cNvSpPr txBox="1"/>
          <p:nvPr/>
        </p:nvSpPr>
        <p:spPr>
          <a:xfrm>
            <a:off x="1553863" y="5898758"/>
            <a:ext cx="5515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AWS EC2</a:t>
            </a:r>
            <a:r>
              <a:rPr lang="ko-KR" altLang="en-US" sz="1600" dirty="0"/>
              <a:t>서버를 사용하여 서버 구축 및 웹 어플리케이션 배포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7DA7E41-75A0-4A3D-A393-A6DFFE7947C0}"/>
              </a:ext>
            </a:extLst>
          </p:cNvPr>
          <p:cNvSpPr/>
          <p:nvPr/>
        </p:nvSpPr>
        <p:spPr>
          <a:xfrm rot="1023939">
            <a:off x="1448404" y="6008130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1C2A38-0FA2-4149-9C2C-551DF5BF68EE}"/>
              </a:ext>
            </a:extLst>
          </p:cNvPr>
          <p:cNvSpPr txBox="1"/>
          <p:nvPr/>
        </p:nvSpPr>
        <p:spPr>
          <a:xfrm>
            <a:off x="1254330" y="543480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Server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&amp;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DB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624AA70-C039-4A88-AC05-63876863F99B}"/>
              </a:ext>
            </a:extLst>
          </p:cNvPr>
          <p:cNvGrpSpPr/>
          <p:nvPr/>
        </p:nvGrpSpPr>
        <p:grpSpPr>
          <a:xfrm>
            <a:off x="909723" y="5394781"/>
            <a:ext cx="316981" cy="383249"/>
            <a:chOff x="5617542" y="2303907"/>
            <a:chExt cx="820340" cy="991840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A386C16C-0B98-44BB-9AAD-85900070B2C0}"/>
                </a:ext>
              </a:extLst>
            </p:cNvPr>
            <p:cNvSpPr/>
            <p:nvPr/>
          </p:nvSpPr>
          <p:spPr>
            <a:xfrm rot="1023939">
              <a:off x="5617542" y="2303907"/>
              <a:ext cx="798840" cy="798840"/>
            </a:xfrm>
            <a:prstGeom prst="roundRect">
              <a:avLst/>
            </a:prstGeom>
            <a:solidFill>
              <a:srgbClr val="FF99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66E5E0D1-2D90-4075-A142-B59BB548669B}"/>
                </a:ext>
              </a:extLst>
            </p:cNvPr>
            <p:cNvSpPr/>
            <p:nvPr/>
          </p:nvSpPr>
          <p:spPr>
            <a:xfrm rot="1023939">
              <a:off x="6063638" y="2921503"/>
              <a:ext cx="374244" cy="374244"/>
            </a:xfrm>
            <a:prstGeom prst="roundRect">
              <a:avLst/>
            </a:prstGeom>
            <a:solidFill>
              <a:srgbClr val="E6E6E6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EC0B321-5701-4FF1-AAC8-012772FEFEE2}"/>
              </a:ext>
            </a:extLst>
          </p:cNvPr>
          <p:cNvSpPr txBox="1"/>
          <p:nvPr/>
        </p:nvSpPr>
        <p:spPr>
          <a:xfrm>
            <a:off x="1564838" y="2056076"/>
            <a:ext cx="6266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Instagram </a:t>
            </a:r>
            <a:r>
              <a:rPr lang="ko-KR" altLang="en-US" sz="1600" dirty="0"/>
              <a:t>특정 페이지 파싱을 위한 </a:t>
            </a:r>
            <a:r>
              <a:rPr lang="en-US" altLang="ko-KR" sz="1600" dirty="0"/>
              <a:t>selenium</a:t>
            </a:r>
            <a:r>
              <a:rPr lang="ko-KR" altLang="en-US" sz="1600" dirty="0"/>
              <a:t>과 </a:t>
            </a:r>
            <a:r>
              <a:rPr lang="en-US" altLang="ko-KR" sz="1600" dirty="0" err="1"/>
              <a:t>chromedriver</a:t>
            </a:r>
            <a:r>
              <a:rPr lang="en-US" altLang="ko-KR" sz="1600" dirty="0"/>
              <a:t> </a:t>
            </a:r>
            <a:r>
              <a:rPr lang="ko-KR" altLang="en-US" sz="1600" dirty="0"/>
              <a:t>사용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04979D1-7067-4961-BB6D-F4663757F902}"/>
              </a:ext>
            </a:extLst>
          </p:cNvPr>
          <p:cNvSpPr/>
          <p:nvPr/>
        </p:nvSpPr>
        <p:spPr>
          <a:xfrm rot="1023939">
            <a:off x="1459379" y="2165448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126A65-CC3C-4CC4-8281-2E40B94831E5}"/>
              </a:ext>
            </a:extLst>
          </p:cNvPr>
          <p:cNvSpPr txBox="1"/>
          <p:nvPr/>
        </p:nvSpPr>
        <p:spPr>
          <a:xfrm>
            <a:off x="1564838" y="2514382"/>
            <a:ext cx="5515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Instagram </a:t>
            </a:r>
            <a:r>
              <a:rPr lang="ko-KR" altLang="en-US" sz="1600" dirty="0"/>
              <a:t>태그 중 </a:t>
            </a:r>
            <a:r>
              <a:rPr lang="en-US" altLang="ko-KR" sz="1600" dirty="0"/>
              <a:t>id, good, content, tag</a:t>
            </a:r>
            <a:r>
              <a:rPr lang="ko-KR" altLang="en-US" sz="1600" dirty="0"/>
              <a:t>를 파싱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893C29E-B601-45CA-A8F2-E8C3FDFC6020}"/>
              </a:ext>
            </a:extLst>
          </p:cNvPr>
          <p:cNvSpPr/>
          <p:nvPr/>
        </p:nvSpPr>
        <p:spPr>
          <a:xfrm rot="1023939">
            <a:off x="1459379" y="2623754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8E7627-43A3-4C65-AB01-36175021C681}"/>
              </a:ext>
            </a:extLst>
          </p:cNvPr>
          <p:cNvSpPr txBox="1"/>
          <p:nvPr/>
        </p:nvSpPr>
        <p:spPr>
          <a:xfrm>
            <a:off x="1553863" y="3988496"/>
            <a:ext cx="5515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관리자 및 회원을 두고 회원 관리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B3B86CE-D223-4C94-90EA-D6ABA29FBE43}"/>
              </a:ext>
            </a:extLst>
          </p:cNvPr>
          <p:cNvSpPr/>
          <p:nvPr/>
        </p:nvSpPr>
        <p:spPr>
          <a:xfrm rot="1023939">
            <a:off x="1448404" y="4097868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5CE3B-C2DB-4AB6-BA95-95287426920B}"/>
              </a:ext>
            </a:extLst>
          </p:cNvPr>
          <p:cNvSpPr txBox="1"/>
          <p:nvPr/>
        </p:nvSpPr>
        <p:spPr>
          <a:xfrm>
            <a:off x="1564838" y="4420988"/>
            <a:ext cx="5515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수집된 추천 장소 데이터 관리 및 시각화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C41827F-F8C2-4E7D-A4F2-9D033C6155C9}"/>
              </a:ext>
            </a:extLst>
          </p:cNvPr>
          <p:cNvSpPr/>
          <p:nvPr/>
        </p:nvSpPr>
        <p:spPr>
          <a:xfrm rot="1023939">
            <a:off x="1459379" y="4530360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15FA8F-F5FB-4714-8582-B90199147E1D}"/>
              </a:ext>
            </a:extLst>
          </p:cNvPr>
          <p:cNvSpPr txBox="1"/>
          <p:nvPr/>
        </p:nvSpPr>
        <p:spPr>
          <a:xfrm>
            <a:off x="1553863" y="4853480"/>
            <a:ext cx="5515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DB</a:t>
            </a:r>
            <a:r>
              <a:rPr lang="ko-KR" altLang="en-US" sz="1600" dirty="0"/>
              <a:t>와의 연동은 </a:t>
            </a:r>
            <a:r>
              <a:rPr lang="en-US" altLang="ko-KR" sz="1600" dirty="0" err="1"/>
              <a:t>WorkBench</a:t>
            </a:r>
            <a:r>
              <a:rPr lang="ko-KR" altLang="en-US" sz="1600" dirty="0"/>
              <a:t>를 이용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45D6E68-883B-406C-AC95-9A2B4FE78801}"/>
              </a:ext>
            </a:extLst>
          </p:cNvPr>
          <p:cNvSpPr/>
          <p:nvPr/>
        </p:nvSpPr>
        <p:spPr>
          <a:xfrm rot="1023939">
            <a:off x="1448404" y="4962852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A44CB3-52BD-4383-AD86-22369E68993A}"/>
              </a:ext>
            </a:extLst>
          </p:cNvPr>
          <p:cNvSpPr txBox="1"/>
          <p:nvPr/>
        </p:nvSpPr>
        <p:spPr>
          <a:xfrm>
            <a:off x="1553863" y="6320119"/>
            <a:ext cx="5515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AWS RDS</a:t>
            </a:r>
            <a:r>
              <a:rPr lang="ko-KR" altLang="en-US" sz="1600" dirty="0"/>
              <a:t>에 </a:t>
            </a:r>
            <a:r>
              <a:rPr lang="en-US" altLang="ko-KR" sz="1600" dirty="0"/>
              <a:t>MySQL</a:t>
            </a:r>
            <a:r>
              <a:rPr lang="ko-KR" altLang="en-US" sz="1600" dirty="0"/>
              <a:t>을 이용한 </a:t>
            </a:r>
            <a:r>
              <a:rPr lang="en-US" altLang="ko-KR" sz="1600" dirty="0"/>
              <a:t>DB </a:t>
            </a:r>
            <a:r>
              <a:rPr lang="ko-KR" altLang="en-US" sz="1600" dirty="0"/>
              <a:t>구축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E37B18A-A0E2-4632-A802-D49591A7EA4F}"/>
              </a:ext>
            </a:extLst>
          </p:cNvPr>
          <p:cNvSpPr/>
          <p:nvPr/>
        </p:nvSpPr>
        <p:spPr>
          <a:xfrm rot="1023939">
            <a:off x="1448404" y="6429491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3969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spc="-150" dirty="0">
                <a:latin typeface="나눔스퀘어 Bold" pitchFamily="50" charset="-127"/>
                <a:ea typeface="나눔스퀘어 Bold" pitchFamily="50" charset="-127"/>
              </a:rPr>
              <a:t>데모 환경 설계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7-1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20" name="그림 19" descr="스크린샷, 앉아있는, 남자, 테이블이(가) 표시된 사진&#10;&#10;자동 생성된 설명">
            <a:extLst>
              <a:ext uri="{FF2B5EF4-FFF2-40B4-BE49-F238E27FC236}">
                <a16:creationId xmlns:a16="http://schemas.microsoft.com/office/drawing/2014/main" id="{E9405C09-73E8-4E2C-8EAD-9B00A5CF9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58326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1044AE8-E40D-4317-993C-FFC5E677D4A7}"/>
              </a:ext>
            </a:extLst>
          </p:cNvPr>
          <p:cNvSpPr/>
          <p:nvPr/>
        </p:nvSpPr>
        <p:spPr>
          <a:xfrm>
            <a:off x="7308304" y="986718"/>
            <a:ext cx="1800200" cy="282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29A2831-8D78-4806-808A-9BAE8D9C9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04" y="973531"/>
            <a:ext cx="2159796" cy="589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1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업무분담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8-1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903DCF3-4895-4B39-BEAF-6EC85AFDBA4D}"/>
              </a:ext>
            </a:extLst>
          </p:cNvPr>
          <p:cNvGrpSpPr/>
          <p:nvPr/>
        </p:nvGrpSpPr>
        <p:grpSpPr>
          <a:xfrm>
            <a:off x="2282074" y="4069201"/>
            <a:ext cx="159252" cy="504825"/>
            <a:chOff x="1001023" y="4057693"/>
            <a:chExt cx="159252" cy="5048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23680A6-6DB8-402B-90F6-8463A99A8984}"/>
                </a:ext>
              </a:extLst>
            </p:cNvPr>
            <p:cNvSpPr/>
            <p:nvPr/>
          </p:nvSpPr>
          <p:spPr>
            <a:xfrm>
              <a:off x="1047313" y="4057693"/>
              <a:ext cx="66675" cy="504825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9pPr>
            </a:lstStyle>
            <a:p>
              <a:pPr algn="ctr"/>
              <a:endParaRPr lang="ko-KR" altLang="en-US" sz="24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539FCD8-1404-4167-BAD0-3DDFC57FDD18}"/>
                </a:ext>
              </a:extLst>
            </p:cNvPr>
            <p:cNvSpPr/>
            <p:nvPr/>
          </p:nvSpPr>
          <p:spPr>
            <a:xfrm rot="612089">
              <a:off x="1001023" y="4230478"/>
              <a:ext cx="159252" cy="159252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0D5B73-37C2-4F7B-B72E-76E232BD96AC}"/>
              </a:ext>
            </a:extLst>
          </p:cNvPr>
          <p:cNvSpPr txBox="1"/>
          <p:nvPr/>
        </p:nvSpPr>
        <p:spPr>
          <a:xfrm>
            <a:off x="2526374" y="1212615"/>
            <a:ext cx="1143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김효연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F381D2-8724-4A0A-BBBD-41C6665D7FB5}"/>
              </a:ext>
            </a:extLst>
          </p:cNvPr>
          <p:cNvGrpSpPr/>
          <p:nvPr/>
        </p:nvGrpSpPr>
        <p:grpSpPr>
          <a:xfrm>
            <a:off x="2295144" y="1144870"/>
            <a:ext cx="159252" cy="504825"/>
            <a:chOff x="659425" y="1446404"/>
            <a:chExt cx="159252" cy="50482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1A7CC89-9BDB-4F86-A37A-B4487D87006E}"/>
                </a:ext>
              </a:extLst>
            </p:cNvPr>
            <p:cNvSpPr/>
            <p:nvPr/>
          </p:nvSpPr>
          <p:spPr>
            <a:xfrm>
              <a:off x="705715" y="1446404"/>
              <a:ext cx="66675" cy="504825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맑은 고딕" panose="020B0503020000020004" pitchFamily="50" charset="-127"/>
                </a:defRPr>
              </a:lvl9pPr>
            </a:lstStyle>
            <a:p>
              <a:pPr algn="ctr"/>
              <a:endParaRPr lang="ko-KR" altLang="en-US" sz="24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6BFB38-5CE7-4D61-948B-1AB25C5639CE}"/>
                </a:ext>
              </a:extLst>
            </p:cNvPr>
            <p:cNvSpPr/>
            <p:nvPr/>
          </p:nvSpPr>
          <p:spPr>
            <a:xfrm rot="612089">
              <a:off x="659425" y="1619189"/>
              <a:ext cx="159252" cy="159252"/>
            </a:xfrm>
            <a:prstGeom prst="rect">
              <a:avLst/>
            </a:prstGeom>
            <a:noFill/>
            <a:ln w="76200">
              <a:solidFill>
                <a:srgbClr val="FFBB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+mn-ea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46634F4-C484-4C97-BF6A-33FCF9E46170}"/>
              </a:ext>
            </a:extLst>
          </p:cNvPr>
          <p:cNvSpPr txBox="1"/>
          <p:nvPr/>
        </p:nvSpPr>
        <p:spPr>
          <a:xfrm>
            <a:off x="2463302" y="1653277"/>
            <a:ext cx="4391207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프로젝트 총괄 및 계획 수립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웹 사이트 구현 및 시각화 그래프 구현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장소 캘린더 기능 구현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서비스 테스트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DCCECB-FAC6-44BA-89CE-EE749463D74F}"/>
              </a:ext>
            </a:extLst>
          </p:cNvPr>
          <p:cNvSpPr/>
          <p:nvPr/>
        </p:nvSpPr>
        <p:spPr>
          <a:xfrm>
            <a:off x="1907704" y="980728"/>
            <a:ext cx="5066414" cy="2664296"/>
          </a:xfrm>
          <a:custGeom>
            <a:avLst/>
            <a:gdLst>
              <a:gd name="connsiteX0" fmla="*/ 0 w 5066414"/>
              <a:gd name="connsiteY0" fmla="*/ 0 h 2664296"/>
              <a:gd name="connsiteX1" fmla="*/ 531973 w 5066414"/>
              <a:gd name="connsiteY1" fmla="*/ 0 h 2664296"/>
              <a:gd name="connsiteX2" fmla="*/ 1114611 w 5066414"/>
              <a:gd name="connsiteY2" fmla="*/ 0 h 2664296"/>
              <a:gd name="connsiteX3" fmla="*/ 1849241 w 5066414"/>
              <a:gd name="connsiteY3" fmla="*/ 0 h 2664296"/>
              <a:gd name="connsiteX4" fmla="*/ 2381215 w 5066414"/>
              <a:gd name="connsiteY4" fmla="*/ 0 h 2664296"/>
              <a:gd name="connsiteX5" fmla="*/ 3115845 w 5066414"/>
              <a:gd name="connsiteY5" fmla="*/ 0 h 2664296"/>
              <a:gd name="connsiteX6" fmla="*/ 3597154 w 5066414"/>
              <a:gd name="connsiteY6" fmla="*/ 0 h 2664296"/>
              <a:gd name="connsiteX7" fmla="*/ 4179792 w 5066414"/>
              <a:gd name="connsiteY7" fmla="*/ 0 h 2664296"/>
              <a:gd name="connsiteX8" fmla="*/ 5066414 w 5066414"/>
              <a:gd name="connsiteY8" fmla="*/ 0 h 2664296"/>
              <a:gd name="connsiteX9" fmla="*/ 5066414 w 5066414"/>
              <a:gd name="connsiteY9" fmla="*/ 612788 h 2664296"/>
              <a:gd name="connsiteX10" fmla="*/ 5066414 w 5066414"/>
              <a:gd name="connsiteY10" fmla="*/ 1198933 h 2664296"/>
              <a:gd name="connsiteX11" fmla="*/ 5066414 w 5066414"/>
              <a:gd name="connsiteY11" fmla="*/ 1811721 h 2664296"/>
              <a:gd name="connsiteX12" fmla="*/ 5066414 w 5066414"/>
              <a:gd name="connsiteY12" fmla="*/ 2664296 h 2664296"/>
              <a:gd name="connsiteX13" fmla="*/ 4331784 w 5066414"/>
              <a:gd name="connsiteY13" fmla="*/ 2664296 h 2664296"/>
              <a:gd name="connsiteX14" fmla="*/ 3597154 w 5066414"/>
              <a:gd name="connsiteY14" fmla="*/ 2664296 h 2664296"/>
              <a:gd name="connsiteX15" fmla="*/ 2862524 w 5066414"/>
              <a:gd name="connsiteY15" fmla="*/ 2664296 h 2664296"/>
              <a:gd name="connsiteX16" fmla="*/ 2178558 w 5066414"/>
              <a:gd name="connsiteY16" fmla="*/ 2664296 h 2664296"/>
              <a:gd name="connsiteX17" fmla="*/ 1545256 w 5066414"/>
              <a:gd name="connsiteY17" fmla="*/ 2664296 h 2664296"/>
              <a:gd name="connsiteX18" fmla="*/ 962619 w 5066414"/>
              <a:gd name="connsiteY18" fmla="*/ 2664296 h 2664296"/>
              <a:gd name="connsiteX19" fmla="*/ 0 w 5066414"/>
              <a:gd name="connsiteY19" fmla="*/ 2664296 h 2664296"/>
              <a:gd name="connsiteX20" fmla="*/ 0 w 5066414"/>
              <a:gd name="connsiteY20" fmla="*/ 1998222 h 2664296"/>
              <a:gd name="connsiteX21" fmla="*/ 0 w 5066414"/>
              <a:gd name="connsiteY21" fmla="*/ 1412077 h 2664296"/>
              <a:gd name="connsiteX22" fmla="*/ 0 w 5066414"/>
              <a:gd name="connsiteY22" fmla="*/ 746003 h 2664296"/>
              <a:gd name="connsiteX23" fmla="*/ 0 w 5066414"/>
              <a:gd name="connsiteY23" fmla="*/ 0 h 266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66414" h="2664296" extrusionOk="0">
                <a:moveTo>
                  <a:pt x="0" y="0"/>
                </a:moveTo>
                <a:cubicBezTo>
                  <a:pt x="206629" y="-26305"/>
                  <a:pt x="357707" y="-19888"/>
                  <a:pt x="531973" y="0"/>
                </a:cubicBezTo>
                <a:cubicBezTo>
                  <a:pt x="706239" y="19888"/>
                  <a:pt x="889237" y="-12993"/>
                  <a:pt x="1114611" y="0"/>
                </a:cubicBezTo>
                <a:cubicBezTo>
                  <a:pt x="1339985" y="12993"/>
                  <a:pt x="1620119" y="12060"/>
                  <a:pt x="1849241" y="0"/>
                </a:cubicBezTo>
                <a:cubicBezTo>
                  <a:pt x="2078363" y="-12060"/>
                  <a:pt x="2258133" y="19387"/>
                  <a:pt x="2381215" y="0"/>
                </a:cubicBezTo>
                <a:cubicBezTo>
                  <a:pt x="2504297" y="-19387"/>
                  <a:pt x="2912745" y="8582"/>
                  <a:pt x="3115845" y="0"/>
                </a:cubicBezTo>
                <a:cubicBezTo>
                  <a:pt x="3318945" y="-8582"/>
                  <a:pt x="3465813" y="20851"/>
                  <a:pt x="3597154" y="0"/>
                </a:cubicBezTo>
                <a:cubicBezTo>
                  <a:pt x="3728495" y="-20851"/>
                  <a:pt x="3934298" y="28170"/>
                  <a:pt x="4179792" y="0"/>
                </a:cubicBezTo>
                <a:cubicBezTo>
                  <a:pt x="4425286" y="-28170"/>
                  <a:pt x="4702652" y="-18972"/>
                  <a:pt x="5066414" y="0"/>
                </a:cubicBezTo>
                <a:cubicBezTo>
                  <a:pt x="5058751" y="300604"/>
                  <a:pt x="5067987" y="454976"/>
                  <a:pt x="5066414" y="612788"/>
                </a:cubicBezTo>
                <a:cubicBezTo>
                  <a:pt x="5064841" y="770600"/>
                  <a:pt x="5072732" y="982879"/>
                  <a:pt x="5066414" y="1198933"/>
                </a:cubicBezTo>
                <a:cubicBezTo>
                  <a:pt x="5060096" y="1414988"/>
                  <a:pt x="5046950" y="1662319"/>
                  <a:pt x="5066414" y="1811721"/>
                </a:cubicBezTo>
                <a:cubicBezTo>
                  <a:pt x="5085878" y="1961123"/>
                  <a:pt x="5093646" y="2426940"/>
                  <a:pt x="5066414" y="2664296"/>
                </a:cubicBezTo>
                <a:cubicBezTo>
                  <a:pt x="4825319" y="2695361"/>
                  <a:pt x="4492632" y="2635173"/>
                  <a:pt x="4331784" y="2664296"/>
                </a:cubicBezTo>
                <a:cubicBezTo>
                  <a:pt x="4170936" y="2693420"/>
                  <a:pt x="3814819" y="2656318"/>
                  <a:pt x="3597154" y="2664296"/>
                </a:cubicBezTo>
                <a:cubicBezTo>
                  <a:pt x="3379489" y="2672275"/>
                  <a:pt x="3138642" y="2668926"/>
                  <a:pt x="2862524" y="2664296"/>
                </a:cubicBezTo>
                <a:cubicBezTo>
                  <a:pt x="2586406" y="2659667"/>
                  <a:pt x="2404166" y="2647018"/>
                  <a:pt x="2178558" y="2664296"/>
                </a:cubicBezTo>
                <a:cubicBezTo>
                  <a:pt x="1952950" y="2681574"/>
                  <a:pt x="1679042" y="2678383"/>
                  <a:pt x="1545256" y="2664296"/>
                </a:cubicBezTo>
                <a:cubicBezTo>
                  <a:pt x="1411470" y="2650209"/>
                  <a:pt x="1132578" y="2661090"/>
                  <a:pt x="962619" y="2664296"/>
                </a:cubicBezTo>
                <a:cubicBezTo>
                  <a:pt x="792660" y="2667502"/>
                  <a:pt x="294613" y="2618205"/>
                  <a:pt x="0" y="2664296"/>
                </a:cubicBezTo>
                <a:cubicBezTo>
                  <a:pt x="-1534" y="2478606"/>
                  <a:pt x="20514" y="2307496"/>
                  <a:pt x="0" y="1998222"/>
                </a:cubicBezTo>
                <a:cubicBezTo>
                  <a:pt x="-20514" y="1688948"/>
                  <a:pt x="20090" y="1621407"/>
                  <a:pt x="0" y="1412077"/>
                </a:cubicBezTo>
                <a:cubicBezTo>
                  <a:pt x="-20090" y="1202747"/>
                  <a:pt x="17419" y="1030222"/>
                  <a:pt x="0" y="746003"/>
                </a:cubicBezTo>
                <a:cubicBezTo>
                  <a:pt x="-17419" y="461784"/>
                  <a:pt x="37274" y="221174"/>
                  <a:pt x="0" y="0"/>
                </a:cubicBezTo>
                <a:close/>
              </a:path>
            </a:pathLst>
          </a:custGeom>
          <a:noFill/>
          <a:ln>
            <a:solidFill>
              <a:srgbClr val="FF9915"/>
            </a:solidFill>
            <a:extLst>
              <a:ext uri="{C807C97D-BFC1-408E-A445-0C87EB9F89A2}">
                <ask:lineSketchStyleProps xmlns:ask="http://schemas.microsoft.com/office/drawing/2018/sketchyshapes" sd="22621616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5506D-CBA4-4ABE-A6DD-48541392D27D}"/>
              </a:ext>
            </a:extLst>
          </p:cNvPr>
          <p:cNvSpPr txBox="1"/>
          <p:nvPr/>
        </p:nvSpPr>
        <p:spPr>
          <a:xfrm>
            <a:off x="2526374" y="4160603"/>
            <a:ext cx="1143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김기원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1E0296-4812-4D39-B542-D004CDBB9DCF}"/>
              </a:ext>
            </a:extLst>
          </p:cNvPr>
          <p:cNvSpPr/>
          <p:nvPr/>
        </p:nvSpPr>
        <p:spPr>
          <a:xfrm>
            <a:off x="1907703" y="3883908"/>
            <a:ext cx="5066415" cy="2745916"/>
          </a:xfrm>
          <a:custGeom>
            <a:avLst/>
            <a:gdLst>
              <a:gd name="connsiteX0" fmla="*/ 0 w 5066415"/>
              <a:gd name="connsiteY0" fmla="*/ 0 h 2745916"/>
              <a:gd name="connsiteX1" fmla="*/ 531974 w 5066415"/>
              <a:gd name="connsiteY1" fmla="*/ 0 h 2745916"/>
              <a:gd name="connsiteX2" fmla="*/ 1114611 w 5066415"/>
              <a:gd name="connsiteY2" fmla="*/ 0 h 2745916"/>
              <a:gd name="connsiteX3" fmla="*/ 1849241 w 5066415"/>
              <a:gd name="connsiteY3" fmla="*/ 0 h 2745916"/>
              <a:gd name="connsiteX4" fmla="*/ 2381215 w 5066415"/>
              <a:gd name="connsiteY4" fmla="*/ 0 h 2745916"/>
              <a:gd name="connsiteX5" fmla="*/ 3115845 w 5066415"/>
              <a:gd name="connsiteY5" fmla="*/ 0 h 2745916"/>
              <a:gd name="connsiteX6" fmla="*/ 3597155 w 5066415"/>
              <a:gd name="connsiteY6" fmla="*/ 0 h 2745916"/>
              <a:gd name="connsiteX7" fmla="*/ 4179792 w 5066415"/>
              <a:gd name="connsiteY7" fmla="*/ 0 h 2745916"/>
              <a:gd name="connsiteX8" fmla="*/ 5066415 w 5066415"/>
              <a:gd name="connsiteY8" fmla="*/ 0 h 2745916"/>
              <a:gd name="connsiteX9" fmla="*/ 5066415 w 5066415"/>
              <a:gd name="connsiteY9" fmla="*/ 631561 h 2745916"/>
              <a:gd name="connsiteX10" fmla="*/ 5066415 w 5066415"/>
              <a:gd name="connsiteY10" fmla="*/ 1235662 h 2745916"/>
              <a:gd name="connsiteX11" fmla="*/ 5066415 w 5066415"/>
              <a:gd name="connsiteY11" fmla="*/ 1867223 h 2745916"/>
              <a:gd name="connsiteX12" fmla="*/ 5066415 w 5066415"/>
              <a:gd name="connsiteY12" fmla="*/ 2745916 h 2745916"/>
              <a:gd name="connsiteX13" fmla="*/ 4331785 w 5066415"/>
              <a:gd name="connsiteY13" fmla="*/ 2745916 h 2745916"/>
              <a:gd name="connsiteX14" fmla="*/ 3597155 w 5066415"/>
              <a:gd name="connsiteY14" fmla="*/ 2745916 h 2745916"/>
              <a:gd name="connsiteX15" fmla="*/ 2862524 w 5066415"/>
              <a:gd name="connsiteY15" fmla="*/ 2745916 h 2745916"/>
              <a:gd name="connsiteX16" fmla="*/ 2178558 w 5066415"/>
              <a:gd name="connsiteY16" fmla="*/ 2745916 h 2745916"/>
              <a:gd name="connsiteX17" fmla="*/ 1545257 w 5066415"/>
              <a:gd name="connsiteY17" fmla="*/ 2745916 h 2745916"/>
              <a:gd name="connsiteX18" fmla="*/ 962619 w 5066415"/>
              <a:gd name="connsiteY18" fmla="*/ 2745916 h 2745916"/>
              <a:gd name="connsiteX19" fmla="*/ 0 w 5066415"/>
              <a:gd name="connsiteY19" fmla="*/ 2745916 h 2745916"/>
              <a:gd name="connsiteX20" fmla="*/ 0 w 5066415"/>
              <a:gd name="connsiteY20" fmla="*/ 2059437 h 2745916"/>
              <a:gd name="connsiteX21" fmla="*/ 0 w 5066415"/>
              <a:gd name="connsiteY21" fmla="*/ 1455335 h 2745916"/>
              <a:gd name="connsiteX22" fmla="*/ 0 w 5066415"/>
              <a:gd name="connsiteY22" fmla="*/ 768856 h 2745916"/>
              <a:gd name="connsiteX23" fmla="*/ 0 w 5066415"/>
              <a:gd name="connsiteY23" fmla="*/ 0 h 2745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66415" h="2745916" extrusionOk="0">
                <a:moveTo>
                  <a:pt x="0" y="0"/>
                </a:moveTo>
                <a:cubicBezTo>
                  <a:pt x="203589" y="22684"/>
                  <a:pt x="353620" y="25549"/>
                  <a:pt x="531974" y="0"/>
                </a:cubicBezTo>
                <a:cubicBezTo>
                  <a:pt x="710328" y="-25549"/>
                  <a:pt x="895250" y="-10597"/>
                  <a:pt x="1114611" y="0"/>
                </a:cubicBezTo>
                <a:cubicBezTo>
                  <a:pt x="1333972" y="10597"/>
                  <a:pt x="1620119" y="12060"/>
                  <a:pt x="1849241" y="0"/>
                </a:cubicBezTo>
                <a:cubicBezTo>
                  <a:pt x="2078363" y="-12060"/>
                  <a:pt x="2258133" y="19387"/>
                  <a:pt x="2381215" y="0"/>
                </a:cubicBezTo>
                <a:cubicBezTo>
                  <a:pt x="2504297" y="-19387"/>
                  <a:pt x="2912745" y="8582"/>
                  <a:pt x="3115845" y="0"/>
                </a:cubicBezTo>
                <a:cubicBezTo>
                  <a:pt x="3318945" y="-8582"/>
                  <a:pt x="3461126" y="13857"/>
                  <a:pt x="3597155" y="0"/>
                </a:cubicBezTo>
                <a:cubicBezTo>
                  <a:pt x="3733184" y="-13857"/>
                  <a:pt x="3935906" y="-28417"/>
                  <a:pt x="4179792" y="0"/>
                </a:cubicBezTo>
                <a:cubicBezTo>
                  <a:pt x="4423678" y="28417"/>
                  <a:pt x="4698520" y="-23172"/>
                  <a:pt x="5066415" y="0"/>
                </a:cubicBezTo>
                <a:cubicBezTo>
                  <a:pt x="5051252" y="297617"/>
                  <a:pt x="5072437" y="460909"/>
                  <a:pt x="5066415" y="631561"/>
                </a:cubicBezTo>
                <a:cubicBezTo>
                  <a:pt x="5060393" y="802213"/>
                  <a:pt x="5091107" y="1093688"/>
                  <a:pt x="5066415" y="1235662"/>
                </a:cubicBezTo>
                <a:cubicBezTo>
                  <a:pt x="5041723" y="1377636"/>
                  <a:pt x="5076400" y="1723213"/>
                  <a:pt x="5066415" y="1867223"/>
                </a:cubicBezTo>
                <a:cubicBezTo>
                  <a:pt x="5056430" y="2011233"/>
                  <a:pt x="5023758" y="2349569"/>
                  <a:pt x="5066415" y="2745916"/>
                </a:cubicBezTo>
                <a:cubicBezTo>
                  <a:pt x="4825320" y="2776981"/>
                  <a:pt x="4492633" y="2716793"/>
                  <a:pt x="4331785" y="2745916"/>
                </a:cubicBezTo>
                <a:cubicBezTo>
                  <a:pt x="4170937" y="2775040"/>
                  <a:pt x="3814820" y="2737938"/>
                  <a:pt x="3597155" y="2745916"/>
                </a:cubicBezTo>
                <a:cubicBezTo>
                  <a:pt x="3379490" y="2753895"/>
                  <a:pt x="3144170" y="2754416"/>
                  <a:pt x="2862524" y="2745916"/>
                </a:cubicBezTo>
                <a:cubicBezTo>
                  <a:pt x="2580878" y="2737416"/>
                  <a:pt x="2404166" y="2728638"/>
                  <a:pt x="2178558" y="2745916"/>
                </a:cubicBezTo>
                <a:cubicBezTo>
                  <a:pt x="1952950" y="2763194"/>
                  <a:pt x="1677714" y="2758414"/>
                  <a:pt x="1545257" y="2745916"/>
                </a:cubicBezTo>
                <a:cubicBezTo>
                  <a:pt x="1412800" y="2733418"/>
                  <a:pt x="1136488" y="2749163"/>
                  <a:pt x="962619" y="2745916"/>
                </a:cubicBezTo>
                <a:cubicBezTo>
                  <a:pt x="788750" y="2742669"/>
                  <a:pt x="294613" y="2699825"/>
                  <a:pt x="0" y="2745916"/>
                </a:cubicBezTo>
                <a:cubicBezTo>
                  <a:pt x="-8251" y="2523382"/>
                  <a:pt x="-31612" y="2377177"/>
                  <a:pt x="0" y="2059437"/>
                </a:cubicBezTo>
                <a:cubicBezTo>
                  <a:pt x="31612" y="1741697"/>
                  <a:pt x="805" y="1650574"/>
                  <a:pt x="0" y="1455335"/>
                </a:cubicBezTo>
                <a:cubicBezTo>
                  <a:pt x="-805" y="1260096"/>
                  <a:pt x="17025" y="936053"/>
                  <a:pt x="0" y="768856"/>
                </a:cubicBezTo>
                <a:cubicBezTo>
                  <a:pt x="-17025" y="601659"/>
                  <a:pt x="17192" y="232573"/>
                  <a:pt x="0" y="0"/>
                </a:cubicBezTo>
                <a:close/>
              </a:path>
            </a:pathLst>
          </a:custGeom>
          <a:noFill/>
          <a:ln>
            <a:solidFill>
              <a:srgbClr val="FF9915"/>
            </a:solidFill>
            <a:extLst>
              <a:ext uri="{C807C97D-BFC1-408E-A445-0C87EB9F89A2}">
                <ask:lineSketchStyleProps xmlns:ask="http://schemas.microsoft.com/office/drawing/2018/sketchyshapes" sd="22621616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320B9-6FAE-4BB0-83A4-5D85973710F2}"/>
              </a:ext>
            </a:extLst>
          </p:cNvPr>
          <p:cNvSpPr txBox="1"/>
          <p:nvPr/>
        </p:nvSpPr>
        <p:spPr>
          <a:xfrm>
            <a:off x="2555775" y="4597680"/>
            <a:ext cx="4513076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AWS Server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및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Database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구축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연동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크롤링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프로그램 구현 및 데이터 수집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 데이터 관리 체계 구축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서비스 테스트</a:t>
            </a:r>
          </a:p>
        </p:txBody>
      </p:sp>
    </p:spTree>
    <p:extLst>
      <p:ext uri="{BB962C8B-B14F-4D97-AF65-F5344CB8AC3E}">
        <p14:creationId xmlns:p14="http://schemas.microsoft.com/office/powerpoint/2010/main" val="2960854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수행일정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9-1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13A20FF-0F68-4C3D-8B52-C0C4F2960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99570"/>
              </p:ext>
            </p:extLst>
          </p:nvPr>
        </p:nvGraphicFramePr>
        <p:xfrm>
          <a:off x="395536" y="1071398"/>
          <a:ext cx="8352926" cy="5237912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173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217">
                  <a:extLst>
                    <a:ext uri="{9D8B030D-6E8A-4147-A177-3AD203B41FA5}">
                      <a16:colId xmlns:a16="http://schemas.microsoft.com/office/drawing/2014/main" val="582599710"/>
                    </a:ext>
                  </a:extLst>
                </a:gridCol>
                <a:gridCol w="601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1217">
                  <a:extLst>
                    <a:ext uri="{9D8B030D-6E8A-4147-A177-3AD203B41FA5}">
                      <a16:colId xmlns:a16="http://schemas.microsoft.com/office/drawing/2014/main" val="3953719227"/>
                    </a:ext>
                  </a:extLst>
                </a:gridCol>
                <a:gridCol w="601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217">
                  <a:extLst>
                    <a:ext uri="{9D8B030D-6E8A-4147-A177-3AD203B41FA5}">
                      <a16:colId xmlns:a16="http://schemas.microsoft.com/office/drawing/2014/main" val="4103943100"/>
                    </a:ext>
                  </a:extLst>
                </a:gridCol>
                <a:gridCol w="601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1217">
                  <a:extLst>
                    <a:ext uri="{9D8B030D-6E8A-4147-A177-3AD203B41FA5}">
                      <a16:colId xmlns:a16="http://schemas.microsoft.com/office/drawing/2014/main" val="1269324914"/>
                    </a:ext>
                  </a:extLst>
                </a:gridCol>
                <a:gridCol w="6012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1217">
                  <a:extLst>
                    <a:ext uri="{9D8B030D-6E8A-4147-A177-3AD203B41FA5}">
                      <a16:colId xmlns:a16="http://schemas.microsoft.com/office/drawing/2014/main" val="3017106586"/>
                    </a:ext>
                  </a:extLst>
                </a:gridCol>
              </a:tblGrid>
              <a:tr h="3155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월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7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사전조사 및 제안서 발표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1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자료수집 및 스터디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1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시스템 설계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1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1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구현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5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데모 테스트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41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문서화 및 발표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산업기술대전 준비</a:t>
                      </a:r>
                      <a:endParaRPr lang="ko-KR" alt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041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졸업작품 최종 보고서 작업 및 발표</a:t>
                      </a: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1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1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79C6CBB4-F227-43C7-9A0F-E0942F5F38F8}"/>
              </a:ext>
            </a:extLst>
          </p:cNvPr>
          <p:cNvGrpSpPr/>
          <p:nvPr/>
        </p:nvGrpSpPr>
        <p:grpSpPr>
          <a:xfrm>
            <a:off x="2123728" y="1556792"/>
            <a:ext cx="2420776" cy="2699030"/>
            <a:chOff x="2123728" y="1556792"/>
            <a:chExt cx="2420776" cy="269903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7ED9DEA-AE8F-4018-B40D-0308D2C69095}"/>
                </a:ext>
              </a:extLst>
            </p:cNvPr>
            <p:cNvSpPr/>
            <p:nvPr/>
          </p:nvSpPr>
          <p:spPr>
            <a:xfrm>
              <a:off x="3340528" y="3412187"/>
              <a:ext cx="608400" cy="234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133D786-CFC5-4F1B-B1AE-CEE300D9DDC1}"/>
                </a:ext>
              </a:extLst>
            </p:cNvPr>
            <p:cNvSpPr/>
            <p:nvPr/>
          </p:nvSpPr>
          <p:spPr>
            <a:xfrm>
              <a:off x="2123728" y="1556792"/>
              <a:ext cx="608400" cy="234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22D559F-6383-4E34-8A2E-6A907617506D}"/>
                </a:ext>
              </a:extLst>
            </p:cNvPr>
            <p:cNvSpPr/>
            <p:nvPr/>
          </p:nvSpPr>
          <p:spPr>
            <a:xfrm>
              <a:off x="2123728" y="2159282"/>
              <a:ext cx="608400" cy="234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9CB82C4-CFBB-41DA-A677-C34535A95251}"/>
                </a:ext>
              </a:extLst>
            </p:cNvPr>
            <p:cNvSpPr/>
            <p:nvPr/>
          </p:nvSpPr>
          <p:spPr>
            <a:xfrm>
              <a:off x="2732128" y="2159282"/>
              <a:ext cx="608400" cy="234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47242A1-A928-4F75-BBB6-53A523615A6B}"/>
                </a:ext>
              </a:extLst>
            </p:cNvPr>
            <p:cNvSpPr/>
            <p:nvPr/>
          </p:nvSpPr>
          <p:spPr>
            <a:xfrm>
              <a:off x="3340528" y="2159282"/>
              <a:ext cx="608400" cy="234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48B6903-AABD-4CEE-975F-643503425C13}"/>
                </a:ext>
              </a:extLst>
            </p:cNvPr>
            <p:cNvSpPr/>
            <p:nvPr/>
          </p:nvSpPr>
          <p:spPr>
            <a:xfrm>
              <a:off x="2732128" y="2768725"/>
              <a:ext cx="608400" cy="234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DC0D162-7DAD-4F2A-BCEC-29B8AE28C9A3}"/>
                </a:ext>
              </a:extLst>
            </p:cNvPr>
            <p:cNvSpPr/>
            <p:nvPr/>
          </p:nvSpPr>
          <p:spPr>
            <a:xfrm>
              <a:off x="3340528" y="2768725"/>
              <a:ext cx="608400" cy="234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FC3BEA6-D871-42D8-9953-7E5C08EF78F1}"/>
                </a:ext>
              </a:extLst>
            </p:cNvPr>
            <p:cNvSpPr/>
            <p:nvPr/>
          </p:nvSpPr>
          <p:spPr>
            <a:xfrm>
              <a:off x="2732128" y="3412187"/>
              <a:ext cx="608400" cy="234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5D9EA6E-CBB0-4511-B346-1D153703EA41}"/>
                </a:ext>
              </a:extLst>
            </p:cNvPr>
            <p:cNvSpPr/>
            <p:nvPr/>
          </p:nvSpPr>
          <p:spPr>
            <a:xfrm>
              <a:off x="3936104" y="3412187"/>
              <a:ext cx="608400" cy="234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7CEBFD-ED2E-46B6-AB2D-12B2783252B7}"/>
                </a:ext>
              </a:extLst>
            </p:cNvPr>
            <p:cNvSpPr/>
            <p:nvPr/>
          </p:nvSpPr>
          <p:spPr>
            <a:xfrm>
              <a:off x="3935535" y="4021630"/>
              <a:ext cx="608400" cy="234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6823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8069" y="228176"/>
            <a:ext cx="6266259" cy="504453"/>
          </a:xfrm>
        </p:spPr>
        <p:txBody>
          <a:bodyPr/>
          <a:lstStyle/>
          <a:p>
            <a:r>
              <a:rPr lang="ko-KR" altLang="en-US" dirty="0"/>
              <a:t>필요기술 및 참고 문헌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936100" cy="504453"/>
          </a:xfrm>
        </p:spPr>
        <p:txBody>
          <a:bodyPr/>
          <a:lstStyle/>
          <a:p>
            <a:r>
              <a:rPr lang="en-US" altLang="ko-KR" dirty="0"/>
              <a:t>10-1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BA952-42A6-45A2-B70E-A94DF7AB0B48}"/>
              </a:ext>
            </a:extLst>
          </p:cNvPr>
          <p:cNvSpPr txBox="1"/>
          <p:nvPr/>
        </p:nvSpPr>
        <p:spPr>
          <a:xfrm>
            <a:off x="899592" y="1267714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참고 자료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C29FCA-BCC3-44CD-B1B1-705E2921AB56}"/>
              </a:ext>
            </a:extLst>
          </p:cNvPr>
          <p:cNvSpPr txBox="1"/>
          <p:nvPr/>
        </p:nvSpPr>
        <p:spPr>
          <a:xfrm>
            <a:off x="1235218" y="4460820"/>
            <a:ext cx="56760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+mj-ea"/>
                <a:ea typeface="+mj-ea"/>
              </a:rPr>
              <a:t>AWS </a:t>
            </a:r>
            <a:r>
              <a:rPr lang="ko-KR" altLang="en-US" sz="2200" dirty="0">
                <a:latin typeface="+mj-ea"/>
                <a:ea typeface="+mj-ea"/>
              </a:rPr>
              <a:t>클라우드 기반의 </a:t>
            </a:r>
            <a:r>
              <a:rPr lang="en-US" altLang="ko-KR" sz="2200" dirty="0">
                <a:latin typeface="+mj-ea"/>
                <a:ea typeface="+mj-ea"/>
              </a:rPr>
              <a:t>Django </a:t>
            </a:r>
            <a:r>
              <a:rPr lang="ko-KR" altLang="en-US" sz="2200" dirty="0">
                <a:latin typeface="+mj-ea"/>
                <a:ea typeface="+mj-ea"/>
              </a:rPr>
              <a:t>웹 애플리케이션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83BE1D-9E92-45B5-AA9D-7903A6E27411}"/>
              </a:ext>
            </a:extLst>
          </p:cNvPr>
          <p:cNvSpPr txBox="1"/>
          <p:nvPr/>
        </p:nvSpPr>
        <p:spPr>
          <a:xfrm>
            <a:off x="1235218" y="5415607"/>
            <a:ext cx="48974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+mj-ea"/>
                <a:ea typeface="+mj-ea"/>
              </a:rPr>
              <a:t>파이썬 라이브러리를 활용한 데이터 분석 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A17B416-A356-488F-8412-32FFBF4AC044}"/>
              </a:ext>
            </a:extLst>
          </p:cNvPr>
          <p:cNvSpPr/>
          <p:nvPr/>
        </p:nvSpPr>
        <p:spPr>
          <a:xfrm rot="1023939">
            <a:off x="1072574" y="4619347"/>
            <a:ext cx="144609" cy="14460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D66094-424D-4CF9-9A6E-A474D5BCF942}"/>
              </a:ext>
            </a:extLst>
          </p:cNvPr>
          <p:cNvSpPr/>
          <p:nvPr/>
        </p:nvSpPr>
        <p:spPr>
          <a:xfrm rot="1023939">
            <a:off x="1080078" y="5577322"/>
            <a:ext cx="144609" cy="14460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30990B-4A4E-43C3-97F7-6EAD583FFA9A}"/>
              </a:ext>
            </a:extLst>
          </p:cNvPr>
          <p:cNvSpPr txBox="1"/>
          <p:nvPr/>
        </p:nvSpPr>
        <p:spPr>
          <a:xfrm>
            <a:off x="935598" y="3792562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참고 도서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47A709-F3DE-4AF2-9EB8-D80536719098}"/>
              </a:ext>
            </a:extLst>
          </p:cNvPr>
          <p:cNvSpPr txBox="1"/>
          <p:nvPr/>
        </p:nvSpPr>
        <p:spPr>
          <a:xfrm>
            <a:off x="1216124" y="1941844"/>
            <a:ext cx="3453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+mj-ea"/>
                <a:ea typeface="+mj-ea"/>
                <a:hlinkClick r:id="rId2"/>
              </a:rPr>
              <a:t>http://bitly.kr/Zqt0GBq7</a:t>
            </a:r>
            <a:endParaRPr lang="ko-KR" altLang="en-US" sz="2200" dirty="0">
              <a:latin typeface="+mj-ea"/>
              <a:ea typeface="+mj-ea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00B2249-7B0D-4AA6-A2A0-1A5B7A7DEE9E}"/>
              </a:ext>
            </a:extLst>
          </p:cNvPr>
          <p:cNvSpPr/>
          <p:nvPr/>
        </p:nvSpPr>
        <p:spPr>
          <a:xfrm rot="1023939">
            <a:off x="1053480" y="2100371"/>
            <a:ext cx="144609" cy="14460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00837F-20E5-45B1-A9A6-8CFE40F0245D}"/>
              </a:ext>
            </a:extLst>
          </p:cNvPr>
          <p:cNvSpPr txBox="1"/>
          <p:nvPr/>
        </p:nvSpPr>
        <p:spPr>
          <a:xfrm>
            <a:off x="1216124" y="2751311"/>
            <a:ext cx="77927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+mj-ea"/>
                <a:ea typeface="+mj-ea"/>
                <a:hlinkClick r:id="rId3"/>
              </a:rPr>
              <a:t>https://github.com/Yooonkyung/Movie_recommendation</a:t>
            </a:r>
            <a:endParaRPr lang="ko-KR" altLang="en-US" sz="2200" dirty="0">
              <a:latin typeface="+mj-ea"/>
              <a:ea typeface="+mj-ea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455E84B-4FD1-4DFA-91DD-68A1117CC035}"/>
              </a:ext>
            </a:extLst>
          </p:cNvPr>
          <p:cNvSpPr/>
          <p:nvPr/>
        </p:nvSpPr>
        <p:spPr>
          <a:xfrm rot="1023939">
            <a:off x="1053480" y="2909838"/>
            <a:ext cx="144609" cy="14460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0A9D899-9B2E-481F-96D6-6B0F11E9E2B9}"/>
              </a:ext>
            </a:extLst>
          </p:cNvPr>
          <p:cNvGrpSpPr/>
          <p:nvPr/>
        </p:nvGrpSpPr>
        <p:grpSpPr>
          <a:xfrm>
            <a:off x="550328" y="1306921"/>
            <a:ext cx="316981" cy="383249"/>
            <a:chOff x="5617542" y="2303907"/>
            <a:chExt cx="820340" cy="99184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16E9893F-BF15-4A61-9148-57CD330BB983}"/>
                </a:ext>
              </a:extLst>
            </p:cNvPr>
            <p:cNvSpPr/>
            <p:nvPr/>
          </p:nvSpPr>
          <p:spPr>
            <a:xfrm rot="1023939">
              <a:off x="5617542" y="2303907"/>
              <a:ext cx="798840" cy="79884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FEC7B012-746B-408F-B5DE-B97D2132EB4C}"/>
                </a:ext>
              </a:extLst>
            </p:cNvPr>
            <p:cNvSpPr/>
            <p:nvPr/>
          </p:nvSpPr>
          <p:spPr>
            <a:xfrm rot="1023939">
              <a:off x="6063638" y="2921503"/>
              <a:ext cx="374244" cy="374244"/>
            </a:xfrm>
            <a:prstGeom prst="roundRect">
              <a:avLst/>
            </a:prstGeom>
            <a:solidFill>
              <a:srgbClr val="E6E6E6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E562541-8DFF-45B2-A848-A14ACFEEBC86}"/>
              </a:ext>
            </a:extLst>
          </p:cNvPr>
          <p:cNvGrpSpPr/>
          <p:nvPr/>
        </p:nvGrpSpPr>
        <p:grpSpPr>
          <a:xfrm>
            <a:off x="550328" y="3831769"/>
            <a:ext cx="316981" cy="383249"/>
            <a:chOff x="5617542" y="2303907"/>
            <a:chExt cx="820340" cy="99184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A5D4643-B8EE-488E-B53F-78F41701C17D}"/>
                </a:ext>
              </a:extLst>
            </p:cNvPr>
            <p:cNvSpPr/>
            <p:nvPr/>
          </p:nvSpPr>
          <p:spPr>
            <a:xfrm rot="1023939">
              <a:off x="5617542" y="2303907"/>
              <a:ext cx="798840" cy="79884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4AF775F2-700C-4CC9-A347-349705B7659C}"/>
                </a:ext>
              </a:extLst>
            </p:cNvPr>
            <p:cNvSpPr/>
            <p:nvPr/>
          </p:nvSpPr>
          <p:spPr>
            <a:xfrm rot="1023939">
              <a:off x="6063638" y="2921503"/>
              <a:ext cx="374244" cy="374244"/>
            </a:xfrm>
            <a:prstGeom prst="roundRect">
              <a:avLst/>
            </a:prstGeom>
            <a:solidFill>
              <a:srgbClr val="E6E6E6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9711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89735" y="1964247"/>
            <a:ext cx="51274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THANK YOU</a:t>
            </a:r>
            <a:r>
              <a:rPr lang="ko-KR" altLang="en-US" sz="6600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6600" b="1" spc="-150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!</a:t>
            </a:r>
            <a:endParaRPr lang="ko-KR" altLang="en-US" sz="6600" b="1" spc="-150" dirty="0">
              <a:ln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22431" y="3176746"/>
            <a:ext cx="4329396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22439" y="3284984"/>
            <a:ext cx="1557281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50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5618" y="228176"/>
            <a:ext cx="6266259" cy="504453"/>
          </a:xfrm>
        </p:spPr>
        <p:txBody>
          <a:bodyPr/>
          <a:lstStyle/>
          <a:p>
            <a:r>
              <a:rPr lang="ko-KR" altLang="en-US" dirty="0"/>
              <a:t>종합설계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92084" cy="504453"/>
          </a:xfrm>
        </p:spPr>
        <p:txBody>
          <a:bodyPr/>
          <a:lstStyle/>
          <a:p>
            <a:r>
              <a:rPr lang="en-US" altLang="ko-KR" dirty="0"/>
              <a:t>1-1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568" y="548688"/>
            <a:ext cx="349108" cy="261939"/>
          </a:xfrm>
        </p:spPr>
        <p:txBody>
          <a:bodyPr/>
          <a:lstStyle/>
          <a:p>
            <a:fld id="{3EE53B6D-B134-4F64-8BB6-5BC7D71B55C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E5275F-1517-4ED3-B4E6-56AEDEACBE8E}"/>
              </a:ext>
            </a:extLst>
          </p:cNvPr>
          <p:cNvSpPr txBox="1"/>
          <p:nvPr/>
        </p:nvSpPr>
        <p:spPr>
          <a:xfrm>
            <a:off x="927816" y="1932954"/>
            <a:ext cx="7682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추천된 장소와 선호도를 측정할 수 있는 방법 제시 요망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F2AACD9-5A2D-4878-B8A5-007835EEE294}"/>
              </a:ext>
            </a:extLst>
          </p:cNvPr>
          <p:cNvSpPr/>
          <p:nvPr/>
        </p:nvSpPr>
        <p:spPr>
          <a:xfrm rot="1023939">
            <a:off x="771348" y="2077888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20D0E7D-9795-43DF-92AB-71E5B25103CE}"/>
              </a:ext>
            </a:extLst>
          </p:cNvPr>
          <p:cNvGrpSpPr/>
          <p:nvPr/>
        </p:nvGrpSpPr>
        <p:grpSpPr>
          <a:xfrm>
            <a:off x="521840" y="1273990"/>
            <a:ext cx="316981" cy="383249"/>
            <a:chOff x="5617542" y="2303907"/>
            <a:chExt cx="820340" cy="99184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A883D8B-BE52-4931-B35E-98BE09F2AE45}"/>
                </a:ext>
              </a:extLst>
            </p:cNvPr>
            <p:cNvSpPr/>
            <p:nvPr/>
          </p:nvSpPr>
          <p:spPr>
            <a:xfrm rot="1023939">
              <a:off x="5617542" y="2303907"/>
              <a:ext cx="798840" cy="798840"/>
            </a:xfrm>
            <a:prstGeom prst="roundRect">
              <a:avLst/>
            </a:prstGeom>
            <a:solidFill>
              <a:srgbClr val="FF99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974A105-FC7B-4DC0-8575-E271446C6C1C}"/>
                </a:ext>
              </a:extLst>
            </p:cNvPr>
            <p:cNvSpPr/>
            <p:nvPr/>
          </p:nvSpPr>
          <p:spPr>
            <a:xfrm rot="1023939">
              <a:off x="6063638" y="2921503"/>
              <a:ext cx="374244" cy="374244"/>
            </a:xfrm>
            <a:prstGeom prst="roundRect">
              <a:avLst/>
            </a:prstGeom>
            <a:solidFill>
              <a:srgbClr val="E6E6E6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4CC99EE-EF96-4092-BA25-2E0DC7DB7AF4}"/>
              </a:ext>
            </a:extLst>
          </p:cNvPr>
          <p:cNvSpPr txBox="1"/>
          <p:nvPr/>
        </p:nvSpPr>
        <p:spPr>
          <a:xfrm>
            <a:off x="863590" y="1235492"/>
            <a:ext cx="3578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지난 발표에 대한 지적 사항</a:t>
            </a:r>
            <a:endParaRPr lang="en-US" altLang="ko-KR" sz="2400" b="1" dirty="0">
              <a:latin typeface="+mj-ea"/>
              <a:ea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8A21386-B464-40F8-9813-CD7C86A3D8F7}"/>
              </a:ext>
            </a:extLst>
          </p:cNvPr>
          <p:cNvGrpSpPr/>
          <p:nvPr/>
        </p:nvGrpSpPr>
        <p:grpSpPr>
          <a:xfrm>
            <a:off x="465106" y="3847025"/>
            <a:ext cx="316981" cy="383249"/>
            <a:chOff x="5617542" y="2303907"/>
            <a:chExt cx="820340" cy="99184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31BE333-5FE7-47F5-9E7F-9EEFDA6010CD}"/>
                </a:ext>
              </a:extLst>
            </p:cNvPr>
            <p:cNvSpPr/>
            <p:nvPr/>
          </p:nvSpPr>
          <p:spPr>
            <a:xfrm rot="1023939">
              <a:off x="5617542" y="2303907"/>
              <a:ext cx="798840" cy="798840"/>
            </a:xfrm>
            <a:prstGeom prst="roundRect">
              <a:avLst/>
            </a:prstGeom>
            <a:solidFill>
              <a:srgbClr val="FF99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510FA10-8724-4B9F-A6A7-AB73AD0BB7C7}"/>
                </a:ext>
              </a:extLst>
            </p:cNvPr>
            <p:cNvSpPr/>
            <p:nvPr/>
          </p:nvSpPr>
          <p:spPr>
            <a:xfrm rot="1023939">
              <a:off x="6063638" y="2921503"/>
              <a:ext cx="374244" cy="374244"/>
            </a:xfrm>
            <a:prstGeom prst="roundRect">
              <a:avLst/>
            </a:prstGeom>
            <a:solidFill>
              <a:srgbClr val="E6E6E6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FD7DB2C-7E94-4664-B203-722F880A3C7C}"/>
              </a:ext>
            </a:extLst>
          </p:cNvPr>
          <p:cNvSpPr txBox="1"/>
          <p:nvPr/>
        </p:nvSpPr>
        <p:spPr>
          <a:xfrm>
            <a:off x="806856" y="3808527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지적 사항에 대한 답변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2802B4-0A29-4277-8C3B-44C8816221C6}"/>
              </a:ext>
            </a:extLst>
          </p:cNvPr>
          <p:cNvSpPr txBox="1"/>
          <p:nvPr/>
        </p:nvSpPr>
        <p:spPr>
          <a:xfrm>
            <a:off x="895748" y="4488798"/>
            <a:ext cx="7682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협업 필터링을 알고리즘을 사용하여 사용자 간의 리뷰를 비교하여 선호 데이트 장소를 추천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779E0CC-6C4E-4427-95DD-57A50CAA6F13}"/>
              </a:ext>
            </a:extLst>
          </p:cNvPr>
          <p:cNvSpPr/>
          <p:nvPr/>
        </p:nvSpPr>
        <p:spPr>
          <a:xfrm rot="1023939">
            <a:off x="767546" y="4639546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762C16-3141-47A9-9745-4C806ABAC44A}"/>
              </a:ext>
            </a:extLst>
          </p:cNvPr>
          <p:cNvSpPr txBox="1"/>
          <p:nvPr/>
        </p:nvSpPr>
        <p:spPr>
          <a:xfrm>
            <a:off x="927816" y="2771509"/>
            <a:ext cx="7682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도출된 결과에 대한 평가방법이 필요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B8B033B-EC30-4EB2-80C6-5B4A092094E9}"/>
              </a:ext>
            </a:extLst>
          </p:cNvPr>
          <p:cNvSpPr/>
          <p:nvPr/>
        </p:nvSpPr>
        <p:spPr>
          <a:xfrm rot="1023939">
            <a:off x="771348" y="2916443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CE171C-3EB2-4ED2-BAE0-13DE3B028A93}"/>
              </a:ext>
            </a:extLst>
          </p:cNvPr>
          <p:cNvSpPr txBox="1"/>
          <p:nvPr/>
        </p:nvSpPr>
        <p:spPr>
          <a:xfrm>
            <a:off x="895748" y="5614123"/>
            <a:ext cx="7682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검색결과와 협업 필터링 알고리즘을 거친 추천 장소를 비교하여 평가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3EEE217-7844-48EC-BB7E-7487ABB85CC8}"/>
              </a:ext>
            </a:extLst>
          </p:cNvPr>
          <p:cNvSpPr/>
          <p:nvPr/>
        </p:nvSpPr>
        <p:spPr>
          <a:xfrm rot="1023939">
            <a:off x="767546" y="5764871"/>
            <a:ext cx="108000" cy="1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23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7" grpId="0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관련 연구 사례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2-1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10" name="그림 9" descr="냉장고, 하얀색이(가) 표시된 사진&#10;&#10;자동 생성된 설명">
            <a:extLst>
              <a:ext uri="{FF2B5EF4-FFF2-40B4-BE49-F238E27FC236}">
                <a16:creationId xmlns:a16="http://schemas.microsoft.com/office/drawing/2014/main" id="{E15BCEEE-977E-4BA6-8BB3-DCE3CB3B9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05474"/>
            <a:ext cx="7200800" cy="284705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93E1FB3-9E16-42F8-908F-F3DE382C061B}"/>
              </a:ext>
            </a:extLst>
          </p:cNvPr>
          <p:cNvGrpSpPr/>
          <p:nvPr/>
        </p:nvGrpSpPr>
        <p:grpSpPr>
          <a:xfrm>
            <a:off x="521840" y="1273990"/>
            <a:ext cx="316981" cy="383249"/>
            <a:chOff x="5617542" y="2303907"/>
            <a:chExt cx="820340" cy="99184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9FEA02F-3D6C-4D34-AE41-52BB1FBA5211}"/>
                </a:ext>
              </a:extLst>
            </p:cNvPr>
            <p:cNvSpPr/>
            <p:nvPr/>
          </p:nvSpPr>
          <p:spPr>
            <a:xfrm rot="1023939">
              <a:off x="5617542" y="2303907"/>
              <a:ext cx="798840" cy="798840"/>
            </a:xfrm>
            <a:prstGeom prst="roundRect">
              <a:avLst/>
            </a:prstGeom>
            <a:solidFill>
              <a:srgbClr val="FF99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D994E3A-755A-4BCE-ABB2-EF38F87B4335}"/>
                </a:ext>
              </a:extLst>
            </p:cNvPr>
            <p:cNvSpPr/>
            <p:nvPr/>
          </p:nvSpPr>
          <p:spPr>
            <a:xfrm rot="1023939">
              <a:off x="6063638" y="2921503"/>
              <a:ext cx="374244" cy="374244"/>
            </a:xfrm>
            <a:prstGeom prst="roundRect">
              <a:avLst/>
            </a:prstGeom>
            <a:solidFill>
              <a:srgbClr val="E6E6E6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C29649C-B95B-43C1-9394-BADA5E85F725}"/>
              </a:ext>
            </a:extLst>
          </p:cNvPr>
          <p:cNvSpPr txBox="1"/>
          <p:nvPr/>
        </p:nvSpPr>
        <p:spPr>
          <a:xfrm>
            <a:off x="863590" y="1235492"/>
            <a:ext cx="344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관련사례 </a:t>
            </a:r>
            <a:r>
              <a:rPr lang="en-US" altLang="ko-KR" sz="2400" b="1" dirty="0">
                <a:latin typeface="+mj-ea"/>
                <a:ea typeface="+mj-ea"/>
              </a:rPr>
              <a:t>1. </a:t>
            </a:r>
            <a:r>
              <a:rPr lang="en-US" altLang="ko-KR" sz="2400" b="1" dirty="0" err="1">
                <a:latin typeface="+mj-ea"/>
                <a:ea typeface="+mj-ea"/>
              </a:rPr>
              <a:t>MangoPlate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E97848-5BA5-439D-80A0-0182D7D19239}"/>
              </a:ext>
            </a:extLst>
          </p:cNvPr>
          <p:cNvSpPr txBox="1"/>
          <p:nvPr/>
        </p:nvSpPr>
        <p:spPr>
          <a:xfrm>
            <a:off x="1547664" y="5013176"/>
            <a:ext cx="662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사용자들의 평가를 기반으로 한 음식점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맛집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평가 및 추천 서비스 어플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FA15695-94EA-45F7-AEE8-B77B675AA46E}"/>
              </a:ext>
            </a:extLst>
          </p:cNvPr>
          <p:cNvSpPr/>
          <p:nvPr/>
        </p:nvSpPr>
        <p:spPr>
          <a:xfrm>
            <a:off x="1115618" y="5165381"/>
            <a:ext cx="272426" cy="134940"/>
          </a:xfrm>
          <a:prstGeom prst="rightArrow">
            <a:avLst/>
          </a:prstGeom>
          <a:solidFill>
            <a:srgbClr val="FFC273"/>
          </a:solidFill>
          <a:ln>
            <a:solidFill>
              <a:srgbClr val="FFC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E030C5-F073-4C0C-8C5A-3673B320C02D}"/>
              </a:ext>
            </a:extLst>
          </p:cNvPr>
          <p:cNvSpPr txBox="1"/>
          <p:nvPr/>
        </p:nvSpPr>
        <p:spPr>
          <a:xfrm>
            <a:off x="1547376" y="5943267"/>
            <a:ext cx="66247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 한다는 점에서 차별화를 두고 있다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1E909CFF-3CEB-46A1-8BD6-DE799157C6B4}"/>
              </a:ext>
            </a:extLst>
          </p:cNvPr>
          <p:cNvSpPr/>
          <p:nvPr/>
        </p:nvSpPr>
        <p:spPr>
          <a:xfrm>
            <a:off x="1115330" y="6095472"/>
            <a:ext cx="272426" cy="134940"/>
          </a:xfrm>
          <a:prstGeom prst="rightArrow">
            <a:avLst/>
          </a:prstGeom>
          <a:solidFill>
            <a:srgbClr val="FFC273"/>
          </a:solidFill>
          <a:ln>
            <a:solidFill>
              <a:srgbClr val="FFC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8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관련 연구 사례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2-2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0978FC6-00C8-40AA-B538-A5D71D4170C5}"/>
              </a:ext>
            </a:extLst>
          </p:cNvPr>
          <p:cNvGrpSpPr/>
          <p:nvPr/>
        </p:nvGrpSpPr>
        <p:grpSpPr>
          <a:xfrm>
            <a:off x="521840" y="1273990"/>
            <a:ext cx="316981" cy="383249"/>
            <a:chOff x="5617542" y="2303907"/>
            <a:chExt cx="820340" cy="99184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14F4AC7-58AB-420D-96C2-F018DA474360}"/>
                </a:ext>
              </a:extLst>
            </p:cNvPr>
            <p:cNvSpPr/>
            <p:nvPr/>
          </p:nvSpPr>
          <p:spPr>
            <a:xfrm rot="1023939">
              <a:off x="5617542" y="2303907"/>
              <a:ext cx="798840" cy="798840"/>
            </a:xfrm>
            <a:prstGeom prst="roundRect">
              <a:avLst/>
            </a:prstGeom>
            <a:solidFill>
              <a:srgbClr val="FF99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AA04EDF-C018-4CB0-9A67-B4FE5E6EFD04}"/>
                </a:ext>
              </a:extLst>
            </p:cNvPr>
            <p:cNvSpPr/>
            <p:nvPr/>
          </p:nvSpPr>
          <p:spPr>
            <a:xfrm rot="1023939">
              <a:off x="6063638" y="2921503"/>
              <a:ext cx="374244" cy="374244"/>
            </a:xfrm>
            <a:prstGeom prst="roundRect">
              <a:avLst/>
            </a:prstGeom>
            <a:solidFill>
              <a:srgbClr val="E6E6E6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C2644FF-2F1A-44A6-AF8E-4C810A62E2A4}"/>
              </a:ext>
            </a:extLst>
          </p:cNvPr>
          <p:cNvSpPr txBox="1"/>
          <p:nvPr/>
        </p:nvSpPr>
        <p:spPr>
          <a:xfrm>
            <a:off x="863590" y="1235492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관련사례 </a:t>
            </a:r>
            <a:r>
              <a:rPr lang="en-US" altLang="ko-KR" sz="2400" b="1" dirty="0">
                <a:latin typeface="+mj-ea"/>
                <a:ea typeface="+mj-ea"/>
              </a:rPr>
              <a:t>2. </a:t>
            </a:r>
            <a:r>
              <a:rPr lang="ko-KR" altLang="en-US" sz="2400" b="1" dirty="0" err="1">
                <a:latin typeface="+mj-ea"/>
                <a:ea typeface="+mj-ea"/>
              </a:rPr>
              <a:t>데이트팝</a:t>
            </a:r>
            <a:endParaRPr lang="en-US" altLang="ko-KR" sz="2400" b="1" dirty="0">
              <a:latin typeface="+mj-ea"/>
              <a:ea typeface="+mj-ea"/>
            </a:endParaRPr>
          </a:p>
        </p:txBody>
      </p:sp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673F75B7-0A4D-436C-89E9-DDE682726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727708-FBDF-4F22-9EFA-997B8E11EB58}"/>
              </a:ext>
            </a:extLst>
          </p:cNvPr>
          <p:cNvSpPr txBox="1"/>
          <p:nvPr/>
        </p:nvSpPr>
        <p:spPr>
          <a:xfrm>
            <a:off x="1547664" y="5013176"/>
            <a:ext cx="662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데이트 장소에 관한 소개와 그와 관련한 연계형 서비스 어플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A718F6B-BBA6-4CD8-B3F5-81F7BA3D6323}"/>
              </a:ext>
            </a:extLst>
          </p:cNvPr>
          <p:cNvSpPr/>
          <p:nvPr/>
        </p:nvSpPr>
        <p:spPr>
          <a:xfrm>
            <a:off x="1115618" y="5165381"/>
            <a:ext cx="272426" cy="134940"/>
          </a:xfrm>
          <a:prstGeom prst="rightArrow">
            <a:avLst/>
          </a:prstGeom>
          <a:solidFill>
            <a:srgbClr val="FFC273"/>
          </a:solidFill>
          <a:ln>
            <a:solidFill>
              <a:srgbClr val="FFC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43A512-49F6-4C2F-B06B-4FDFBB0567A4}"/>
              </a:ext>
            </a:extLst>
          </p:cNvPr>
          <p:cNvSpPr txBox="1"/>
          <p:nvPr/>
        </p:nvSpPr>
        <p:spPr>
          <a:xfrm>
            <a:off x="1547376" y="5943267"/>
            <a:ext cx="66247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연계형 서비스에서 차별성이 부족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FC829B4-FAC6-41F8-97E5-5C5DFCE5D150}"/>
              </a:ext>
            </a:extLst>
          </p:cNvPr>
          <p:cNvSpPr/>
          <p:nvPr/>
        </p:nvSpPr>
        <p:spPr>
          <a:xfrm>
            <a:off x="1115330" y="6095472"/>
            <a:ext cx="272426" cy="134940"/>
          </a:xfrm>
          <a:prstGeom prst="rightArrow">
            <a:avLst/>
          </a:prstGeom>
          <a:solidFill>
            <a:srgbClr val="FFC273"/>
          </a:solidFill>
          <a:ln>
            <a:solidFill>
              <a:srgbClr val="FFC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4FD7EDED-ABBA-4B67-9E48-62F2BF78F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568" y="548688"/>
            <a:ext cx="349108" cy="261939"/>
          </a:xfrm>
        </p:spPr>
        <p:txBody>
          <a:bodyPr/>
          <a:lstStyle/>
          <a:p>
            <a:fld id="{3EE53B6D-B134-4F64-8BB6-5BC7D71B55C8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36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시스템 수행 시나리오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4A21038-8DF8-4FD4-ADE2-FA7F96367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1" y="1243608"/>
            <a:ext cx="9133884" cy="513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4-1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E167CD-D090-4109-A2DD-16DB1582A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4272" y="1480830"/>
            <a:ext cx="13076144" cy="55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35DA3A3-6684-4BD0-B9D3-1646F1949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81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C7E5AA-D43A-4109-9FB5-5083A9EA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시스템 구조 모듈 상세설계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C04BC-948C-432B-81F7-6DE34E72B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8" y="241463"/>
            <a:ext cx="720076" cy="504453"/>
          </a:xfrm>
        </p:spPr>
        <p:txBody>
          <a:bodyPr/>
          <a:lstStyle/>
          <a:p>
            <a:r>
              <a:rPr lang="en-US" altLang="ko-KR" dirty="0"/>
              <a:t>5-1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4BC37-58C2-4DEC-9E57-486D830D8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E53B6D-B134-4F64-8BB6-5BC7D71B55C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37C874-D62A-47AC-B1C3-AF9120911E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61" y="3111483"/>
            <a:ext cx="612008" cy="612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45EA6F-05D3-441E-BEC0-33945328817A}"/>
              </a:ext>
            </a:extLst>
          </p:cNvPr>
          <p:cNvSpPr txBox="1"/>
          <p:nvPr/>
        </p:nvSpPr>
        <p:spPr>
          <a:xfrm>
            <a:off x="430961" y="3723491"/>
            <a:ext cx="61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사용자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681A154-064C-4F4A-937E-8C5308061015}"/>
              </a:ext>
            </a:extLst>
          </p:cNvPr>
          <p:cNvSpPr/>
          <p:nvPr/>
        </p:nvSpPr>
        <p:spPr>
          <a:xfrm>
            <a:off x="1819839" y="3219435"/>
            <a:ext cx="936104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View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73495BE-D36D-479E-9554-1931C71E27A0}"/>
              </a:ext>
            </a:extLst>
          </p:cNvPr>
          <p:cNvSpPr/>
          <p:nvPr/>
        </p:nvSpPr>
        <p:spPr>
          <a:xfrm>
            <a:off x="3275856" y="4017983"/>
            <a:ext cx="936104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Template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C3D4B5C-A866-4D7B-919F-EF501B82B73A}"/>
              </a:ext>
            </a:extLst>
          </p:cNvPr>
          <p:cNvSpPr/>
          <p:nvPr/>
        </p:nvSpPr>
        <p:spPr>
          <a:xfrm>
            <a:off x="3275856" y="2420888"/>
            <a:ext cx="936104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Model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D9E1A7-FFF2-4A59-A31D-08DFB58D193D}"/>
              </a:ext>
            </a:extLst>
          </p:cNvPr>
          <p:cNvSpPr txBox="1"/>
          <p:nvPr/>
        </p:nvSpPr>
        <p:spPr>
          <a:xfrm>
            <a:off x="2360820" y="4251763"/>
            <a:ext cx="7902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Template</a:t>
            </a:r>
          </a:p>
          <a:p>
            <a:pPr algn="ctr"/>
            <a:r>
              <a:rPr lang="en-US" altLang="ko-KR" sz="900" b="1" dirty="0"/>
              <a:t>Rendering</a:t>
            </a:r>
            <a:endParaRPr lang="ko-KR" altLang="en-US" sz="900" b="1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D99B400-25F5-4E66-8609-FCED1C40175E}"/>
              </a:ext>
            </a:extLst>
          </p:cNvPr>
          <p:cNvSpPr/>
          <p:nvPr/>
        </p:nvSpPr>
        <p:spPr>
          <a:xfrm>
            <a:off x="2710304" y="4826238"/>
            <a:ext cx="2067208" cy="1727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2D76098-1F60-4E8C-8237-C27E3FB27536}"/>
              </a:ext>
            </a:extLst>
          </p:cNvPr>
          <p:cNvSpPr/>
          <p:nvPr/>
        </p:nvSpPr>
        <p:spPr>
          <a:xfrm>
            <a:off x="1403648" y="937772"/>
            <a:ext cx="3600400" cy="5803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B86B1B-FE5B-48BA-BCCF-0EF89B0373A3}"/>
              </a:ext>
            </a:extLst>
          </p:cNvPr>
          <p:cNvSpPr txBox="1"/>
          <p:nvPr/>
        </p:nvSpPr>
        <p:spPr>
          <a:xfrm>
            <a:off x="2897844" y="809081"/>
            <a:ext cx="6120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j-ea"/>
                <a:ea typeface="+mj-ea"/>
              </a:rPr>
              <a:t>서버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6558268-D0E8-4A6B-8C0C-FA76CAE606F0}"/>
              </a:ext>
            </a:extLst>
          </p:cNvPr>
          <p:cNvSpPr/>
          <p:nvPr/>
        </p:nvSpPr>
        <p:spPr>
          <a:xfrm>
            <a:off x="5245564" y="937770"/>
            <a:ext cx="3503149" cy="5371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DE6531-CDC4-481C-BC61-D3582A5DEE5E}"/>
              </a:ext>
            </a:extLst>
          </p:cNvPr>
          <p:cNvSpPr txBox="1"/>
          <p:nvPr/>
        </p:nvSpPr>
        <p:spPr>
          <a:xfrm>
            <a:off x="6475985" y="814768"/>
            <a:ext cx="104230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j-ea"/>
                <a:ea typeface="+mj-ea"/>
              </a:rPr>
              <a:t>데이터베이스</a:t>
            </a:r>
            <a:endParaRPr lang="ko-KR" altLang="en-US" sz="1100" b="1" dirty="0">
              <a:latin typeface="+mj-ea"/>
              <a:ea typeface="+mj-ea"/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3FB748F8-61EB-45FD-B833-5889270293D4}"/>
              </a:ext>
            </a:extLst>
          </p:cNvPr>
          <p:cNvCxnSpPr>
            <a:stCxn id="14" idx="2"/>
            <a:endCxn id="16" idx="1"/>
          </p:cNvCxnSpPr>
          <p:nvPr/>
        </p:nvCxnSpPr>
        <p:spPr>
          <a:xfrm rot="16200000" flipH="1">
            <a:off x="2508613" y="3502768"/>
            <a:ext cx="546520" cy="987965"/>
          </a:xfrm>
          <a:prstGeom prst="bentConnector2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49FAB165-E1D0-40AA-97FB-5EF54BB6795E}"/>
              </a:ext>
            </a:extLst>
          </p:cNvPr>
          <p:cNvCxnSpPr>
            <a:stCxn id="14" idx="0"/>
            <a:endCxn id="17" idx="1"/>
          </p:cNvCxnSpPr>
          <p:nvPr/>
        </p:nvCxnSpPr>
        <p:spPr>
          <a:xfrm rot="5400000" flipH="1" flipV="1">
            <a:off x="2508614" y="2452194"/>
            <a:ext cx="546519" cy="987965"/>
          </a:xfrm>
          <a:prstGeom prst="bentConnector2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80FE733-A7F2-44C8-A65F-EEEB977EC6D8}"/>
              </a:ext>
            </a:extLst>
          </p:cNvPr>
          <p:cNvCxnSpPr>
            <a:cxnSpLocks/>
          </p:cNvCxnSpPr>
          <p:nvPr/>
        </p:nvCxnSpPr>
        <p:spPr>
          <a:xfrm>
            <a:off x="1043608" y="3356992"/>
            <a:ext cx="77623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3459067-C937-4B39-8263-43533F006556}"/>
              </a:ext>
            </a:extLst>
          </p:cNvPr>
          <p:cNvCxnSpPr>
            <a:cxnSpLocks/>
          </p:cNvCxnSpPr>
          <p:nvPr/>
        </p:nvCxnSpPr>
        <p:spPr>
          <a:xfrm flipH="1">
            <a:off x="1042968" y="3573016"/>
            <a:ext cx="7768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DDC7EB5-4D00-4CBC-8D86-3F78B82C9779}"/>
              </a:ext>
            </a:extLst>
          </p:cNvPr>
          <p:cNvSpPr txBox="1"/>
          <p:nvPr/>
        </p:nvSpPr>
        <p:spPr>
          <a:xfrm>
            <a:off x="2823114" y="4958038"/>
            <a:ext cx="184158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Personal_Service.html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User_Management.html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login.html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Recommend.html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Signup.html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B1E75813-C122-4F70-ADAA-F8838B84C87F}"/>
              </a:ext>
            </a:extLst>
          </p:cNvPr>
          <p:cNvSpPr/>
          <p:nvPr/>
        </p:nvSpPr>
        <p:spPr>
          <a:xfrm>
            <a:off x="2782836" y="1188652"/>
            <a:ext cx="1922144" cy="9306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D31DC52-59C0-410E-AA31-76F3FE8AFC73}"/>
              </a:ext>
            </a:extLst>
          </p:cNvPr>
          <p:cNvSpPr txBox="1"/>
          <p:nvPr/>
        </p:nvSpPr>
        <p:spPr>
          <a:xfrm>
            <a:off x="2847508" y="1245367"/>
            <a:ext cx="1220436" cy="81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 err="1"/>
              <a:t>CharField</a:t>
            </a:r>
            <a:endParaRPr lang="en-US" altLang="ko-KR" sz="1000" b="1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 err="1"/>
              <a:t>TextField</a:t>
            </a:r>
            <a:endParaRPr lang="en-US" altLang="ko-KR" sz="1000" b="1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 err="1"/>
              <a:t>IntegerField</a:t>
            </a:r>
            <a:endParaRPr lang="en-US" altLang="ko-KR" sz="1000" b="1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 err="1"/>
              <a:t>DateTimeField</a:t>
            </a:r>
            <a:endParaRPr lang="en-US" altLang="ko-KR" sz="1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BAF854-0E58-4722-A239-F99CC6073EA4}"/>
              </a:ext>
            </a:extLst>
          </p:cNvPr>
          <p:cNvSpPr txBox="1"/>
          <p:nvPr/>
        </p:nvSpPr>
        <p:spPr>
          <a:xfrm>
            <a:off x="1064039" y="3645024"/>
            <a:ext cx="7427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Response</a:t>
            </a:r>
            <a:endParaRPr lang="ko-KR" altLang="en-US" sz="9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DA9B9D-64C7-47FC-B8A1-44550C69798A}"/>
              </a:ext>
            </a:extLst>
          </p:cNvPr>
          <p:cNvSpPr txBox="1"/>
          <p:nvPr/>
        </p:nvSpPr>
        <p:spPr>
          <a:xfrm>
            <a:off x="1055273" y="3062678"/>
            <a:ext cx="75804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Request</a:t>
            </a:r>
            <a:endParaRPr lang="ko-KR" altLang="en-US" sz="900" b="1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6FC2089-CA8D-45B5-8047-7C35BBF5535A}"/>
              </a:ext>
            </a:extLst>
          </p:cNvPr>
          <p:cNvCxnSpPr>
            <a:stCxn id="31" idx="0"/>
            <a:endCxn id="16" idx="2"/>
          </p:cNvCxnSpPr>
          <p:nvPr/>
        </p:nvCxnSpPr>
        <p:spPr>
          <a:xfrm flipV="1">
            <a:off x="3743908" y="4522039"/>
            <a:ext cx="0" cy="30419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F214545-4B8D-4331-A11E-817448B3D957}"/>
              </a:ext>
            </a:extLst>
          </p:cNvPr>
          <p:cNvCxnSpPr>
            <a:stCxn id="17" idx="0"/>
            <a:endCxn id="66" idx="2"/>
          </p:cNvCxnSpPr>
          <p:nvPr/>
        </p:nvCxnSpPr>
        <p:spPr>
          <a:xfrm flipV="1">
            <a:off x="3743908" y="2119301"/>
            <a:ext cx="0" cy="30158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80">
            <a:extLst>
              <a:ext uri="{FF2B5EF4-FFF2-40B4-BE49-F238E27FC236}">
                <a16:creationId xmlns:a16="http://schemas.microsoft.com/office/drawing/2014/main" id="{A5BE9F94-9656-4E5F-887C-A0840856B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937550"/>
              </p:ext>
            </p:extLst>
          </p:nvPr>
        </p:nvGraphicFramePr>
        <p:xfrm>
          <a:off x="5420239" y="1124744"/>
          <a:ext cx="3204708" cy="500868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79953">
                  <a:extLst>
                    <a:ext uri="{9D8B030D-6E8A-4147-A177-3AD203B41FA5}">
                      <a16:colId xmlns:a16="http://schemas.microsoft.com/office/drawing/2014/main" val="2993612792"/>
                    </a:ext>
                  </a:extLst>
                </a:gridCol>
                <a:gridCol w="722401">
                  <a:extLst>
                    <a:ext uri="{9D8B030D-6E8A-4147-A177-3AD203B41FA5}">
                      <a16:colId xmlns:a16="http://schemas.microsoft.com/office/drawing/2014/main" val="2394323931"/>
                    </a:ext>
                  </a:extLst>
                </a:gridCol>
                <a:gridCol w="645751">
                  <a:extLst>
                    <a:ext uri="{9D8B030D-6E8A-4147-A177-3AD203B41FA5}">
                      <a16:colId xmlns:a16="http://schemas.microsoft.com/office/drawing/2014/main" val="575919183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926162829"/>
                    </a:ext>
                  </a:extLst>
                </a:gridCol>
              </a:tblGrid>
              <a:tr h="55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UNIQUE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09979346"/>
                  </a:ext>
                </a:extLst>
              </a:tr>
              <a:tr h="55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False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True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14958335"/>
                  </a:ext>
                </a:extLst>
              </a:tr>
              <a:tr h="55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Good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False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34010910"/>
                  </a:ext>
                </a:extLst>
              </a:tr>
              <a:tr h="55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Content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CHAR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False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90813038"/>
                  </a:ext>
                </a:extLst>
              </a:tr>
              <a:tr h="55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Tag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CHAR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False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69008342"/>
                  </a:ext>
                </a:extLst>
              </a:tr>
              <a:tr h="55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User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CHAR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False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True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84094404"/>
                  </a:ext>
                </a:extLst>
              </a:tr>
              <a:tr h="55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Pw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CHAR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False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15693000"/>
                  </a:ext>
                </a:extLst>
              </a:tr>
              <a:tr h="55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Prefer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False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72436048"/>
                  </a:ext>
                </a:extLst>
              </a:tr>
              <a:tr h="55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Review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False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59465681"/>
                  </a:ext>
                </a:extLst>
              </a:tr>
            </a:tbl>
          </a:graphicData>
        </a:graphic>
      </p:graphicFrame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6F383F6-F32C-4E38-809D-8A71CBCF240B}"/>
              </a:ext>
            </a:extLst>
          </p:cNvPr>
          <p:cNvCxnSpPr>
            <a:stCxn id="17" idx="3"/>
          </p:cNvCxnSpPr>
          <p:nvPr/>
        </p:nvCxnSpPr>
        <p:spPr>
          <a:xfrm>
            <a:off x="4211960" y="2672916"/>
            <a:ext cx="1033604" cy="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BC43B44-DE3D-468A-8523-11D0BF149477}"/>
              </a:ext>
            </a:extLst>
          </p:cNvPr>
          <p:cNvSpPr/>
          <p:nvPr/>
        </p:nvSpPr>
        <p:spPr>
          <a:xfrm>
            <a:off x="107505" y="1276167"/>
            <a:ext cx="1584176" cy="68923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49E3FFB-71BB-4550-B0B4-043E62179BBB}"/>
              </a:ext>
            </a:extLst>
          </p:cNvPr>
          <p:cNvCxnSpPr>
            <a:cxnSpLocks/>
          </p:cNvCxnSpPr>
          <p:nvPr/>
        </p:nvCxnSpPr>
        <p:spPr>
          <a:xfrm>
            <a:off x="179512" y="1465545"/>
            <a:ext cx="5552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166AB40-1E99-449E-A8D0-ABBA39ECF552}"/>
              </a:ext>
            </a:extLst>
          </p:cNvPr>
          <p:cNvCxnSpPr>
            <a:cxnSpLocks/>
          </p:cNvCxnSpPr>
          <p:nvPr/>
        </p:nvCxnSpPr>
        <p:spPr>
          <a:xfrm>
            <a:off x="179512" y="1772816"/>
            <a:ext cx="55521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8906858-44E5-4D6D-BF9F-89341B9CEFE8}"/>
              </a:ext>
            </a:extLst>
          </p:cNvPr>
          <p:cNvSpPr txBox="1"/>
          <p:nvPr/>
        </p:nvSpPr>
        <p:spPr>
          <a:xfrm>
            <a:off x="683568" y="1301279"/>
            <a:ext cx="135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 </a:t>
            </a:r>
            <a:r>
              <a:rPr lang="ko-KR" altLang="en-US" sz="1200" b="1" dirty="0">
                <a:latin typeface="+mj-lt"/>
              </a:rPr>
              <a:t>데이터 반환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DDB3084-1897-495B-9CF5-796879E960DA}"/>
              </a:ext>
            </a:extLst>
          </p:cNvPr>
          <p:cNvSpPr txBox="1"/>
          <p:nvPr/>
        </p:nvSpPr>
        <p:spPr>
          <a:xfrm>
            <a:off x="755576" y="1639833"/>
            <a:ext cx="121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lt"/>
              </a:rPr>
              <a:t>데이터 요청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7BFD9C-6C6A-454E-A930-4805FC027D79}"/>
              </a:ext>
            </a:extLst>
          </p:cNvPr>
          <p:cNvSpPr/>
          <p:nvPr/>
        </p:nvSpPr>
        <p:spPr>
          <a:xfrm>
            <a:off x="5420239" y="1697036"/>
            <a:ext cx="3204708" cy="2214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9505F6-795B-4DE3-8861-B18C413E640C}"/>
              </a:ext>
            </a:extLst>
          </p:cNvPr>
          <p:cNvSpPr/>
          <p:nvPr/>
        </p:nvSpPr>
        <p:spPr>
          <a:xfrm>
            <a:off x="5421318" y="3936110"/>
            <a:ext cx="3204708" cy="2214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88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686C"/>
      </a:accent1>
      <a:accent2>
        <a:srgbClr val="32C2B9"/>
      </a:accent2>
      <a:accent3>
        <a:srgbClr val="EDECB3"/>
      </a:accent3>
      <a:accent4>
        <a:srgbClr val="FAD928"/>
      </a:accent4>
      <a:accent5>
        <a:srgbClr val="FF9915"/>
      </a:accent5>
      <a:accent6>
        <a:srgbClr val="F79646"/>
      </a:accent6>
      <a:hlink>
        <a:srgbClr val="0000FF"/>
      </a:hlink>
      <a:folHlink>
        <a:srgbClr val="800080"/>
      </a:folHlink>
    </a:clrScheme>
    <a:fontScheme name="연습1">
      <a:majorFont>
        <a:latin typeface="맑은 고딕"/>
        <a:ea typeface="나눔스퀘어 Bold"/>
        <a:cs typeface=""/>
      </a:majorFont>
      <a:minorFont>
        <a:latin typeface="맑은 고딕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3276</TotalTime>
  <Words>1360</Words>
  <Application>Microsoft Office PowerPoint</Application>
  <PresentationFormat>화면 슬라이드 쇼(4:3)</PresentationFormat>
  <Paragraphs>417</Paragraphs>
  <Slides>36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맑은 고딕</vt:lpstr>
      <vt:lpstr>Arial</vt:lpstr>
      <vt:lpstr>나눔스퀘어 Bold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 효연</cp:lastModifiedBy>
  <cp:revision>619</cp:revision>
  <dcterms:created xsi:type="dcterms:W3CDTF">2016-07-13T02:02:18Z</dcterms:created>
  <dcterms:modified xsi:type="dcterms:W3CDTF">2020-04-06T10:28:28Z</dcterms:modified>
</cp:coreProperties>
</file>